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0" algn="l" defTabSz="8255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0" algn="l" defTabSz="8255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0" algn="l" defTabSz="8255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0" algn="l" defTabSz="8255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0" algn="l" defTabSz="8255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0" algn="l" defTabSz="8255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0" algn="l" defTabSz="8255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0" algn="l" defTabSz="8255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자전거 바퀴의 아랫부분을 근접 촬영한 사진"/>
          <p:cNvSpPr>
            <a:spLocks noGrp="1"/>
          </p:cNvSpPr>
          <p:nvPr>
            <p:ph type="pic" sz="quarter" idx="21"/>
          </p:nvPr>
        </p:nvSpPr>
        <p:spPr>
          <a:xfrm>
            <a:off x="15225183" y="6694487"/>
            <a:ext cx="8551334" cy="641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자전거 기어에 걸려있는 자전거 체인의 모습을 근접 촬영한 사진"/>
          <p:cNvSpPr>
            <a:spLocks noGrp="1"/>
          </p:cNvSpPr>
          <p:nvPr>
            <p:ph type="pic" sz="quarter" idx="22"/>
          </p:nvPr>
        </p:nvSpPr>
        <p:spPr>
          <a:xfrm>
            <a:off x="15773400" y="914400"/>
            <a:ext cx="7476848" cy="560504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자전거 기어를 근접 촬영한 사진"/>
          <p:cNvSpPr>
            <a:spLocks noGrp="1"/>
          </p:cNvSpPr>
          <p:nvPr>
            <p:ph type="pic" idx="23"/>
          </p:nvPr>
        </p:nvSpPr>
        <p:spPr>
          <a:xfrm>
            <a:off x="1077599" y="355600"/>
            <a:ext cx="14423165" cy="19240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724221" y="13122415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2" name="“여기에 인용을 입력하십시오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34525"/>
            <a:ext cx="19621500" cy="90042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“여기에 인용을 입력하십시오.” </a:t>
            </a:r>
          </a:p>
        </p:txBody>
      </p:sp>
      <p:sp>
        <p:nvSpPr>
          <p:cNvPr id="1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자전거 기어에 걸려있는 자전거 체인의 모습을 근접 촬영한 사진"/>
          <p:cNvSpPr>
            <a:spLocks noGrp="1"/>
          </p:cNvSpPr>
          <p:nvPr>
            <p:ph type="pic" idx="21"/>
          </p:nvPr>
        </p:nvSpPr>
        <p:spPr>
          <a:xfrm>
            <a:off x="-12700" y="-3924300"/>
            <a:ext cx="24384000" cy="182795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금속 톱니바퀴 일부분의 모습"/>
          <p:cNvSpPr>
            <a:spLocks noGrp="1"/>
          </p:cNvSpPr>
          <p:nvPr>
            <p:ph type="pic" idx="21"/>
          </p:nvPr>
        </p:nvSpPr>
        <p:spPr>
          <a:xfrm>
            <a:off x="1473200" y="-2692400"/>
            <a:ext cx="21437602" cy="1607075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473200" y="9575800"/>
            <a:ext cx="21437600" cy="17145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473200" y="11290300"/>
            <a:ext cx="21437600" cy="2197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자전거 기어를 근접 촬영한 사진"/>
          <p:cNvSpPr>
            <a:spLocks noGrp="1"/>
          </p:cNvSpPr>
          <p:nvPr>
            <p:ph type="pic" idx="21"/>
          </p:nvPr>
        </p:nvSpPr>
        <p:spPr>
          <a:xfrm>
            <a:off x="12925240" y="918941"/>
            <a:ext cx="11599695" cy="1547389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자전거 기어를 근접 촬영한 사진"/>
          <p:cNvSpPr>
            <a:spLocks noGrp="1"/>
          </p:cNvSpPr>
          <p:nvPr>
            <p:ph type="pic" sz="half" idx="21"/>
          </p:nvPr>
        </p:nvSpPr>
        <p:spPr>
          <a:xfrm>
            <a:off x="13169900" y="2376299"/>
            <a:ext cx="9522179" cy="1270258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7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7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85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7"/>
              </a:buBlip>
            </a:lvl1pPr>
            <a:lvl2pPr>
              <a:buBlip>
                <a:blip r:embed="rId17"/>
              </a:buBlip>
            </a:lvl2pPr>
            <a:lvl3pPr>
              <a:buBlip>
                <a:blip r:embed="rId17"/>
              </a:buBlip>
            </a:lvl3pPr>
            <a:lvl4pPr>
              <a:buBlip>
                <a:blip r:embed="rId17"/>
              </a:buBlip>
            </a:lvl4pPr>
            <a:lvl5pPr>
              <a:buBlip>
                <a:blip r:embed="rId17"/>
              </a:buBlip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23721936" y="13122415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spcBef>
                <a:spcPts val="0"/>
              </a:spcBef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7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7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7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7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7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7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7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7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7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제목 1"/>
          <p:cNvSpPr txBox="1">
            <a:spLocks noGrp="1"/>
          </p:cNvSpPr>
          <p:nvPr>
            <p:ph type="ctrTitle"/>
          </p:nvPr>
        </p:nvSpPr>
        <p:spPr>
          <a:xfrm>
            <a:off x="680484" y="1161171"/>
            <a:ext cx="21541563" cy="22098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dirty="0" err="1"/>
              <a:t>전체</a:t>
            </a:r>
            <a:r>
              <a:rPr dirty="0"/>
              <a:t> </a:t>
            </a:r>
            <a:r>
              <a:rPr dirty="0" err="1"/>
              <a:t>아키텍처</a:t>
            </a:r>
            <a:r>
              <a:rPr dirty="0"/>
              <a:t> </a:t>
            </a:r>
            <a:r>
              <a:rPr dirty="0" err="1"/>
              <a:t>구성도</a:t>
            </a:r>
            <a:r>
              <a:rPr dirty="0"/>
              <a:t> PPT</a:t>
            </a:r>
          </a:p>
        </p:txBody>
      </p:sp>
      <p:sp>
        <p:nvSpPr>
          <p:cNvPr id="138" name="부제목 2"/>
          <p:cNvSpPr txBox="1">
            <a:spLocks noGrp="1"/>
          </p:cNvSpPr>
          <p:nvPr>
            <p:ph type="subTitle" sz="quarter" idx="1"/>
          </p:nvPr>
        </p:nvSpPr>
        <p:spPr>
          <a:xfrm>
            <a:off x="999460" y="11151092"/>
            <a:ext cx="23061191" cy="2209801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/>
              <a:t>1조 (황기창, </a:t>
            </a:r>
            <a:r>
              <a:rPr dirty="0" err="1"/>
              <a:t>왕진우</a:t>
            </a:r>
            <a:r>
              <a:rPr dirty="0"/>
              <a:t>, </a:t>
            </a:r>
            <a:r>
              <a:rPr dirty="0" err="1"/>
              <a:t>임희진</a:t>
            </a:r>
            <a:r>
              <a:rPr dirty="0"/>
              <a:t>, </a:t>
            </a:r>
            <a:r>
              <a:rPr dirty="0" err="1"/>
              <a:t>박지영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Mysql 설정 (3)"/>
          <p:cNvSpPr txBox="1">
            <a:spLocks noGrp="1"/>
          </p:cNvSpPr>
          <p:nvPr>
            <p:ph type="ctrTitle"/>
          </p:nvPr>
        </p:nvSpPr>
        <p:spPr>
          <a:xfrm>
            <a:off x="1473200" y="1790700"/>
            <a:ext cx="21437600" cy="171947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Mysql 설정 (3)</a:t>
            </a:r>
          </a:p>
        </p:txBody>
      </p:sp>
      <p:sp>
        <p:nvSpPr>
          <p:cNvPr id="170" name="가용성 역시 높이기 위해 active-standby 관계의 keepalived 기능을 설정했습니다.…"/>
          <p:cNvSpPr txBox="1">
            <a:spLocks noGrp="1"/>
          </p:cNvSpPr>
          <p:nvPr>
            <p:ph type="subTitle" idx="1"/>
          </p:nvPr>
        </p:nvSpPr>
        <p:spPr>
          <a:xfrm>
            <a:off x="1473200" y="4077920"/>
            <a:ext cx="21437600" cy="8799652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가용성 역시 높이기 위해 active-standby 관계의 keepalived 기능을 설정했습니다.</a:t>
            </a:r>
          </a:p>
          <a:p>
            <a:pPr lvl="4">
              <a:defRPr sz="2700"/>
            </a:pPr>
            <a:r>
              <a:t>vrrp_instance VI_1 {</a:t>
            </a:r>
          </a:p>
          <a:p>
            <a:pPr>
              <a:defRPr sz="2700"/>
            </a:pPr>
            <a:r>
              <a:t>    state MASTER # BACKUP</a:t>
            </a:r>
          </a:p>
          <a:p>
            <a:pPr>
              <a:defRPr sz="2700"/>
            </a:pPr>
            <a:r>
              <a:t>    interface eth0</a:t>
            </a:r>
          </a:p>
          <a:p>
            <a:pPr>
              <a:defRPr sz="2700"/>
            </a:pPr>
            <a:r>
              <a:t>    virtual_router_id 51</a:t>
            </a:r>
          </a:p>
          <a:p>
            <a:pPr>
              <a:defRPr sz="2700"/>
            </a:pPr>
            <a:r>
              <a:t>    priority 101 #100</a:t>
            </a:r>
          </a:p>
          <a:p>
            <a:pPr>
              <a:defRPr sz="2700"/>
            </a:pPr>
            <a:r>
              <a:t>    advert_int 1</a:t>
            </a:r>
          </a:p>
          <a:p>
            <a:pPr>
              <a:defRPr sz="2700"/>
            </a:pPr>
            <a:r>
              <a:t>    authentication {</a:t>
            </a:r>
          </a:p>
          <a:p>
            <a:pPr>
              <a:defRPr sz="2700"/>
            </a:pPr>
            <a:r>
              <a:t>        auth_type PASS</a:t>
            </a:r>
          </a:p>
          <a:p>
            <a:pPr>
              <a:defRPr sz="2700"/>
            </a:pPr>
            <a:r>
              <a:t>        auth_pass mypassword</a:t>
            </a:r>
          </a:p>
          <a:p>
            <a:pPr>
              <a:defRPr sz="2700"/>
            </a:pPr>
            <a:r>
              <a:t>    }</a:t>
            </a:r>
          </a:p>
          <a:p>
            <a:pPr>
              <a:defRPr sz="2700"/>
            </a:pPr>
            <a:r>
              <a:t>    virtual_ipaddress {</a:t>
            </a:r>
          </a:p>
          <a:p>
            <a:pPr>
              <a:defRPr sz="2700"/>
            </a:pPr>
            <a:r>
              <a:t>        10.100.10.10 # Virtual IP가 active DB와 standbyDB 간 매개체</a:t>
            </a:r>
          </a:p>
          <a:p>
            <a:pPr>
              <a:defRPr sz="2700"/>
            </a:pPr>
            <a:r>
              <a:t>    }</a:t>
            </a:r>
          </a:p>
          <a:p>
            <a:pPr>
              <a:defRPr sz="2700"/>
            </a:pPr>
            <a:r>
              <a:t>    track_script {</a:t>
            </a:r>
          </a:p>
          <a:p>
            <a:pPr>
              <a:defRPr sz="2700"/>
            </a:pPr>
            <a:r>
              <a:t>        chk_http_port</a:t>
            </a:r>
          </a:p>
          <a:p>
            <a:pPr>
              <a:defRPr sz="2700"/>
            </a:pPr>
            <a:r>
              <a:t>    }</a:t>
            </a:r>
          </a:p>
          <a:p>
            <a:pPr>
              <a:defRPr sz="2700"/>
            </a:pPr>
            <a:r>
              <a:t>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779" y="4345242"/>
            <a:ext cx="12156442" cy="7614921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제목 11"/>
          <p:cNvSpPr txBox="1">
            <a:spLocks noGrp="1"/>
          </p:cNvSpPr>
          <p:nvPr>
            <p:ph type="title"/>
          </p:nvPr>
        </p:nvSpPr>
        <p:spPr>
          <a:xfrm>
            <a:off x="7467562" y="508737"/>
            <a:ext cx="9448876" cy="3429001"/>
          </a:xfrm>
          <a:prstGeom prst="rect">
            <a:avLst/>
          </a:prstGeom>
        </p:spPr>
        <p:txBody>
          <a:bodyPr/>
          <a:lstStyle/>
          <a:p>
            <a:r>
              <a:t>아키텍처 구성도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멀티 클러스터 구성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dirty="0" err="1"/>
              <a:t>멀티</a:t>
            </a:r>
            <a:r>
              <a:rPr dirty="0"/>
              <a:t> </a:t>
            </a:r>
            <a:r>
              <a:rPr dirty="0" err="1"/>
              <a:t>클러스터</a:t>
            </a:r>
            <a:r>
              <a:rPr dirty="0"/>
              <a:t> </a:t>
            </a:r>
            <a:r>
              <a:rPr dirty="0" err="1"/>
              <a:t>구성</a:t>
            </a:r>
            <a:endParaRPr dirty="0"/>
          </a:p>
        </p:txBody>
      </p:sp>
      <p:sp>
        <p:nvSpPr>
          <p:cNvPr id="144" name="로드밸런서 노드 1개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buBlip>
                <a:blip r:embed="rId2"/>
              </a:buBlip>
            </a:pPr>
            <a:r>
              <a:rPr dirty="0" err="1"/>
              <a:t>로드밸런서</a:t>
            </a:r>
            <a:r>
              <a:rPr dirty="0"/>
              <a:t> </a:t>
            </a:r>
            <a:r>
              <a:rPr dirty="0" err="1"/>
              <a:t>노드</a:t>
            </a:r>
            <a:r>
              <a:rPr dirty="0"/>
              <a:t> 1개</a:t>
            </a:r>
          </a:p>
          <a:p>
            <a:pPr>
              <a:buBlip>
                <a:blip r:embed="rId2"/>
              </a:buBlip>
            </a:pPr>
            <a:r>
              <a:rPr dirty="0" err="1"/>
              <a:t>마스터</a:t>
            </a:r>
            <a:r>
              <a:rPr dirty="0"/>
              <a:t> </a:t>
            </a:r>
            <a:r>
              <a:rPr dirty="0" err="1"/>
              <a:t>노드</a:t>
            </a:r>
            <a:r>
              <a:rPr dirty="0"/>
              <a:t> 3개</a:t>
            </a:r>
          </a:p>
          <a:p>
            <a:pPr>
              <a:buBlip>
                <a:blip r:embed="rId2"/>
              </a:buBlip>
            </a:pPr>
            <a:r>
              <a:rPr dirty="0" err="1"/>
              <a:t>워커</a:t>
            </a:r>
            <a:r>
              <a:rPr dirty="0"/>
              <a:t> </a:t>
            </a:r>
            <a:r>
              <a:rPr dirty="0" err="1"/>
              <a:t>노드</a:t>
            </a:r>
            <a:r>
              <a:rPr dirty="0"/>
              <a:t> 3개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Nginx 설정 (1)"/>
          <p:cNvSpPr txBox="1">
            <a:spLocks noGrp="1"/>
          </p:cNvSpPr>
          <p:nvPr>
            <p:ph type="ctrTitle"/>
          </p:nvPr>
        </p:nvSpPr>
        <p:spPr>
          <a:xfrm>
            <a:off x="8230468" y="1341412"/>
            <a:ext cx="7923064" cy="2209801"/>
          </a:xfrm>
          <a:prstGeom prst="rect">
            <a:avLst/>
          </a:prstGeom>
        </p:spPr>
        <p:txBody>
          <a:bodyPr/>
          <a:lstStyle/>
          <a:p>
            <a:r>
              <a:t>Nginx 설정 (1)</a:t>
            </a:r>
          </a:p>
        </p:txBody>
      </p:sp>
      <p:sp>
        <p:nvSpPr>
          <p:cNvPr id="147" name="저희 조는 3 tier 아키텍처를 설계할 때 Nginx 서버는 단지 사용자가 거치는 관문의 역할을 하는 것으로 정했습니다."/>
          <p:cNvSpPr txBox="1">
            <a:spLocks noGrp="1"/>
          </p:cNvSpPr>
          <p:nvPr>
            <p:ph type="subTitle" sz="quarter" idx="1"/>
          </p:nvPr>
        </p:nvSpPr>
        <p:spPr>
          <a:xfrm>
            <a:off x="1782184" y="5753100"/>
            <a:ext cx="21437601" cy="2209800"/>
          </a:xfrm>
          <a:prstGeom prst="rect">
            <a:avLst/>
          </a:prstGeom>
        </p:spPr>
        <p:txBody>
          <a:bodyPr/>
          <a:lstStyle/>
          <a:p>
            <a:r>
              <a:rPr sz="4000"/>
              <a:t>저희 조는 3 tier 아키텍처를 설계할 때 Nginx 서버는 단지 사용자가 거치는 관문의 역할을 하는 것으로 정했습니다.</a:t>
            </a:r>
            <a:r>
              <a:t> </a:t>
            </a:r>
          </a:p>
        </p:txBody>
      </p:sp>
      <p:sp>
        <p:nvSpPr>
          <p:cNvPr id="148" name="그러므로 사용자는 Nginx에 접속 후 Tomcat 디플로이먼트 서비스에 해당되는 클러스터 IP로 향하게 됩니다."/>
          <p:cNvSpPr txBox="1"/>
          <p:nvPr/>
        </p:nvSpPr>
        <p:spPr>
          <a:xfrm>
            <a:off x="2039671" y="9057942"/>
            <a:ext cx="21437601" cy="220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>
              <a:spcBef>
                <a:spcPts val="0"/>
              </a:spcBef>
              <a:defRPr sz="5800">
                <a:solidFill>
                  <a:srgbClr val="73BFFF"/>
                </a:solidFill>
              </a:defRPr>
            </a:pPr>
            <a:r>
              <a:rPr sz="4000"/>
              <a:t>그러므로 사용자는 Nginx에 접속 후 Tomcat 디플로이먼트 서비스에 해당되는 클러스터 IP로 향하게 됩니다.</a:t>
            </a:r>
            <a: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1" animBg="1" advAuto="0"/>
      <p:bldP spid="148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ginx 설정 (2)"/>
          <p:cNvSpPr txBox="1">
            <a:spLocks noGrp="1"/>
          </p:cNvSpPr>
          <p:nvPr>
            <p:ph type="ctrTitle"/>
          </p:nvPr>
        </p:nvSpPr>
        <p:spPr>
          <a:xfrm>
            <a:off x="8335675" y="983338"/>
            <a:ext cx="7712650" cy="196911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t>Nginx 설정 (2)</a:t>
            </a:r>
          </a:p>
        </p:txBody>
      </p:sp>
      <p:sp>
        <p:nvSpPr>
          <p:cNvPr id="151" name="- /etc/nginx/conf.d/default.conf…"/>
          <p:cNvSpPr txBox="1">
            <a:spLocks noGrp="1"/>
          </p:cNvSpPr>
          <p:nvPr>
            <p:ph type="subTitle" sz="half" idx="1"/>
          </p:nvPr>
        </p:nvSpPr>
        <p:spPr>
          <a:xfrm>
            <a:off x="4684241" y="3942588"/>
            <a:ext cx="14143885" cy="8190435"/>
          </a:xfrm>
          <a:prstGeom prst="rect">
            <a:avLst/>
          </a:prstGeom>
        </p:spPr>
        <p:txBody>
          <a:bodyPr/>
          <a:lstStyle/>
          <a:p>
            <a:r>
              <a:t>- /etc/nginx/conf.d/default.conf</a:t>
            </a:r>
          </a:p>
          <a:p>
            <a:pPr defTabSz="457200">
              <a:defRPr sz="1200">
                <a:solidFill>
                  <a:srgbClr val="CCCCCC"/>
                </a:solidFill>
                <a:effectLst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</a:p>
          <a:p>
            <a:pPr defTabSz="457200">
              <a:defRPr sz="1200">
                <a:solidFill>
                  <a:srgbClr val="CCCCCC"/>
                </a:solidFill>
                <a:effectLst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000"/>
              <a:t>server {</a:t>
            </a:r>
          </a:p>
          <a:p>
            <a:pPr defTabSz="457200">
              <a:defRPr sz="3000">
                <a:solidFill>
                  <a:srgbClr val="CCCCCC"/>
                </a:solidFill>
                <a:effectLst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listen       80</a:t>
            </a:r>
            <a:r>
              <a:rPr>
                <a:solidFill>
                  <a:srgbClr val="6A9955"/>
                </a:solidFill>
              </a:rPr>
              <a:t>;</a:t>
            </a:r>
          </a:p>
          <a:p>
            <a:pPr defTabSz="457200">
              <a:defRPr sz="3000">
                <a:solidFill>
                  <a:srgbClr val="CCCCCC"/>
                </a:solidFill>
                <a:effectLst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server_name  server</a:t>
            </a:r>
            <a:r>
              <a:rPr>
                <a:solidFill>
                  <a:srgbClr val="6A9955"/>
                </a:solidFill>
              </a:rPr>
              <a:t>;</a:t>
            </a:r>
          </a:p>
          <a:p>
            <a:pPr defTabSz="457200">
              <a:defRPr sz="3000">
                <a:solidFill>
                  <a:srgbClr val="CCCCCC"/>
                </a:solidFill>
                <a:effectLst/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6A9955"/>
              </a:solidFill>
            </a:endParaRPr>
          </a:p>
          <a:p>
            <a:pPr defTabSz="457200">
              <a:defRPr sz="3000">
                <a:solidFill>
                  <a:srgbClr val="CCCCCC"/>
                </a:solidFill>
                <a:effectLst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location / {</a:t>
            </a:r>
          </a:p>
          <a:p>
            <a:pPr defTabSz="457200">
              <a:defRPr sz="3000">
                <a:solidFill>
                  <a:srgbClr val="CCCCCC"/>
                </a:solidFill>
                <a:effectLst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proxy_pass http://10.100.100.101:8080</a:t>
            </a:r>
            <a:r>
              <a:rPr>
                <a:solidFill>
                  <a:srgbClr val="6A9955"/>
                </a:solidFill>
              </a:rPr>
              <a:t>;</a:t>
            </a:r>
          </a:p>
          <a:p>
            <a:pPr defTabSz="457200">
              <a:defRPr sz="3000">
                <a:solidFill>
                  <a:srgbClr val="CCCCCC"/>
                </a:solidFill>
                <a:effectLst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457200">
              <a:defRPr sz="3000">
                <a:solidFill>
                  <a:srgbClr val="CCCCCC"/>
                </a:solidFill>
                <a:effectLst/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defTabSz="457200">
              <a:defRPr sz="3000">
                <a:solidFill>
                  <a:srgbClr val="CCCCCC"/>
                </a:solidFill>
                <a:effectLst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error_page   500 502 503 504  /50x.html</a:t>
            </a:r>
            <a:r>
              <a:rPr>
                <a:solidFill>
                  <a:srgbClr val="6A9955"/>
                </a:solidFill>
              </a:rPr>
              <a:t>;</a:t>
            </a:r>
          </a:p>
          <a:p>
            <a:pPr defTabSz="457200">
              <a:defRPr sz="3000">
                <a:solidFill>
                  <a:srgbClr val="CCCCCC"/>
                </a:solidFill>
                <a:effectLst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569CD6"/>
                </a:solidFill>
              </a:rPr>
              <a:t>location</a:t>
            </a:r>
            <a:r>
              <a:t> = /50x.html {</a:t>
            </a:r>
          </a:p>
          <a:p>
            <a:pPr defTabSz="457200">
              <a:defRPr sz="3000">
                <a:solidFill>
                  <a:srgbClr val="CCCCCC"/>
                </a:solidFill>
                <a:effectLst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root   /usr/share/nginx/html</a:t>
            </a:r>
            <a:r>
              <a:rPr>
                <a:solidFill>
                  <a:srgbClr val="6A9955"/>
                </a:solidFill>
              </a:rPr>
              <a:t>;</a:t>
            </a:r>
          </a:p>
          <a:p>
            <a:pPr defTabSz="457200">
              <a:defRPr sz="3000">
                <a:solidFill>
                  <a:srgbClr val="CCCCCC"/>
                </a:solidFill>
                <a:effectLst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457200">
              <a:defRPr sz="3000">
                <a:solidFill>
                  <a:srgbClr val="CCCCCC"/>
                </a:solidFill>
                <a:effectLst/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defTabSz="457200">
              <a:defRPr sz="1200">
                <a:solidFill>
                  <a:srgbClr val="CCCCCC"/>
                </a:solidFill>
                <a:effectLst/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omcat 설정 (1)"/>
          <p:cNvSpPr txBox="1">
            <a:spLocks noGrp="1"/>
          </p:cNvSpPr>
          <p:nvPr>
            <p:ph type="ctrTitle"/>
          </p:nvPr>
        </p:nvSpPr>
        <p:spPr>
          <a:xfrm>
            <a:off x="7025058" y="1378721"/>
            <a:ext cx="9565548" cy="2378381"/>
          </a:xfrm>
          <a:prstGeom prst="rect">
            <a:avLst/>
          </a:prstGeom>
        </p:spPr>
        <p:txBody>
          <a:bodyPr/>
          <a:lstStyle/>
          <a:p>
            <a:r>
              <a:t>Tomcat 설정 (1)</a:t>
            </a:r>
          </a:p>
        </p:txBody>
      </p:sp>
      <p:sp>
        <p:nvSpPr>
          <p:cNvPr id="154" name="저희는 docker 이미지를 빌드할 때, tomcat image에 여러 html 파일들과 jsp 파일들을 추가하였습니다."/>
          <p:cNvSpPr txBox="1">
            <a:spLocks noGrp="1"/>
          </p:cNvSpPr>
          <p:nvPr>
            <p:ph type="subTitle" sz="quarter" idx="1"/>
          </p:nvPr>
        </p:nvSpPr>
        <p:spPr>
          <a:xfrm>
            <a:off x="1473200" y="6845300"/>
            <a:ext cx="21316501" cy="87318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1">
              <a:defRPr sz="4000"/>
            </a:pPr>
            <a:r>
              <a:t>저희는 docker 이미지를 빌드할 때, tomcat image에 여러 html 파일들과 jsp 파일들을 추가하였습니다.  </a:t>
            </a:r>
          </a:p>
        </p:txBody>
      </p:sp>
      <p:sp>
        <p:nvSpPr>
          <p:cNvPr id="155" name="그리고 내부의 jsp 파일들은 DB 서버와 연동되어 특정 쿼리문을 수행 후 사용자에게 결과를 보여줍니다.."/>
          <p:cNvSpPr txBox="1"/>
          <p:nvPr/>
        </p:nvSpPr>
        <p:spPr>
          <a:xfrm>
            <a:off x="1473200" y="9392676"/>
            <a:ext cx="21316501" cy="873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85000" lnSpcReduction="10000"/>
          </a:bodyPr>
          <a:lstStyle/>
          <a:p>
            <a:pPr lvl="1">
              <a:spcBef>
                <a:spcPts val="0"/>
              </a:spcBef>
              <a:defRPr sz="4000">
                <a:solidFill>
                  <a:srgbClr val="73BFFF"/>
                </a:solidFill>
              </a:defRPr>
            </a:pPr>
            <a:r>
              <a:t>그리고 내부의 jsp 파일들은 DB 서버와 연동되어 특정 쿼리문을 수행 후 사용자에게 결과를 보여줍니다..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omcat 설정 (2)"/>
          <p:cNvSpPr txBox="1">
            <a:spLocks noGrp="1"/>
          </p:cNvSpPr>
          <p:nvPr>
            <p:ph type="ctrTitle"/>
          </p:nvPr>
        </p:nvSpPr>
        <p:spPr>
          <a:xfrm>
            <a:off x="2101679" y="1672115"/>
            <a:ext cx="19150695" cy="2110836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Tomcat 설정 (2)</a:t>
            </a:r>
          </a:p>
        </p:txBody>
      </p:sp>
      <p:sp>
        <p:nvSpPr>
          <p:cNvPr id="158" name="/usr/local/tomcat/conf/context.xml…"/>
          <p:cNvSpPr txBox="1">
            <a:spLocks noGrp="1"/>
          </p:cNvSpPr>
          <p:nvPr>
            <p:ph type="subTitle" idx="1"/>
          </p:nvPr>
        </p:nvSpPr>
        <p:spPr>
          <a:xfrm>
            <a:off x="1473200" y="4177810"/>
            <a:ext cx="21437600" cy="7722318"/>
          </a:xfrm>
          <a:prstGeom prst="rect">
            <a:avLst/>
          </a:prstGeom>
        </p:spPr>
        <p:txBody>
          <a:bodyPr/>
          <a:lstStyle/>
          <a:p>
            <a:pPr algn="just">
              <a:defRPr sz="4000"/>
            </a:pPr>
            <a:r>
              <a:rPr dirty="0"/>
              <a:t>-    </a:t>
            </a:r>
            <a:r>
              <a:rPr dirty="0" err="1"/>
              <a:t>mysql</a:t>
            </a:r>
            <a:r>
              <a:rPr dirty="0"/>
              <a:t> j </a:t>
            </a:r>
            <a:r>
              <a:rPr dirty="0" err="1"/>
              <a:t>connector를</a:t>
            </a:r>
            <a:r>
              <a:rPr dirty="0"/>
              <a:t> </a:t>
            </a:r>
            <a:r>
              <a:rPr dirty="0" err="1"/>
              <a:t>사용하여</a:t>
            </a:r>
            <a:r>
              <a:rPr dirty="0"/>
              <a:t> DB </a:t>
            </a:r>
            <a:r>
              <a:rPr dirty="0" err="1"/>
              <a:t>연동을</a:t>
            </a:r>
            <a:r>
              <a:rPr dirty="0"/>
              <a:t> </a:t>
            </a:r>
            <a:r>
              <a:rPr dirty="0" err="1"/>
              <a:t>구현했습니다</a:t>
            </a:r>
            <a:r>
              <a:rPr dirty="0"/>
              <a:t>.</a:t>
            </a:r>
            <a:endParaRPr lang="en-US" dirty="0"/>
          </a:p>
          <a:p>
            <a:pPr algn="ctr">
              <a:defRPr sz="4000"/>
            </a:pPr>
            <a:r>
              <a:rPr 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usr</a:t>
            </a:r>
            <a:r>
              <a:rPr lang="en-US" altLang="ko-KR" dirty="0"/>
              <a:t>/local/tomcat/conf/</a:t>
            </a:r>
            <a:r>
              <a:rPr lang="en-US" altLang="ko-KR" dirty="0" err="1"/>
              <a:t>context.xml</a:t>
            </a:r>
            <a:endParaRPr lang="en-US" altLang="ko-KR" dirty="0"/>
          </a:p>
          <a:p>
            <a:pPr algn="ctr">
              <a:defRPr sz="4000"/>
            </a:pPr>
            <a:endParaRPr dirty="0"/>
          </a:p>
        </p:txBody>
      </p:sp>
      <p:pic>
        <p:nvPicPr>
          <p:cNvPr id="159" name="context.xml.PNG" descr="context.xm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857" y="5541250"/>
            <a:ext cx="9738286" cy="6044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mysql DB (1)"/>
          <p:cNvSpPr txBox="1">
            <a:spLocks noGrp="1"/>
          </p:cNvSpPr>
          <p:nvPr>
            <p:ph type="ctrTitle"/>
          </p:nvPr>
        </p:nvSpPr>
        <p:spPr>
          <a:xfrm>
            <a:off x="1576194" y="979013"/>
            <a:ext cx="21595111" cy="192848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mysql DB (1) </a:t>
            </a:r>
          </a:p>
        </p:txBody>
      </p:sp>
      <p:sp>
        <p:nvSpPr>
          <p:cNvPr id="162" name="Data 손실 예방을 위해 master-slave 관계를 맺는 이중화를 구현했습니다…"/>
          <p:cNvSpPr txBox="1">
            <a:spLocks noGrp="1"/>
          </p:cNvSpPr>
          <p:nvPr>
            <p:ph type="subTitle" idx="1"/>
          </p:nvPr>
        </p:nvSpPr>
        <p:spPr>
          <a:xfrm>
            <a:off x="1473200" y="3694808"/>
            <a:ext cx="21437600" cy="8943382"/>
          </a:xfrm>
          <a:prstGeom prst="rect">
            <a:avLst/>
          </a:prstGeom>
        </p:spPr>
        <p:txBody>
          <a:bodyPr/>
          <a:lstStyle/>
          <a:p>
            <a:pPr>
              <a:defRPr sz="5000"/>
            </a:pPr>
            <a:r>
              <a:t>Data 손실 예방을 위해 master-slave 관계를 맺는 이중화를 구현했습니다</a:t>
            </a:r>
          </a:p>
          <a:p>
            <a:pPr>
              <a:defRPr sz="5000"/>
            </a:pPr>
            <a:r>
              <a:t>- /etc/mysql/mysql.conf.d/mysqld.cnf (Master DB와 Slave DB)</a:t>
            </a:r>
          </a:p>
        </p:txBody>
      </p:sp>
      <p:pic>
        <p:nvPicPr>
          <p:cNvPr id="163" name="activeserver.png" descr="activeser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38" y="5815429"/>
            <a:ext cx="8791504" cy="59860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slaveserver.png" descr="slave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4737" y="5917132"/>
            <a:ext cx="8791505" cy="5782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mysql 설정 (2)"/>
          <p:cNvSpPr txBox="1">
            <a:spLocks noGrp="1"/>
          </p:cNvSpPr>
          <p:nvPr>
            <p:ph type="ctrTitle"/>
          </p:nvPr>
        </p:nvSpPr>
        <p:spPr>
          <a:xfrm>
            <a:off x="1473200" y="1790700"/>
            <a:ext cx="21437600" cy="1621101"/>
          </a:xfrm>
          <a:prstGeom prst="rect">
            <a:avLst/>
          </a:prstGeom>
        </p:spPr>
        <p:txBody>
          <a:bodyPr/>
          <a:lstStyle>
            <a:lvl1pPr algn="ctr" defTabSz="775969">
              <a:defRPr sz="9400">
                <a:effectLst>
                  <a:outerShdw blurRad="47752" dist="35814" dir="5400000" rotWithShape="0">
                    <a:srgbClr val="000000"/>
                  </a:outerShdw>
                </a:effectLst>
              </a:defRPr>
            </a:lvl1pPr>
          </a:lstStyle>
          <a:p>
            <a:r>
              <a:t>mysql 설정 (2)</a:t>
            </a:r>
          </a:p>
        </p:txBody>
      </p:sp>
      <p:pic>
        <p:nvPicPr>
          <p:cNvPr id="167" name="mysql3.png" descr="mysql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881" y="3741867"/>
            <a:ext cx="6247525" cy="8416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1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1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Macintosh PowerPoint</Application>
  <PresentationFormat>사용자 지정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Helvetica Neue</vt:lpstr>
      <vt:lpstr>Helvetica Neue Light</vt:lpstr>
      <vt:lpstr>Industrial</vt:lpstr>
      <vt:lpstr>전체 아키텍처 구성도 PPT</vt:lpstr>
      <vt:lpstr>아키텍처 구성도</vt:lpstr>
      <vt:lpstr>멀티 클러스터 구성</vt:lpstr>
      <vt:lpstr>Nginx 설정 (1)</vt:lpstr>
      <vt:lpstr>Nginx 설정 (2)</vt:lpstr>
      <vt:lpstr>Tomcat 설정 (1)</vt:lpstr>
      <vt:lpstr>Tomcat 설정 (2)</vt:lpstr>
      <vt:lpstr>mysql DB (1) </vt:lpstr>
      <vt:lpstr>mysql 설정 (2)</vt:lpstr>
      <vt:lpstr>Mysql 설정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8846</cp:lastModifiedBy>
  <cp:revision>3</cp:revision>
  <dcterms:modified xsi:type="dcterms:W3CDTF">2024-07-23T12:05:53Z</dcterms:modified>
</cp:coreProperties>
</file>