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4" autoAdjust="0"/>
    <p:restoredTop sz="86136" autoAdjust="0"/>
  </p:normalViewPr>
  <p:slideViewPr>
    <p:cSldViewPr snapToGrid="0">
      <p:cViewPr>
        <p:scale>
          <a:sx n="109" d="100"/>
          <a:sy n="109" d="100"/>
        </p:scale>
        <p:origin x="7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8E799-EB4B-6E43-A586-B7D8210DB420}" type="datetimeFigureOut">
              <a:rPr kumimoji="1" lang="ko-KR" altLang="en-US" smtClean="0"/>
              <a:t>2025. 6. 2.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AE179-702B-9949-BB71-8957600B28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0260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AE179-702B-9949-BB71-8957600B284B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5167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EE5FF-88E4-7860-2366-5D7AE66DE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CC6B83-221A-DC8D-092D-C8273B99A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22DAA7-BFF8-F98D-A005-B83C03D4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DC66-ACCE-4532-99EA-B64832ED044E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53EDAC-F4B0-89EC-ED14-A8833C06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64849-DF2D-2673-874C-51C0103E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77B9-5DBC-4155-A841-1F7B0A00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3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861B8-16E5-0030-A553-FA24B63F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65280E-FDCB-E66B-EDD2-A026CD8D2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DDF097-BAA6-B20A-E889-02F467A0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DC66-ACCE-4532-99EA-B64832ED044E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3B14C-2518-F214-F481-83E4807B3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0172BC-E1DE-B1C6-8604-9DD01A1C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77B9-5DBC-4155-A841-1F7B0A00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413975-0119-EB78-FA07-353B94207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ABA674-F1D5-F2F3-63D3-045252719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C01E9-3C43-2698-60A4-864E85890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DC66-ACCE-4532-99EA-B64832ED044E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5434C-B547-3437-B9BE-838023BF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1543EF-BE4D-314F-2DB0-7A786129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77B9-5DBC-4155-A841-1F7B0A00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3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FCC21-0F04-C3BE-8273-64A9F3910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63F3C4-B34B-D88F-3A87-C6EB3ADB8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9689A3-C637-39E8-18C0-5E6497A6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DC66-ACCE-4532-99EA-B64832ED044E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1ABD2-D4B5-9505-691D-0C44B7EE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B0170F-5A68-61A4-024F-6A13ED6C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77B9-5DBC-4155-A841-1F7B0A00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9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28A63-E028-EBC2-5045-A2F542848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5EC0BC-C3BC-6821-8C7B-238DD0DF6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984B17-F2B2-5DB7-C62F-E08DAEFDF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DC66-ACCE-4532-99EA-B64832ED044E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5F4A3-1343-7376-2451-B52F58E1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D8991E-51CE-97C1-BC39-146B4348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77B9-5DBC-4155-A841-1F7B0A00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3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2A56D-2E75-856F-5202-514FB6DD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33F625-59A5-9659-7AD1-28D2C754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585F9D-20C4-5761-5FC4-4C7A6C93A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67DE03-0135-BB20-2110-18D55125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DC66-ACCE-4532-99EA-B64832ED044E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E58614-5218-F9F3-4570-FF03BD97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FDB9DA-2A89-1F2F-D104-86EB680C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77B9-5DBC-4155-A841-1F7B0A00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1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F72F4-D3D6-A79F-49CD-882A3338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6B12EC-786D-2ABD-9B79-1F2746DBE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7F4528-CE8E-38EA-474F-92595F9F7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5AC7B0-C119-0572-08FC-81523A9FE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1834F7-3D4F-9124-D50C-61E15E52C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464194-8DE3-AD24-F1DA-172D3B61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DC66-ACCE-4532-99EA-B64832ED044E}" type="datetimeFigureOut">
              <a:rPr lang="en-US" smtClean="0"/>
              <a:t>6/2/25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AF250B-AD58-8753-E831-D8AF7ACA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5C2F45-9275-0C63-FD8D-04911F15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77B9-5DBC-4155-A841-1F7B0A00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8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E0C09-C24B-9811-0CCF-3F56DBE8D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8525D4-6156-F881-E311-0FD7D895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DC66-ACCE-4532-99EA-B64832ED044E}" type="datetimeFigureOut">
              <a:rPr lang="en-US" smtClean="0"/>
              <a:t>6/2/25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4D9D4E-DD4A-2B3A-6700-9D2B92FA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AE8099-7815-9631-8887-FDB05D59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77B9-5DBC-4155-A841-1F7B0A00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8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A691F8-8E2E-094E-A4D0-D2AC5066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DC66-ACCE-4532-99EA-B64832ED044E}" type="datetimeFigureOut">
              <a:rPr lang="en-US" smtClean="0"/>
              <a:t>6/2/25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1C6E69-6E12-C94B-C676-2F8E5BDE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193317-00F7-BA53-2C62-9B8B0B01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77B9-5DBC-4155-A841-1F7B0A00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6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EC0CC-A523-DF73-A111-FCD7F26D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6E0BA2-53A5-AD90-9A3E-C60DD5A5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1A6BEC-5807-8D15-335C-7B2EC0ABE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CF0046-9EBD-F6AB-AEFC-5805DE16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DC66-ACCE-4532-99EA-B64832ED044E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7E47A7-845A-DF7D-785F-6D4CA433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54C167-2F34-9263-AAC7-BAF72A62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77B9-5DBC-4155-A841-1F7B0A00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9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DA31A-1E63-CBAF-8FE0-96B8BF854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0E09BB-71E8-5526-6BBE-2A8B32880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2D8C0D-A9EC-1120-341A-1745FC14D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65F861-551B-5E40-9A3A-937AE4E8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DC66-ACCE-4532-99EA-B64832ED044E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526ED6-866E-1C5C-CDEB-EB5150A12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554DE2-6B39-368B-53DC-8419F65C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77B9-5DBC-4155-A841-1F7B0A00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9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B17459-AFA2-5750-E1CA-DAB50A1B1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2AF555-862E-518B-8180-1722EB801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4918A-1E02-0D55-5581-357EBC16D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05DC66-ACCE-4532-99EA-B64832ED044E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90727B-800E-8952-8314-7A156B5CC1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E8ED6-15C1-D76B-B734-B0A1EEFAF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6F77B9-5DBC-4155-A841-1F7B0A00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7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A1235-236F-712F-994C-35F66113E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5962"/>
            <a:ext cx="9144000" cy="2387600"/>
          </a:xfrm>
        </p:spPr>
        <p:txBody>
          <a:bodyPr/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디자인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C8B15B-7D5B-7B52-1184-2DCDCFBB2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4438"/>
            <a:ext cx="9144000" cy="1655762"/>
          </a:xfrm>
        </p:spPr>
        <p:txBody>
          <a:bodyPr/>
          <a:lstStyle/>
          <a:p>
            <a:r>
              <a:rPr lang="ko-KR" altLang="en-US" dirty="0"/>
              <a:t>조원</a:t>
            </a:r>
            <a:r>
              <a:rPr lang="en-US" altLang="ko-KR" dirty="0"/>
              <a:t>: </a:t>
            </a:r>
            <a:r>
              <a:rPr lang="ko-KR" altLang="en-US" dirty="0"/>
              <a:t>박재섭</a:t>
            </a:r>
            <a:r>
              <a:rPr lang="en-US" altLang="ko-KR" dirty="0"/>
              <a:t>(20205126), </a:t>
            </a:r>
            <a:r>
              <a:rPr lang="ko-KR" altLang="en-US" dirty="0"/>
              <a:t>박현진</a:t>
            </a:r>
            <a:r>
              <a:rPr lang="en-US" altLang="ko-KR" dirty="0"/>
              <a:t>(20245026), </a:t>
            </a:r>
            <a:r>
              <a:rPr lang="ko-KR" altLang="en-US" dirty="0"/>
              <a:t>황경원</a:t>
            </a:r>
            <a:r>
              <a:rPr lang="en-US" altLang="ko-KR" dirty="0"/>
              <a:t>(20205161)</a:t>
            </a:r>
          </a:p>
          <a:p>
            <a:r>
              <a:rPr lang="ko-KR" altLang="en-US" dirty="0"/>
              <a:t>재료역학 실험실</a:t>
            </a:r>
            <a:r>
              <a:rPr lang="en-US" altLang="ko-KR" dirty="0"/>
              <a:t>(</a:t>
            </a:r>
            <a:r>
              <a:rPr lang="ko-KR" altLang="en-US" dirty="0"/>
              <a:t>정영웅 교수님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614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5D5A3-1AB3-581C-1668-5F5DE7FEF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5B0E5-8AF4-D487-6B87-77723122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" y="0"/>
            <a:ext cx="12191103" cy="1325563"/>
          </a:xfrm>
        </p:spPr>
        <p:txBody>
          <a:bodyPr/>
          <a:lstStyle/>
          <a:p>
            <a:pPr algn="ctr"/>
            <a:r>
              <a:rPr lang="en-US" dirty="0"/>
              <a:t>Import EBSD data – Adjust the orientation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64C907-D172-EBE7-D2C0-EBA279B4C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60" y="1470682"/>
            <a:ext cx="5559799" cy="20871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DCB4B6-6FA4-7BF5-D6DE-C55D8EC64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60" y="4368859"/>
            <a:ext cx="5559799" cy="1105817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8908DD1-9DBC-9AB5-9AAB-40F966922821}"/>
              </a:ext>
            </a:extLst>
          </p:cNvPr>
          <p:cNvSpPr txBox="1">
            <a:spLocks noChangeAspect="1"/>
          </p:cNvSpPr>
          <p:nvPr/>
        </p:nvSpPr>
        <p:spPr>
          <a:xfrm>
            <a:off x="5609281" y="1470683"/>
            <a:ext cx="6045698" cy="700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입력된 방향 데이터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subdat</a:t>
            </a:r>
            <a:r>
              <a:rPr lang="en-US" altLang="ko-KR" sz="2000" dirty="0"/>
              <a:t>)</a:t>
            </a:r>
            <a:r>
              <a:rPr lang="ko-KR" altLang="en-US" sz="2000" dirty="0"/>
              <a:t>로부터 추출한 결정 방위를 바탕으로 </a:t>
            </a:r>
            <a:r>
              <a:rPr lang="en-US" altLang="ko-KR" sz="2000" dirty="0"/>
              <a:t>pole figure </a:t>
            </a:r>
            <a:r>
              <a:rPr lang="ko-KR" altLang="en-US" sz="2000" dirty="0"/>
              <a:t>생성</a:t>
            </a:r>
            <a:r>
              <a:rPr lang="en-US" altLang="ko-KR" sz="2000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0E99676-F998-2351-39A9-BDD6D750F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886" y="2170696"/>
            <a:ext cx="6173061" cy="20195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1A7D747-FE1A-E6A5-EC72-1E8F273A3C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8359" y="4455358"/>
            <a:ext cx="6363588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4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2648B-DEC7-A00D-8517-062B6AEEE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5AE65-0497-64A9-B593-A9AE5ED0C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" y="0"/>
            <a:ext cx="10515600" cy="1325563"/>
          </a:xfrm>
        </p:spPr>
        <p:txBody>
          <a:bodyPr/>
          <a:lstStyle/>
          <a:p>
            <a:r>
              <a:rPr lang="en-US" dirty="0"/>
              <a:t>Stitching – Read and store data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EDDF20-958D-61AA-4298-D6CA4B56E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7" y="1325563"/>
            <a:ext cx="6081575" cy="5270939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0C41793-B73F-D861-A794-37C2E001AEC4}"/>
              </a:ext>
            </a:extLst>
          </p:cNvPr>
          <p:cNvSpPr txBox="1">
            <a:spLocks noChangeAspect="1"/>
          </p:cNvSpPr>
          <p:nvPr/>
        </p:nvSpPr>
        <p:spPr>
          <a:xfrm>
            <a:off x="6146302" y="2911011"/>
            <a:ext cx="6045698" cy="700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특정 </a:t>
            </a:r>
            <a:r>
              <a:rPr lang="en-US" altLang="ko-KR" sz="2000" dirty="0"/>
              <a:t>directory</a:t>
            </a:r>
            <a:r>
              <a:rPr lang="ko-KR" altLang="en-US" sz="2000" dirty="0"/>
              <a:t>에 존재하는 </a:t>
            </a:r>
            <a:r>
              <a:rPr lang="en-US" altLang="ko-KR" sz="2000" dirty="0"/>
              <a:t>‘. ang’</a:t>
            </a:r>
            <a:r>
              <a:rPr lang="ko-KR" altLang="en-US" sz="2000" dirty="0"/>
              <a:t>파일을 읽고 그 안의 결정 방향 데이터를 추출하여 배열에 저장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4501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CFB9C-6331-2CC7-6AD1-7EAA4CD94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69923-08F8-57DA-2284-EE4BCC123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" y="0"/>
            <a:ext cx="10515600" cy="1325563"/>
          </a:xfrm>
        </p:spPr>
        <p:txBody>
          <a:bodyPr/>
          <a:lstStyle/>
          <a:p>
            <a:r>
              <a:rPr lang="en-US" dirty="0"/>
              <a:t>Stitching- analysis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BB1ABC-6089-EEE8-E4DA-188274EBC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25563"/>
            <a:ext cx="6096000" cy="5532437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FA3EADF-3B36-0DCC-8C58-70E247821A65}"/>
              </a:ext>
            </a:extLst>
          </p:cNvPr>
          <p:cNvSpPr txBox="1">
            <a:spLocks noChangeAspect="1"/>
          </p:cNvSpPr>
          <p:nvPr/>
        </p:nvSpPr>
        <p:spPr>
          <a:xfrm>
            <a:off x="6095999" y="1456735"/>
            <a:ext cx="6045698" cy="7000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추출한 </a:t>
            </a:r>
            <a:r>
              <a:rPr lang="ko-KR" altLang="en-US" sz="1800" dirty="0" err="1"/>
              <a:t>오일러</a:t>
            </a:r>
            <a:r>
              <a:rPr lang="ko-KR" altLang="en-US" sz="1800" dirty="0"/>
              <a:t> 각도 데이터를 시각화하기 위한 캔버스 생성</a:t>
            </a:r>
            <a:r>
              <a:rPr lang="en-US" altLang="ko-KR" sz="1800" dirty="0"/>
              <a:t>, </a:t>
            </a:r>
            <a:r>
              <a:rPr lang="ko-KR" altLang="en-US" sz="1800" dirty="0"/>
              <a:t>각도를 색상과 등고선 그래프로 </a:t>
            </a:r>
            <a:r>
              <a:rPr lang="en-US" altLang="ko-KR" sz="1800" dirty="0"/>
              <a:t>subplot</a:t>
            </a:r>
            <a:r>
              <a:rPr lang="ko-KR" altLang="en-US" sz="1800" dirty="0"/>
              <a:t>에 그리는 작업</a:t>
            </a:r>
            <a:r>
              <a:rPr lang="en-US" altLang="ko-KR" sz="1800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62ACC7-E9F3-3BBE-8AB8-584281BF2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987936"/>
            <a:ext cx="6096000" cy="3460376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126AD44-2481-8278-7A9B-39FFDC21C34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9143999" y="2001651"/>
            <a:ext cx="1" cy="7082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BA29AF-692C-403F-988E-F3527CC9B7C4}"/>
              </a:ext>
            </a:extLst>
          </p:cNvPr>
          <p:cNvSpPr txBox="1"/>
          <p:nvPr/>
        </p:nvSpPr>
        <p:spPr>
          <a:xfrm>
            <a:off x="7672397" y="2709893"/>
            <a:ext cx="29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/>
              <a:t>캔버스 결과값</a:t>
            </a:r>
          </a:p>
        </p:txBody>
      </p:sp>
    </p:spTree>
    <p:extLst>
      <p:ext uri="{BB962C8B-B14F-4D97-AF65-F5344CB8AC3E}">
        <p14:creationId xmlns:p14="http://schemas.microsoft.com/office/powerpoint/2010/main" val="1663756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FB2A7-4B24-E938-6F4C-857B35535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0EAA6-47AD-7466-1B7A-592FD8E5F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" y="0"/>
            <a:ext cx="10515600" cy="1325563"/>
          </a:xfrm>
        </p:spPr>
        <p:txBody>
          <a:bodyPr/>
          <a:lstStyle/>
          <a:p>
            <a:r>
              <a:rPr lang="en-US" dirty="0"/>
              <a:t>Stitching – Manual stitching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63ED70-74AC-FF6E-3ED2-FAAA82792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14177"/>
            <a:ext cx="6109688" cy="56438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C8FD02-CF3D-A0B6-6CF1-3AD148696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619" y="4634213"/>
            <a:ext cx="5769838" cy="222378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E1E6D84-E492-B7C6-D860-7A830FAD8D17}"/>
              </a:ext>
            </a:extLst>
          </p:cNvPr>
          <p:cNvSpPr txBox="1">
            <a:spLocks noChangeAspect="1"/>
          </p:cNvSpPr>
          <p:nvPr/>
        </p:nvSpPr>
        <p:spPr>
          <a:xfrm>
            <a:off x="6109689" y="1358476"/>
            <a:ext cx="6045698" cy="1181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3</a:t>
            </a:r>
            <a:r>
              <a:rPr lang="ko-KR" altLang="en-US" sz="1800" dirty="0"/>
              <a:t>개의 </a:t>
            </a:r>
            <a:r>
              <a:rPr lang="en-US" altLang="ko-KR" sz="1800" dirty="0"/>
              <a:t>subplot</a:t>
            </a:r>
            <a:r>
              <a:rPr lang="ko-KR" altLang="en-US" sz="1800" dirty="0"/>
              <a:t>을 가진 </a:t>
            </a:r>
            <a:r>
              <a:rPr lang="en-US" altLang="ko-KR" sz="1800" dirty="0"/>
              <a:t>matplotlib figure </a:t>
            </a:r>
            <a:r>
              <a:rPr lang="ko-KR" altLang="en-US" sz="1800" dirty="0"/>
              <a:t>생성</a:t>
            </a:r>
            <a:r>
              <a:rPr lang="en-US" altLang="ko-KR" sz="1800" dirty="0"/>
              <a:t>, </a:t>
            </a:r>
            <a:r>
              <a:rPr lang="ko-KR" altLang="en-US" sz="1800" dirty="0"/>
              <a:t>그 후에 각 </a:t>
            </a:r>
            <a:r>
              <a:rPr lang="en-US" altLang="ko-KR" sz="1800" dirty="0"/>
              <a:t>subplot</a:t>
            </a:r>
            <a:r>
              <a:rPr lang="ko-KR" altLang="en-US" sz="1800" dirty="0"/>
              <a:t>에 </a:t>
            </a:r>
            <a:r>
              <a:rPr lang="en-US" altLang="ko-KR" sz="1800" dirty="0"/>
              <a:t>Python script</a:t>
            </a:r>
            <a:r>
              <a:rPr lang="ko-KR" altLang="en-US" sz="1800" dirty="0"/>
              <a:t>를 통해 데이터를 </a:t>
            </a:r>
            <a:r>
              <a:rPr lang="ko-KR" altLang="en-US" sz="1800" dirty="0" err="1"/>
              <a:t>시각화시키고</a:t>
            </a:r>
            <a:r>
              <a:rPr lang="ko-KR" altLang="en-US" sz="1800" dirty="0"/>
              <a:t> 특정 위치 데이터</a:t>
            </a:r>
            <a:r>
              <a:rPr lang="en-US" altLang="ko-KR" sz="1800" dirty="0"/>
              <a:t>(X, Y)</a:t>
            </a:r>
            <a:r>
              <a:rPr lang="ko-KR" altLang="en-US" sz="1800" dirty="0"/>
              <a:t>와 결정방위 각도</a:t>
            </a:r>
            <a:r>
              <a:rPr lang="en-US" altLang="ko-KR" sz="1800" dirty="0"/>
              <a:t>(phi1, Phi, phi2)</a:t>
            </a:r>
            <a:r>
              <a:rPr lang="ko-KR" altLang="en-US" sz="1800" dirty="0"/>
              <a:t>를 기반으로 정보 표시</a:t>
            </a:r>
            <a:r>
              <a:rPr lang="en-US" altLang="ko-KR" sz="18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9E6E74-3718-FBE2-3B11-223706D09978}"/>
              </a:ext>
            </a:extLst>
          </p:cNvPr>
          <p:cNvSpPr txBox="1"/>
          <p:nvPr/>
        </p:nvSpPr>
        <p:spPr>
          <a:xfrm>
            <a:off x="7660935" y="4264881"/>
            <a:ext cx="29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/>
              <a:t>결과값</a:t>
            </a:r>
          </a:p>
        </p:txBody>
      </p:sp>
    </p:spTree>
    <p:extLst>
      <p:ext uri="{BB962C8B-B14F-4D97-AF65-F5344CB8AC3E}">
        <p14:creationId xmlns:p14="http://schemas.microsoft.com/office/powerpoint/2010/main" val="3742811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B01F5-A9E1-430F-1933-5234C644C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338418B-F923-57F9-03E7-CD316B66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1" y="1325563"/>
            <a:ext cx="5487320" cy="9145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3994C2-6B43-FA21-EECF-615C43682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3" y="2576150"/>
            <a:ext cx="5394457" cy="4281850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B9F3FE2B-7CEB-EA27-E6E8-3E773FDB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" y="0"/>
            <a:ext cx="10515600" cy="1325563"/>
          </a:xfrm>
        </p:spPr>
        <p:txBody>
          <a:bodyPr/>
          <a:lstStyle/>
          <a:p>
            <a:r>
              <a:rPr lang="en-US" dirty="0"/>
              <a:t>Stitching – Manual stitching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115B3211-7CC4-E6B3-A6C8-D7EF8ACBEBD6}"/>
              </a:ext>
            </a:extLst>
          </p:cNvPr>
          <p:cNvSpPr txBox="1">
            <a:spLocks noChangeAspect="1"/>
          </p:cNvSpPr>
          <p:nvPr/>
        </p:nvSpPr>
        <p:spPr>
          <a:xfrm>
            <a:off x="5677191" y="1325563"/>
            <a:ext cx="6400492" cy="1250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dat_oris</a:t>
            </a:r>
            <a:r>
              <a:rPr lang="en-US" altLang="ko-KR" sz="2000" dirty="0"/>
              <a:t>(data orientation) </a:t>
            </a:r>
            <a:r>
              <a:rPr lang="ko-KR" altLang="en-US" sz="2000" dirty="0"/>
              <a:t>리스트에 있는 여러 데이터셋의 크기</a:t>
            </a:r>
            <a:r>
              <a:rPr lang="en-US" altLang="ko-KR" sz="2000" dirty="0"/>
              <a:t>(</a:t>
            </a:r>
            <a:r>
              <a:rPr lang="ko-KR" altLang="en-US" sz="2000" dirty="0"/>
              <a:t>행 수</a:t>
            </a:r>
            <a:r>
              <a:rPr lang="en-US" altLang="ko-KR" sz="2000" dirty="0"/>
              <a:t>)</a:t>
            </a:r>
            <a:r>
              <a:rPr lang="ko-KR" altLang="en-US" sz="2000" dirty="0"/>
              <a:t>를 확인하고 출력하는 분석 준비 단계</a:t>
            </a:r>
            <a:r>
              <a:rPr lang="en-US" altLang="ko-KR" sz="2000" dirty="0"/>
              <a:t>.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EA88D713-BD3B-CBBB-E651-4BE4A7DA0343}"/>
              </a:ext>
            </a:extLst>
          </p:cNvPr>
          <p:cNvSpPr txBox="1">
            <a:spLocks noChangeAspect="1"/>
          </p:cNvSpPr>
          <p:nvPr/>
        </p:nvSpPr>
        <p:spPr>
          <a:xfrm>
            <a:off x="5745077" y="2803706"/>
            <a:ext cx="6400492" cy="1250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Orientation </a:t>
            </a:r>
            <a:r>
              <a:rPr lang="ko-KR" altLang="en-US" sz="2000" dirty="0"/>
              <a:t>데이터를 읽고</a:t>
            </a:r>
            <a:r>
              <a:rPr lang="en-US" altLang="ko-KR" sz="2000" dirty="0"/>
              <a:t>, </a:t>
            </a:r>
            <a:r>
              <a:rPr lang="ko-KR" altLang="en-US" sz="2000" dirty="0"/>
              <a:t>그 데이터를 </a:t>
            </a:r>
            <a:r>
              <a:rPr lang="ko-KR" altLang="en-US" sz="2000" dirty="0" err="1"/>
              <a:t>오일러</a:t>
            </a:r>
            <a:r>
              <a:rPr lang="ko-KR" altLang="en-US" sz="2000" dirty="0"/>
              <a:t> 각도로부터 </a:t>
            </a:r>
            <a:r>
              <a:rPr lang="en-US" altLang="ko-KR" sz="2000" dirty="0"/>
              <a:t>pole figure</a:t>
            </a:r>
            <a:r>
              <a:rPr lang="ko-KR" altLang="en-US" sz="2000" dirty="0"/>
              <a:t>를 생성한 후</a:t>
            </a:r>
            <a:r>
              <a:rPr lang="en-US" altLang="ko-KR" sz="2000" dirty="0"/>
              <a:t>, </a:t>
            </a:r>
            <a:r>
              <a:rPr lang="ko-KR" altLang="en-US" sz="2000" dirty="0"/>
              <a:t>각 영역의 위치에 색깔을 입힌 점들을 </a:t>
            </a:r>
            <a:r>
              <a:rPr lang="ko-KR" altLang="en-US" sz="2000" dirty="0" err="1"/>
              <a:t>시각화하는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전처리</a:t>
            </a:r>
            <a:r>
              <a:rPr lang="en-US" altLang="ko-KR" sz="2000" dirty="0"/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FA90573-D238-F201-648E-48A708EBE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248" y="4978652"/>
            <a:ext cx="6468378" cy="15917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93BBF1-0645-0813-5D0C-CA1FE99E9815}"/>
              </a:ext>
            </a:extLst>
          </p:cNvPr>
          <p:cNvSpPr txBox="1"/>
          <p:nvPr/>
        </p:nvSpPr>
        <p:spPr>
          <a:xfrm>
            <a:off x="7573291" y="4532409"/>
            <a:ext cx="29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/>
              <a:t>결과값</a:t>
            </a:r>
          </a:p>
        </p:txBody>
      </p:sp>
    </p:spTree>
    <p:extLst>
      <p:ext uri="{BB962C8B-B14F-4D97-AF65-F5344CB8AC3E}">
        <p14:creationId xmlns:p14="http://schemas.microsoft.com/office/powerpoint/2010/main" val="3464779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ED21D-2782-BB3C-81AE-F1185364F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C01D6-EC21-4F14-09C9-B841DD74A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" y="0"/>
            <a:ext cx="10515600" cy="1325563"/>
          </a:xfrm>
        </p:spPr>
        <p:txBody>
          <a:bodyPr/>
          <a:lstStyle/>
          <a:p>
            <a:r>
              <a:rPr lang="en-US" dirty="0"/>
              <a:t>Import EBSD data – Manual stitching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4AAE27-2EE0-F812-23A5-E11EA9386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7035"/>
            <a:ext cx="5645324" cy="5610965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879C9CB-AB6D-AC9D-0CF8-1B0EBBF3AA7A}"/>
              </a:ext>
            </a:extLst>
          </p:cNvPr>
          <p:cNvSpPr txBox="1">
            <a:spLocks noChangeAspect="1"/>
          </p:cNvSpPr>
          <p:nvPr/>
        </p:nvSpPr>
        <p:spPr>
          <a:xfrm>
            <a:off x="5645324" y="1247035"/>
            <a:ext cx="6400492" cy="1250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dat_oris</a:t>
            </a:r>
            <a:r>
              <a:rPr lang="en-US" altLang="ko-KR" sz="2000" dirty="0"/>
              <a:t>(data orientation) </a:t>
            </a:r>
            <a:r>
              <a:rPr lang="ko-KR" altLang="en-US" sz="2000" dirty="0"/>
              <a:t>리스트에서 </a:t>
            </a:r>
            <a:r>
              <a:rPr lang="ko-KR" altLang="en-US" sz="2000" dirty="0" err="1"/>
              <a:t>오일러</a:t>
            </a:r>
            <a:r>
              <a:rPr lang="ko-KR" altLang="en-US" sz="2000" dirty="0"/>
              <a:t> 각도를 </a:t>
            </a:r>
            <a:r>
              <a:rPr lang="en-US" altLang="ko-KR" sz="2000" dirty="0" err="1"/>
              <a:t>meshgrid</a:t>
            </a:r>
            <a:r>
              <a:rPr lang="en-US" altLang="ko-KR" sz="2000" dirty="0"/>
              <a:t> </a:t>
            </a:r>
            <a:r>
              <a:rPr lang="ko-KR" altLang="en-US" sz="2000" dirty="0"/>
              <a:t>위에 맵핑</a:t>
            </a:r>
            <a:r>
              <a:rPr lang="en-US" altLang="ko-KR" sz="2000" dirty="0"/>
              <a:t>(interpolation)</a:t>
            </a:r>
            <a:r>
              <a:rPr lang="ko-KR" altLang="en-US" sz="2000" dirty="0"/>
              <a:t>하고</a:t>
            </a:r>
            <a:r>
              <a:rPr lang="en-US" altLang="ko-KR" sz="2000" dirty="0"/>
              <a:t>, </a:t>
            </a:r>
            <a:r>
              <a:rPr lang="ko-KR" altLang="en-US" sz="2000" dirty="0"/>
              <a:t>이를 바탕으로 </a:t>
            </a:r>
            <a:r>
              <a:rPr lang="en-US" altLang="ko-KR" sz="2000" dirty="0"/>
              <a:t>IPF </a:t>
            </a:r>
            <a:r>
              <a:rPr lang="ko-KR" altLang="en-US" sz="2000" dirty="0"/>
              <a:t>색상으로 표현한 </a:t>
            </a:r>
            <a:r>
              <a:rPr lang="ko-KR" altLang="en-US" sz="2000" dirty="0" err="1"/>
              <a:t>맵을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시각화하는</a:t>
            </a:r>
            <a:r>
              <a:rPr lang="ko-KR" altLang="en-US" sz="2000" dirty="0"/>
              <a:t> 과정</a:t>
            </a:r>
            <a:r>
              <a:rPr lang="en-US" altLang="ko-KR" sz="2000" dirty="0"/>
              <a:t>(</a:t>
            </a:r>
            <a:r>
              <a:rPr lang="ko-KR" altLang="en-US" sz="2000" dirty="0"/>
              <a:t>연산자는 </a:t>
            </a:r>
            <a:r>
              <a:rPr lang="en-US" altLang="ko-KR" sz="2000" dirty="0"/>
              <a:t>Python</a:t>
            </a:r>
            <a:r>
              <a:rPr lang="ko-KR" altLang="en-US" sz="2000" dirty="0"/>
              <a:t>에서 쉘 명령어를 실행하는 것</a:t>
            </a:r>
            <a:r>
              <a:rPr lang="en-US" altLang="ko-KR" sz="2000" dirty="0"/>
              <a:t>).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EE0F32B-67AC-E824-0799-4AB49A11F21C}"/>
              </a:ext>
            </a:extLst>
          </p:cNvPr>
          <p:cNvSpPr txBox="1">
            <a:spLocks noChangeAspect="1"/>
          </p:cNvSpPr>
          <p:nvPr/>
        </p:nvSpPr>
        <p:spPr>
          <a:xfrm>
            <a:off x="5645324" y="2572598"/>
            <a:ext cx="6400492" cy="21157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Meshgrid:2</a:t>
            </a:r>
            <a:r>
              <a:rPr lang="ko-KR" altLang="en-US" sz="2000" dirty="0"/>
              <a:t>차원 공간 상에 정사각형 격자 좌표를 만들어주는 도구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맵핑</a:t>
            </a:r>
            <a:r>
              <a:rPr lang="en-US" altLang="ko-KR" sz="2000" dirty="0"/>
              <a:t>: </a:t>
            </a:r>
            <a:r>
              <a:rPr lang="ko-KR" altLang="en-US" sz="2000" dirty="0"/>
              <a:t>한 위치에서의 </a:t>
            </a:r>
            <a:r>
              <a:rPr lang="en-US" altLang="ko-KR" sz="2000" dirty="0"/>
              <a:t>orientation </a:t>
            </a:r>
            <a:r>
              <a:rPr lang="ko-KR" altLang="en-US" sz="2000" dirty="0"/>
              <a:t>값을 해당 좌표에 색상이나 값으로 매겨주는 과정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IPF </a:t>
            </a:r>
            <a:r>
              <a:rPr lang="ko-KR" altLang="en-US" sz="2000" dirty="0"/>
              <a:t>색상</a:t>
            </a:r>
            <a:r>
              <a:rPr lang="en-US" altLang="ko-KR" sz="2000" dirty="0"/>
              <a:t>: </a:t>
            </a:r>
            <a:r>
              <a:rPr lang="ko-KR" altLang="en-US" sz="2000" dirty="0"/>
              <a:t>각 위치의 결정 방향성을 </a:t>
            </a:r>
            <a:r>
              <a:rPr lang="en-US" altLang="ko-KR" sz="2000" dirty="0"/>
              <a:t>RGB </a:t>
            </a:r>
            <a:r>
              <a:rPr lang="ko-KR" altLang="en-US" sz="2000" dirty="0"/>
              <a:t>색으로 바꾸는 과정</a:t>
            </a:r>
            <a:r>
              <a:rPr lang="en-US" altLang="ko-KR" sz="20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0812DD-50A4-87C8-CE40-FDD24E132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807" y="4763354"/>
            <a:ext cx="6335009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C926D-1CFE-1A91-C540-D1873E656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46D6FB00-801D-AA34-EB04-52D04E76DE30}"/>
              </a:ext>
            </a:extLst>
          </p:cNvPr>
          <p:cNvSpPr txBox="1">
            <a:spLocks/>
          </p:cNvSpPr>
          <p:nvPr/>
        </p:nvSpPr>
        <p:spPr>
          <a:xfrm>
            <a:off x="0" y="1168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Import EBSD data – Manual stitching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1954CA-81B8-1D25-18DC-4F08A4181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4" y="1197630"/>
            <a:ext cx="5336612" cy="5660369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2FB4534-F552-0BC0-FC65-0022B8A3115B}"/>
              </a:ext>
            </a:extLst>
          </p:cNvPr>
          <p:cNvSpPr txBox="1">
            <a:spLocks noChangeAspect="1"/>
          </p:cNvSpPr>
          <p:nvPr/>
        </p:nvSpPr>
        <p:spPr>
          <a:xfrm>
            <a:off x="5393539" y="1299231"/>
            <a:ext cx="6400492" cy="1250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여러 개의 재료 영역에 대해 </a:t>
            </a:r>
            <a:r>
              <a:rPr lang="en-US" altLang="ko-KR" sz="2000" dirty="0"/>
              <a:t>IPF </a:t>
            </a:r>
            <a:r>
              <a:rPr lang="ko-KR" altLang="en-US" sz="2000" dirty="0"/>
              <a:t>색상 </a:t>
            </a:r>
            <a:r>
              <a:rPr lang="ko-KR" altLang="en-US" sz="2000" dirty="0" err="1"/>
              <a:t>맵을</a:t>
            </a:r>
            <a:r>
              <a:rPr lang="ko-KR" altLang="en-US" sz="2000" dirty="0"/>
              <a:t> 그리고</a:t>
            </a:r>
            <a:r>
              <a:rPr lang="en-US" altLang="ko-KR" sz="2000" dirty="0"/>
              <a:t>, </a:t>
            </a:r>
            <a:r>
              <a:rPr lang="ko-KR" altLang="en-US" sz="2000" dirty="0"/>
              <a:t>각 영역의 경계를 사각형으로 표시하며</a:t>
            </a:r>
            <a:r>
              <a:rPr lang="en-US" altLang="ko-KR" sz="2000" dirty="0"/>
              <a:t>, </a:t>
            </a:r>
            <a:r>
              <a:rPr lang="ko-KR" altLang="en-US" sz="2000" dirty="0"/>
              <a:t>전체 영역을 감싸는 큰 사각형도 함께 그려주는 시각화 작업</a:t>
            </a:r>
            <a:r>
              <a:rPr lang="en-US" altLang="ko-KR" sz="20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B65D14-D528-A46F-EA60-EAE3ACF5F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390" y="2751434"/>
            <a:ext cx="6382641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36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12E28-7F41-FD18-79BC-A432D3F38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44C13821-BE31-F473-DF77-EA382018F374}"/>
              </a:ext>
            </a:extLst>
          </p:cNvPr>
          <p:cNvSpPr txBox="1">
            <a:spLocks/>
          </p:cNvSpPr>
          <p:nvPr/>
        </p:nvSpPr>
        <p:spPr>
          <a:xfrm>
            <a:off x="0" y="1168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Import EBSD data – Manual stitching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933F28-73D5-AF75-4415-DE6981AE2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411"/>
            <a:ext cx="5648113" cy="5298739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ECBF345-5860-72B2-0A91-89F70E05372B}"/>
              </a:ext>
            </a:extLst>
          </p:cNvPr>
          <p:cNvSpPr txBox="1">
            <a:spLocks noChangeAspect="1"/>
          </p:cNvSpPr>
          <p:nvPr/>
        </p:nvSpPr>
        <p:spPr>
          <a:xfrm>
            <a:off x="5648113" y="1706339"/>
            <a:ext cx="6400492" cy="1250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각각의 데이터를 같은 형태</a:t>
            </a:r>
            <a:r>
              <a:rPr lang="en-US" altLang="ko-KR" sz="2000" dirty="0"/>
              <a:t>(</a:t>
            </a:r>
            <a:r>
              <a:rPr lang="en-US" altLang="ko-KR" sz="2000" dirty="0" err="1"/>
              <a:t>meshgrid</a:t>
            </a:r>
            <a:r>
              <a:rPr lang="en-US" altLang="ko-KR" sz="2000" dirty="0"/>
              <a:t> </a:t>
            </a:r>
            <a:r>
              <a:rPr lang="ko-KR" altLang="en-US" sz="2000" dirty="0"/>
              <a:t>기준</a:t>
            </a:r>
            <a:r>
              <a:rPr lang="en-US" altLang="ko-KR" sz="2000" dirty="0"/>
              <a:t>)</a:t>
            </a:r>
            <a:r>
              <a:rPr lang="ko-KR" altLang="en-US" sz="2000" dirty="0"/>
              <a:t>로 변환하여</a:t>
            </a:r>
            <a:r>
              <a:rPr lang="en-US" altLang="ko-KR" sz="2000" dirty="0"/>
              <a:t> </a:t>
            </a:r>
            <a:r>
              <a:rPr lang="ko-KR" altLang="en-US" sz="2000" dirty="0"/>
              <a:t>하나의 큰 배열에 저장하는 작업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113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B6DD7-61B1-9183-2FE5-33F2293C2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A4658C0A-1815-BA15-9E5D-E45DB2D96BA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Import EBSD data – Manual stitching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FE9F0B-166D-AAEB-B869-A3951990D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684"/>
            <a:ext cx="5257800" cy="57363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060917-CBCD-6BA1-AF65-236831428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1121684"/>
            <a:ext cx="6819900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95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EB5DF-FCE9-AA3C-BEE4-D83C01647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3F4237EA-19F7-4587-F3E2-1CA4CE1C655A}"/>
              </a:ext>
            </a:extLst>
          </p:cNvPr>
          <p:cNvSpPr txBox="1">
            <a:spLocks/>
          </p:cNvSpPr>
          <p:nvPr/>
        </p:nvSpPr>
        <p:spPr>
          <a:xfrm>
            <a:off x="0" y="1168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Import EBSD data – Manual stitching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B47FF8-893B-653B-9944-ADDEA6CF6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42412"/>
            <a:ext cx="4655127" cy="5415588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83BA253-E3B6-9A7D-76ED-8F86B7BEF99F}"/>
              </a:ext>
            </a:extLst>
          </p:cNvPr>
          <p:cNvSpPr txBox="1">
            <a:spLocks noChangeAspect="1"/>
          </p:cNvSpPr>
          <p:nvPr/>
        </p:nvSpPr>
        <p:spPr>
          <a:xfrm>
            <a:off x="4956907" y="1442412"/>
            <a:ext cx="6400492" cy="1250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큰 사각형 영역을 기준으로 격자 수를 계산</a:t>
            </a:r>
            <a:endParaRPr lang="en-US" altLang="ko-KR" sz="2000" dirty="0"/>
          </a:p>
          <a:p>
            <a:r>
              <a:rPr lang="ko-KR" altLang="en-US" sz="2000" dirty="0"/>
              <a:t>그 격자의 일부 비율만큼의 간격을 계산하여 샘플 개수</a:t>
            </a:r>
            <a:r>
              <a:rPr lang="en-US" altLang="ko-KR" sz="2000" dirty="0"/>
              <a:t>(</a:t>
            </a:r>
            <a:r>
              <a:rPr lang="ko-KR" altLang="en-US" sz="2000" dirty="0"/>
              <a:t>혹은 </a:t>
            </a:r>
            <a:r>
              <a:rPr lang="en-US" altLang="ko-KR" sz="2000" dirty="0"/>
              <a:t>resolution)</a:t>
            </a:r>
            <a:r>
              <a:rPr lang="ko-KR" altLang="en-US" sz="2000" dirty="0"/>
              <a:t>를 예측하거나 테스트용 </a:t>
            </a:r>
            <a:r>
              <a:rPr lang="en-US" altLang="ko-KR" sz="2000" dirty="0"/>
              <a:t>grid</a:t>
            </a:r>
            <a:r>
              <a:rPr lang="ko-KR" altLang="en-US" sz="2000" dirty="0"/>
              <a:t>를 구성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560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DD0AA-55F7-64C0-9096-70D29B926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목적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63AF03-F548-C954-8B64-A9DDECC6B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EBSD(Electron Backscatter Diffraction)</a:t>
            </a:r>
            <a:r>
              <a:rPr lang="ko-KR" altLang="en-US" dirty="0"/>
              <a:t>를 이용해 금속 시편의 결정 구조 및 결정 방향을 시각화하고 분석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IPF(Inverse Pole Figure) </a:t>
            </a:r>
            <a:r>
              <a:rPr lang="ko-KR" altLang="en-US" dirty="0" err="1"/>
              <a:t>맵을</a:t>
            </a:r>
            <a:r>
              <a:rPr lang="ko-KR" altLang="en-US" dirty="0"/>
              <a:t> 직접 생성하여 결정 방향성을 확인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/>
              <a:t>결정립</a:t>
            </a:r>
            <a:r>
              <a:rPr lang="en-US" altLang="ko-KR" dirty="0"/>
              <a:t>, </a:t>
            </a:r>
            <a:r>
              <a:rPr lang="ko-KR" altLang="en-US" dirty="0"/>
              <a:t>결정방위</a:t>
            </a:r>
            <a:r>
              <a:rPr lang="en-US" altLang="ko-KR" dirty="0"/>
              <a:t>, </a:t>
            </a:r>
            <a:r>
              <a:rPr lang="ko-KR" altLang="en-US" dirty="0" err="1"/>
              <a:t>입계</a:t>
            </a:r>
            <a:r>
              <a:rPr lang="ko-KR" altLang="en-US" dirty="0"/>
              <a:t> 등을 </a:t>
            </a:r>
            <a:r>
              <a:rPr lang="en-US" altLang="ko-KR" dirty="0"/>
              <a:t>EBSD </a:t>
            </a:r>
            <a:r>
              <a:rPr lang="ko-KR" altLang="en-US" dirty="0"/>
              <a:t>데이터를 통해 확인하고 </a:t>
            </a:r>
            <a:r>
              <a:rPr lang="ko-KR" altLang="en-US" dirty="0" err="1"/>
              <a:t>시각화하여</a:t>
            </a:r>
            <a:r>
              <a:rPr lang="ko-KR" altLang="en-US" dirty="0"/>
              <a:t> 미세조직의 특성을 해석하고자 함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95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61491-72A2-2876-D684-C875D3F63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603F394-569D-4A76-B11A-2D851E63854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Import EBSD data – Manual stitching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7927BF-5BE0-D6BE-0A81-0E2ECD7B1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0" y="1236948"/>
            <a:ext cx="5053619" cy="5621051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1EA7CD9-AFB5-F773-50CB-B265DCE44636}"/>
              </a:ext>
            </a:extLst>
          </p:cNvPr>
          <p:cNvSpPr txBox="1">
            <a:spLocks noChangeAspect="1"/>
          </p:cNvSpPr>
          <p:nvPr/>
        </p:nvSpPr>
        <p:spPr>
          <a:xfrm>
            <a:off x="5257800" y="1442412"/>
            <a:ext cx="6400492" cy="1250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EBSD </a:t>
            </a:r>
            <a:r>
              <a:rPr lang="ko-KR" altLang="en-US" sz="2000" dirty="0"/>
              <a:t>데이터에서 추출된 결정 방향 정보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오일러</a:t>
            </a:r>
            <a:r>
              <a:rPr lang="ko-KR" altLang="en-US" sz="2000" dirty="0"/>
              <a:t> 각도</a:t>
            </a:r>
            <a:r>
              <a:rPr lang="en-US" altLang="ko-KR" sz="2000" dirty="0"/>
              <a:t>)</a:t>
            </a:r>
            <a:r>
              <a:rPr lang="ko-KR" altLang="en-US" sz="2000" dirty="0"/>
              <a:t>를 다양한 해상도로 줄여서</a:t>
            </a:r>
            <a:r>
              <a:rPr lang="en-US" altLang="ko-KR" sz="2000" dirty="0"/>
              <a:t>, </a:t>
            </a:r>
            <a:r>
              <a:rPr lang="ko-KR" altLang="en-US" sz="2000" dirty="0"/>
              <a:t>각 해상도에 대해 </a:t>
            </a:r>
            <a:r>
              <a:rPr lang="en-US" altLang="ko-KR" sz="2000" dirty="0"/>
              <a:t>Orientation Map(IPF) </a:t>
            </a:r>
            <a:r>
              <a:rPr lang="ko-KR" altLang="en-US" sz="2000" dirty="0"/>
              <a:t>및 </a:t>
            </a:r>
            <a:r>
              <a:rPr lang="en-US" altLang="ko-KR" sz="2000" dirty="0"/>
              <a:t>Pole figure(PF)</a:t>
            </a:r>
            <a:r>
              <a:rPr lang="ko-KR" altLang="en-US" sz="2000" dirty="0"/>
              <a:t>를 시각화하고</a:t>
            </a:r>
            <a:r>
              <a:rPr lang="en-US" altLang="ko-KR" sz="2000" dirty="0"/>
              <a:t>, </a:t>
            </a:r>
            <a:r>
              <a:rPr lang="ko-KR" altLang="en-US" sz="2000" dirty="0"/>
              <a:t>결과를 텍스트 파일</a:t>
            </a:r>
            <a:r>
              <a:rPr lang="en-US" altLang="ko-KR" sz="2000" dirty="0"/>
              <a:t>(.txt)</a:t>
            </a:r>
            <a:r>
              <a:rPr lang="ko-KR" altLang="en-US" sz="2000" dirty="0"/>
              <a:t>로 저장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1071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D7B74-9BAB-BC2A-4F46-AE47FE33F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1545D152-A47C-4122-DD4E-E49D538A44A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227F01-5488-D09A-7D1F-CB66E0798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1" y="1172309"/>
            <a:ext cx="12097378" cy="5685691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954D329A-4193-505C-3EE8-7EFA8635D8B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0515600" cy="11723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최종 도출한 캔버스와 </a:t>
            </a:r>
            <a:r>
              <a:rPr lang="en-US" altLang="ko-KR" dirty="0"/>
              <a:t>pole figure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78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2E832-DD1E-FD7A-CB3A-7678F4F22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F7D2FD8F-6172-C3AD-6326-555F069DE8E0}"/>
              </a:ext>
            </a:extLst>
          </p:cNvPr>
          <p:cNvSpPr txBox="1">
            <a:spLocks/>
          </p:cNvSpPr>
          <p:nvPr/>
        </p:nvSpPr>
        <p:spPr>
          <a:xfrm>
            <a:off x="211016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 및 소감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264468-F17B-162C-41ED-7D7EF52CEDBE}"/>
              </a:ext>
            </a:extLst>
          </p:cNvPr>
          <p:cNvSpPr txBox="1"/>
          <p:nvPr/>
        </p:nvSpPr>
        <p:spPr>
          <a:xfrm>
            <a:off x="130629" y="1205802"/>
            <a:ext cx="119474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결과</a:t>
            </a:r>
            <a:endParaRPr lang="en-US" altLang="ko-KR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금속 시편의 </a:t>
            </a:r>
            <a:r>
              <a:rPr lang="en-US" altLang="ko-KR" sz="2400" dirty="0"/>
              <a:t>IPF </a:t>
            </a:r>
            <a:r>
              <a:rPr lang="ko-KR" altLang="en-US" sz="2400" dirty="0" err="1"/>
              <a:t>맵을</a:t>
            </a:r>
            <a:r>
              <a:rPr lang="ko-KR" altLang="en-US" sz="2400" dirty="0"/>
              <a:t> 성공적으로 출력하고 결정 방향성 분석 완료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결정립의 분포 및 특정 방향으로의 텍스처 확인 가능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ko-KR" altLang="en-US" sz="2800" b="1" dirty="0"/>
              <a:t>소감</a:t>
            </a:r>
            <a:endParaRPr lang="en-US" altLang="ko-K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EBSD </a:t>
            </a:r>
            <a:r>
              <a:rPr lang="ko-KR" altLang="en-US" sz="2400" dirty="0"/>
              <a:t>분석을 위한 데이터 </a:t>
            </a:r>
            <a:r>
              <a:rPr lang="ko-KR" altLang="en-US" sz="2400" dirty="0" err="1"/>
              <a:t>전처리</a:t>
            </a:r>
            <a:r>
              <a:rPr lang="en-US" altLang="ko-KR" sz="2400" dirty="0"/>
              <a:t>, </a:t>
            </a:r>
            <a:r>
              <a:rPr lang="ko-KR" altLang="en-US" sz="2400" dirty="0"/>
              <a:t>좌표계 이해</a:t>
            </a:r>
            <a:r>
              <a:rPr lang="en-US" altLang="ko-KR" sz="2400" dirty="0"/>
              <a:t>, </a:t>
            </a:r>
            <a:r>
              <a:rPr lang="ko-KR" altLang="en-US" sz="2400" dirty="0"/>
              <a:t>시각화 기법에 대한 이해가 향상</a:t>
            </a: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재료과학적 분석의 중요한 도구인 </a:t>
            </a:r>
            <a:r>
              <a:rPr lang="en-US" altLang="ko-KR" sz="2400" dirty="0"/>
              <a:t>EBSD</a:t>
            </a:r>
            <a:r>
              <a:rPr lang="ko-KR" altLang="en-US" sz="2400" dirty="0"/>
              <a:t>의 중요성을 체감</a:t>
            </a:r>
            <a:r>
              <a:rPr lang="en-US" altLang="ko-KR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Python</a:t>
            </a:r>
            <a:r>
              <a:rPr lang="ko-KR" altLang="en-US" sz="2400" dirty="0"/>
              <a:t>을 활용해보며 코드 작성 및 수정 경험이 큰 도움이 되었음</a:t>
            </a:r>
            <a:r>
              <a:rPr lang="en-US" altLang="ko-KR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884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42741-9A17-AAD1-0F28-597504AF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과정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74675-7FF9-340E-6B6A-E47A43BA7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Environment setting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 EBSD data</a:t>
            </a:r>
          </a:p>
          <a:p>
            <a:pPr marL="0" indent="0">
              <a:buNone/>
            </a:pPr>
            <a:r>
              <a:rPr lang="en-US" dirty="0"/>
              <a:t>     - Making sure the orientations are correctly given</a:t>
            </a:r>
          </a:p>
          <a:p>
            <a:pPr marL="0" indent="0">
              <a:buNone/>
            </a:pPr>
            <a:r>
              <a:rPr lang="en-US" dirty="0"/>
              <a:t>     - Adjust the orientation</a:t>
            </a:r>
          </a:p>
          <a:p>
            <a:pPr marL="0" indent="0">
              <a:buNone/>
            </a:pPr>
            <a:r>
              <a:rPr lang="en-US" dirty="0"/>
              <a:t>3. Stitching</a:t>
            </a:r>
          </a:p>
          <a:p>
            <a:pPr marL="0" indent="0">
              <a:buNone/>
            </a:pPr>
            <a:r>
              <a:rPr lang="en-US" dirty="0"/>
              <a:t>     - Read and store data</a:t>
            </a:r>
          </a:p>
          <a:p>
            <a:pPr marL="0" indent="0">
              <a:buNone/>
            </a:pPr>
            <a:r>
              <a:rPr lang="en-US" dirty="0"/>
              <a:t>     - Analysis</a:t>
            </a:r>
          </a:p>
          <a:p>
            <a:pPr marL="0" indent="0">
              <a:buNone/>
            </a:pPr>
            <a:r>
              <a:rPr lang="en-US" dirty="0"/>
              <a:t>     - Manual stitching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5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B5ABC-E62D-552C-E209-AC2AC69D2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" y="0"/>
            <a:ext cx="10515600" cy="1325563"/>
          </a:xfrm>
        </p:spPr>
        <p:txBody>
          <a:bodyPr/>
          <a:lstStyle/>
          <a:p>
            <a:r>
              <a:rPr lang="en-US" dirty="0"/>
              <a:t>Environment setting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A75FE5-67EE-7DC8-C4F8-F05961602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242" y="1976333"/>
            <a:ext cx="6794758" cy="488166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후처리</a:t>
            </a:r>
            <a:r>
              <a:rPr lang="en-US" altLang="ko-KR" sz="2400" dirty="0"/>
              <a:t>, </a:t>
            </a:r>
            <a:r>
              <a:rPr lang="ko-KR" altLang="en-US" sz="2400" dirty="0"/>
              <a:t>시각화</a:t>
            </a:r>
            <a:r>
              <a:rPr lang="en-US" altLang="ko-KR" sz="2400" dirty="0"/>
              <a:t>, </a:t>
            </a:r>
            <a:r>
              <a:rPr lang="ko-KR" altLang="en-US" sz="2400" dirty="0"/>
              <a:t>계산을 편하게 하기 위해 세팅</a:t>
            </a:r>
            <a:r>
              <a:rPr lang="en-US" altLang="ko-KR" sz="2400" dirty="0"/>
              <a:t>.</a:t>
            </a:r>
          </a:p>
          <a:p>
            <a:r>
              <a:rPr lang="en-US" sz="2400" dirty="0" err="1"/>
              <a:t>gen_fig</a:t>
            </a:r>
            <a:r>
              <a:rPr lang="ko-KR" altLang="en-US" sz="2400" dirty="0"/>
              <a:t>는 </a:t>
            </a:r>
            <a:r>
              <a:rPr lang="en-US" altLang="ko-KR" sz="2400" dirty="0"/>
              <a:t>matplotlib</a:t>
            </a:r>
            <a:r>
              <a:rPr lang="ko-KR" altLang="en-US" sz="2400" dirty="0"/>
              <a:t>의 </a:t>
            </a:r>
            <a:r>
              <a:rPr lang="en-US" altLang="ko-KR" sz="2400" dirty="0"/>
              <a:t>figure</a:t>
            </a:r>
            <a:r>
              <a:rPr lang="ko-KR" altLang="en-US" sz="2400" dirty="0"/>
              <a:t>와 </a:t>
            </a:r>
            <a:r>
              <a:rPr lang="en-US" altLang="ko-KR" sz="2400" dirty="0"/>
              <a:t>axes </a:t>
            </a:r>
            <a:r>
              <a:rPr lang="ko-KR" altLang="en-US" sz="2400" dirty="0"/>
              <a:t>배열을 생성하는 사용자 지정 함수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</a:pPr>
            <a:r>
              <a:rPr lang="en-US" altLang="ko-KR" sz="2000" dirty="0" err="1"/>
              <a:t>nrows</a:t>
            </a:r>
            <a:r>
              <a:rPr lang="ko-KR" altLang="en-US" sz="2000" dirty="0"/>
              <a:t>는</a:t>
            </a:r>
            <a:r>
              <a:rPr lang="en-US" altLang="ko-KR" sz="2000" dirty="0"/>
              <a:t>subplot</a:t>
            </a:r>
            <a:r>
              <a:rPr lang="ko-KR" altLang="en-US" sz="2000" dirty="0"/>
              <a:t>의 행 개수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en-US" altLang="ko-KR" sz="2000" dirty="0" err="1"/>
              <a:t>ncols</a:t>
            </a:r>
            <a:r>
              <a:rPr lang="ko-KR" altLang="en-US" sz="2000" dirty="0"/>
              <a:t>는 </a:t>
            </a:r>
            <a:r>
              <a:rPr lang="en-US" altLang="ko-KR" sz="2000" dirty="0"/>
              <a:t>subplot</a:t>
            </a:r>
            <a:r>
              <a:rPr lang="ko-KR" altLang="en-US" sz="2000" dirty="0"/>
              <a:t>의 열 개수</a:t>
            </a:r>
            <a:r>
              <a:rPr lang="en-US" altLang="ko-KR" sz="2000" dirty="0"/>
              <a:t>. </a:t>
            </a:r>
          </a:p>
          <a:p>
            <a:pPr>
              <a:buFontTx/>
              <a:buChar char="-"/>
            </a:pPr>
            <a:r>
              <a:rPr lang="en-US" altLang="ko-KR" sz="2000" dirty="0" err="1"/>
              <a:t>colsize</a:t>
            </a:r>
            <a:r>
              <a:rPr lang="ko-KR" altLang="en-US" sz="2000" dirty="0"/>
              <a:t>는 각 열의 너비</a:t>
            </a:r>
            <a:r>
              <a:rPr lang="en-US" altLang="ko-KR" sz="2000" dirty="0"/>
              <a:t>. </a:t>
            </a:r>
          </a:p>
          <a:p>
            <a:pPr>
              <a:buFontTx/>
              <a:buChar char="-"/>
            </a:pPr>
            <a:r>
              <a:rPr lang="en-US" altLang="ko-KR" sz="2000" dirty="0" err="1"/>
              <a:t>rowsize</a:t>
            </a:r>
            <a:r>
              <a:rPr lang="ko-KR" altLang="en-US" sz="2000" dirty="0"/>
              <a:t>는 각 행의 높이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en-US" altLang="ko-KR" sz="2000" dirty="0" err="1"/>
              <a:t>kwargs</a:t>
            </a:r>
            <a:r>
              <a:rPr lang="ko-KR" altLang="en-US" sz="2000" dirty="0"/>
              <a:t>는 </a:t>
            </a:r>
            <a:r>
              <a:rPr lang="en-US" altLang="ko-KR" sz="2000" dirty="0" err="1"/>
              <a:t>plt.subplots</a:t>
            </a:r>
            <a:r>
              <a:rPr lang="ko-KR" altLang="en-US" sz="2000" dirty="0"/>
              <a:t>에 추가로 넘길 옵션들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E1560B-5E82-7E38-F916-2DE01AE41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325563"/>
            <a:ext cx="49911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03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F443B-10E7-DC74-8D3F-BC671C78A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3B8C8-24A2-9700-1791-EFA3F7FB8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" y="-9525"/>
            <a:ext cx="10515600" cy="1325563"/>
          </a:xfrm>
        </p:spPr>
        <p:txBody>
          <a:bodyPr/>
          <a:lstStyle/>
          <a:p>
            <a:r>
              <a:rPr lang="en-US" dirty="0"/>
              <a:t>Environment setting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506966F-3E68-34DC-0979-57D7573C4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0274"/>
            <a:ext cx="5206765" cy="5219701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42BD09B3-A520-67A5-111C-27BD8DF01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310" y="1976333"/>
            <a:ext cx="6794758" cy="488166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결정학적 텍스처 분석</a:t>
            </a:r>
            <a:r>
              <a:rPr lang="en-US" altLang="ko-KR" sz="2400" dirty="0"/>
              <a:t>. 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err="1"/>
              <a:t>fin_dx</a:t>
            </a:r>
            <a:r>
              <a:rPr lang="en-US" altLang="ko-KR" sz="2400" dirty="0"/>
              <a:t>(</a:t>
            </a:r>
            <a:r>
              <a:rPr lang="en-US" altLang="ko-KR" sz="2400" dirty="0" err="1"/>
              <a:t>xs</a:t>
            </a:r>
            <a:r>
              <a:rPr lang="en-US" altLang="ko-KR" sz="2400" dirty="0"/>
              <a:t>): </a:t>
            </a:r>
            <a:r>
              <a:rPr lang="ko-KR" altLang="en-US" sz="2000" dirty="0"/>
              <a:t>주어진 </a:t>
            </a:r>
            <a:r>
              <a:rPr lang="en-US" altLang="ko-KR" sz="2000" dirty="0"/>
              <a:t>1</a:t>
            </a:r>
            <a:r>
              <a:rPr lang="ko-KR" altLang="en-US" sz="2000" dirty="0"/>
              <a:t>차원 배열 </a:t>
            </a:r>
            <a:r>
              <a:rPr lang="en-US" altLang="ko-KR" sz="2000" dirty="0" err="1"/>
              <a:t>xs</a:t>
            </a:r>
            <a:r>
              <a:rPr lang="ko-KR" altLang="en-US" sz="2000" dirty="0"/>
              <a:t>에서 인접 원소 간 간격을 계산하여 반환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en-US" altLang="ko-KR" sz="1800" dirty="0" err="1"/>
              <a:t>xs</a:t>
            </a:r>
            <a:r>
              <a:rPr lang="en-US" altLang="ko-KR" sz="1800" dirty="0"/>
              <a:t>: 1</a:t>
            </a:r>
            <a:r>
              <a:rPr lang="ko-KR" altLang="en-US" sz="1800" dirty="0"/>
              <a:t>차원 배열</a:t>
            </a:r>
            <a:r>
              <a:rPr lang="en-US" altLang="ko-KR" sz="1800" dirty="0"/>
              <a:t>(</a:t>
            </a:r>
            <a:r>
              <a:rPr lang="ko-KR" altLang="en-US" sz="1800" dirty="0"/>
              <a:t>숫자 리스트나 </a:t>
            </a:r>
            <a:r>
              <a:rPr lang="en-US" altLang="ko-KR" sz="1800" dirty="0" err="1"/>
              <a:t>numpy</a:t>
            </a:r>
            <a:r>
              <a:rPr lang="en-US" altLang="ko-KR" sz="1800" dirty="0"/>
              <a:t> </a:t>
            </a:r>
            <a:r>
              <a:rPr lang="ko-KR" altLang="en-US" sz="1800" dirty="0"/>
              <a:t>배열</a:t>
            </a:r>
            <a:r>
              <a:rPr lang="en-US" altLang="ko-KR" sz="1800" dirty="0"/>
              <a:t>). </a:t>
            </a:r>
          </a:p>
          <a:p>
            <a:pPr>
              <a:buFontTx/>
              <a:buChar char="-"/>
            </a:pPr>
            <a:r>
              <a:rPr lang="en-US" altLang="ko-KR" sz="1800" dirty="0"/>
              <a:t>dx: </a:t>
            </a:r>
            <a:r>
              <a:rPr lang="ko-KR" altLang="en-US" sz="1800" dirty="0"/>
              <a:t>인접 원소 간 간격 중 첫 번째 값</a:t>
            </a:r>
            <a:r>
              <a:rPr lang="en-US" altLang="ko-KR" sz="1800" dirty="0"/>
              <a:t>.</a:t>
            </a:r>
          </a:p>
          <a:p>
            <a:r>
              <a:rPr lang="en-US" altLang="ko-KR" sz="2000" dirty="0" err="1"/>
              <a:t>get_quot_rem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a,b</a:t>
            </a:r>
            <a:r>
              <a:rPr lang="en-US" altLang="ko-KR" sz="2000" dirty="0"/>
              <a:t>): </a:t>
            </a:r>
            <a:r>
              <a:rPr lang="ko-KR" altLang="en-US" sz="2000" dirty="0"/>
              <a:t>두 숫자 </a:t>
            </a:r>
            <a:r>
              <a:rPr lang="en-US" altLang="ko-KR" sz="2000" dirty="0"/>
              <a:t>a</a:t>
            </a:r>
            <a:r>
              <a:rPr lang="ko-KR" altLang="en-US" sz="2000" dirty="0"/>
              <a:t>와 </a:t>
            </a:r>
            <a:r>
              <a:rPr lang="en-US" altLang="ko-KR" sz="2000" dirty="0"/>
              <a:t>b</a:t>
            </a:r>
            <a:r>
              <a:rPr lang="ko-KR" altLang="en-US" sz="2000" dirty="0"/>
              <a:t>에 대해 몫과 나머지를 구하는 함수</a:t>
            </a:r>
            <a:r>
              <a:rPr lang="en-US" altLang="ko-KR" sz="2400" dirty="0"/>
              <a:t>. </a:t>
            </a:r>
            <a:r>
              <a:rPr lang="en-US" altLang="ko-KR" sz="2000" dirty="0"/>
              <a:t>A</a:t>
            </a:r>
            <a:r>
              <a:rPr lang="ko-KR" altLang="en-US" sz="2000" dirty="0"/>
              <a:t>가 나누어지는 수</a:t>
            </a:r>
            <a:r>
              <a:rPr lang="en-US" altLang="ko-KR" sz="2000" dirty="0"/>
              <a:t>, b</a:t>
            </a:r>
            <a:r>
              <a:rPr lang="ko-KR" altLang="en-US" sz="2000" dirty="0"/>
              <a:t>가 나누는 수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read_euler_from_array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dat_ori,nline_x</a:t>
            </a:r>
            <a:r>
              <a:rPr lang="en-US" altLang="ko-KR" sz="2000" dirty="0"/>
              <a:t>=0,nline_y=0): ‘</a:t>
            </a:r>
            <a:r>
              <a:rPr lang="en-US" altLang="ko-KR" sz="2000" dirty="0" err="1"/>
              <a:t>dat_ori</a:t>
            </a:r>
            <a:r>
              <a:rPr lang="en-US" altLang="ko-KR" sz="2000" dirty="0"/>
              <a:t>’</a:t>
            </a:r>
            <a:r>
              <a:rPr lang="ko-KR" altLang="en-US" sz="2000" dirty="0"/>
              <a:t>에서 데이터를 가져오고</a:t>
            </a:r>
            <a:r>
              <a:rPr lang="en-US" altLang="ko-KR" sz="2000" dirty="0"/>
              <a:t>, ‘phi1’, ‘phi’, ‘phi2’</a:t>
            </a:r>
            <a:r>
              <a:rPr lang="ko-KR" altLang="en-US" sz="2000" dirty="0"/>
              <a:t>를 </a:t>
            </a:r>
            <a:r>
              <a:rPr lang="en-US" altLang="ko-KR" sz="2000" dirty="0"/>
              <a:t>X,Y </a:t>
            </a:r>
            <a:r>
              <a:rPr lang="ko-KR" altLang="en-US" sz="2000" dirty="0"/>
              <a:t>좌표에 맞게 그리드화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en-US" altLang="ko-KR" sz="2000" dirty="0" err="1"/>
              <a:t>nline_x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nline_y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nline</a:t>
            </a:r>
            <a:r>
              <a:rPr lang="ko-KR" altLang="en-US" sz="2000" dirty="0"/>
              <a:t>의 </a:t>
            </a:r>
            <a:r>
              <a:rPr lang="en-US" altLang="ko-KR" sz="2000" dirty="0"/>
              <a:t>x</a:t>
            </a:r>
            <a:r>
              <a:rPr lang="ko-KR" altLang="en-US" sz="2000" dirty="0"/>
              <a:t>와 </a:t>
            </a:r>
            <a:r>
              <a:rPr lang="en-US" altLang="ko-KR" sz="2000" dirty="0"/>
              <a:t>y</a:t>
            </a:r>
            <a:r>
              <a:rPr lang="ko-KR" altLang="en-US" sz="2000" dirty="0"/>
              <a:t>값</a:t>
            </a:r>
            <a:r>
              <a:rPr lang="en-US" altLang="ko-KR" sz="2000" dirty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930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BD402-E933-BC8D-27FC-1BDB353B9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0E940-C7EE-0FB5-5A90-B312BE3E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" y="0"/>
            <a:ext cx="10515600" cy="1325563"/>
          </a:xfrm>
        </p:spPr>
        <p:txBody>
          <a:bodyPr/>
          <a:lstStyle/>
          <a:p>
            <a:r>
              <a:rPr lang="en-US" dirty="0"/>
              <a:t>Environment setting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55202-104B-8F99-7E67-024C21E1F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5693" y="2434173"/>
            <a:ext cx="6196241" cy="3517740"/>
          </a:xfrm>
        </p:spPr>
        <p:txBody>
          <a:bodyPr>
            <a:norm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및 </a:t>
            </a:r>
            <a:r>
              <a:rPr lang="en-US" altLang="ko-KR" dirty="0"/>
              <a:t>y</a:t>
            </a:r>
            <a:r>
              <a:rPr lang="ko-KR" altLang="en-US" dirty="0"/>
              <a:t>좌표 최소 및 최댓값을 각각 지정</a:t>
            </a:r>
            <a:r>
              <a:rPr lang="en-US" altLang="ko-KR" dirty="0"/>
              <a:t>.</a:t>
            </a:r>
          </a:p>
          <a:p>
            <a:r>
              <a:rPr lang="ko-KR" altLang="en-US" sz="2400" dirty="0" err="1"/>
              <a:t>오일러</a:t>
            </a:r>
            <a:r>
              <a:rPr lang="ko-KR" altLang="en-US" sz="2400" dirty="0"/>
              <a:t> 각도 배열에서 </a:t>
            </a:r>
            <a:r>
              <a:rPr lang="en-US" altLang="ko-KR" sz="2400" dirty="0"/>
              <a:t>IPF </a:t>
            </a:r>
            <a:r>
              <a:rPr lang="ko-KR" altLang="en-US" sz="2400" dirty="0"/>
              <a:t>색상을 계산하여 반환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</a:pPr>
            <a:r>
              <a:rPr lang="en-US" sz="2000" dirty="0" err="1"/>
              <a:t>flt</a:t>
            </a:r>
            <a:r>
              <a:rPr lang="en-US" sz="2000" dirty="0"/>
              <a:t>: fundamental triangle </a:t>
            </a:r>
            <a:r>
              <a:rPr lang="ko-KR" altLang="en-US" sz="2000" dirty="0"/>
              <a:t>내에 위치하는 점들의 </a:t>
            </a:r>
            <a:r>
              <a:rPr lang="ko-KR" altLang="en-US" sz="2000" dirty="0" err="1"/>
              <a:t>불리언</a:t>
            </a:r>
            <a:r>
              <a:rPr lang="ko-KR" altLang="en-US" sz="2000" dirty="0"/>
              <a:t> 배열 필터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en-US" altLang="ko-KR" sz="2000" dirty="0" err="1"/>
              <a:t>r</a:t>
            </a:r>
            <a:r>
              <a:rPr lang="en-US" sz="2000" dirty="0" err="1"/>
              <a:t>gbs</a:t>
            </a:r>
            <a:r>
              <a:rPr lang="en-US" sz="2000" dirty="0"/>
              <a:t>: </a:t>
            </a:r>
            <a:r>
              <a:rPr lang="ko-KR" altLang="en-US" sz="2000" dirty="0"/>
              <a:t>각 각도에 대응하는 </a:t>
            </a:r>
            <a:r>
              <a:rPr lang="en-US" altLang="ko-KR" sz="2000" dirty="0"/>
              <a:t>RGB</a:t>
            </a:r>
            <a:r>
              <a:rPr lang="ko-KR" altLang="en-US" sz="2000" dirty="0"/>
              <a:t> 색상 배열</a:t>
            </a:r>
            <a:r>
              <a:rPr lang="en-US" altLang="ko-KR" sz="2000" dirty="0"/>
              <a:t>.</a:t>
            </a:r>
            <a:endParaRPr 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9FE8AA-78FF-C660-DF72-557D35E25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68793"/>
            <a:ext cx="4531806" cy="598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7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3D93A-E87E-B4F8-A351-797D72D1B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1A9A7-BC1A-7A2A-82E5-0662C75B1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" y="0"/>
            <a:ext cx="10515600" cy="1325563"/>
          </a:xfrm>
        </p:spPr>
        <p:txBody>
          <a:bodyPr/>
          <a:lstStyle/>
          <a:p>
            <a:r>
              <a:rPr lang="en-US" dirty="0"/>
              <a:t>Environment setting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F0878D-3841-8040-5645-CDCEEF077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2177"/>
            <a:ext cx="5536643" cy="55324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732EB0F-1B1F-A9FF-305B-C2060E030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723" y="992177"/>
            <a:ext cx="6733277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5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93AA6-7A2C-9DE9-0CC0-D87D2A268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CC11A-AD16-F47F-8412-8B1D489F0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" y="0"/>
            <a:ext cx="10515600" cy="1325563"/>
          </a:xfrm>
        </p:spPr>
        <p:txBody>
          <a:bodyPr/>
          <a:lstStyle/>
          <a:p>
            <a:r>
              <a:rPr lang="en-US" dirty="0"/>
              <a:t>Import EBSD data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9B76F3-1AD2-6CBB-9F74-7BFA4C07B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00" y="1062422"/>
            <a:ext cx="4745255" cy="7000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37AC1D-298F-4D75-2D0B-DFC16FDEC3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2631"/>
          <a:stretch/>
        </p:blipFill>
        <p:spPr>
          <a:xfrm>
            <a:off x="107043" y="2077089"/>
            <a:ext cx="4757927" cy="4137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D931D8C-7C36-0D07-29D8-B6837EFB3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60" y="2801017"/>
            <a:ext cx="4649793" cy="90069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633C073-689E-FF4F-36FE-7E0BEBB1A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84" y="3983204"/>
            <a:ext cx="4649794" cy="61921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ECE904F-C660-0EBC-84E3-B50F3A1304E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-35" t="2329" r="25655" b="-2329"/>
          <a:stretch/>
        </p:blipFill>
        <p:spPr>
          <a:xfrm>
            <a:off x="-2298" y="4950103"/>
            <a:ext cx="4757926" cy="1610090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BF45598-F9AD-5D2F-AE30-84B69232FFE5}"/>
              </a:ext>
            </a:extLst>
          </p:cNvPr>
          <p:cNvCxnSpPr>
            <a:cxnSpLocks/>
          </p:cNvCxnSpPr>
          <p:nvPr/>
        </p:nvCxnSpPr>
        <p:spPr>
          <a:xfrm>
            <a:off x="2486007" y="1762436"/>
            <a:ext cx="0" cy="310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B79B950-10AC-552F-ED22-8A3671C504A6}"/>
              </a:ext>
            </a:extLst>
          </p:cNvPr>
          <p:cNvCxnSpPr>
            <a:cxnSpLocks/>
          </p:cNvCxnSpPr>
          <p:nvPr/>
        </p:nvCxnSpPr>
        <p:spPr>
          <a:xfrm>
            <a:off x="2486006" y="2490822"/>
            <a:ext cx="0" cy="310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C3DD495-2296-02FF-97A7-C11C3D9BC3A1}"/>
              </a:ext>
            </a:extLst>
          </p:cNvPr>
          <p:cNvCxnSpPr>
            <a:cxnSpLocks/>
          </p:cNvCxnSpPr>
          <p:nvPr/>
        </p:nvCxnSpPr>
        <p:spPr>
          <a:xfrm>
            <a:off x="2486006" y="3701716"/>
            <a:ext cx="0" cy="310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1B81F42-B47A-F1DB-DBCD-97E59911DC49}"/>
              </a:ext>
            </a:extLst>
          </p:cNvPr>
          <p:cNvCxnSpPr>
            <a:cxnSpLocks/>
          </p:cNvCxnSpPr>
          <p:nvPr/>
        </p:nvCxnSpPr>
        <p:spPr>
          <a:xfrm>
            <a:off x="2486006" y="4602415"/>
            <a:ext cx="0" cy="310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FEA2FFC8-935C-F345-ACD0-AEF5F1AE9E95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5092990" y="1062422"/>
            <a:ext cx="6196241" cy="700014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EBSD </a:t>
            </a:r>
            <a:r>
              <a:rPr lang="ko-KR" altLang="en-US" sz="2000" dirty="0"/>
              <a:t>등의 </a:t>
            </a:r>
            <a:r>
              <a:rPr lang="en-US" altLang="ko-KR" sz="2000" dirty="0"/>
              <a:t>.ang </a:t>
            </a:r>
            <a:r>
              <a:rPr lang="ko-KR" altLang="en-US" sz="2000" dirty="0"/>
              <a:t>데이터를 처리하는데 원본 파일 손상을 방지하기 위해</a:t>
            </a:r>
            <a:r>
              <a:rPr lang="en-US" altLang="ko-KR" sz="2000" dirty="0"/>
              <a:t>, </a:t>
            </a:r>
            <a:r>
              <a:rPr lang="ko-KR" altLang="en-US" sz="2000" dirty="0"/>
              <a:t>원본 데이터를 임시 폴더에 복사해 작업</a:t>
            </a:r>
            <a:r>
              <a:rPr lang="en-US" altLang="ko-KR" sz="2000" dirty="0"/>
              <a:t>.</a:t>
            </a: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9588E281-AF2A-607A-D2CB-A1468B11E1B3}"/>
              </a:ext>
            </a:extLst>
          </p:cNvPr>
          <p:cNvSpPr txBox="1">
            <a:spLocks noChangeAspect="1"/>
          </p:cNvSpPr>
          <p:nvPr/>
        </p:nvSpPr>
        <p:spPr>
          <a:xfrm>
            <a:off x="5092990" y="2046831"/>
            <a:ext cx="5764342" cy="66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임시 폴더 </a:t>
            </a:r>
            <a:r>
              <a:rPr lang="en-US" altLang="ko-KR" sz="2000" dirty="0"/>
              <a:t>directory </a:t>
            </a:r>
            <a:r>
              <a:rPr lang="ko-KR" altLang="en-US" sz="2000" dirty="0"/>
              <a:t>생성</a:t>
            </a:r>
            <a:endParaRPr lang="en-US" altLang="ko-KR" sz="2000" dirty="0"/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F87233C8-2F9A-2275-372B-4206278ABFEA}"/>
              </a:ext>
            </a:extLst>
          </p:cNvPr>
          <p:cNvSpPr txBox="1">
            <a:spLocks noChangeAspect="1"/>
          </p:cNvSpPr>
          <p:nvPr/>
        </p:nvSpPr>
        <p:spPr>
          <a:xfrm>
            <a:off x="5092990" y="2835783"/>
            <a:ext cx="6045698" cy="700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.ang </a:t>
            </a:r>
            <a:r>
              <a:rPr lang="ko-KR" altLang="en-US" sz="2000" dirty="0"/>
              <a:t>파일에서 데이터를 불러오고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오일러</a:t>
            </a:r>
            <a:r>
              <a:rPr lang="ko-KR" altLang="en-US" sz="2000" dirty="0"/>
              <a:t> 각도 및 좌표 데이터 추출</a:t>
            </a:r>
            <a:r>
              <a:rPr lang="en-US" altLang="ko-KR" sz="2000" dirty="0"/>
              <a:t>.</a:t>
            </a: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72EF7E3C-AAA3-4AF9-712A-5A30C3C99651}"/>
              </a:ext>
            </a:extLst>
          </p:cNvPr>
          <p:cNvSpPr txBox="1">
            <a:spLocks noChangeAspect="1"/>
          </p:cNvSpPr>
          <p:nvPr/>
        </p:nvSpPr>
        <p:spPr>
          <a:xfrm>
            <a:off x="5092990" y="3902401"/>
            <a:ext cx="6045698" cy="700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/>
              <a:t>오일러</a:t>
            </a:r>
            <a:r>
              <a:rPr lang="ko-KR" altLang="en-US" sz="2000" dirty="0"/>
              <a:t> 각도 시각화를 위한 </a:t>
            </a:r>
            <a:r>
              <a:rPr lang="en-US" altLang="ko-KR" sz="2000" dirty="0"/>
              <a:t>3</a:t>
            </a:r>
            <a:r>
              <a:rPr lang="ko-KR" altLang="en-US" sz="2000" dirty="0"/>
              <a:t>개의 </a:t>
            </a:r>
            <a:r>
              <a:rPr lang="en-US" altLang="ko-KR" sz="2000" dirty="0"/>
              <a:t>subplot </a:t>
            </a:r>
            <a:r>
              <a:rPr lang="ko-KR" altLang="en-US" sz="2000" dirty="0"/>
              <a:t>생성</a:t>
            </a:r>
            <a:r>
              <a:rPr lang="en-US" altLang="ko-KR" sz="2000" dirty="0"/>
              <a:t>, </a:t>
            </a:r>
            <a:r>
              <a:rPr lang="ko-KR" altLang="en-US" sz="2000" dirty="0"/>
              <a:t>각 </a:t>
            </a:r>
            <a:r>
              <a:rPr lang="en-US" altLang="ko-KR" sz="2000" dirty="0"/>
              <a:t>subplot</a:t>
            </a:r>
            <a:r>
              <a:rPr lang="ko-KR" altLang="en-US" sz="2000" dirty="0"/>
              <a:t>에 해당 각도 </a:t>
            </a:r>
            <a:r>
              <a:rPr lang="ko-KR" altLang="en-US" sz="2000" dirty="0" err="1"/>
              <a:t>맵을</a:t>
            </a:r>
            <a:r>
              <a:rPr lang="ko-KR" altLang="en-US" sz="2000" dirty="0"/>
              <a:t> 컬러 이미지 생성</a:t>
            </a:r>
            <a:r>
              <a:rPr lang="en-US" altLang="ko-KR" sz="2000" dirty="0"/>
              <a:t>.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129818B3-49C9-B84E-052E-5AB7A616E9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1470" y="4708562"/>
            <a:ext cx="4757926" cy="1873535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FB5F2989-0D29-9216-FF5F-EE59EA97C8AC}"/>
              </a:ext>
            </a:extLst>
          </p:cNvPr>
          <p:cNvSpPr/>
          <p:nvPr/>
        </p:nvSpPr>
        <p:spPr>
          <a:xfrm>
            <a:off x="5301045" y="4602415"/>
            <a:ext cx="5348232" cy="19623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51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57D46-E74F-B881-F337-E98F03FCC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1F1DA-5931-67C2-8D7C-B08C2D93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159"/>
            <a:ext cx="12191103" cy="1325563"/>
          </a:xfrm>
        </p:spPr>
        <p:txBody>
          <a:bodyPr/>
          <a:lstStyle/>
          <a:p>
            <a:pPr algn="ctr"/>
            <a:r>
              <a:rPr lang="en-US" dirty="0"/>
              <a:t>Import EBSD data </a:t>
            </a:r>
            <a:br>
              <a:rPr lang="en-US" dirty="0"/>
            </a:br>
            <a:r>
              <a:rPr lang="en-US" dirty="0"/>
              <a:t>– Making sure the orientations are correctly given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6C4069-5707-2A80-9AF2-6C13999F9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9979"/>
            <a:ext cx="6055744" cy="4096803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E505701-F014-76AF-E2CC-1D27A40B344F}"/>
              </a:ext>
            </a:extLst>
          </p:cNvPr>
          <p:cNvSpPr txBox="1">
            <a:spLocks noChangeAspect="1"/>
          </p:cNvSpPr>
          <p:nvPr/>
        </p:nvSpPr>
        <p:spPr>
          <a:xfrm>
            <a:off x="6055744" y="1859979"/>
            <a:ext cx="6045698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Orientation </a:t>
            </a:r>
            <a:r>
              <a:rPr lang="ko-KR" altLang="en-US" sz="2000" dirty="0"/>
              <a:t>데이터를 </a:t>
            </a:r>
            <a:r>
              <a:rPr lang="en-US" altLang="ko-KR" sz="2000" dirty="0"/>
              <a:t>500</a:t>
            </a:r>
            <a:r>
              <a:rPr lang="ko-KR" altLang="en-US" sz="2000" dirty="0"/>
              <a:t>개 무작위 추출하고</a:t>
            </a:r>
            <a:r>
              <a:rPr lang="en-US" altLang="ko-KR" sz="2000" dirty="0"/>
              <a:t>, </a:t>
            </a:r>
            <a:r>
              <a:rPr lang="ko-KR" altLang="en-US" sz="2000" dirty="0"/>
              <a:t>그 위치를 시각화한 뒤</a:t>
            </a:r>
            <a:r>
              <a:rPr lang="en-US" altLang="ko-KR" sz="2000" dirty="0"/>
              <a:t>, EVPSC(Elastic-</a:t>
            </a:r>
            <a:r>
              <a:rPr lang="en-US" altLang="ko-KR" sz="2000" dirty="0" err="1"/>
              <a:t>viscoplastic</a:t>
            </a:r>
            <a:r>
              <a:rPr lang="en-US" altLang="ko-KR" sz="2000" dirty="0"/>
              <a:t> Self-Consistent) </a:t>
            </a:r>
            <a:r>
              <a:rPr lang="ko-KR" altLang="en-US" sz="2000" dirty="0"/>
              <a:t>형식에 맞게 파일로 저장</a:t>
            </a:r>
            <a:r>
              <a:rPr lang="en-US" altLang="ko-KR" sz="20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44A11A-3A34-AFFD-095E-80DE5F1AF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081" y="3847278"/>
            <a:ext cx="6051024" cy="8579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79731B6-C228-7ECE-9BAB-DA714C451535}"/>
              </a:ext>
            </a:extLst>
          </p:cNvPr>
          <p:cNvSpPr/>
          <p:nvPr/>
        </p:nvSpPr>
        <p:spPr>
          <a:xfrm>
            <a:off x="6149558" y="3703479"/>
            <a:ext cx="5858069" cy="1145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98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901</Words>
  <Application>Microsoft Macintosh PowerPoint</Application>
  <PresentationFormat>와이드스크린</PresentationFormat>
  <Paragraphs>88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Aptos</vt:lpstr>
      <vt:lpstr>Aptos Display</vt:lpstr>
      <vt:lpstr>Arial</vt:lpstr>
      <vt:lpstr>Office 테마</vt:lpstr>
      <vt:lpstr>캡스톤 디자인</vt:lpstr>
      <vt:lpstr>실험 목적</vt:lpstr>
      <vt:lpstr>실험 과정</vt:lpstr>
      <vt:lpstr>Environment setting</vt:lpstr>
      <vt:lpstr>Environment setting</vt:lpstr>
      <vt:lpstr>Environment setting</vt:lpstr>
      <vt:lpstr>Environment setting</vt:lpstr>
      <vt:lpstr>Import EBSD data</vt:lpstr>
      <vt:lpstr>Import EBSD data  – Making sure the orientations are correctly given</vt:lpstr>
      <vt:lpstr>Import EBSD data – Adjust the orientation</vt:lpstr>
      <vt:lpstr>Stitching – Read and store data</vt:lpstr>
      <vt:lpstr>Stitching- analysis</vt:lpstr>
      <vt:lpstr>Stitching – Manual stitching</vt:lpstr>
      <vt:lpstr>Stitching – Manual stitching</vt:lpstr>
      <vt:lpstr>Import EBSD data – Manual stitching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박재섭</dc:creator>
  <cp:lastModifiedBy>박재섭</cp:lastModifiedBy>
  <cp:revision>5</cp:revision>
  <cp:lastPrinted>2025-06-02T04:38:08Z</cp:lastPrinted>
  <dcterms:created xsi:type="dcterms:W3CDTF">2025-05-30T00:28:08Z</dcterms:created>
  <dcterms:modified xsi:type="dcterms:W3CDTF">2025-06-02T04:57:16Z</dcterms:modified>
</cp:coreProperties>
</file>