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86" r:id="rId4"/>
    <p:sldId id="257" r:id="rId5"/>
    <p:sldId id="260" r:id="rId6"/>
    <p:sldId id="259" r:id="rId7"/>
    <p:sldId id="261" r:id="rId8"/>
    <p:sldId id="28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57"/>
    <a:srgbClr val="1E88E5"/>
    <a:srgbClr val="373E4B"/>
    <a:srgbClr val="75490D"/>
    <a:srgbClr val="02E7AC"/>
    <a:srgbClr val="5B64DE"/>
    <a:srgbClr val="FAFFFD"/>
    <a:srgbClr val="FFF1CD"/>
    <a:srgbClr val="E4BFD4"/>
    <a:srgbClr val="00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2" autoAdjust="0"/>
    <p:restoredTop sz="93179" autoAdjust="0"/>
  </p:normalViewPr>
  <p:slideViewPr>
    <p:cSldViewPr snapToGrid="0">
      <p:cViewPr varScale="1">
        <p:scale>
          <a:sx n="58" d="100"/>
          <a:sy n="58" d="100"/>
        </p:scale>
        <p:origin x="60" y="2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614F7-037A-4FEE-930B-92A948D309F9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E155-4CA6-4025-9359-1975FF4CE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6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5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29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60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91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25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75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17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95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16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67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72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46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50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17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00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18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26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74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4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11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4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6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7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7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E155-4CA6-4025-9359-1975FF4CE7F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6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A477C-58EF-48D1-B802-D2E7D47B5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B5DA7C-BC37-419A-9917-E32D27670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66A45-B636-414D-9294-A6FDF261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46BC-FB34-44AE-86EC-873A757B9B5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14B53-E483-4DF6-95D6-5610BE3B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6767B-EE03-4FF4-B889-B6BBABEC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D8D0-891B-4189-964B-6AD83D0DF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0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215C4-4C58-46E4-A235-3E04BCC2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7B19A3-F513-4254-8921-73641CE90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BE71E-5F05-4ADD-BB93-5FE4E349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46BC-FB34-44AE-86EC-873A757B9B5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025D6-D8A8-46D6-8086-64FA444A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7076A-BF2C-4E23-85F4-7090E6DA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D8D0-891B-4189-964B-6AD83D0DF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4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480F9C-9124-4A1A-A2A0-73F1AA72C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621F91-F789-4548-902D-496FAABCE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1820A-8897-4E16-AA3C-EBB692B5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46BC-FB34-44AE-86EC-873A757B9B5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463F8-5F4D-4C6D-BF50-BA57625E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E8DBE-353E-4804-81F1-C9C3E993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D8D0-891B-4189-964B-6AD83D0DF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5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896D9-62F6-4139-AEB9-F69128BE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4EA11-52A1-4A20-87AE-33DA5AFD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FA50E-ED2A-4D4D-AB74-623CDCE7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46BC-FB34-44AE-86EC-873A757B9B5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13566-8F2C-4F9B-A51A-B6676B8B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DA9AB-5385-4315-93DC-880C7C08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D8D0-891B-4189-964B-6AD83D0DF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6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4151A-8475-45DD-B8CD-2AA892C6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C6E54-A0D0-4975-876F-9D2A0FD0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B9926-1B02-44D0-8AEE-3163ADB6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46BC-FB34-44AE-86EC-873A757B9B5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4E270-18A9-46B7-9E04-29CD6EC2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1DF91-EADD-4C96-8B25-97551211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D8D0-891B-4189-964B-6AD83D0DF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5E27D-347E-4B09-99D8-7E076320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A6F96-2E95-4AEF-BF44-B2096CA6D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8530C9-CC49-46E8-A85D-7FF6EC22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C5107-B30D-45A8-B697-F3A57346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46BC-FB34-44AE-86EC-873A757B9B5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9660B-4D53-4FC9-9F39-5E1D2CA0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9D1BE8-9A6A-4C23-91D3-9F65E5BD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D8D0-891B-4189-964B-6AD83D0DF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0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A7140-EBEF-421B-B5C5-DBFD4C98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D21835-D84A-4F8C-89D0-33939555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48FCD-A958-48F3-93B5-5E463415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9D5489-C636-43C7-BAEB-F167D7149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99ADC7-4849-4570-A5FD-FA7BC0577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9B4600-35C5-4FD4-870F-9175F218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46BC-FB34-44AE-86EC-873A757B9B5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88B33E-13DE-4C7E-978E-19E6ECF4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82EBE2-1454-4C68-BF53-D96A24E9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D8D0-891B-4189-964B-6AD83D0DF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32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9D8B3-3C4B-476C-AF12-3F09E5EF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D0367E-5AD8-416A-80B9-A878E702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46BC-FB34-44AE-86EC-873A757B9B5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BA969E-F2BB-435B-A944-008425D6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14A70E-9D60-4287-9C85-6896C943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D8D0-891B-4189-964B-6AD83D0DF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78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31983-6AEE-45DE-A9DB-61801ECD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46BC-FB34-44AE-86EC-873A757B9B5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C4C6B4-6EBF-40B9-9068-8E311D70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F7A0F4-8DEE-47DF-8B70-43F3880A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D8D0-891B-4189-964B-6AD83D0DF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9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C5B4B-2FD4-4A7E-AE25-951A943F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06D33-75F0-4970-B4AA-9B5DE324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7245AE-E283-4403-B4D0-9A7C83953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610B5-22A4-47B5-81AD-1186FE30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46BC-FB34-44AE-86EC-873A757B9B5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8AE9-861D-4172-B8F3-B0816B9F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0A728-8979-4629-9EE7-C3BF0204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D8D0-891B-4189-964B-6AD83D0DF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9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0DE71-F387-48DF-A50F-4F2E2850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BA75C-0B38-4658-B2E8-8770609D6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3EBFD-7D5B-4005-AB4B-541812F1B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E534D-4C3E-4647-B8E5-F958ACB9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46BC-FB34-44AE-86EC-873A757B9B5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6F1BB-3026-4A46-B042-7BEEAC3D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02932-19FE-4221-93D1-21DAE932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D8D0-891B-4189-964B-6AD83D0DF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CF4115-D60D-4730-BD5B-A8D15F2F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56678-E610-4FF0-B5EF-C0D53942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556F6-85A5-4544-A499-83CFC6A4A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C46BC-FB34-44AE-86EC-873A757B9B5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99F03-9041-47C2-BA90-D148D2946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982B5-796F-439D-A859-CCFC5A0E1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5D8D0-891B-4189-964B-6AD83D0DF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4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4DC2D3-6E7F-4CC3-B41D-1504AD5AEE24}"/>
              </a:ext>
            </a:extLst>
          </p:cNvPr>
          <p:cNvGrpSpPr/>
          <p:nvPr/>
        </p:nvGrpSpPr>
        <p:grpSpPr>
          <a:xfrm>
            <a:off x="4180018" y="2514600"/>
            <a:ext cx="3831964" cy="1392075"/>
            <a:chOff x="4282363" y="2514600"/>
            <a:chExt cx="3281916" cy="139207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799622B-EDF6-4B47-A751-07A2D2564403}"/>
                </a:ext>
              </a:extLst>
            </p:cNvPr>
            <p:cNvSpPr/>
            <p:nvPr/>
          </p:nvSpPr>
          <p:spPr>
            <a:xfrm>
              <a:off x="4282363" y="2992275"/>
              <a:ext cx="3281916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>
                  <a:solidFill>
                    <a:srgbClr val="00324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퇴사자 예측하기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6556AD-AEBF-404C-88A4-EC25D4D02FA7}"/>
                </a:ext>
              </a:extLst>
            </p:cNvPr>
            <p:cNvSpPr/>
            <p:nvPr/>
          </p:nvSpPr>
          <p:spPr>
            <a:xfrm>
              <a:off x="4282363" y="2514600"/>
              <a:ext cx="3281916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rgbClr val="002C2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HR</a:t>
              </a:r>
              <a:r>
                <a:rPr lang="ko-KR" altLang="en-US" sz="1600">
                  <a:solidFill>
                    <a:srgbClr val="002C2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데이터를 이용하여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AFAD0FF-33A7-4E47-9157-5515B9CF559A}"/>
              </a:ext>
            </a:extLst>
          </p:cNvPr>
          <p:cNvSpPr txBox="1"/>
          <p:nvPr/>
        </p:nvSpPr>
        <p:spPr>
          <a:xfrm>
            <a:off x="10508974" y="5964342"/>
            <a:ext cx="1519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황한재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13F3CE1-B188-4125-9A09-B3BA8B219E0B}"/>
              </a:ext>
            </a:extLst>
          </p:cNvPr>
          <p:cNvSpPr/>
          <p:nvPr/>
        </p:nvSpPr>
        <p:spPr>
          <a:xfrm>
            <a:off x="4995448" y="2920275"/>
            <a:ext cx="72000" cy="72000"/>
          </a:xfrm>
          <a:prstGeom prst="ellipse">
            <a:avLst/>
          </a:prstGeom>
          <a:solidFill>
            <a:srgbClr val="002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31E5B86-BA76-4156-B19C-FD8474924412}"/>
              </a:ext>
            </a:extLst>
          </p:cNvPr>
          <p:cNvSpPr/>
          <p:nvPr/>
        </p:nvSpPr>
        <p:spPr>
          <a:xfrm>
            <a:off x="7124554" y="2920275"/>
            <a:ext cx="72000" cy="72000"/>
          </a:xfrm>
          <a:prstGeom prst="ellipse">
            <a:avLst/>
          </a:prstGeom>
          <a:solidFill>
            <a:srgbClr val="002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EAE2940-11C8-46E7-BDAB-2ED4E7D6548F}"/>
              </a:ext>
            </a:extLst>
          </p:cNvPr>
          <p:cNvSpPr/>
          <p:nvPr/>
        </p:nvSpPr>
        <p:spPr>
          <a:xfrm>
            <a:off x="7897825" y="3383281"/>
            <a:ext cx="180000" cy="3600"/>
          </a:xfrm>
          <a:prstGeom prst="rect">
            <a:avLst/>
          </a:prstGeom>
          <a:solidFill>
            <a:srgbClr val="003243"/>
          </a:solidFill>
          <a:ln>
            <a:solidFill>
              <a:srgbClr val="003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83FF3B8-7510-42DA-A042-3BF6DDA76B67}"/>
              </a:ext>
            </a:extLst>
          </p:cNvPr>
          <p:cNvSpPr/>
          <p:nvPr/>
        </p:nvSpPr>
        <p:spPr>
          <a:xfrm>
            <a:off x="4114175" y="3383281"/>
            <a:ext cx="180000" cy="3600"/>
          </a:xfrm>
          <a:prstGeom prst="rect">
            <a:avLst/>
          </a:prstGeom>
          <a:solidFill>
            <a:srgbClr val="003243"/>
          </a:solidFill>
          <a:ln>
            <a:solidFill>
              <a:srgbClr val="003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팔각형 94">
            <a:extLst>
              <a:ext uri="{FF2B5EF4-FFF2-40B4-BE49-F238E27FC236}">
                <a16:creationId xmlns:a16="http://schemas.microsoft.com/office/drawing/2014/main" id="{3F2FF748-EDE3-47AE-A8F6-69E85E31AA7D}"/>
              </a:ext>
            </a:extLst>
          </p:cNvPr>
          <p:cNvSpPr/>
          <p:nvPr/>
        </p:nvSpPr>
        <p:spPr>
          <a:xfrm>
            <a:off x="410537" y="395126"/>
            <a:ext cx="493310" cy="187697"/>
          </a:xfrm>
          <a:prstGeom prst="octagon">
            <a:avLst/>
          </a:prstGeom>
          <a:solidFill>
            <a:srgbClr val="754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팔각형 95">
            <a:extLst>
              <a:ext uri="{FF2B5EF4-FFF2-40B4-BE49-F238E27FC236}">
                <a16:creationId xmlns:a16="http://schemas.microsoft.com/office/drawing/2014/main" id="{F37941F4-851E-4912-940F-BC94541B874B}"/>
              </a:ext>
            </a:extLst>
          </p:cNvPr>
          <p:cNvSpPr/>
          <p:nvPr/>
        </p:nvSpPr>
        <p:spPr>
          <a:xfrm>
            <a:off x="168454" y="395125"/>
            <a:ext cx="179891" cy="187697"/>
          </a:xfrm>
          <a:prstGeom prst="octagon">
            <a:avLst/>
          </a:prstGeom>
          <a:solidFill>
            <a:srgbClr val="754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팔각형 96">
            <a:extLst>
              <a:ext uri="{FF2B5EF4-FFF2-40B4-BE49-F238E27FC236}">
                <a16:creationId xmlns:a16="http://schemas.microsoft.com/office/drawing/2014/main" id="{A6913EEB-14A3-40FD-A19D-548497B44D92}"/>
              </a:ext>
            </a:extLst>
          </p:cNvPr>
          <p:cNvSpPr/>
          <p:nvPr/>
        </p:nvSpPr>
        <p:spPr>
          <a:xfrm>
            <a:off x="539998" y="145605"/>
            <a:ext cx="363849" cy="187697"/>
          </a:xfrm>
          <a:prstGeom prst="octagon">
            <a:avLst/>
          </a:prstGeom>
          <a:solidFill>
            <a:srgbClr val="D2B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96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F0AFF03-16DC-4404-85D3-CF46B1FF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9" y="1882842"/>
            <a:ext cx="5297009" cy="35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F00E8F-DFAE-4759-B907-51CD585E5495}"/>
              </a:ext>
            </a:extLst>
          </p:cNvPr>
          <p:cNvSpPr txBox="1"/>
          <p:nvPr/>
        </p:nvSpPr>
        <p:spPr>
          <a:xfrm>
            <a:off x="5588869" y="239453"/>
            <a:ext cx="10142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</a:t>
            </a:r>
            <a:endParaRPr lang="ko-KR" altLang="en-US" sz="30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E44C4-CBAF-41F4-A34D-0BB8580DA068}"/>
              </a:ext>
            </a:extLst>
          </p:cNvPr>
          <p:cNvSpPr txBox="1"/>
          <p:nvPr/>
        </p:nvSpPr>
        <p:spPr>
          <a:xfrm>
            <a:off x="5155677" y="72421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수 특성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FF98EE-4551-4502-AD70-7CB243DBC350}"/>
              </a:ext>
            </a:extLst>
          </p:cNvPr>
          <p:cNvSpPr/>
          <p:nvPr/>
        </p:nvSpPr>
        <p:spPr>
          <a:xfrm>
            <a:off x="5155677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CCE6B8A-EF42-4AEC-96C4-2DD50A94D7E4}"/>
              </a:ext>
            </a:extLst>
          </p:cNvPr>
          <p:cNvSpPr/>
          <p:nvPr/>
        </p:nvSpPr>
        <p:spPr>
          <a:xfrm>
            <a:off x="6964320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F0C8168B-7B22-4F21-9D02-A2576726D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349" y="2030038"/>
            <a:ext cx="6377184" cy="320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8D3DA7-2E4A-47F7-8DFC-F953343BFD84}"/>
              </a:ext>
            </a:extLst>
          </p:cNvPr>
          <p:cNvSpPr txBox="1"/>
          <p:nvPr/>
        </p:nvSpPr>
        <p:spPr>
          <a:xfrm>
            <a:off x="2123289" y="169817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수 분포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45ED6-69E1-41D7-99CA-DC6C48185C69}"/>
              </a:ext>
            </a:extLst>
          </p:cNvPr>
          <p:cNvSpPr txBox="1"/>
          <p:nvPr/>
        </p:nvSpPr>
        <p:spPr>
          <a:xfrm>
            <a:off x="8386225" y="1838050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퇴사</a:t>
            </a:r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분포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07F46-5B5A-4545-A59D-5EB732EDE168}"/>
              </a:ext>
            </a:extLst>
          </p:cNvPr>
          <p:cNvSpPr txBox="1"/>
          <p:nvPr/>
        </p:nvSpPr>
        <p:spPr>
          <a:xfrm>
            <a:off x="8286151" y="1544288"/>
            <a:ext cx="17008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수에 따른 </a:t>
            </a:r>
            <a:endParaRPr lang="ko-KR" altLang="en-US" sz="14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583383-FB12-44C9-85FD-8456B16793EA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14" name="팔각형 13">
              <a:extLst>
                <a:ext uri="{FF2B5EF4-FFF2-40B4-BE49-F238E27FC236}">
                  <a16:creationId xmlns:a16="http://schemas.microsoft.com/office/drawing/2014/main" id="{4D7A1338-E1DC-44BF-93B5-C086AE862989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팔각형 14">
              <a:extLst>
                <a:ext uri="{FF2B5EF4-FFF2-40B4-BE49-F238E27FC236}">
                  <a16:creationId xmlns:a16="http://schemas.microsoft.com/office/drawing/2014/main" id="{BDAEE8B8-C8ED-4A7A-8AAF-1CF6B6DAF468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팔각형 15">
              <a:extLst>
                <a:ext uri="{FF2B5EF4-FFF2-40B4-BE49-F238E27FC236}">
                  <a16:creationId xmlns:a16="http://schemas.microsoft.com/office/drawing/2014/main" id="{A2B19D19-563F-4A96-A60A-434347A3813B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9D12B12-B754-46F3-B629-6E71AA91157B}"/>
              </a:ext>
            </a:extLst>
          </p:cNvPr>
          <p:cNvSpPr txBox="1"/>
          <p:nvPr/>
        </p:nvSpPr>
        <p:spPr>
          <a:xfrm>
            <a:off x="5155677" y="983812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(number_project)</a:t>
            </a:r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82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99995C-BFB1-48EC-88DD-4676365FBC57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3" name="팔각형 2">
              <a:extLst>
                <a:ext uri="{FF2B5EF4-FFF2-40B4-BE49-F238E27FC236}">
                  <a16:creationId xmlns:a16="http://schemas.microsoft.com/office/drawing/2014/main" id="{3F374F0E-69DC-4559-8B43-82E49E826DB6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팔각형 3">
              <a:extLst>
                <a:ext uri="{FF2B5EF4-FFF2-40B4-BE49-F238E27FC236}">
                  <a16:creationId xmlns:a16="http://schemas.microsoft.com/office/drawing/2014/main" id="{B4A3C33D-4F5F-4CCE-B4B3-B5A93003CB95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90845FF6-E2EF-4820-BEB1-EA926EF3E325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CB1737-12A8-4990-A14F-2C966EB99634}"/>
              </a:ext>
            </a:extLst>
          </p:cNvPr>
          <p:cNvSpPr txBox="1"/>
          <p:nvPr/>
        </p:nvSpPr>
        <p:spPr>
          <a:xfrm>
            <a:off x="5588869" y="239453"/>
            <a:ext cx="10142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</a:t>
            </a:r>
            <a:endParaRPr lang="ko-KR" altLang="en-US" sz="30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463F8-902C-4699-824F-E7BB10DC20EA}"/>
              </a:ext>
            </a:extLst>
          </p:cNvPr>
          <p:cNvSpPr txBox="1"/>
          <p:nvPr/>
        </p:nvSpPr>
        <p:spPr>
          <a:xfrm>
            <a:off x="5045070" y="724210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하루 평균 근무시간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DC6207D-38E4-41AD-A1BC-71261918982E}"/>
              </a:ext>
            </a:extLst>
          </p:cNvPr>
          <p:cNvSpPr/>
          <p:nvPr/>
        </p:nvSpPr>
        <p:spPr>
          <a:xfrm>
            <a:off x="5045070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C072C-7E10-488F-80E8-4A1D05E28CB9}"/>
              </a:ext>
            </a:extLst>
          </p:cNvPr>
          <p:cNvSpPr/>
          <p:nvPr/>
        </p:nvSpPr>
        <p:spPr>
          <a:xfrm>
            <a:off x="7074927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DE5B82E4-25FF-45C4-B528-155DC36D6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86" y="1754997"/>
            <a:ext cx="11250623" cy="461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F28109D-819C-4C39-A549-9EF6E44A48F7}"/>
              </a:ext>
            </a:extLst>
          </p:cNvPr>
          <p:cNvSpPr txBox="1"/>
          <p:nvPr/>
        </p:nvSpPr>
        <p:spPr>
          <a:xfrm>
            <a:off x="4898393" y="983812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(average_montly_hours)</a:t>
            </a:r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00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FB09-BD09-4F01-96DA-F5D2117038D5}"/>
              </a:ext>
            </a:extLst>
          </p:cNvPr>
          <p:cNvSpPr txBox="1"/>
          <p:nvPr/>
        </p:nvSpPr>
        <p:spPr>
          <a:xfrm>
            <a:off x="5588869" y="239453"/>
            <a:ext cx="10142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</a:t>
            </a:r>
            <a:endParaRPr lang="ko-KR" altLang="en-US" sz="30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1595E-6EBD-46DE-93A0-34E6CA1044E0}"/>
              </a:ext>
            </a:extLst>
          </p:cNvPr>
          <p:cNvSpPr txBox="1"/>
          <p:nvPr/>
        </p:nvSpPr>
        <p:spPr>
          <a:xfrm>
            <a:off x="5165503" y="743960"/>
            <a:ext cx="1955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하루 평균 근무시간에 따른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270945A-82F1-4FD3-805C-E3EFFCBEC708}"/>
              </a:ext>
            </a:extLst>
          </p:cNvPr>
          <p:cNvSpPr/>
          <p:nvPr/>
        </p:nvSpPr>
        <p:spPr>
          <a:xfrm>
            <a:off x="5147967" y="971467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E201E9-3BFA-42D4-A062-A1E2DDDAAE4C}"/>
              </a:ext>
            </a:extLst>
          </p:cNvPr>
          <p:cNvSpPr/>
          <p:nvPr/>
        </p:nvSpPr>
        <p:spPr>
          <a:xfrm>
            <a:off x="7049488" y="971467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ABD6A-0FAA-43D6-B2E3-23576BD949D7}"/>
              </a:ext>
            </a:extLst>
          </p:cNvPr>
          <p:cNvSpPr txBox="1"/>
          <p:nvPr/>
        </p:nvSpPr>
        <p:spPr>
          <a:xfrm>
            <a:off x="5477877" y="971467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퇴사의 </a:t>
            </a:r>
            <a:r>
              <a:rPr lang="ko-KR" altLang="en-US" sz="1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454AE71-4B7B-4CA2-BA47-2703B0EB7FCD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8" name="팔각형 7">
              <a:extLst>
                <a:ext uri="{FF2B5EF4-FFF2-40B4-BE49-F238E27FC236}">
                  <a16:creationId xmlns:a16="http://schemas.microsoft.com/office/drawing/2014/main" id="{B5BE0D88-5E8A-44C7-AFE4-E0C3B60EA963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EBB1F2F0-5B7E-432B-9E8D-137BC2E3836A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9F88C177-B833-44D7-AB19-54FF03C1F9A4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94F7237-877C-4B81-AC13-DC27A88A0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23" y="1852121"/>
            <a:ext cx="10821145" cy="442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80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D7BCF0E-C1B1-4BB4-806D-1C3A5DF77FB9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3" name="팔각형 2">
              <a:extLst>
                <a:ext uri="{FF2B5EF4-FFF2-40B4-BE49-F238E27FC236}">
                  <a16:creationId xmlns:a16="http://schemas.microsoft.com/office/drawing/2014/main" id="{44F7EF54-89AF-43AE-BACF-D85E985210C3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팔각형 3">
              <a:extLst>
                <a:ext uri="{FF2B5EF4-FFF2-40B4-BE49-F238E27FC236}">
                  <a16:creationId xmlns:a16="http://schemas.microsoft.com/office/drawing/2014/main" id="{5B5C9DEE-D9FC-4A26-98B1-E6C2D4CA05D0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B7FA11FF-AEA4-47E1-AEC3-A992D2B50562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AE6EA9-AD79-4138-9EFB-1F2F61F06B65}"/>
              </a:ext>
            </a:extLst>
          </p:cNvPr>
          <p:cNvSpPr txBox="1"/>
          <p:nvPr/>
        </p:nvSpPr>
        <p:spPr>
          <a:xfrm>
            <a:off x="5588869" y="239453"/>
            <a:ext cx="10142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</a:t>
            </a:r>
            <a:endParaRPr lang="ko-KR" altLang="en-US" sz="30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5D19E-D150-4DC5-9476-BC53F5A1E07E}"/>
              </a:ext>
            </a:extLst>
          </p:cNvPr>
          <p:cNvSpPr txBox="1"/>
          <p:nvPr/>
        </p:nvSpPr>
        <p:spPr>
          <a:xfrm>
            <a:off x="5303154" y="72421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근속년수 특성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BB8F371-D699-45DE-863B-4A10D29F1347}"/>
              </a:ext>
            </a:extLst>
          </p:cNvPr>
          <p:cNvSpPr/>
          <p:nvPr/>
        </p:nvSpPr>
        <p:spPr>
          <a:xfrm>
            <a:off x="5267157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24D153E-8BC6-492D-90C6-4A2FE87DADFD}"/>
              </a:ext>
            </a:extLst>
          </p:cNvPr>
          <p:cNvSpPr/>
          <p:nvPr/>
        </p:nvSpPr>
        <p:spPr>
          <a:xfrm>
            <a:off x="6852844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E7C0C64-0FB1-4835-91F0-E406D4AA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715905"/>
            <a:ext cx="5888138" cy="387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0A44A47-E35E-4288-83BC-1E5850CFF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277" y="1755945"/>
            <a:ext cx="5610269" cy="369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CD482C-049B-419B-ADE2-F21593D6EF8C}"/>
              </a:ext>
            </a:extLst>
          </p:cNvPr>
          <p:cNvSpPr txBox="1"/>
          <p:nvPr/>
        </p:nvSpPr>
        <p:spPr>
          <a:xfrm>
            <a:off x="2132191" y="1436249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근속년수의 분포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E76727-98C1-4533-920E-9B474D50D70E}"/>
              </a:ext>
            </a:extLst>
          </p:cNvPr>
          <p:cNvSpPr txBox="1"/>
          <p:nvPr/>
        </p:nvSpPr>
        <p:spPr>
          <a:xfrm>
            <a:off x="8713784" y="1436249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퇴사</a:t>
            </a:r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분포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641B4-5337-4C86-A6B8-D9AC61EE9017}"/>
              </a:ext>
            </a:extLst>
          </p:cNvPr>
          <p:cNvSpPr txBox="1"/>
          <p:nvPr/>
        </p:nvSpPr>
        <p:spPr>
          <a:xfrm>
            <a:off x="8713784" y="1170737"/>
            <a:ext cx="1474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근속년수에 따른 </a:t>
            </a:r>
            <a:endParaRPr lang="ko-KR" alt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11488D-9453-44A3-ADC9-F35CA1692DD5}"/>
              </a:ext>
            </a:extLst>
          </p:cNvPr>
          <p:cNvSpPr txBox="1"/>
          <p:nvPr/>
        </p:nvSpPr>
        <p:spPr>
          <a:xfrm>
            <a:off x="4960111" y="983812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(time_spend_company)</a:t>
            </a:r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27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829AF3E2-A6B1-4752-9551-51BC846FB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1" y="1858910"/>
            <a:ext cx="5827881" cy="382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6FD7BD-A0C8-4362-B011-D7A60C39B130}"/>
              </a:ext>
            </a:extLst>
          </p:cNvPr>
          <p:cNvSpPr txBox="1"/>
          <p:nvPr/>
        </p:nvSpPr>
        <p:spPr>
          <a:xfrm>
            <a:off x="5588869" y="239453"/>
            <a:ext cx="10142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</a:t>
            </a:r>
            <a:endParaRPr lang="ko-KR" altLang="en-US" sz="30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C90859-DB53-421C-8A9C-2B7740882CCE}"/>
              </a:ext>
            </a:extLst>
          </p:cNvPr>
          <p:cNvSpPr txBox="1"/>
          <p:nvPr/>
        </p:nvSpPr>
        <p:spPr>
          <a:xfrm>
            <a:off x="5303154" y="72421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산업재해 특성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B131844-8010-4C25-A462-C2A3C4117A32}"/>
              </a:ext>
            </a:extLst>
          </p:cNvPr>
          <p:cNvSpPr/>
          <p:nvPr/>
        </p:nvSpPr>
        <p:spPr>
          <a:xfrm>
            <a:off x="5267157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02FF7FE-484C-4E38-B3F7-030589072375}"/>
              </a:ext>
            </a:extLst>
          </p:cNvPr>
          <p:cNvSpPr/>
          <p:nvPr/>
        </p:nvSpPr>
        <p:spPr>
          <a:xfrm>
            <a:off x="6852844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E29B64E4-38B4-48BC-AF32-2E9C884C4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829" y="1858910"/>
            <a:ext cx="5910545" cy="391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AD8342D-C152-4A6B-AE82-57B57535D818}"/>
              </a:ext>
            </a:extLst>
          </p:cNvPr>
          <p:cNvSpPr txBox="1"/>
          <p:nvPr/>
        </p:nvSpPr>
        <p:spPr>
          <a:xfrm>
            <a:off x="2421715" y="1436249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산업재해의 분포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75332F-EE0A-4757-9FC0-C656450935DF}"/>
              </a:ext>
            </a:extLst>
          </p:cNvPr>
          <p:cNvSpPr txBox="1"/>
          <p:nvPr/>
        </p:nvSpPr>
        <p:spPr>
          <a:xfrm>
            <a:off x="8649393" y="1436249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퇴사</a:t>
            </a:r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분포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137845-DA55-40DC-8F9A-FE07BDA646FC}"/>
              </a:ext>
            </a:extLst>
          </p:cNvPr>
          <p:cNvSpPr txBox="1"/>
          <p:nvPr/>
        </p:nvSpPr>
        <p:spPr>
          <a:xfrm>
            <a:off x="8649393" y="1168449"/>
            <a:ext cx="146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산업재해에 따른 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51F4ABB-D843-4768-8856-FAC51ADF9942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35" name="팔각형 34">
              <a:extLst>
                <a:ext uri="{FF2B5EF4-FFF2-40B4-BE49-F238E27FC236}">
                  <a16:creationId xmlns:a16="http://schemas.microsoft.com/office/drawing/2014/main" id="{BEDE494E-AE4E-4A1C-A5CE-84C67465A344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팔각형 35">
              <a:extLst>
                <a:ext uri="{FF2B5EF4-FFF2-40B4-BE49-F238E27FC236}">
                  <a16:creationId xmlns:a16="http://schemas.microsoft.com/office/drawing/2014/main" id="{E159D7B3-F4AA-4CFB-90C9-F9876E2B2156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팔각형 36">
              <a:extLst>
                <a:ext uri="{FF2B5EF4-FFF2-40B4-BE49-F238E27FC236}">
                  <a16:creationId xmlns:a16="http://schemas.microsoft.com/office/drawing/2014/main" id="{9CB5B016-97A7-4E06-8AE8-3EE02B398264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BDCB8B7-6799-4D28-8D00-0976130F106D}"/>
              </a:ext>
            </a:extLst>
          </p:cNvPr>
          <p:cNvSpPr txBox="1"/>
          <p:nvPr/>
        </p:nvSpPr>
        <p:spPr>
          <a:xfrm>
            <a:off x="5267157" y="983812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(Work_accident)</a:t>
            </a:r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96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124B49-F9B9-4098-87EF-F7C8B6B8E783}"/>
              </a:ext>
            </a:extLst>
          </p:cNvPr>
          <p:cNvSpPr txBox="1"/>
          <p:nvPr/>
        </p:nvSpPr>
        <p:spPr>
          <a:xfrm>
            <a:off x="5588869" y="239453"/>
            <a:ext cx="10142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</a:t>
            </a:r>
            <a:endParaRPr lang="ko-KR" altLang="en-US" sz="30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6AA17-8C75-4673-AC28-0B80A4B3B80C}"/>
              </a:ext>
            </a:extLst>
          </p:cNvPr>
          <p:cNvSpPr txBox="1"/>
          <p:nvPr/>
        </p:nvSpPr>
        <p:spPr>
          <a:xfrm>
            <a:off x="5524368" y="72421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승진 특성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0E3F39A-5DA5-45F7-BD87-4F1244C736D9}"/>
              </a:ext>
            </a:extLst>
          </p:cNvPr>
          <p:cNvSpPr/>
          <p:nvPr/>
        </p:nvSpPr>
        <p:spPr>
          <a:xfrm>
            <a:off x="5488368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56609B8-1B44-404F-BA75-ECC57FDCC698}"/>
              </a:ext>
            </a:extLst>
          </p:cNvPr>
          <p:cNvSpPr/>
          <p:nvPr/>
        </p:nvSpPr>
        <p:spPr>
          <a:xfrm>
            <a:off x="6667630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0A0E211-1ACF-49C3-BA99-9D7AD02E9EB0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A9D1D654-C846-408E-9641-D3F218E0851D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팔각형 26">
              <a:extLst>
                <a:ext uri="{FF2B5EF4-FFF2-40B4-BE49-F238E27FC236}">
                  <a16:creationId xmlns:a16="http://schemas.microsoft.com/office/drawing/2014/main" id="{73374166-43E5-4CF6-BFA1-4D2585E9AFEB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팔각형 27">
              <a:extLst>
                <a:ext uri="{FF2B5EF4-FFF2-40B4-BE49-F238E27FC236}">
                  <a16:creationId xmlns:a16="http://schemas.microsoft.com/office/drawing/2014/main" id="{7505A49A-20CA-4974-BA3C-1EAF0EA51F3F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6D972DE-0A0E-4AAD-A42B-747470A7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881836"/>
            <a:ext cx="5702686" cy="374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DBB5AF22-AE24-451C-9854-835556EA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871" y="1881836"/>
            <a:ext cx="5658675" cy="374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6B510D9-36AB-46BA-8CD6-966BAC1CBE60}"/>
              </a:ext>
            </a:extLst>
          </p:cNvPr>
          <p:cNvSpPr txBox="1"/>
          <p:nvPr/>
        </p:nvSpPr>
        <p:spPr>
          <a:xfrm>
            <a:off x="2506465" y="1436249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승진의 분포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48346D-A9FF-4F13-A672-0CE5B848CAB2}"/>
              </a:ext>
            </a:extLst>
          </p:cNvPr>
          <p:cNvSpPr txBox="1"/>
          <p:nvPr/>
        </p:nvSpPr>
        <p:spPr>
          <a:xfrm>
            <a:off x="8720762" y="1436249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퇴사</a:t>
            </a:r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분포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7BF282-1E83-40BD-B96D-A538D85F3F2B}"/>
              </a:ext>
            </a:extLst>
          </p:cNvPr>
          <p:cNvSpPr txBox="1"/>
          <p:nvPr/>
        </p:nvSpPr>
        <p:spPr>
          <a:xfrm>
            <a:off x="8843712" y="1149135"/>
            <a:ext cx="1254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승진에 따른 </a:t>
            </a:r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982E8-EE53-42D8-AB01-385C93C1EE39}"/>
              </a:ext>
            </a:extLst>
          </p:cNvPr>
          <p:cNvSpPr txBox="1"/>
          <p:nvPr/>
        </p:nvSpPr>
        <p:spPr>
          <a:xfrm>
            <a:off x="4861526" y="983812"/>
            <a:ext cx="2468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(promotion_last_5years)</a:t>
            </a:r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65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48A5917-4F2E-48AF-838D-9E3B8954E415}"/>
              </a:ext>
            </a:extLst>
          </p:cNvPr>
          <p:cNvSpPr txBox="1"/>
          <p:nvPr/>
        </p:nvSpPr>
        <p:spPr>
          <a:xfrm>
            <a:off x="5588869" y="239453"/>
            <a:ext cx="10142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</a:t>
            </a:r>
            <a:endParaRPr lang="ko-KR" altLang="en-US" sz="30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91C7A2-1305-4AF9-9F62-34B8F518DD02}"/>
              </a:ext>
            </a:extLst>
          </p:cNvPr>
          <p:cNvSpPr txBox="1"/>
          <p:nvPr/>
        </p:nvSpPr>
        <p:spPr>
          <a:xfrm>
            <a:off x="5524368" y="72421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부서 특성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7C2EDF0-4258-4FB3-9334-E39A1739E30E}"/>
              </a:ext>
            </a:extLst>
          </p:cNvPr>
          <p:cNvSpPr/>
          <p:nvPr/>
        </p:nvSpPr>
        <p:spPr>
          <a:xfrm>
            <a:off x="5488368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9215181-6A1F-4F08-ABC0-2FAA2527074E}"/>
              </a:ext>
            </a:extLst>
          </p:cNvPr>
          <p:cNvSpPr/>
          <p:nvPr/>
        </p:nvSpPr>
        <p:spPr>
          <a:xfrm>
            <a:off x="6667630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5B8F9F-C15F-43E2-8487-B7DF8EBF415A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3DD65180-1987-4DAA-9CB2-4AABF8AC509B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팔각형 26">
              <a:extLst>
                <a:ext uri="{FF2B5EF4-FFF2-40B4-BE49-F238E27FC236}">
                  <a16:creationId xmlns:a16="http://schemas.microsoft.com/office/drawing/2014/main" id="{E710C075-D663-450A-9097-3BFBE7984223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팔각형 27">
              <a:extLst>
                <a:ext uri="{FF2B5EF4-FFF2-40B4-BE49-F238E27FC236}">
                  <a16:creationId xmlns:a16="http://schemas.microsoft.com/office/drawing/2014/main" id="{3CB0D14D-2696-4224-BBB3-4F734F9F8FC8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0F6D32E-584D-4477-AAC8-DBB24C50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45" y="1578299"/>
            <a:ext cx="9072507" cy="455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C8F45C-5BAE-453B-B0AD-D0D7E5B519F8}"/>
              </a:ext>
            </a:extLst>
          </p:cNvPr>
          <p:cNvSpPr txBox="1"/>
          <p:nvPr/>
        </p:nvSpPr>
        <p:spPr>
          <a:xfrm>
            <a:off x="5345632" y="1420689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부서의 분포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D5AD54-D9AB-4792-8021-860C3D17A8A4}"/>
              </a:ext>
            </a:extLst>
          </p:cNvPr>
          <p:cNvSpPr txBox="1"/>
          <p:nvPr/>
        </p:nvSpPr>
        <p:spPr>
          <a:xfrm>
            <a:off x="5388112" y="983812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(Department)</a:t>
            </a:r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62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FD94AB-A672-463E-92D8-1F46DBF2010C}"/>
              </a:ext>
            </a:extLst>
          </p:cNvPr>
          <p:cNvSpPr txBox="1"/>
          <p:nvPr/>
        </p:nvSpPr>
        <p:spPr>
          <a:xfrm>
            <a:off x="5588869" y="239453"/>
            <a:ext cx="10142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</a:t>
            </a:r>
            <a:endParaRPr lang="ko-KR" altLang="en-US" sz="30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E945D-7823-41E6-A186-8F4A87B9C3EC}"/>
              </a:ext>
            </a:extLst>
          </p:cNvPr>
          <p:cNvSpPr txBox="1"/>
          <p:nvPr/>
        </p:nvSpPr>
        <p:spPr>
          <a:xfrm>
            <a:off x="5524368" y="72421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부서 특성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BD89434-CCF6-4314-B17D-1E255F0AC291}"/>
              </a:ext>
            </a:extLst>
          </p:cNvPr>
          <p:cNvSpPr/>
          <p:nvPr/>
        </p:nvSpPr>
        <p:spPr>
          <a:xfrm>
            <a:off x="5488368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9D125CF-15F3-49C8-9CCC-16650233EC27}"/>
              </a:ext>
            </a:extLst>
          </p:cNvPr>
          <p:cNvSpPr/>
          <p:nvPr/>
        </p:nvSpPr>
        <p:spPr>
          <a:xfrm>
            <a:off x="6667630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94B4478-B5E8-4393-A777-3FAE65ADB2CD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8" name="팔각형 7">
              <a:extLst>
                <a:ext uri="{FF2B5EF4-FFF2-40B4-BE49-F238E27FC236}">
                  <a16:creationId xmlns:a16="http://schemas.microsoft.com/office/drawing/2014/main" id="{B4500382-E487-43F1-9D3D-920CE8A18C0F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5A403A6E-A082-436E-B747-FBC7F47E0980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989637B4-A6B6-4A15-BF0D-13B76297A899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C121EDC-7C5E-49E0-8D16-44212F65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6" y="1620744"/>
            <a:ext cx="10995103" cy="436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0B1B4B-8CD7-4011-B358-6345D45D5E24}"/>
              </a:ext>
            </a:extLst>
          </p:cNvPr>
          <p:cNvSpPr txBox="1"/>
          <p:nvPr/>
        </p:nvSpPr>
        <p:spPr>
          <a:xfrm>
            <a:off x="4934461" y="1453658"/>
            <a:ext cx="2323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부서별 퇴사의 분포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1EA631-4E65-4B38-AF9B-DDB9CE8E4AF7}"/>
              </a:ext>
            </a:extLst>
          </p:cNvPr>
          <p:cNvSpPr txBox="1"/>
          <p:nvPr/>
        </p:nvSpPr>
        <p:spPr>
          <a:xfrm>
            <a:off x="5388112" y="983812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(Department)</a:t>
            </a:r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09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DEE5089-6A2A-47FE-A72D-B7421AC62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51" y="1717218"/>
            <a:ext cx="5841199" cy="386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7BA135D-F962-4A43-A005-2B97911C136E}"/>
              </a:ext>
            </a:extLst>
          </p:cNvPr>
          <p:cNvSpPr txBox="1"/>
          <p:nvPr/>
        </p:nvSpPr>
        <p:spPr>
          <a:xfrm>
            <a:off x="5588869" y="239453"/>
            <a:ext cx="10142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</a:t>
            </a:r>
            <a:endParaRPr lang="ko-KR" altLang="en-US" sz="30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E6C6F0A-2458-4ECC-9F74-E86AD8A0ADC1}"/>
              </a:ext>
            </a:extLst>
          </p:cNvPr>
          <p:cNvSpPr/>
          <p:nvPr/>
        </p:nvSpPr>
        <p:spPr>
          <a:xfrm>
            <a:off x="5488368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4D098CE-C4DE-4E2B-80AD-CCE738CBB620}"/>
              </a:ext>
            </a:extLst>
          </p:cNvPr>
          <p:cNvSpPr/>
          <p:nvPr/>
        </p:nvSpPr>
        <p:spPr>
          <a:xfrm>
            <a:off x="6667630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AE3A62-6D1A-4A57-8A79-2ABFAB2DE4CA}"/>
              </a:ext>
            </a:extLst>
          </p:cNvPr>
          <p:cNvSpPr txBox="1"/>
          <p:nvPr/>
        </p:nvSpPr>
        <p:spPr>
          <a:xfrm>
            <a:off x="5524368" y="72421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급여 특성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9B9066CA-C98C-4748-9446-CDE904259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305" y="1784352"/>
            <a:ext cx="5676544" cy="373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01F2218-A3FC-49EA-95DE-9C453EB9EFB5}"/>
              </a:ext>
            </a:extLst>
          </p:cNvPr>
          <p:cNvSpPr txBox="1"/>
          <p:nvPr/>
        </p:nvSpPr>
        <p:spPr>
          <a:xfrm>
            <a:off x="2506465" y="1436249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급여의 분포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6C2EE0-F4BB-4219-9903-937C3B94C07C}"/>
              </a:ext>
            </a:extLst>
          </p:cNvPr>
          <p:cNvSpPr txBox="1"/>
          <p:nvPr/>
        </p:nvSpPr>
        <p:spPr>
          <a:xfrm>
            <a:off x="8843712" y="1436249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퇴사</a:t>
            </a:r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분포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1EAF4-2941-4007-B871-955B117372E4}"/>
              </a:ext>
            </a:extLst>
          </p:cNvPr>
          <p:cNvSpPr txBox="1"/>
          <p:nvPr/>
        </p:nvSpPr>
        <p:spPr>
          <a:xfrm>
            <a:off x="9079635" y="1149135"/>
            <a:ext cx="7820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급여별 </a:t>
            </a:r>
            <a:endParaRPr lang="ko-KR" altLang="en-US" sz="160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F7CFC3-7CE4-4EAB-BD69-6927A6506BD3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51" name="팔각형 50">
              <a:extLst>
                <a:ext uri="{FF2B5EF4-FFF2-40B4-BE49-F238E27FC236}">
                  <a16:creationId xmlns:a16="http://schemas.microsoft.com/office/drawing/2014/main" id="{14E614D0-07FD-420E-975C-7DEF3ED95422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팔각형 51">
              <a:extLst>
                <a:ext uri="{FF2B5EF4-FFF2-40B4-BE49-F238E27FC236}">
                  <a16:creationId xmlns:a16="http://schemas.microsoft.com/office/drawing/2014/main" id="{D1E1D780-FEF5-4978-A01E-E928DF74FB34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팔각형 52">
              <a:extLst>
                <a:ext uri="{FF2B5EF4-FFF2-40B4-BE49-F238E27FC236}">
                  <a16:creationId xmlns:a16="http://schemas.microsoft.com/office/drawing/2014/main" id="{F267165D-0796-4AE0-BB98-B713281BCA32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96199A9-B494-4B5D-828F-6212F19755FC}"/>
              </a:ext>
            </a:extLst>
          </p:cNvPr>
          <p:cNvSpPr txBox="1"/>
          <p:nvPr/>
        </p:nvSpPr>
        <p:spPr>
          <a:xfrm>
            <a:off x="5663829" y="983812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(salary)</a:t>
            </a:r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49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243C7EB0-777D-490E-AB75-A534677A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63" y="1146345"/>
            <a:ext cx="5870474" cy="563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C0311B9-6349-4C70-B6C0-DC639915FFAC}"/>
              </a:ext>
            </a:extLst>
          </p:cNvPr>
          <p:cNvSpPr txBox="1"/>
          <p:nvPr/>
        </p:nvSpPr>
        <p:spPr>
          <a:xfrm>
            <a:off x="5588869" y="239453"/>
            <a:ext cx="10142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</a:t>
            </a:r>
            <a:endParaRPr lang="ko-KR" altLang="en-US" sz="30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EA1CB26-ED0A-4BC5-A635-D52C6003E1CB}"/>
              </a:ext>
            </a:extLst>
          </p:cNvPr>
          <p:cNvSpPr/>
          <p:nvPr/>
        </p:nvSpPr>
        <p:spPr>
          <a:xfrm>
            <a:off x="5525237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5D47FA-A46D-4AC9-80BE-9FB776D903CC}"/>
              </a:ext>
            </a:extLst>
          </p:cNvPr>
          <p:cNvSpPr/>
          <p:nvPr/>
        </p:nvSpPr>
        <p:spPr>
          <a:xfrm>
            <a:off x="6567999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4265F-B8A6-48CB-B4CB-27BACBC3E601}"/>
              </a:ext>
            </a:extLst>
          </p:cNvPr>
          <p:cNvSpPr txBox="1"/>
          <p:nvPr/>
        </p:nvSpPr>
        <p:spPr>
          <a:xfrm>
            <a:off x="5561237" y="72421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상관관계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45B758A-E1E4-44D3-9FAF-94685256292A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27" name="팔각형 26">
              <a:extLst>
                <a:ext uri="{FF2B5EF4-FFF2-40B4-BE49-F238E27FC236}">
                  <a16:creationId xmlns:a16="http://schemas.microsoft.com/office/drawing/2014/main" id="{3C9C6396-0781-4501-AC5B-D38F72005B2F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팔각형 27">
              <a:extLst>
                <a:ext uri="{FF2B5EF4-FFF2-40B4-BE49-F238E27FC236}">
                  <a16:creationId xmlns:a16="http://schemas.microsoft.com/office/drawing/2014/main" id="{675A3CCA-5CFC-4CCC-BC71-05F3B38DF887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팔각형 28">
              <a:extLst>
                <a:ext uri="{FF2B5EF4-FFF2-40B4-BE49-F238E27FC236}">
                  <a16:creationId xmlns:a16="http://schemas.microsoft.com/office/drawing/2014/main" id="{AE28E9C8-7C3C-41EE-B2F8-BF5F0B8A44E3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619B42-7D56-4DF3-95BD-69E280D0C4C4}"/>
              </a:ext>
            </a:extLst>
          </p:cNvPr>
          <p:cNvSpPr/>
          <p:nvPr/>
        </p:nvSpPr>
        <p:spPr>
          <a:xfrm>
            <a:off x="7727671" y="1663514"/>
            <a:ext cx="528692" cy="562270"/>
          </a:xfrm>
          <a:prstGeom prst="rect">
            <a:avLst/>
          </a:prstGeom>
          <a:noFill/>
          <a:ln w="38100">
            <a:solidFill>
              <a:srgbClr val="FA6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38F622-B666-4976-BA51-EB606D698D6D}"/>
              </a:ext>
            </a:extLst>
          </p:cNvPr>
          <p:cNvSpPr txBox="1"/>
          <p:nvPr/>
        </p:nvSpPr>
        <p:spPr>
          <a:xfrm>
            <a:off x="7678469" y="5979408"/>
            <a:ext cx="62709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BA9047-B4A5-4F82-8E09-3AD2CAC68E48}"/>
              </a:ext>
            </a:extLst>
          </p:cNvPr>
          <p:cNvSpPr txBox="1"/>
          <p:nvPr/>
        </p:nvSpPr>
        <p:spPr>
          <a:xfrm>
            <a:off x="3098838" y="1788066"/>
            <a:ext cx="861818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만족도</a:t>
            </a:r>
          </a:p>
        </p:txBody>
      </p:sp>
    </p:spTree>
    <p:extLst>
      <p:ext uri="{BB962C8B-B14F-4D97-AF65-F5344CB8AC3E}">
        <p14:creationId xmlns:p14="http://schemas.microsoft.com/office/powerpoint/2010/main" val="21100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팔각형 26">
            <a:extLst>
              <a:ext uri="{FF2B5EF4-FFF2-40B4-BE49-F238E27FC236}">
                <a16:creationId xmlns:a16="http://schemas.microsoft.com/office/drawing/2014/main" id="{FAEA9618-E045-4707-AC50-95F5B9F6A5A1}"/>
              </a:ext>
            </a:extLst>
          </p:cNvPr>
          <p:cNvSpPr/>
          <p:nvPr/>
        </p:nvSpPr>
        <p:spPr>
          <a:xfrm>
            <a:off x="410537" y="395126"/>
            <a:ext cx="493310" cy="187697"/>
          </a:xfrm>
          <a:prstGeom prst="octagon">
            <a:avLst/>
          </a:prstGeom>
          <a:solidFill>
            <a:srgbClr val="754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팔각형 27">
            <a:extLst>
              <a:ext uri="{FF2B5EF4-FFF2-40B4-BE49-F238E27FC236}">
                <a16:creationId xmlns:a16="http://schemas.microsoft.com/office/drawing/2014/main" id="{2A8C658B-4EA3-4576-8BEA-B918EF729B44}"/>
              </a:ext>
            </a:extLst>
          </p:cNvPr>
          <p:cNvSpPr/>
          <p:nvPr/>
        </p:nvSpPr>
        <p:spPr>
          <a:xfrm>
            <a:off x="168454" y="395125"/>
            <a:ext cx="179891" cy="187697"/>
          </a:xfrm>
          <a:prstGeom prst="octagon">
            <a:avLst/>
          </a:prstGeom>
          <a:solidFill>
            <a:srgbClr val="754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팔각형 28">
            <a:extLst>
              <a:ext uri="{FF2B5EF4-FFF2-40B4-BE49-F238E27FC236}">
                <a16:creationId xmlns:a16="http://schemas.microsoft.com/office/drawing/2014/main" id="{448CE23E-412C-4315-8EDC-9ED711A04FFA}"/>
              </a:ext>
            </a:extLst>
          </p:cNvPr>
          <p:cNvSpPr/>
          <p:nvPr/>
        </p:nvSpPr>
        <p:spPr>
          <a:xfrm>
            <a:off x="539998" y="145605"/>
            <a:ext cx="363849" cy="187697"/>
          </a:xfrm>
          <a:prstGeom prst="octagon">
            <a:avLst/>
          </a:prstGeom>
          <a:solidFill>
            <a:srgbClr val="D2B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FBE020-C856-4137-A19A-CA9409C1378A}"/>
              </a:ext>
            </a:extLst>
          </p:cNvPr>
          <p:cNvSpPr txBox="1"/>
          <p:nvPr/>
        </p:nvSpPr>
        <p:spPr>
          <a:xfrm>
            <a:off x="5617862" y="239453"/>
            <a:ext cx="956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6B0DE6-AEC6-40FC-A820-EB543674BFE7}"/>
              </a:ext>
            </a:extLst>
          </p:cNvPr>
          <p:cNvSpPr txBox="1"/>
          <p:nvPr/>
        </p:nvSpPr>
        <p:spPr>
          <a:xfrm>
            <a:off x="5255488" y="2132708"/>
            <a:ext cx="16810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설명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CF3E88-CB10-4BA0-8716-FFEB818FC9D1}"/>
              </a:ext>
            </a:extLst>
          </p:cNvPr>
          <p:cNvSpPr txBox="1"/>
          <p:nvPr/>
        </p:nvSpPr>
        <p:spPr>
          <a:xfrm>
            <a:off x="4887723" y="3030356"/>
            <a:ext cx="241655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EDA(</a:t>
            </a:r>
            <a:r>
              <a:rPr lang="ko-KR" altLang="en-US" sz="22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</a:t>
            </a:r>
            <a:r>
              <a:rPr lang="en-US" altLang="ko-KR" sz="22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200">
              <a:solidFill>
                <a:srgbClr val="002C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E90B78-64D4-480F-931B-BE92C25132A9}"/>
              </a:ext>
            </a:extLst>
          </p:cNvPr>
          <p:cNvSpPr txBox="1"/>
          <p:nvPr/>
        </p:nvSpPr>
        <p:spPr>
          <a:xfrm>
            <a:off x="5462198" y="3938433"/>
            <a:ext cx="12675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모델학습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F80F8C-2F42-4BFD-A6B5-746030186522}"/>
              </a:ext>
            </a:extLst>
          </p:cNvPr>
          <p:cNvSpPr txBox="1"/>
          <p:nvPr/>
        </p:nvSpPr>
        <p:spPr>
          <a:xfrm>
            <a:off x="5404137" y="4846510"/>
            <a:ext cx="13837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모델해석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351D3E-9DB0-43EE-9A5B-9979335E146F}"/>
              </a:ext>
            </a:extLst>
          </p:cNvPr>
          <p:cNvSpPr txBox="1"/>
          <p:nvPr/>
        </p:nvSpPr>
        <p:spPr>
          <a:xfrm>
            <a:off x="5590976" y="5764870"/>
            <a:ext cx="10100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한계점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E7804B4-18FE-46C3-9154-C6FAD41DD08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095999" y="2563595"/>
            <a:ext cx="1" cy="338956"/>
          </a:xfrm>
          <a:prstGeom prst="line">
            <a:avLst/>
          </a:prstGeom>
          <a:ln w="28575">
            <a:solidFill>
              <a:srgbClr val="75490D">
                <a:alpha val="4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8BBD546-66BB-4935-BA36-50A108F85482}"/>
              </a:ext>
            </a:extLst>
          </p:cNvPr>
          <p:cNvCxnSpPr>
            <a:cxnSpLocks/>
          </p:cNvCxnSpPr>
          <p:nvPr/>
        </p:nvCxnSpPr>
        <p:spPr>
          <a:xfrm>
            <a:off x="6095997" y="3490695"/>
            <a:ext cx="1" cy="338956"/>
          </a:xfrm>
          <a:prstGeom prst="line">
            <a:avLst/>
          </a:prstGeom>
          <a:ln w="28575">
            <a:solidFill>
              <a:srgbClr val="75490D">
                <a:alpha val="4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0E760E7-B9EA-4749-937A-FA7B15353232}"/>
              </a:ext>
            </a:extLst>
          </p:cNvPr>
          <p:cNvCxnSpPr>
            <a:cxnSpLocks/>
          </p:cNvCxnSpPr>
          <p:nvPr/>
        </p:nvCxnSpPr>
        <p:spPr>
          <a:xfrm>
            <a:off x="6095996" y="4377975"/>
            <a:ext cx="1" cy="338956"/>
          </a:xfrm>
          <a:prstGeom prst="line">
            <a:avLst/>
          </a:prstGeom>
          <a:ln w="28575">
            <a:solidFill>
              <a:srgbClr val="75490D">
                <a:alpha val="4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6EF7CB0-78F9-425C-8121-1C07BE48A592}"/>
              </a:ext>
            </a:extLst>
          </p:cNvPr>
          <p:cNvCxnSpPr>
            <a:cxnSpLocks/>
          </p:cNvCxnSpPr>
          <p:nvPr/>
        </p:nvCxnSpPr>
        <p:spPr>
          <a:xfrm>
            <a:off x="6095996" y="5317775"/>
            <a:ext cx="1" cy="338956"/>
          </a:xfrm>
          <a:prstGeom prst="line">
            <a:avLst/>
          </a:prstGeom>
          <a:ln w="28575">
            <a:solidFill>
              <a:srgbClr val="75490D">
                <a:alpha val="4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AD685C-C1D1-4683-BBF4-E28736230769}"/>
              </a:ext>
            </a:extLst>
          </p:cNvPr>
          <p:cNvSpPr txBox="1"/>
          <p:nvPr/>
        </p:nvSpPr>
        <p:spPr>
          <a:xfrm>
            <a:off x="5132104" y="1224927"/>
            <a:ext cx="19277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CD4FFA7-01BE-49D1-9B3A-28DB25C8C9B4}"/>
              </a:ext>
            </a:extLst>
          </p:cNvPr>
          <p:cNvCxnSpPr>
            <a:cxnSpLocks/>
          </p:cNvCxnSpPr>
          <p:nvPr/>
        </p:nvCxnSpPr>
        <p:spPr>
          <a:xfrm>
            <a:off x="6095996" y="1645089"/>
            <a:ext cx="4" cy="376871"/>
          </a:xfrm>
          <a:prstGeom prst="line">
            <a:avLst/>
          </a:prstGeom>
          <a:ln w="28575">
            <a:solidFill>
              <a:srgbClr val="75490D">
                <a:alpha val="4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43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1B82B-DB71-4080-9354-748CCBC6B151}"/>
              </a:ext>
            </a:extLst>
          </p:cNvPr>
          <p:cNvSpPr txBox="1"/>
          <p:nvPr/>
        </p:nvSpPr>
        <p:spPr>
          <a:xfrm>
            <a:off x="5255137" y="239453"/>
            <a:ext cx="16817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모델학습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031ABA0-9A50-4CD6-A8C8-6A68020FA754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23" name="팔각형 22">
              <a:extLst>
                <a:ext uri="{FF2B5EF4-FFF2-40B4-BE49-F238E27FC236}">
                  <a16:creationId xmlns:a16="http://schemas.microsoft.com/office/drawing/2014/main" id="{D7304666-69AA-46E8-9023-5B7C30F358BE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팔각형 23">
              <a:extLst>
                <a:ext uri="{FF2B5EF4-FFF2-40B4-BE49-F238E27FC236}">
                  <a16:creationId xmlns:a16="http://schemas.microsoft.com/office/drawing/2014/main" id="{9E08BCAD-EFDD-4C8C-9B79-37BBD94D7F3B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팔각형 24">
              <a:extLst>
                <a:ext uri="{FF2B5EF4-FFF2-40B4-BE49-F238E27FC236}">
                  <a16:creationId xmlns:a16="http://schemas.microsoft.com/office/drawing/2014/main" id="{E352FA5C-5302-482A-8D13-102685EC59F9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8FBD31D-14BC-474F-BB18-02752846B553}"/>
              </a:ext>
            </a:extLst>
          </p:cNvPr>
          <p:cNvSpPr txBox="1"/>
          <p:nvPr/>
        </p:nvSpPr>
        <p:spPr>
          <a:xfrm>
            <a:off x="5267157" y="72421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기준모델 설정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6B2BA25-46A8-46FA-B33B-40FA4A5AE3BB}"/>
              </a:ext>
            </a:extLst>
          </p:cNvPr>
          <p:cNvSpPr/>
          <p:nvPr/>
        </p:nvSpPr>
        <p:spPr>
          <a:xfrm>
            <a:off x="5303155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FBB703B-746E-46D5-9B61-3D9F94F5CB3A}"/>
              </a:ext>
            </a:extLst>
          </p:cNvPr>
          <p:cNvSpPr/>
          <p:nvPr/>
        </p:nvSpPr>
        <p:spPr>
          <a:xfrm>
            <a:off x="6816847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F8DC30-0770-46A7-A465-1959ACDE1129}"/>
              </a:ext>
            </a:extLst>
          </p:cNvPr>
          <p:cNvSpPr txBox="1"/>
          <p:nvPr/>
        </p:nvSpPr>
        <p:spPr>
          <a:xfrm>
            <a:off x="2325900" y="3127546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OrdinalEncoder()</a:t>
            </a:r>
            <a:endParaRPr lang="ko-KR" altLang="en-US">
              <a:solidFill>
                <a:srgbClr val="FA69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6E7801-E3DC-4DDC-BC77-9CDF35034EF7}"/>
              </a:ext>
            </a:extLst>
          </p:cNvPr>
          <p:cNvSpPr txBox="1"/>
          <p:nvPr/>
        </p:nvSpPr>
        <p:spPr>
          <a:xfrm>
            <a:off x="2325900" y="3591437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StandardScaler()</a:t>
            </a:r>
            <a:endParaRPr lang="ko-KR" altLang="en-US">
              <a:solidFill>
                <a:srgbClr val="FA69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CB446DA-8D76-44D4-BD3B-B2FD6258AB64}"/>
              </a:ext>
            </a:extLst>
          </p:cNvPr>
          <p:cNvSpPr/>
          <p:nvPr/>
        </p:nvSpPr>
        <p:spPr>
          <a:xfrm>
            <a:off x="4807500" y="3158449"/>
            <a:ext cx="345442" cy="27282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D4772F01-AAA0-43B2-ACB3-216EF9FFF55A}"/>
              </a:ext>
            </a:extLst>
          </p:cNvPr>
          <p:cNvSpPr/>
          <p:nvPr/>
        </p:nvSpPr>
        <p:spPr>
          <a:xfrm>
            <a:off x="4807500" y="3639689"/>
            <a:ext cx="345442" cy="27282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32E9A4-A3CE-4995-995A-BB3D54F6CC44}"/>
              </a:ext>
            </a:extLst>
          </p:cNvPr>
          <p:cNvSpPr txBox="1"/>
          <p:nvPr/>
        </p:nvSpPr>
        <p:spPr>
          <a:xfrm>
            <a:off x="5303157" y="3127546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범주형 컬럼을 정수형데이터로 변경줍니다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003965-377F-45FF-86A4-059BCD6314B7}"/>
              </a:ext>
            </a:extLst>
          </p:cNvPr>
          <p:cNvSpPr txBox="1"/>
          <p:nvPr/>
        </p:nvSpPr>
        <p:spPr>
          <a:xfrm>
            <a:off x="5303157" y="3591437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표준화 과정을 진행해줍니다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FC0D7A-1DD1-44A6-9A3F-7E3998D2DE37}"/>
              </a:ext>
            </a:extLst>
          </p:cNvPr>
          <p:cNvSpPr txBox="1"/>
          <p:nvPr/>
        </p:nvSpPr>
        <p:spPr>
          <a:xfrm>
            <a:off x="2325900" y="2661597"/>
            <a:ext cx="22829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rgbClr val="17273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Preprocessing</a:t>
            </a:r>
            <a:endParaRPr lang="ko-KR" altLang="en-US" sz="2200">
              <a:solidFill>
                <a:srgbClr val="17273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D0D9E3-BFE9-4104-BF3C-A280890BCDEA}"/>
              </a:ext>
            </a:extLst>
          </p:cNvPr>
          <p:cNvSpPr txBox="1"/>
          <p:nvPr/>
        </p:nvSpPr>
        <p:spPr>
          <a:xfrm>
            <a:off x="2325900" y="4148309"/>
            <a:ext cx="989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rgbClr val="17273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2200">
              <a:solidFill>
                <a:srgbClr val="17273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CD0FA7-B45C-4ED3-A0AC-074DB7B2F02D}"/>
              </a:ext>
            </a:extLst>
          </p:cNvPr>
          <p:cNvSpPr txBox="1"/>
          <p:nvPr/>
        </p:nvSpPr>
        <p:spPr>
          <a:xfrm>
            <a:off x="2325900" y="4643120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LogisticRegression()</a:t>
            </a:r>
            <a:endParaRPr lang="ko-KR" altLang="en-US">
              <a:solidFill>
                <a:srgbClr val="5B64D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1B02006F-3861-47CB-8DE5-B2A5DB7EDDA1}"/>
              </a:ext>
            </a:extLst>
          </p:cNvPr>
          <p:cNvSpPr/>
          <p:nvPr/>
        </p:nvSpPr>
        <p:spPr>
          <a:xfrm>
            <a:off x="4907056" y="4659765"/>
            <a:ext cx="345442" cy="272827"/>
          </a:xfrm>
          <a:prstGeom prst="rightArrow">
            <a:avLst/>
          </a:prstGeom>
          <a:solidFill>
            <a:srgbClr val="5B6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B64D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C7C826-FE9B-44E7-A2E7-C23DE0C13571}"/>
              </a:ext>
            </a:extLst>
          </p:cNvPr>
          <p:cNvSpPr txBox="1"/>
          <p:nvPr/>
        </p:nvSpPr>
        <p:spPr>
          <a:xfrm>
            <a:off x="5377532" y="4578329"/>
            <a:ext cx="2957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F1 score : 0.338xxx</a:t>
            </a:r>
            <a:endParaRPr lang="ko-KR" altLang="en-US" sz="2200">
              <a:solidFill>
                <a:srgbClr val="5B64D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206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BB569A-A1E9-4A8F-986C-72A75B347A8B}"/>
              </a:ext>
            </a:extLst>
          </p:cNvPr>
          <p:cNvSpPr txBox="1"/>
          <p:nvPr/>
        </p:nvSpPr>
        <p:spPr>
          <a:xfrm>
            <a:off x="5258233" y="239453"/>
            <a:ext cx="16755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25655-D89D-46B0-A995-0DB12000E588}"/>
              </a:ext>
            </a:extLst>
          </p:cNvPr>
          <p:cNvSpPr txBox="1"/>
          <p:nvPr/>
        </p:nvSpPr>
        <p:spPr>
          <a:xfrm>
            <a:off x="5450630" y="72421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앙상블모델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AB26E8A-3460-4DDB-9646-7DE224413A49}"/>
              </a:ext>
            </a:extLst>
          </p:cNvPr>
          <p:cNvSpPr/>
          <p:nvPr/>
        </p:nvSpPr>
        <p:spPr>
          <a:xfrm>
            <a:off x="5450630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D0988B0-8667-4505-BF31-F880C2545B21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25" name="팔각형 24">
              <a:extLst>
                <a:ext uri="{FF2B5EF4-FFF2-40B4-BE49-F238E27FC236}">
                  <a16:creationId xmlns:a16="http://schemas.microsoft.com/office/drawing/2014/main" id="{5F0A36CA-0206-41E1-91C6-6C8C11F9A243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AD94A577-5FC5-43BB-972D-55FE26C1C51B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팔각형 26">
              <a:extLst>
                <a:ext uri="{FF2B5EF4-FFF2-40B4-BE49-F238E27FC236}">
                  <a16:creationId xmlns:a16="http://schemas.microsoft.com/office/drawing/2014/main" id="{FDBE3E89-D6AA-4A30-B45F-914D621F79BD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6935F9FE-5A3C-4217-A459-85936B05FB2F}"/>
              </a:ext>
            </a:extLst>
          </p:cNvPr>
          <p:cNvSpPr/>
          <p:nvPr/>
        </p:nvSpPr>
        <p:spPr>
          <a:xfrm>
            <a:off x="6669372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DCF519-B21F-415A-AF02-259EBE6833DC}"/>
              </a:ext>
            </a:extLst>
          </p:cNvPr>
          <p:cNvSpPr txBox="1"/>
          <p:nvPr/>
        </p:nvSpPr>
        <p:spPr>
          <a:xfrm>
            <a:off x="2325900" y="2096306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OrdinalEncoder()</a:t>
            </a:r>
            <a:endParaRPr lang="ko-KR" altLang="en-US">
              <a:solidFill>
                <a:srgbClr val="FA69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C036F1-D7EC-4663-8C2E-21BF915A0E36}"/>
              </a:ext>
            </a:extLst>
          </p:cNvPr>
          <p:cNvSpPr txBox="1"/>
          <p:nvPr/>
        </p:nvSpPr>
        <p:spPr>
          <a:xfrm>
            <a:off x="2325900" y="2560197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StandardScaler()</a:t>
            </a:r>
            <a:endParaRPr lang="ko-KR" altLang="en-US">
              <a:solidFill>
                <a:srgbClr val="FA69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72D1A46-DF04-4119-BB0E-7C35EBCE721C}"/>
              </a:ext>
            </a:extLst>
          </p:cNvPr>
          <p:cNvSpPr/>
          <p:nvPr/>
        </p:nvSpPr>
        <p:spPr>
          <a:xfrm>
            <a:off x="4807500" y="2127209"/>
            <a:ext cx="345442" cy="27282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8A8EF8E-9E5A-4B2E-89B8-B4F5FA6F9808}"/>
              </a:ext>
            </a:extLst>
          </p:cNvPr>
          <p:cNvSpPr/>
          <p:nvPr/>
        </p:nvSpPr>
        <p:spPr>
          <a:xfrm>
            <a:off x="4807500" y="2608449"/>
            <a:ext cx="345442" cy="27282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59C476-F34E-4FB9-AEBA-2A4554EA905D}"/>
              </a:ext>
            </a:extLst>
          </p:cNvPr>
          <p:cNvSpPr txBox="1"/>
          <p:nvPr/>
        </p:nvSpPr>
        <p:spPr>
          <a:xfrm>
            <a:off x="5303157" y="2096306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범주형 컬럼을 정수형데이터로 변경줍니다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602B53-E6E9-4F9B-ABDD-58500EFC7A17}"/>
              </a:ext>
            </a:extLst>
          </p:cNvPr>
          <p:cNvSpPr txBox="1"/>
          <p:nvPr/>
        </p:nvSpPr>
        <p:spPr>
          <a:xfrm>
            <a:off x="5303157" y="2560197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표준화 과정을 진행해줍니다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3DC597-E6CE-4155-8F6E-D6774EF3236E}"/>
              </a:ext>
            </a:extLst>
          </p:cNvPr>
          <p:cNvSpPr txBox="1"/>
          <p:nvPr/>
        </p:nvSpPr>
        <p:spPr>
          <a:xfrm>
            <a:off x="2325900" y="1630357"/>
            <a:ext cx="22829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rgbClr val="17273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Preprocessing</a:t>
            </a:r>
            <a:endParaRPr lang="ko-KR" altLang="en-US" sz="2200">
              <a:solidFill>
                <a:srgbClr val="17273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739BFE-DD6A-476A-954D-10A0EE9F33D0}"/>
              </a:ext>
            </a:extLst>
          </p:cNvPr>
          <p:cNvSpPr txBox="1"/>
          <p:nvPr/>
        </p:nvSpPr>
        <p:spPr>
          <a:xfrm>
            <a:off x="1440246" y="3644443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RandomForest()</a:t>
            </a:r>
            <a:endParaRPr lang="ko-KR" altLang="en-US" sz="24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1C77188-8E7F-4E25-80A5-D63FDB99362A}"/>
              </a:ext>
            </a:extLst>
          </p:cNvPr>
          <p:cNvSpPr/>
          <p:nvPr/>
        </p:nvSpPr>
        <p:spPr>
          <a:xfrm rot="5400000">
            <a:off x="2627835" y="4198055"/>
            <a:ext cx="345442" cy="272827"/>
          </a:xfrm>
          <a:prstGeom prst="rightArrow">
            <a:avLst/>
          </a:prstGeom>
          <a:solidFill>
            <a:srgbClr val="003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B64D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4D818D-2AE4-4414-B50C-F4D20A735615}"/>
              </a:ext>
            </a:extLst>
          </p:cNvPr>
          <p:cNvSpPr txBox="1"/>
          <p:nvPr/>
        </p:nvSpPr>
        <p:spPr>
          <a:xfrm>
            <a:off x="1355288" y="4643333"/>
            <a:ext cx="28905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 F1 score : 1.0</a:t>
            </a:r>
            <a:endParaRPr lang="ko-KR" altLang="en-US" sz="22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69417E-CA20-47AB-BD64-90BEF309EE0D}"/>
              </a:ext>
            </a:extLst>
          </p:cNvPr>
          <p:cNvSpPr txBox="1"/>
          <p:nvPr/>
        </p:nvSpPr>
        <p:spPr>
          <a:xfrm>
            <a:off x="8360041" y="3644443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XGBoost()</a:t>
            </a:r>
            <a:endParaRPr lang="ko-KR" altLang="en-US" sz="24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6D8A2-2394-45E3-8393-C2A62DCDE29F}"/>
              </a:ext>
            </a:extLst>
          </p:cNvPr>
          <p:cNvSpPr txBox="1"/>
          <p:nvPr/>
        </p:nvSpPr>
        <p:spPr>
          <a:xfrm>
            <a:off x="1355288" y="5210363"/>
            <a:ext cx="3539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F1 score : 0.978xx</a:t>
            </a:r>
            <a:endParaRPr lang="ko-KR" altLang="en-US" sz="22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54307F99-14B8-428C-BAA0-EB4ACE50BFB4}"/>
              </a:ext>
            </a:extLst>
          </p:cNvPr>
          <p:cNvSpPr/>
          <p:nvPr/>
        </p:nvSpPr>
        <p:spPr>
          <a:xfrm rot="5400000">
            <a:off x="9025049" y="4198056"/>
            <a:ext cx="345442" cy="272827"/>
          </a:xfrm>
          <a:prstGeom prst="rightArrow">
            <a:avLst/>
          </a:prstGeom>
          <a:solidFill>
            <a:srgbClr val="003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B64DE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F94D3E-2CD0-4986-AFCB-A1F43AF3860A}"/>
              </a:ext>
            </a:extLst>
          </p:cNvPr>
          <p:cNvSpPr txBox="1"/>
          <p:nvPr/>
        </p:nvSpPr>
        <p:spPr>
          <a:xfrm>
            <a:off x="7752502" y="4643333"/>
            <a:ext cx="36471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 F1 score : 0.994xx</a:t>
            </a:r>
            <a:endParaRPr lang="ko-KR" altLang="en-US" sz="22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9BE058-6413-454A-806F-3A660D26B04B}"/>
              </a:ext>
            </a:extLst>
          </p:cNvPr>
          <p:cNvSpPr txBox="1"/>
          <p:nvPr/>
        </p:nvSpPr>
        <p:spPr>
          <a:xfrm>
            <a:off x="7752502" y="5210363"/>
            <a:ext cx="3470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F1 score : 0.971xx</a:t>
            </a:r>
            <a:endParaRPr lang="ko-KR" altLang="en-US" sz="22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383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AF2E2F6-5243-4DBB-8F87-80229B3E924E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3" name="팔각형 2">
              <a:extLst>
                <a:ext uri="{FF2B5EF4-FFF2-40B4-BE49-F238E27FC236}">
                  <a16:creationId xmlns:a16="http://schemas.microsoft.com/office/drawing/2014/main" id="{D9D903EF-2B61-44E5-9188-5EFB48A33274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팔각형 3">
              <a:extLst>
                <a:ext uri="{FF2B5EF4-FFF2-40B4-BE49-F238E27FC236}">
                  <a16:creationId xmlns:a16="http://schemas.microsoft.com/office/drawing/2014/main" id="{11E7D290-CF67-496C-AAFD-66AC0E835867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BC04F240-556F-4C96-BC03-BB6225705732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2E64FED-6C8E-4553-B137-02C0681486D6}"/>
              </a:ext>
            </a:extLst>
          </p:cNvPr>
          <p:cNvSpPr txBox="1"/>
          <p:nvPr/>
        </p:nvSpPr>
        <p:spPr>
          <a:xfrm>
            <a:off x="5258233" y="239453"/>
            <a:ext cx="16755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F346E-7AFA-4081-9EFA-11008DE934C9}"/>
              </a:ext>
            </a:extLst>
          </p:cNvPr>
          <p:cNvSpPr txBox="1"/>
          <p:nvPr/>
        </p:nvSpPr>
        <p:spPr>
          <a:xfrm>
            <a:off x="4381426" y="72421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교차검증과 하이퍼파리미터 튜닝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A74B43-F750-4496-B033-6B356FBB142C}"/>
              </a:ext>
            </a:extLst>
          </p:cNvPr>
          <p:cNvSpPr/>
          <p:nvPr/>
        </p:nvSpPr>
        <p:spPr>
          <a:xfrm>
            <a:off x="7738576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C993C2E-7C38-46BB-9B08-1D051BAE68DA}"/>
              </a:ext>
            </a:extLst>
          </p:cNvPr>
          <p:cNvSpPr/>
          <p:nvPr/>
        </p:nvSpPr>
        <p:spPr>
          <a:xfrm>
            <a:off x="4345420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163FE9-D327-49E8-ABDE-E9E134B41573}"/>
              </a:ext>
            </a:extLst>
          </p:cNvPr>
          <p:cNvSpPr txBox="1"/>
          <p:nvPr/>
        </p:nvSpPr>
        <p:spPr>
          <a:xfrm>
            <a:off x="787016" y="1349422"/>
            <a:ext cx="713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교차검증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(kfold)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데이터를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등분하여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 만큼 교차로 검증하는 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F2B5C-C945-458F-A22A-FC1619930131}"/>
              </a:ext>
            </a:extLst>
          </p:cNvPr>
          <p:cNvSpPr txBox="1"/>
          <p:nvPr/>
        </p:nvSpPr>
        <p:spPr>
          <a:xfrm>
            <a:off x="787016" y="2329820"/>
            <a:ext cx="1012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하이퍼파라미터 튜닝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모델에 들어가는 변수들을 사용자가 직접 지정하여 모델의 성능을 올리는 방법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8890AD0-F33D-4FF0-8954-F8E574702BC8}"/>
              </a:ext>
            </a:extLst>
          </p:cNvPr>
          <p:cNvSpPr/>
          <p:nvPr/>
        </p:nvSpPr>
        <p:spPr>
          <a:xfrm>
            <a:off x="2650137" y="1788312"/>
            <a:ext cx="345442" cy="272827"/>
          </a:xfrm>
          <a:prstGeom prst="rightArrow">
            <a:avLst/>
          </a:prstGeom>
          <a:solidFill>
            <a:srgbClr val="003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B64D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D34E9-4E3B-4C31-9B3C-BE0EC3D56715}"/>
              </a:ext>
            </a:extLst>
          </p:cNvPr>
          <p:cNvSpPr txBox="1"/>
          <p:nvPr/>
        </p:nvSpPr>
        <p:spPr>
          <a:xfrm>
            <a:off x="3062608" y="1767386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안정적인 성능을 기대하기 위하여 사용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0BB07F0-A794-4E75-8120-A6B6960C1E0A}"/>
              </a:ext>
            </a:extLst>
          </p:cNvPr>
          <p:cNvSpPr/>
          <p:nvPr/>
        </p:nvSpPr>
        <p:spPr>
          <a:xfrm>
            <a:off x="2650137" y="2728514"/>
            <a:ext cx="345442" cy="272827"/>
          </a:xfrm>
          <a:prstGeom prst="rightArrow">
            <a:avLst/>
          </a:prstGeom>
          <a:solidFill>
            <a:srgbClr val="003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B64D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83DE15-A9DB-4966-AB7E-BE4175C6F542}"/>
              </a:ext>
            </a:extLst>
          </p:cNvPr>
          <p:cNvSpPr txBox="1"/>
          <p:nvPr/>
        </p:nvSpPr>
        <p:spPr>
          <a:xfrm>
            <a:off x="3062608" y="270758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과적합을 해소하며 모델의 성능을 높이기 위하여 사용</a:t>
            </a:r>
          </a:p>
        </p:txBody>
      </p:sp>
      <p:sp>
        <p:nvSpPr>
          <p:cNvPr id="19" name="십자형 18">
            <a:extLst>
              <a:ext uri="{FF2B5EF4-FFF2-40B4-BE49-F238E27FC236}">
                <a16:creationId xmlns:a16="http://schemas.microsoft.com/office/drawing/2014/main" id="{BD7D520B-1AB0-462B-BBD1-50AA12F5751D}"/>
              </a:ext>
            </a:extLst>
          </p:cNvPr>
          <p:cNvSpPr/>
          <p:nvPr/>
        </p:nvSpPr>
        <p:spPr>
          <a:xfrm>
            <a:off x="1568278" y="1778176"/>
            <a:ext cx="345443" cy="345443"/>
          </a:xfrm>
          <a:prstGeom prst="plus">
            <a:avLst>
              <a:gd name="adj" fmla="val 39634"/>
            </a:avLst>
          </a:prstGeom>
          <a:solidFill>
            <a:srgbClr val="FA6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98BD4-CD8A-4569-A115-5F11C93DAAA7}"/>
              </a:ext>
            </a:extLst>
          </p:cNvPr>
          <p:cNvSpPr txBox="1"/>
          <p:nvPr/>
        </p:nvSpPr>
        <p:spPr>
          <a:xfrm>
            <a:off x="787016" y="3247460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RandomizedSearchCV(cv=5)</a:t>
            </a:r>
            <a:endParaRPr lang="ko-KR" altLang="en-US" sz="2400">
              <a:solidFill>
                <a:srgbClr val="5B64D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49C12-D3AA-4225-935E-663881EF44E0}"/>
              </a:ext>
            </a:extLst>
          </p:cNvPr>
          <p:cNvSpPr txBox="1"/>
          <p:nvPr/>
        </p:nvSpPr>
        <p:spPr>
          <a:xfrm>
            <a:off x="787016" y="4115872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RandomForest()</a:t>
            </a:r>
            <a:endParaRPr lang="ko-KR" altLang="en-US" sz="24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014B2-F2FF-4C22-BEDC-41CBD9C00340}"/>
              </a:ext>
            </a:extLst>
          </p:cNvPr>
          <p:cNvSpPr txBox="1"/>
          <p:nvPr/>
        </p:nvSpPr>
        <p:spPr>
          <a:xfrm>
            <a:off x="1440528" y="5393718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00A9E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XGBoost()</a:t>
            </a:r>
            <a:endParaRPr lang="ko-KR" altLang="en-US" sz="2400">
              <a:solidFill>
                <a:srgbClr val="00A9E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736B91-1BB0-4F72-AC67-877F2540C95A}"/>
              </a:ext>
            </a:extLst>
          </p:cNvPr>
          <p:cNvSpPr txBox="1"/>
          <p:nvPr/>
        </p:nvSpPr>
        <p:spPr>
          <a:xfrm>
            <a:off x="4000357" y="3879665"/>
            <a:ext cx="3823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 F1 score : 0.9538xx</a:t>
            </a:r>
            <a:endParaRPr lang="ko-KR" altLang="en-US" sz="22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39A09E-6332-418B-8061-C8C3A5417E3E}"/>
              </a:ext>
            </a:extLst>
          </p:cNvPr>
          <p:cNvSpPr txBox="1"/>
          <p:nvPr/>
        </p:nvSpPr>
        <p:spPr>
          <a:xfrm>
            <a:off x="4039638" y="4481092"/>
            <a:ext cx="372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F1 score : 0.9594xx</a:t>
            </a:r>
            <a:endParaRPr lang="ko-KR" altLang="en-US" sz="22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D7466A-98E1-4938-931B-DA208286F0ED}"/>
              </a:ext>
            </a:extLst>
          </p:cNvPr>
          <p:cNvSpPr txBox="1"/>
          <p:nvPr/>
        </p:nvSpPr>
        <p:spPr>
          <a:xfrm>
            <a:off x="4000357" y="5165941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rgbClr val="00A9E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 F1 score : 0.9573xx</a:t>
            </a:r>
            <a:endParaRPr lang="ko-KR" altLang="en-US" sz="2200">
              <a:solidFill>
                <a:srgbClr val="00A9E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286916-5EC3-402B-BEBF-3B2CBD5C8FBF}"/>
              </a:ext>
            </a:extLst>
          </p:cNvPr>
          <p:cNvSpPr txBox="1"/>
          <p:nvPr/>
        </p:nvSpPr>
        <p:spPr>
          <a:xfrm>
            <a:off x="4039638" y="5686377"/>
            <a:ext cx="3725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rgbClr val="00A9E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F1 score : 0.9602xx</a:t>
            </a:r>
            <a:endParaRPr lang="ko-KR" altLang="en-US" sz="2200">
              <a:solidFill>
                <a:srgbClr val="00A9E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08162C5-4E57-45D2-962D-69F67A24B558}"/>
              </a:ext>
            </a:extLst>
          </p:cNvPr>
          <p:cNvSpPr/>
          <p:nvPr/>
        </p:nvSpPr>
        <p:spPr>
          <a:xfrm>
            <a:off x="3600914" y="4245772"/>
            <a:ext cx="345442" cy="272827"/>
          </a:xfrm>
          <a:prstGeom prst="rightArrow">
            <a:avLst/>
          </a:prstGeom>
          <a:solidFill>
            <a:srgbClr val="003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B64DE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FC18CC1-5D33-42E4-B4E2-9089C4BAEDEF}"/>
              </a:ext>
            </a:extLst>
          </p:cNvPr>
          <p:cNvSpPr/>
          <p:nvPr/>
        </p:nvSpPr>
        <p:spPr>
          <a:xfrm>
            <a:off x="3600914" y="5460414"/>
            <a:ext cx="345442" cy="272827"/>
          </a:xfrm>
          <a:prstGeom prst="rightArrow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9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6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483C577-2F50-4BC2-842A-E3EE370FC586}"/>
              </a:ext>
            </a:extLst>
          </p:cNvPr>
          <p:cNvSpPr txBox="1"/>
          <p:nvPr/>
        </p:nvSpPr>
        <p:spPr>
          <a:xfrm>
            <a:off x="5258233" y="239453"/>
            <a:ext cx="16755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모델해석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BB177-6327-425D-957C-A6D90B3B8469}"/>
              </a:ext>
            </a:extLst>
          </p:cNvPr>
          <p:cNvSpPr txBox="1"/>
          <p:nvPr/>
        </p:nvSpPr>
        <p:spPr>
          <a:xfrm>
            <a:off x="4565771" y="750973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성능을 높이는데 중요한 특성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BBDB0A-2276-4439-B08C-5DB228CE84D6}"/>
              </a:ext>
            </a:extLst>
          </p:cNvPr>
          <p:cNvSpPr/>
          <p:nvPr/>
        </p:nvSpPr>
        <p:spPr>
          <a:xfrm>
            <a:off x="4529771" y="890718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6D0CFBD-EF46-4AB9-AB32-765C5D86BC86}"/>
              </a:ext>
            </a:extLst>
          </p:cNvPr>
          <p:cNvSpPr/>
          <p:nvPr/>
        </p:nvSpPr>
        <p:spPr>
          <a:xfrm>
            <a:off x="7554224" y="890718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2465A1-341F-487F-9157-C83471ECC1F8}"/>
              </a:ext>
            </a:extLst>
          </p:cNvPr>
          <p:cNvSpPr txBox="1"/>
          <p:nvPr/>
        </p:nvSpPr>
        <p:spPr>
          <a:xfrm>
            <a:off x="5514748" y="1065161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순열중요도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7D9616D4-D31F-4FA0-A63C-9F549D41D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76523"/>
              </p:ext>
            </p:extLst>
          </p:nvPr>
        </p:nvGraphicFramePr>
        <p:xfrm>
          <a:off x="2390751" y="1644648"/>
          <a:ext cx="6724016" cy="46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318">
                  <a:extLst>
                    <a:ext uri="{9D8B030D-6E8A-4147-A177-3AD203B41FA5}">
                      <a16:colId xmlns:a16="http://schemas.microsoft.com/office/drawing/2014/main" val="863499094"/>
                    </a:ext>
                  </a:extLst>
                </a:gridCol>
                <a:gridCol w="2962593">
                  <a:extLst>
                    <a:ext uri="{9D8B030D-6E8A-4147-A177-3AD203B41FA5}">
                      <a16:colId xmlns:a16="http://schemas.microsoft.com/office/drawing/2014/main" val="4074407362"/>
                    </a:ext>
                  </a:extLst>
                </a:gridCol>
                <a:gridCol w="1602105">
                  <a:extLst>
                    <a:ext uri="{9D8B030D-6E8A-4147-A177-3AD203B41FA5}">
                      <a16:colId xmlns:a16="http://schemas.microsoft.com/office/drawing/2014/main" val="1036632001"/>
                    </a:ext>
                  </a:extLst>
                </a:gridCol>
              </a:tblGrid>
              <a:tr h="454326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rgbClr val="FAFFFD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AFFFD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Columns</a:t>
                      </a:r>
                      <a:endParaRPr lang="ko-KR" altLang="en-US">
                        <a:solidFill>
                          <a:srgbClr val="FAFFFD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rgbClr val="FAFFFD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Importance</a:t>
                      </a:r>
                      <a:endParaRPr lang="ko-KR" altLang="en-US" b="0">
                        <a:solidFill>
                          <a:srgbClr val="FAFFFD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21769"/>
                  </a:ext>
                </a:extLst>
              </a:tr>
              <a:tr h="46063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satisfaction_level</a:t>
                      </a:r>
                      <a:r>
                        <a:rPr lang="ko-KR" altLang="en-US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0.534547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432805"/>
                  </a:ext>
                </a:extLst>
              </a:tr>
              <a:tr h="46063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최근 평가점수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last_evaluation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0.309630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06407"/>
                  </a:ext>
                </a:extLst>
              </a:tr>
              <a:tr h="46063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프로젝트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number_project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0.284386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959918"/>
                  </a:ext>
                </a:extLst>
              </a:tr>
              <a:tr h="46063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하루평균 근무시간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average_daily_hours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0.244620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96208"/>
                  </a:ext>
                </a:extLst>
              </a:tr>
              <a:tr h="46063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근속년수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time_spend_company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0.139140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03846"/>
                  </a:ext>
                </a:extLst>
              </a:tr>
              <a:tr h="46063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산업재해 유무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Work_accident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0.002604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20201"/>
                  </a:ext>
                </a:extLst>
              </a:tr>
              <a:tr h="46063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급여 수준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salary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0.000693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40831"/>
                  </a:ext>
                </a:extLst>
              </a:tr>
              <a:tr h="46063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Department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0.000363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203966"/>
                  </a:ext>
                </a:extLst>
              </a:tr>
              <a:tr h="46063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최근 </a:t>
                      </a:r>
                      <a:r>
                        <a:rPr lang="en-US" altLang="ko-KR" sz="14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  <a:r>
                        <a:rPr lang="ko-KR" altLang="en-US" sz="14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년 승진 여부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Promotion_last_5years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0.000000</a:t>
                      </a:r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1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66005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299F972F-9B9A-430A-BE32-7D8F4C948CB4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31" name="팔각형 30">
              <a:extLst>
                <a:ext uri="{FF2B5EF4-FFF2-40B4-BE49-F238E27FC236}">
                  <a16:creationId xmlns:a16="http://schemas.microsoft.com/office/drawing/2014/main" id="{995ECC75-7A87-4450-BE7F-20E46C1F665B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팔각형 31">
              <a:extLst>
                <a:ext uri="{FF2B5EF4-FFF2-40B4-BE49-F238E27FC236}">
                  <a16:creationId xmlns:a16="http://schemas.microsoft.com/office/drawing/2014/main" id="{0AB148A1-3C50-438F-8F84-EFB7A71B2032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팔각형 32">
              <a:extLst>
                <a:ext uri="{FF2B5EF4-FFF2-40B4-BE49-F238E27FC236}">
                  <a16:creationId xmlns:a16="http://schemas.microsoft.com/office/drawing/2014/main" id="{EBE879E4-28BC-4156-A712-F9812EAB5FE6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278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31E79-420D-4A5A-906C-35ECAB65D98B}"/>
              </a:ext>
            </a:extLst>
          </p:cNvPr>
          <p:cNvSpPr txBox="1"/>
          <p:nvPr/>
        </p:nvSpPr>
        <p:spPr>
          <a:xfrm>
            <a:off x="5258233" y="239453"/>
            <a:ext cx="16755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BC791-A9B5-4FC7-87B8-044CE2824B63}"/>
              </a:ext>
            </a:extLst>
          </p:cNvPr>
          <p:cNvSpPr txBox="1"/>
          <p:nvPr/>
        </p:nvSpPr>
        <p:spPr>
          <a:xfrm>
            <a:off x="5303152" y="7530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특성의 기여도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5E9B46-77DB-468A-859B-47C6C5A9642A}"/>
              </a:ext>
            </a:extLst>
          </p:cNvPr>
          <p:cNvSpPr/>
          <p:nvPr/>
        </p:nvSpPr>
        <p:spPr>
          <a:xfrm>
            <a:off x="5267144" y="890718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A9D17A8-0F68-4CE2-9678-B1E4A91694E8}"/>
              </a:ext>
            </a:extLst>
          </p:cNvPr>
          <p:cNvSpPr/>
          <p:nvPr/>
        </p:nvSpPr>
        <p:spPr>
          <a:xfrm>
            <a:off x="6852850" y="890718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36E20-28DC-4E15-849C-41C34196784B}"/>
              </a:ext>
            </a:extLst>
          </p:cNvPr>
          <p:cNvSpPr txBox="1"/>
          <p:nvPr/>
        </p:nvSpPr>
        <p:spPr>
          <a:xfrm>
            <a:off x="5731154" y="1065161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(shap)</a:t>
            </a:r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F7BDB6-582B-42F4-A0C7-48A61D5314A3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8" name="팔각형 7">
              <a:extLst>
                <a:ext uri="{FF2B5EF4-FFF2-40B4-BE49-F238E27FC236}">
                  <a16:creationId xmlns:a16="http://schemas.microsoft.com/office/drawing/2014/main" id="{A2F46AD7-6A20-49FA-9156-FE6FFE4EFEA5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DFB7879F-482C-4EC9-B62A-F563EF1D2EB1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A83F565C-054F-447F-9BC6-080521A329C2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56D9F32-6523-4D72-9A57-099EC745E712}"/>
              </a:ext>
            </a:extLst>
          </p:cNvPr>
          <p:cNvGrpSpPr/>
          <p:nvPr/>
        </p:nvGrpSpPr>
        <p:grpSpPr>
          <a:xfrm>
            <a:off x="2732495" y="2015890"/>
            <a:ext cx="6587635" cy="3407617"/>
            <a:chOff x="2732495" y="2015890"/>
            <a:chExt cx="6587635" cy="3407617"/>
          </a:xfrm>
        </p:grpSpPr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id="{54BB543F-C604-492B-B33E-6D7723E13F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870" y="2015890"/>
              <a:ext cx="6448260" cy="3407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93F1D13-87CE-43F4-9F9F-1758A47ACE2B}"/>
                </a:ext>
              </a:extLst>
            </p:cNvPr>
            <p:cNvGrpSpPr/>
            <p:nvPr/>
          </p:nvGrpSpPr>
          <p:grpSpPr>
            <a:xfrm>
              <a:off x="2732495" y="2252513"/>
              <a:ext cx="1765813" cy="2608417"/>
              <a:chOff x="1106057" y="2252513"/>
              <a:chExt cx="1765813" cy="2608417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D1E4C3-296B-4800-956C-736437AE4316}"/>
                  </a:ext>
                </a:extLst>
              </p:cNvPr>
              <p:cNvSpPr txBox="1"/>
              <p:nvPr/>
            </p:nvSpPr>
            <p:spPr>
              <a:xfrm>
                <a:off x="1106057" y="2252513"/>
                <a:ext cx="176581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4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만족도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0F4F81-CCB2-4E7E-B0A6-193898CC902D}"/>
                  </a:ext>
                </a:extLst>
              </p:cNvPr>
              <p:cNvSpPr txBox="1"/>
              <p:nvPr/>
            </p:nvSpPr>
            <p:spPr>
              <a:xfrm>
                <a:off x="1106057" y="2524603"/>
                <a:ext cx="176581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4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근속년수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A90E3F-7F42-4D1B-8BEA-7527CC1B45B0}"/>
                  </a:ext>
                </a:extLst>
              </p:cNvPr>
              <p:cNvSpPr txBox="1"/>
              <p:nvPr/>
            </p:nvSpPr>
            <p:spPr>
              <a:xfrm>
                <a:off x="1106057" y="2832350"/>
                <a:ext cx="176581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4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프로젝트 수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40E9AA6-FE2D-418C-B733-089B59C6AA9B}"/>
                  </a:ext>
                </a:extLst>
              </p:cNvPr>
              <p:cNvSpPr txBox="1"/>
              <p:nvPr/>
            </p:nvSpPr>
            <p:spPr>
              <a:xfrm>
                <a:off x="1106057" y="3098861"/>
                <a:ext cx="176581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4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하루평균 근무시간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FC38D2-820B-4AF7-A614-95C9FFB4EAFE}"/>
                  </a:ext>
                </a:extLst>
              </p:cNvPr>
              <p:cNvSpPr txBox="1"/>
              <p:nvPr/>
            </p:nvSpPr>
            <p:spPr>
              <a:xfrm>
                <a:off x="1106057" y="3406608"/>
                <a:ext cx="176581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4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최근 평가점수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1FF04C-8B15-491B-9C48-9F7DC8078776}"/>
                  </a:ext>
                </a:extLst>
              </p:cNvPr>
              <p:cNvSpPr txBox="1"/>
              <p:nvPr/>
            </p:nvSpPr>
            <p:spPr>
              <a:xfrm>
                <a:off x="1106057" y="3673089"/>
                <a:ext cx="176581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4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산업재해 유무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A7BDFC-3659-4C09-B15F-07A06D7C7DA1}"/>
                  </a:ext>
                </a:extLst>
              </p:cNvPr>
              <p:cNvSpPr txBox="1"/>
              <p:nvPr/>
            </p:nvSpPr>
            <p:spPr>
              <a:xfrm>
                <a:off x="1106057" y="3980836"/>
                <a:ext cx="176581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4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급여수준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47C831-2576-4AF4-A300-14C8D379D1A2}"/>
                  </a:ext>
                </a:extLst>
              </p:cNvPr>
              <p:cNvSpPr txBox="1"/>
              <p:nvPr/>
            </p:nvSpPr>
            <p:spPr>
              <a:xfrm>
                <a:off x="1106057" y="4253858"/>
                <a:ext cx="176581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4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부서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69FE246-D517-45A3-8905-C0189744EA27}"/>
                  </a:ext>
                </a:extLst>
              </p:cNvPr>
              <p:cNvSpPr txBox="1"/>
              <p:nvPr/>
            </p:nvSpPr>
            <p:spPr>
              <a:xfrm>
                <a:off x="1106057" y="4553153"/>
                <a:ext cx="176581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4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최근 </a:t>
                </a:r>
                <a:r>
                  <a:rPr lang="en-US" altLang="ko-KR" sz="14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5</a:t>
                </a:r>
                <a:r>
                  <a:rPr lang="ko-KR" altLang="en-US" sz="14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년 승진 여부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2124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E5E5F5B-83AE-41DB-937D-A55BEE56378D}"/>
              </a:ext>
            </a:extLst>
          </p:cNvPr>
          <p:cNvSpPr txBox="1"/>
          <p:nvPr/>
        </p:nvSpPr>
        <p:spPr>
          <a:xfrm>
            <a:off x="5258233" y="239453"/>
            <a:ext cx="16755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모델해석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3A798-52C4-43B1-AC5B-8336B68A6588}"/>
              </a:ext>
            </a:extLst>
          </p:cNvPr>
          <p:cNvSpPr txBox="1"/>
          <p:nvPr/>
        </p:nvSpPr>
        <p:spPr>
          <a:xfrm>
            <a:off x="5303152" y="74205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특성의 기여도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8DB32B-A056-4541-8CFD-96F32340A674}"/>
              </a:ext>
            </a:extLst>
          </p:cNvPr>
          <p:cNvSpPr txBox="1"/>
          <p:nvPr/>
        </p:nvSpPr>
        <p:spPr>
          <a:xfrm>
            <a:off x="5731154" y="1065161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(shap)</a:t>
            </a:r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3F91F3E-61D5-4BA3-A596-4EECF41617A3}"/>
              </a:ext>
            </a:extLst>
          </p:cNvPr>
          <p:cNvSpPr/>
          <p:nvPr/>
        </p:nvSpPr>
        <p:spPr>
          <a:xfrm>
            <a:off x="5245006" y="890718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44B83CC-A3E2-4EAB-874C-A62EFC4A4F7C}"/>
              </a:ext>
            </a:extLst>
          </p:cNvPr>
          <p:cNvSpPr/>
          <p:nvPr/>
        </p:nvSpPr>
        <p:spPr>
          <a:xfrm>
            <a:off x="6874995" y="890718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A181DCA-F8C6-42FC-8697-667E4587D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3" r="7720"/>
          <a:stretch/>
        </p:blipFill>
        <p:spPr>
          <a:xfrm>
            <a:off x="1347719" y="2124916"/>
            <a:ext cx="9496555" cy="15992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E7E9A3C-A267-4C36-B6C9-37DFAF33F125}"/>
              </a:ext>
            </a:extLst>
          </p:cNvPr>
          <p:cNvSpPr txBox="1"/>
          <p:nvPr/>
        </p:nvSpPr>
        <p:spPr>
          <a:xfrm>
            <a:off x="1347719" y="1749662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A61A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퇴사자</a:t>
            </a:r>
            <a:r>
              <a:rPr lang="en-US" altLang="ko-KR">
                <a:solidFill>
                  <a:srgbClr val="FA61A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(1)</a:t>
            </a:r>
            <a:r>
              <a:rPr lang="ko-KR" altLang="en-US">
                <a:solidFill>
                  <a:srgbClr val="FA61A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라고 예측한 경우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7EAA0D-4A18-47E4-9E59-C5F362A3B474}"/>
              </a:ext>
            </a:extLst>
          </p:cNvPr>
          <p:cNvSpPr txBox="1"/>
          <p:nvPr/>
        </p:nvSpPr>
        <p:spPr>
          <a:xfrm>
            <a:off x="1347719" y="3992739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A9E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퇴사자가 아니</a:t>
            </a:r>
            <a:r>
              <a:rPr lang="en-US" altLang="ko-KR">
                <a:solidFill>
                  <a:srgbClr val="00A9E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(0)</a:t>
            </a:r>
            <a:r>
              <a:rPr lang="ko-KR" altLang="en-US">
                <a:solidFill>
                  <a:srgbClr val="00A9E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라고 예측한 경우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8F52FD9-3B30-4E25-B4E4-027EDB12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719" y="4436428"/>
            <a:ext cx="9554365" cy="1793087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AC95909C-E66D-4E48-9268-368BB7A390C7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34" name="팔각형 33">
              <a:extLst>
                <a:ext uri="{FF2B5EF4-FFF2-40B4-BE49-F238E27FC236}">
                  <a16:creationId xmlns:a16="http://schemas.microsoft.com/office/drawing/2014/main" id="{328492B8-4FCE-4599-AF5E-AC2142188CA2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팔각형 34">
              <a:extLst>
                <a:ext uri="{FF2B5EF4-FFF2-40B4-BE49-F238E27FC236}">
                  <a16:creationId xmlns:a16="http://schemas.microsoft.com/office/drawing/2014/main" id="{58153966-BC70-4303-B0C1-DFE153A22F58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팔각형 35">
              <a:extLst>
                <a:ext uri="{FF2B5EF4-FFF2-40B4-BE49-F238E27FC236}">
                  <a16:creationId xmlns:a16="http://schemas.microsoft.com/office/drawing/2014/main" id="{B7BBDCCC-DD08-4325-B9FC-AFAD8D27F17B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30741DA-066D-4553-8386-D1FEDB689445}"/>
              </a:ext>
            </a:extLst>
          </p:cNvPr>
          <p:cNvSpPr txBox="1"/>
          <p:nvPr/>
        </p:nvSpPr>
        <p:spPr>
          <a:xfrm>
            <a:off x="7306314" y="3371019"/>
            <a:ext cx="1765813" cy="276999"/>
          </a:xfrm>
          <a:prstGeom prst="rect">
            <a:avLst/>
          </a:prstGeom>
          <a:solidFill>
            <a:srgbClr val="373E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D5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만족도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C69D2-6BA6-446D-BBDD-6043BC5C9C21}"/>
              </a:ext>
            </a:extLst>
          </p:cNvPr>
          <p:cNvSpPr txBox="1"/>
          <p:nvPr/>
        </p:nvSpPr>
        <p:spPr>
          <a:xfrm>
            <a:off x="5699178" y="3371019"/>
            <a:ext cx="1189664" cy="276999"/>
          </a:xfrm>
          <a:prstGeom prst="rect">
            <a:avLst/>
          </a:prstGeom>
          <a:solidFill>
            <a:srgbClr val="373E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D5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409287-529A-471F-80BC-3EDFD8194A7C}"/>
              </a:ext>
            </a:extLst>
          </p:cNvPr>
          <p:cNvSpPr txBox="1"/>
          <p:nvPr/>
        </p:nvSpPr>
        <p:spPr>
          <a:xfrm>
            <a:off x="4344504" y="3371018"/>
            <a:ext cx="1189664" cy="276999"/>
          </a:xfrm>
          <a:prstGeom prst="rect">
            <a:avLst/>
          </a:prstGeom>
          <a:solidFill>
            <a:srgbClr val="373E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D5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평가점수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95C187-807D-4F86-BB5B-FFE3E79E54CE}"/>
              </a:ext>
            </a:extLst>
          </p:cNvPr>
          <p:cNvSpPr txBox="1"/>
          <p:nvPr/>
        </p:nvSpPr>
        <p:spPr>
          <a:xfrm>
            <a:off x="3022944" y="3371018"/>
            <a:ext cx="1535410" cy="276999"/>
          </a:xfrm>
          <a:prstGeom prst="rect">
            <a:avLst/>
          </a:prstGeom>
          <a:solidFill>
            <a:srgbClr val="373E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D5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하루 평균 근무 시간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C5521E-EB15-44E1-81ED-C9B85FCA32F9}"/>
              </a:ext>
            </a:extLst>
          </p:cNvPr>
          <p:cNvSpPr txBox="1"/>
          <p:nvPr/>
        </p:nvSpPr>
        <p:spPr>
          <a:xfrm>
            <a:off x="2506567" y="3376940"/>
            <a:ext cx="529558" cy="276999"/>
          </a:xfrm>
          <a:prstGeom prst="rect">
            <a:avLst/>
          </a:prstGeom>
          <a:solidFill>
            <a:srgbClr val="373E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D5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E16BA7-0879-4077-A033-1C0598177480}"/>
              </a:ext>
            </a:extLst>
          </p:cNvPr>
          <p:cNvSpPr txBox="1"/>
          <p:nvPr/>
        </p:nvSpPr>
        <p:spPr>
          <a:xfrm>
            <a:off x="1671376" y="3376940"/>
            <a:ext cx="529558" cy="276999"/>
          </a:xfrm>
          <a:prstGeom prst="rect">
            <a:avLst/>
          </a:prstGeom>
          <a:solidFill>
            <a:srgbClr val="373E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D5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B4957B-B25B-4245-935D-E5F513E538EF}"/>
              </a:ext>
            </a:extLst>
          </p:cNvPr>
          <p:cNvSpPr txBox="1"/>
          <p:nvPr/>
        </p:nvSpPr>
        <p:spPr>
          <a:xfrm>
            <a:off x="9685433" y="3371019"/>
            <a:ext cx="1005313" cy="276999"/>
          </a:xfrm>
          <a:prstGeom prst="rect">
            <a:avLst/>
          </a:prstGeom>
          <a:solidFill>
            <a:srgbClr val="373E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1E88E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근속년수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37F06E-C327-4B5D-B23E-BC3BB688DA40}"/>
              </a:ext>
            </a:extLst>
          </p:cNvPr>
          <p:cNvSpPr txBox="1"/>
          <p:nvPr/>
        </p:nvSpPr>
        <p:spPr>
          <a:xfrm>
            <a:off x="9867403" y="5800320"/>
            <a:ext cx="762905" cy="276999"/>
          </a:xfrm>
          <a:prstGeom prst="rect">
            <a:avLst/>
          </a:prstGeom>
          <a:solidFill>
            <a:srgbClr val="373E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1E88E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ADDE8C-9355-40CA-9542-A79546831484}"/>
              </a:ext>
            </a:extLst>
          </p:cNvPr>
          <p:cNvSpPr txBox="1"/>
          <p:nvPr/>
        </p:nvSpPr>
        <p:spPr>
          <a:xfrm>
            <a:off x="8772474" y="5800320"/>
            <a:ext cx="1094929" cy="276999"/>
          </a:xfrm>
          <a:prstGeom prst="rect">
            <a:avLst/>
          </a:prstGeom>
          <a:solidFill>
            <a:srgbClr val="373E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1E88E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359373-BD27-4356-96D1-DDC4D5678A3A}"/>
              </a:ext>
            </a:extLst>
          </p:cNvPr>
          <p:cNvSpPr txBox="1"/>
          <p:nvPr/>
        </p:nvSpPr>
        <p:spPr>
          <a:xfrm>
            <a:off x="7306314" y="5800320"/>
            <a:ext cx="1601380" cy="276999"/>
          </a:xfrm>
          <a:prstGeom prst="rect">
            <a:avLst/>
          </a:prstGeom>
          <a:solidFill>
            <a:srgbClr val="373E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1E88E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하루 평균 근무 시간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E33B69-01BF-4CDB-A8B1-7A1BBD66160B}"/>
              </a:ext>
            </a:extLst>
          </p:cNvPr>
          <p:cNvSpPr txBox="1"/>
          <p:nvPr/>
        </p:nvSpPr>
        <p:spPr>
          <a:xfrm>
            <a:off x="5493320" y="5800320"/>
            <a:ext cx="1601380" cy="276999"/>
          </a:xfrm>
          <a:prstGeom prst="rect">
            <a:avLst/>
          </a:prstGeom>
          <a:solidFill>
            <a:srgbClr val="373E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1E88E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만족도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9DD7B3-B653-457F-9424-99472A5861DD}"/>
              </a:ext>
            </a:extLst>
          </p:cNvPr>
          <p:cNvSpPr txBox="1"/>
          <p:nvPr/>
        </p:nvSpPr>
        <p:spPr>
          <a:xfrm>
            <a:off x="3948752" y="5800320"/>
            <a:ext cx="859797" cy="276999"/>
          </a:xfrm>
          <a:prstGeom prst="rect">
            <a:avLst/>
          </a:prstGeom>
          <a:solidFill>
            <a:srgbClr val="373E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D5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근속년수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9BA6AF-9E6C-4B00-B962-B51F59992361}"/>
              </a:ext>
            </a:extLst>
          </p:cNvPr>
          <p:cNvSpPr txBox="1"/>
          <p:nvPr/>
        </p:nvSpPr>
        <p:spPr>
          <a:xfrm>
            <a:off x="2684059" y="5800320"/>
            <a:ext cx="859797" cy="276999"/>
          </a:xfrm>
          <a:prstGeom prst="rect">
            <a:avLst/>
          </a:prstGeom>
          <a:solidFill>
            <a:srgbClr val="373E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D5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77B1D-4B23-433E-A67A-87EA3F6B0301}"/>
              </a:ext>
            </a:extLst>
          </p:cNvPr>
          <p:cNvSpPr txBox="1"/>
          <p:nvPr/>
        </p:nvSpPr>
        <p:spPr>
          <a:xfrm>
            <a:off x="1637672" y="5800320"/>
            <a:ext cx="859797" cy="276999"/>
          </a:xfrm>
          <a:prstGeom prst="rect">
            <a:avLst/>
          </a:prstGeom>
          <a:solidFill>
            <a:srgbClr val="373E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D5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산업재해</a:t>
            </a:r>
          </a:p>
        </p:txBody>
      </p:sp>
    </p:spTree>
    <p:extLst>
      <p:ext uri="{BB962C8B-B14F-4D97-AF65-F5344CB8AC3E}">
        <p14:creationId xmlns:p14="http://schemas.microsoft.com/office/powerpoint/2010/main" val="3311007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BFDA87B-2D18-4B18-AA3E-14095DCFA8B5}"/>
              </a:ext>
            </a:extLst>
          </p:cNvPr>
          <p:cNvSpPr txBox="1"/>
          <p:nvPr/>
        </p:nvSpPr>
        <p:spPr>
          <a:xfrm>
            <a:off x="5437930" y="237189"/>
            <a:ext cx="13161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A3684D-485B-4269-9553-05FA9266E475}"/>
              </a:ext>
            </a:extLst>
          </p:cNvPr>
          <p:cNvSpPr txBox="1"/>
          <p:nvPr/>
        </p:nvSpPr>
        <p:spPr>
          <a:xfrm>
            <a:off x="5561235" y="7420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아쉬운점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75BCE14-2A0C-44EE-9D97-2260F0D12677}"/>
              </a:ext>
            </a:extLst>
          </p:cNvPr>
          <p:cNvSpPr/>
          <p:nvPr/>
        </p:nvSpPr>
        <p:spPr>
          <a:xfrm>
            <a:off x="5489235" y="890718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193DD8F-B97F-47F4-B8DD-CA7C26C12151}"/>
              </a:ext>
            </a:extLst>
          </p:cNvPr>
          <p:cNvSpPr/>
          <p:nvPr/>
        </p:nvSpPr>
        <p:spPr>
          <a:xfrm>
            <a:off x="6594759" y="890718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15932-E7C7-4ADF-BF41-6E1326B1FE0F}"/>
              </a:ext>
            </a:extLst>
          </p:cNvPr>
          <p:cNvSpPr txBox="1"/>
          <p:nvPr/>
        </p:nvSpPr>
        <p:spPr>
          <a:xfrm>
            <a:off x="2997200" y="1406116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특성이 더 다양해야 한다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5DD942B-D623-499C-AA14-066917953200}"/>
              </a:ext>
            </a:extLst>
          </p:cNvPr>
          <p:cNvSpPr/>
          <p:nvPr/>
        </p:nvSpPr>
        <p:spPr>
          <a:xfrm>
            <a:off x="2925200" y="155478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D5A58C6-F2FF-4144-9D3D-676E468E7ADD}"/>
              </a:ext>
            </a:extLst>
          </p:cNvPr>
          <p:cNvSpPr/>
          <p:nvPr/>
        </p:nvSpPr>
        <p:spPr>
          <a:xfrm rot="5400000">
            <a:off x="4162344" y="1926949"/>
            <a:ext cx="345442" cy="272827"/>
          </a:xfrm>
          <a:prstGeom prst="rightArrow">
            <a:avLst/>
          </a:prstGeom>
          <a:solidFill>
            <a:srgbClr val="003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B64D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BEC4D3-14B5-4E66-BCB4-CAB481DE7EFC}"/>
              </a:ext>
            </a:extLst>
          </p:cNvPr>
          <p:cNvSpPr/>
          <p:nvPr/>
        </p:nvSpPr>
        <p:spPr>
          <a:xfrm>
            <a:off x="2997200" y="2503631"/>
            <a:ext cx="2762780" cy="2401981"/>
          </a:xfrm>
          <a:prstGeom prst="rect">
            <a:avLst/>
          </a:prstGeom>
          <a:solidFill>
            <a:srgbClr val="FFF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9F1B58-EAB5-41CA-A390-299FB10877C3}"/>
              </a:ext>
            </a:extLst>
          </p:cNvPr>
          <p:cNvSpPr txBox="1"/>
          <p:nvPr/>
        </p:nvSpPr>
        <p:spPr>
          <a:xfrm>
            <a:off x="3153794" y="262912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연차사용률</a:t>
            </a:r>
            <a:endParaRPr lang="en-US" altLang="ko-KR">
              <a:solidFill>
                <a:srgbClr val="FA69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1491ED-E930-474C-9B86-E32A9AE15257}"/>
              </a:ext>
            </a:extLst>
          </p:cNvPr>
          <p:cNvSpPr txBox="1"/>
          <p:nvPr/>
        </p:nvSpPr>
        <p:spPr>
          <a:xfrm>
            <a:off x="3156223" y="3525694"/>
            <a:ext cx="1378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출퇴근 시간</a:t>
            </a:r>
            <a:endParaRPr lang="en-US" altLang="ko-KR">
              <a:solidFill>
                <a:srgbClr val="FA69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54900D-E239-4C1F-8621-27C090BE2EE7}"/>
              </a:ext>
            </a:extLst>
          </p:cNvPr>
          <p:cNvSpPr txBox="1"/>
          <p:nvPr/>
        </p:nvSpPr>
        <p:spPr>
          <a:xfrm>
            <a:off x="3128339" y="4460011"/>
            <a:ext cx="161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업무의 난이도</a:t>
            </a:r>
            <a:endParaRPr lang="en-US" altLang="ko-KR">
              <a:solidFill>
                <a:srgbClr val="FA69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343D6F-AC15-42E8-9EEB-EA8C37585CE4}"/>
              </a:ext>
            </a:extLst>
          </p:cNvPr>
          <p:cNvSpPr txBox="1"/>
          <p:nvPr/>
        </p:nvSpPr>
        <p:spPr>
          <a:xfrm>
            <a:off x="4118462" y="3991422"/>
            <a:ext cx="1378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연봉 상승률</a:t>
            </a:r>
            <a:endParaRPr lang="en-US" altLang="ko-KR">
              <a:solidFill>
                <a:srgbClr val="FA69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4C523F-04E0-4FB2-8CEC-A60A8D9721C8}"/>
              </a:ext>
            </a:extLst>
          </p:cNvPr>
          <p:cNvSpPr txBox="1"/>
          <p:nvPr/>
        </p:nvSpPr>
        <p:spPr>
          <a:xfrm>
            <a:off x="4090791" y="3072890"/>
            <a:ext cx="1434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직원의 전공 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35B5BB-3154-4DAC-A94C-72C56D63E3A7}"/>
              </a:ext>
            </a:extLst>
          </p:cNvPr>
          <p:cNvSpPr txBox="1"/>
          <p:nvPr/>
        </p:nvSpPr>
        <p:spPr>
          <a:xfrm>
            <a:off x="6650514" y="140611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도메인 지식이 부족하다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201244F-9CC8-4C38-9CC9-64F9F7B7C9EE}"/>
              </a:ext>
            </a:extLst>
          </p:cNvPr>
          <p:cNvSpPr/>
          <p:nvPr/>
        </p:nvSpPr>
        <p:spPr>
          <a:xfrm>
            <a:off x="6578514" y="155478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5CB1F7F8-4606-4E9D-A784-56FC991DB884}"/>
              </a:ext>
            </a:extLst>
          </p:cNvPr>
          <p:cNvSpPr/>
          <p:nvPr/>
        </p:nvSpPr>
        <p:spPr>
          <a:xfrm rot="5400000">
            <a:off x="7690383" y="1926951"/>
            <a:ext cx="345442" cy="272827"/>
          </a:xfrm>
          <a:prstGeom prst="rightArrow">
            <a:avLst/>
          </a:prstGeom>
          <a:solidFill>
            <a:srgbClr val="003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B64DE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E606B71-5CD7-4DF3-95CA-B6D5449FE569}"/>
              </a:ext>
            </a:extLst>
          </p:cNvPr>
          <p:cNvGrpSpPr/>
          <p:nvPr/>
        </p:nvGrpSpPr>
        <p:grpSpPr>
          <a:xfrm>
            <a:off x="6481714" y="2503630"/>
            <a:ext cx="2762780" cy="2401981"/>
            <a:chOff x="5008883" y="2503631"/>
            <a:chExt cx="2762780" cy="240198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AA4B962-7203-43CD-B0D6-B25FEAC822FA}"/>
                </a:ext>
              </a:extLst>
            </p:cNvPr>
            <p:cNvSpPr/>
            <p:nvPr/>
          </p:nvSpPr>
          <p:spPr>
            <a:xfrm>
              <a:off x="5008883" y="2503631"/>
              <a:ext cx="2762780" cy="2401981"/>
            </a:xfrm>
            <a:prstGeom prst="rect">
              <a:avLst/>
            </a:prstGeom>
            <a:solidFill>
              <a:srgbClr val="FFF1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31C97BC-9864-4DC8-8A9F-5E0341BD0317}"/>
                </a:ext>
              </a:extLst>
            </p:cNvPr>
            <p:cNvSpPr txBox="1"/>
            <p:nvPr/>
          </p:nvSpPr>
          <p:spPr>
            <a:xfrm>
              <a:off x="5214722" y="2806456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rgbClr val="FA69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직장 문화</a:t>
              </a:r>
              <a:endParaRPr lang="en-US" altLang="ko-KR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0FEDBE-D105-4B9C-8E02-FB8D903C214F}"/>
                </a:ext>
              </a:extLst>
            </p:cNvPr>
            <p:cNvSpPr txBox="1"/>
            <p:nvPr/>
          </p:nvSpPr>
          <p:spPr>
            <a:xfrm>
              <a:off x="5214722" y="3583605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rgbClr val="FA69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인사데이터에 대한 지식</a:t>
              </a:r>
              <a:endParaRPr lang="en-US" altLang="ko-KR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E7B0F2D-3CB9-4827-873B-FDDDB4350766}"/>
                </a:ext>
              </a:extLst>
            </p:cNvPr>
            <p:cNvSpPr txBox="1"/>
            <p:nvPr/>
          </p:nvSpPr>
          <p:spPr>
            <a:xfrm>
              <a:off x="5214722" y="4360755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rgbClr val="FA69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이직</a:t>
              </a:r>
              <a:r>
                <a:rPr lang="en-US" altLang="ko-KR">
                  <a:solidFill>
                    <a:srgbClr val="FA69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>
                  <a:solidFill>
                    <a:srgbClr val="FA69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퇴사자들의 생각</a:t>
              </a:r>
              <a:endParaRPr lang="en-US" altLang="ko-KR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1D4E821-E65E-42B0-997D-DA0CC7F28F96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58" name="팔각형 57">
              <a:extLst>
                <a:ext uri="{FF2B5EF4-FFF2-40B4-BE49-F238E27FC236}">
                  <a16:creationId xmlns:a16="http://schemas.microsoft.com/office/drawing/2014/main" id="{C35FEBCA-FA99-4717-A6CD-F9D712912660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팔각형 58">
              <a:extLst>
                <a:ext uri="{FF2B5EF4-FFF2-40B4-BE49-F238E27FC236}">
                  <a16:creationId xmlns:a16="http://schemas.microsoft.com/office/drawing/2014/main" id="{724397F5-70AC-4420-8667-F127729441B6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팔각형 59">
              <a:extLst>
                <a:ext uri="{FF2B5EF4-FFF2-40B4-BE49-F238E27FC236}">
                  <a16:creationId xmlns:a16="http://schemas.microsoft.com/office/drawing/2014/main" id="{840499EE-ABB5-4222-9F38-180E321CA0EC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274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AFAD0FF-33A7-4E47-9157-5515B9CF559A}"/>
              </a:ext>
            </a:extLst>
          </p:cNvPr>
          <p:cNvSpPr txBox="1"/>
          <p:nvPr/>
        </p:nvSpPr>
        <p:spPr>
          <a:xfrm>
            <a:off x="10508974" y="5964342"/>
            <a:ext cx="1519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황한재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5" name="팔각형 94">
            <a:extLst>
              <a:ext uri="{FF2B5EF4-FFF2-40B4-BE49-F238E27FC236}">
                <a16:creationId xmlns:a16="http://schemas.microsoft.com/office/drawing/2014/main" id="{3F2FF748-EDE3-47AE-A8F6-69E85E31AA7D}"/>
              </a:ext>
            </a:extLst>
          </p:cNvPr>
          <p:cNvSpPr/>
          <p:nvPr/>
        </p:nvSpPr>
        <p:spPr>
          <a:xfrm>
            <a:off x="410537" y="395126"/>
            <a:ext cx="493310" cy="187697"/>
          </a:xfrm>
          <a:prstGeom prst="octagon">
            <a:avLst/>
          </a:prstGeom>
          <a:solidFill>
            <a:srgbClr val="754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팔각형 95">
            <a:extLst>
              <a:ext uri="{FF2B5EF4-FFF2-40B4-BE49-F238E27FC236}">
                <a16:creationId xmlns:a16="http://schemas.microsoft.com/office/drawing/2014/main" id="{F37941F4-851E-4912-940F-BC94541B874B}"/>
              </a:ext>
            </a:extLst>
          </p:cNvPr>
          <p:cNvSpPr/>
          <p:nvPr/>
        </p:nvSpPr>
        <p:spPr>
          <a:xfrm>
            <a:off x="168454" y="395125"/>
            <a:ext cx="179891" cy="187697"/>
          </a:xfrm>
          <a:prstGeom prst="octagon">
            <a:avLst/>
          </a:prstGeom>
          <a:solidFill>
            <a:srgbClr val="754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팔각형 96">
            <a:extLst>
              <a:ext uri="{FF2B5EF4-FFF2-40B4-BE49-F238E27FC236}">
                <a16:creationId xmlns:a16="http://schemas.microsoft.com/office/drawing/2014/main" id="{A6913EEB-14A3-40FD-A19D-548497B44D92}"/>
              </a:ext>
            </a:extLst>
          </p:cNvPr>
          <p:cNvSpPr/>
          <p:nvPr/>
        </p:nvSpPr>
        <p:spPr>
          <a:xfrm>
            <a:off x="539998" y="145605"/>
            <a:ext cx="363849" cy="187697"/>
          </a:xfrm>
          <a:prstGeom prst="octagon">
            <a:avLst/>
          </a:prstGeom>
          <a:solidFill>
            <a:srgbClr val="D2B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97847-32CB-4EE9-AFFC-6FE6511B9426}"/>
              </a:ext>
            </a:extLst>
          </p:cNvPr>
          <p:cNvSpPr txBox="1"/>
          <p:nvPr/>
        </p:nvSpPr>
        <p:spPr>
          <a:xfrm>
            <a:off x="5597058" y="239453"/>
            <a:ext cx="9978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2691B0-9C01-486C-B2EB-BC5868839792}"/>
              </a:ext>
            </a:extLst>
          </p:cNvPr>
          <p:cNvSpPr txBox="1"/>
          <p:nvPr/>
        </p:nvSpPr>
        <p:spPr>
          <a:xfrm>
            <a:off x="3865260" y="1935561"/>
            <a:ext cx="46137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기업에서는 </a:t>
            </a:r>
            <a:r>
              <a:rPr lang="ko-KR" altLang="en-US" sz="2400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퇴사</a:t>
            </a:r>
            <a:r>
              <a:rPr lang="en-US" altLang="ko-KR" sz="2400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이직</a:t>
            </a:r>
            <a:r>
              <a:rPr lang="ko-KR" altLang="en-US" sz="2000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같은</a:t>
            </a:r>
            <a:endParaRPr lang="en-US" altLang="ko-KR" sz="2000">
              <a:solidFill>
                <a:srgbClr val="5B64D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직원유출은 조직에 </a:t>
            </a:r>
            <a:r>
              <a:rPr lang="ko-KR" altLang="en-US" sz="2200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부정적인 영향</a:t>
            </a:r>
            <a:r>
              <a:rPr lang="ko-KR" altLang="en-US" sz="2000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68E9A-E124-4EA7-B426-6F07AF8E1373}"/>
              </a:ext>
            </a:extLst>
          </p:cNvPr>
          <p:cNvSpPr txBox="1"/>
          <p:nvPr/>
        </p:nvSpPr>
        <p:spPr>
          <a:xfrm>
            <a:off x="3127879" y="3436444"/>
            <a:ext cx="6447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퇴사할 직원을 미리 인지</a:t>
            </a:r>
            <a:r>
              <a:rPr lang="ko-KR" altLang="en-US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하여 </a:t>
            </a:r>
            <a:r>
              <a:rPr lang="ko-KR" altLang="en-US" sz="200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조직이 성과창출</a:t>
            </a:r>
            <a:r>
              <a:rPr lang="ko-KR" altLang="en-US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하는데</a:t>
            </a:r>
            <a:endParaRPr lang="en-US" altLang="ko-KR">
              <a:solidFill>
                <a:srgbClr val="00B05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부정적인 영향을 줄이고</a:t>
            </a:r>
            <a:r>
              <a:rPr lang="ko-KR" altLang="en-US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가능하다면 퇴사를 막기 위함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7A5BFE1-CD89-422F-A0F1-67E318F55947}"/>
              </a:ext>
            </a:extLst>
          </p:cNvPr>
          <p:cNvSpPr/>
          <p:nvPr/>
        </p:nvSpPr>
        <p:spPr>
          <a:xfrm rot="5400000">
            <a:off x="5999420" y="2871470"/>
            <a:ext cx="345442" cy="272827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96107D-8C65-4790-A838-10230E914E05}"/>
              </a:ext>
            </a:extLst>
          </p:cNvPr>
          <p:cNvSpPr txBox="1"/>
          <p:nvPr/>
        </p:nvSpPr>
        <p:spPr>
          <a:xfrm>
            <a:off x="4319711" y="4705685"/>
            <a:ext cx="3704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rgbClr val="02E7A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퇴사자를 예측하는 모델 생성</a:t>
            </a:r>
            <a:endParaRPr lang="ko-KR" altLang="en-US">
              <a:solidFill>
                <a:srgbClr val="02E7A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6A3BA31-DC16-4D6B-9688-3964B9941F61}"/>
              </a:ext>
            </a:extLst>
          </p:cNvPr>
          <p:cNvSpPr/>
          <p:nvPr/>
        </p:nvSpPr>
        <p:spPr>
          <a:xfrm rot="5400000">
            <a:off x="5999420" y="4286262"/>
            <a:ext cx="345442" cy="272827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5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3C76F19B-533A-48D7-8A6B-913A54112D4E}"/>
              </a:ext>
            </a:extLst>
          </p:cNvPr>
          <p:cNvSpPr txBox="1"/>
          <p:nvPr/>
        </p:nvSpPr>
        <p:spPr>
          <a:xfrm>
            <a:off x="5020779" y="239453"/>
            <a:ext cx="21504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설명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FD507C-62F2-4A5F-8DF3-0EE4E4FAA642}"/>
              </a:ext>
            </a:extLst>
          </p:cNvPr>
          <p:cNvGrpSpPr/>
          <p:nvPr/>
        </p:nvGrpSpPr>
        <p:grpSpPr>
          <a:xfrm>
            <a:off x="-809704" y="1425911"/>
            <a:ext cx="8125315" cy="4775904"/>
            <a:chOff x="931142" y="1055437"/>
            <a:chExt cx="8125315" cy="477590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DC3411C-830D-445E-9C06-2E5886F8A29C}"/>
                </a:ext>
              </a:extLst>
            </p:cNvPr>
            <p:cNvSpPr/>
            <p:nvPr/>
          </p:nvSpPr>
          <p:spPr>
            <a:xfrm>
              <a:off x="931142" y="1538125"/>
              <a:ext cx="3281916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743B40-419B-4A65-B7D9-5B99528EB7AF}"/>
                </a:ext>
              </a:extLst>
            </p:cNvPr>
            <p:cNvSpPr txBox="1"/>
            <p:nvPr/>
          </p:nvSpPr>
          <p:spPr>
            <a:xfrm>
              <a:off x="2711450" y="1055437"/>
              <a:ext cx="2225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Emp_Id : </a:t>
              </a:r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직원의 </a:t>
              </a:r>
              <a:r>
                <a:rPr lang="en-US" altLang="ko-KR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ID</a:t>
              </a:r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FE5D376-E64F-481B-820B-F96B9637C215}"/>
                </a:ext>
              </a:extLst>
            </p:cNvPr>
            <p:cNvSpPr txBox="1"/>
            <p:nvPr/>
          </p:nvSpPr>
          <p:spPr>
            <a:xfrm>
              <a:off x="2711450" y="1544047"/>
              <a:ext cx="3879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Satisfaction_level : </a:t>
              </a:r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직원의 만족도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3839123-CDE7-47F7-BD53-36CA9763AD7E}"/>
                </a:ext>
              </a:extLst>
            </p:cNvPr>
            <p:cNvSpPr txBox="1"/>
            <p:nvPr/>
          </p:nvSpPr>
          <p:spPr>
            <a:xfrm>
              <a:off x="2711450" y="2026735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Last_evaluation : </a:t>
              </a:r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가장 최근에 받은 직원 평가 점수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A98E6F8-5F5E-430C-B9F2-3EC3214326AE}"/>
                </a:ext>
              </a:extLst>
            </p:cNvPr>
            <p:cNvSpPr txBox="1"/>
            <p:nvPr/>
          </p:nvSpPr>
          <p:spPr>
            <a:xfrm>
              <a:off x="2711450" y="2565881"/>
              <a:ext cx="4935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number_project : </a:t>
              </a:r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직원이 참여한 프로젝트 수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B6C0964-A79A-4D44-90E0-3377DD7B250A}"/>
                </a:ext>
              </a:extLst>
            </p:cNvPr>
            <p:cNvSpPr txBox="1"/>
            <p:nvPr/>
          </p:nvSpPr>
          <p:spPr>
            <a:xfrm>
              <a:off x="2711450" y="3048569"/>
              <a:ext cx="5666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average_monthly_hours : </a:t>
              </a:r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월 평균 직원의근무 시간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620043E-B3F0-4102-81CC-3561FA039F7F}"/>
                </a:ext>
              </a:extLst>
            </p:cNvPr>
            <p:cNvSpPr txBox="1"/>
            <p:nvPr/>
          </p:nvSpPr>
          <p:spPr>
            <a:xfrm>
              <a:off x="2711450" y="3531257"/>
              <a:ext cx="3817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time_spend_company : </a:t>
              </a:r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근속년수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E36F6A2-7E13-49A7-A18B-E3DFB6BC98CB}"/>
                </a:ext>
              </a:extLst>
            </p:cNvPr>
            <p:cNvSpPr txBox="1"/>
            <p:nvPr/>
          </p:nvSpPr>
          <p:spPr>
            <a:xfrm>
              <a:off x="2711450" y="4013945"/>
              <a:ext cx="6345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Work_accident : </a:t>
              </a:r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직원이 업무상 사고</a:t>
              </a:r>
              <a:r>
                <a:rPr lang="en-US" altLang="ko-KR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산업재해</a:t>
              </a:r>
              <a:r>
                <a:rPr lang="en-US" altLang="ko-KR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를 당한 경우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47DC9AE-5572-4D21-8F0A-25BFAA9EB4EB}"/>
                </a:ext>
              </a:extLst>
            </p:cNvPr>
            <p:cNvSpPr txBox="1"/>
            <p:nvPr/>
          </p:nvSpPr>
          <p:spPr>
            <a:xfrm>
              <a:off x="2711450" y="4496633"/>
              <a:ext cx="5769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promotion_last_5years : </a:t>
              </a:r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지난 </a:t>
              </a:r>
              <a:r>
                <a:rPr lang="en-US" altLang="ko-KR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년간 승진을 한 경우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0DABB57-24AB-425A-A132-97CDCEA6F6E7}"/>
                </a:ext>
              </a:extLst>
            </p:cNvPr>
            <p:cNvSpPr txBox="1"/>
            <p:nvPr/>
          </p:nvSpPr>
          <p:spPr>
            <a:xfrm>
              <a:off x="2711450" y="4979321"/>
              <a:ext cx="396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Department : </a:t>
              </a:r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직원이 근무하는 부서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9B2B38A-63E8-488E-89D0-F7AE61E73CC4}"/>
                </a:ext>
              </a:extLst>
            </p:cNvPr>
            <p:cNvSpPr txBox="1"/>
            <p:nvPr/>
          </p:nvSpPr>
          <p:spPr>
            <a:xfrm>
              <a:off x="2711450" y="5462009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salary : </a:t>
              </a:r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급여수준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C6B65FA5-797A-4D34-83D4-F47CDA5D084E}"/>
              </a:ext>
            </a:extLst>
          </p:cNvPr>
          <p:cNvSpPr txBox="1"/>
          <p:nvPr/>
        </p:nvSpPr>
        <p:spPr>
          <a:xfrm>
            <a:off x="2757038" y="829867"/>
            <a:ext cx="168102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특성</a:t>
            </a:r>
            <a:r>
              <a:rPr lang="en-US" altLang="ko-KR" sz="20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(10</a:t>
            </a:r>
            <a:r>
              <a:rPr lang="ko-KR" altLang="en-US" sz="20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 sz="20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000">
              <a:solidFill>
                <a:srgbClr val="002C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BDAEA1-4E55-40B3-9B42-EF06C5121C36}"/>
              </a:ext>
            </a:extLst>
          </p:cNvPr>
          <p:cNvSpPr txBox="1"/>
          <p:nvPr/>
        </p:nvSpPr>
        <p:spPr>
          <a:xfrm>
            <a:off x="7979988" y="829867"/>
            <a:ext cx="145970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타겟</a:t>
            </a:r>
            <a:r>
              <a:rPr lang="en-US" altLang="ko-KR" sz="20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</a:t>
            </a:r>
            <a:r>
              <a:rPr lang="ko-KR" altLang="en-US" sz="20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 sz="20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000">
              <a:solidFill>
                <a:srgbClr val="002C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07A896F-3CF8-4A03-8F6F-D45AE85AE54F}"/>
              </a:ext>
            </a:extLst>
          </p:cNvPr>
          <p:cNvSpPr txBox="1"/>
          <p:nvPr/>
        </p:nvSpPr>
        <p:spPr>
          <a:xfrm>
            <a:off x="7458536" y="143969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left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직원의 퇴사 여부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29A34F84-4262-4D30-A88F-5B565C54522D}"/>
              </a:ext>
            </a:extLst>
          </p:cNvPr>
          <p:cNvSpPr/>
          <p:nvPr/>
        </p:nvSpPr>
        <p:spPr>
          <a:xfrm>
            <a:off x="903847" y="1549561"/>
            <a:ext cx="72000" cy="72000"/>
          </a:xfrm>
          <a:prstGeom prst="ellipse">
            <a:avLst/>
          </a:prstGeom>
          <a:solidFill>
            <a:srgbClr val="002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E35E3E2-10B3-4EC0-ADDD-D62E0C3B8348}"/>
              </a:ext>
            </a:extLst>
          </p:cNvPr>
          <p:cNvSpPr/>
          <p:nvPr/>
        </p:nvSpPr>
        <p:spPr>
          <a:xfrm>
            <a:off x="903847" y="2063187"/>
            <a:ext cx="72000" cy="72000"/>
          </a:xfrm>
          <a:prstGeom prst="ellipse">
            <a:avLst/>
          </a:prstGeom>
          <a:solidFill>
            <a:srgbClr val="002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633F7C-02F7-4311-87FB-D75E55BC2C00}"/>
              </a:ext>
            </a:extLst>
          </p:cNvPr>
          <p:cNvSpPr/>
          <p:nvPr/>
        </p:nvSpPr>
        <p:spPr>
          <a:xfrm>
            <a:off x="898604" y="2542034"/>
            <a:ext cx="72000" cy="72000"/>
          </a:xfrm>
          <a:prstGeom prst="ellipse">
            <a:avLst/>
          </a:prstGeom>
          <a:solidFill>
            <a:srgbClr val="002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B70205A-A633-446E-8DF5-6397E2C39BBE}"/>
              </a:ext>
            </a:extLst>
          </p:cNvPr>
          <p:cNvSpPr/>
          <p:nvPr/>
        </p:nvSpPr>
        <p:spPr>
          <a:xfrm>
            <a:off x="898604" y="3085019"/>
            <a:ext cx="72000" cy="72000"/>
          </a:xfrm>
          <a:prstGeom prst="ellipse">
            <a:avLst/>
          </a:prstGeom>
          <a:solidFill>
            <a:srgbClr val="002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445447E-8355-4455-BFD2-61289EA8BC7F}"/>
              </a:ext>
            </a:extLst>
          </p:cNvPr>
          <p:cNvSpPr/>
          <p:nvPr/>
        </p:nvSpPr>
        <p:spPr>
          <a:xfrm>
            <a:off x="898604" y="3567707"/>
            <a:ext cx="72000" cy="72000"/>
          </a:xfrm>
          <a:prstGeom prst="ellipse">
            <a:avLst/>
          </a:prstGeom>
          <a:solidFill>
            <a:srgbClr val="002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4C35FEE5-CDF1-4A7E-9B03-EB30BE1FD794}"/>
              </a:ext>
            </a:extLst>
          </p:cNvPr>
          <p:cNvSpPr/>
          <p:nvPr/>
        </p:nvSpPr>
        <p:spPr>
          <a:xfrm>
            <a:off x="898604" y="4014395"/>
            <a:ext cx="72000" cy="72000"/>
          </a:xfrm>
          <a:prstGeom prst="ellipse">
            <a:avLst/>
          </a:prstGeom>
          <a:solidFill>
            <a:srgbClr val="002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7E4366C3-A495-4145-AE09-E22A4388FC7E}"/>
              </a:ext>
            </a:extLst>
          </p:cNvPr>
          <p:cNvSpPr/>
          <p:nvPr/>
        </p:nvSpPr>
        <p:spPr>
          <a:xfrm>
            <a:off x="898604" y="4533085"/>
            <a:ext cx="72000" cy="72000"/>
          </a:xfrm>
          <a:prstGeom prst="ellipse">
            <a:avLst/>
          </a:prstGeom>
          <a:solidFill>
            <a:srgbClr val="002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0E6804E-C73B-4A45-B782-9F4B37D331CE}"/>
              </a:ext>
            </a:extLst>
          </p:cNvPr>
          <p:cNvSpPr/>
          <p:nvPr/>
        </p:nvSpPr>
        <p:spPr>
          <a:xfrm>
            <a:off x="898604" y="5015773"/>
            <a:ext cx="72000" cy="72000"/>
          </a:xfrm>
          <a:prstGeom prst="ellipse">
            <a:avLst/>
          </a:prstGeom>
          <a:solidFill>
            <a:srgbClr val="002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27805F91-47BE-408D-A4F7-1303FD91997A}"/>
              </a:ext>
            </a:extLst>
          </p:cNvPr>
          <p:cNvSpPr/>
          <p:nvPr/>
        </p:nvSpPr>
        <p:spPr>
          <a:xfrm>
            <a:off x="898604" y="5462461"/>
            <a:ext cx="72000" cy="72000"/>
          </a:xfrm>
          <a:prstGeom prst="ellipse">
            <a:avLst/>
          </a:prstGeom>
          <a:solidFill>
            <a:srgbClr val="002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91C1A729-99A3-4E78-AE4D-E57B5167B011}"/>
              </a:ext>
            </a:extLst>
          </p:cNvPr>
          <p:cNvSpPr/>
          <p:nvPr/>
        </p:nvSpPr>
        <p:spPr>
          <a:xfrm>
            <a:off x="898604" y="5981149"/>
            <a:ext cx="72000" cy="72000"/>
          </a:xfrm>
          <a:prstGeom prst="ellipse">
            <a:avLst/>
          </a:prstGeom>
          <a:solidFill>
            <a:srgbClr val="002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EA3FE22-FB8D-4242-96DE-D00CC0271BFF}"/>
              </a:ext>
            </a:extLst>
          </p:cNvPr>
          <p:cNvSpPr/>
          <p:nvPr/>
        </p:nvSpPr>
        <p:spPr>
          <a:xfrm>
            <a:off x="7315611" y="1608777"/>
            <a:ext cx="180000" cy="3600"/>
          </a:xfrm>
          <a:prstGeom prst="rect">
            <a:avLst/>
          </a:prstGeom>
          <a:solidFill>
            <a:srgbClr val="003243"/>
          </a:solidFill>
          <a:ln>
            <a:solidFill>
              <a:srgbClr val="003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팔각형 156">
            <a:extLst>
              <a:ext uri="{FF2B5EF4-FFF2-40B4-BE49-F238E27FC236}">
                <a16:creationId xmlns:a16="http://schemas.microsoft.com/office/drawing/2014/main" id="{BFF8EB45-CC10-4367-ADD1-B0E0AC1CD0BA}"/>
              </a:ext>
            </a:extLst>
          </p:cNvPr>
          <p:cNvSpPr/>
          <p:nvPr/>
        </p:nvSpPr>
        <p:spPr>
          <a:xfrm>
            <a:off x="410537" y="395126"/>
            <a:ext cx="493310" cy="187697"/>
          </a:xfrm>
          <a:prstGeom prst="octagon">
            <a:avLst/>
          </a:prstGeom>
          <a:solidFill>
            <a:srgbClr val="754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팔각형 157">
            <a:extLst>
              <a:ext uri="{FF2B5EF4-FFF2-40B4-BE49-F238E27FC236}">
                <a16:creationId xmlns:a16="http://schemas.microsoft.com/office/drawing/2014/main" id="{31732A13-B880-4912-B480-01253F4D52DF}"/>
              </a:ext>
            </a:extLst>
          </p:cNvPr>
          <p:cNvSpPr/>
          <p:nvPr/>
        </p:nvSpPr>
        <p:spPr>
          <a:xfrm>
            <a:off x="168454" y="395125"/>
            <a:ext cx="179891" cy="187697"/>
          </a:xfrm>
          <a:prstGeom prst="octagon">
            <a:avLst/>
          </a:prstGeom>
          <a:solidFill>
            <a:srgbClr val="754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팔각형 158">
            <a:extLst>
              <a:ext uri="{FF2B5EF4-FFF2-40B4-BE49-F238E27FC236}">
                <a16:creationId xmlns:a16="http://schemas.microsoft.com/office/drawing/2014/main" id="{15C75597-D49B-47AB-8EBE-8C44F63483A1}"/>
              </a:ext>
            </a:extLst>
          </p:cNvPr>
          <p:cNvSpPr/>
          <p:nvPr/>
        </p:nvSpPr>
        <p:spPr>
          <a:xfrm>
            <a:off x="539998" y="145605"/>
            <a:ext cx="363849" cy="187697"/>
          </a:xfrm>
          <a:prstGeom prst="octagon">
            <a:avLst/>
          </a:prstGeom>
          <a:solidFill>
            <a:srgbClr val="D2B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8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29F789-FB36-484C-804A-BD1634089832}"/>
              </a:ext>
            </a:extLst>
          </p:cNvPr>
          <p:cNvSpPr txBox="1"/>
          <p:nvPr/>
        </p:nvSpPr>
        <p:spPr>
          <a:xfrm>
            <a:off x="5020779" y="239453"/>
            <a:ext cx="21504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설명</a:t>
            </a:r>
            <a:br>
              <a:rPr lang="en-US" altLang="ko-KR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ko-KR" altLang="en-US" sz="30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5533EE-16D9-4ED3-AD0A-9A7A92F51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1000760"/>
            <a:ext cx="5219700" cy="5334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E33935-59B0-4DB3-AB1A-C0E43C58AE89}"/>
              </a:ext>
            </a:extLst>
          </p:cNvPr>
          <p:cNvSpPr/>
          <p:nvPr/>
        </p:nvSpPr>
        <p:spPr>
          <a:xfrm>
            <a:off x="1224280" y="2814319"/>
            <a:ext cx="1849120" cy="563881"/>
          </a:xfrm>
          <a:prstGeom prst="rect">
            <a:avLst/>
          </a:prstGeom>
          <a:noFill/>
          <a:ln w="28575">
            <a:solidFill>
              <a:srgbClr val="02E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8C5FD2-EA1E-4BD2-95D0-F754D738DB19}"/>
              </a:ext>
            </a:extLst>
          </p:cNvPr>
          <p:cNvSpPr/>
          <p:nvPr/>
        </p:nvSpPr>
        <p:spPr>
          <a:xfrm>
            <a:off x="1224280" y="3660952"/>
            <a:ext cx="1996440" cy="279401"/>
          </a:xfrm>
          <a:prstGeom prst="rect">
            <a:avLst/>
          </a:prstGeom>
          <a:noFill/>
          <a:ln w="28575">
            <a:solidFill>
              <a:srgbClr val="02E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7D2344-79B8-480A-93A8-A1397DC24B0B}"/>
              </a:ext>
            </a:extLst>
          </p:cNvPr>
          <p:cNvSpPr txBox="1"/>
          <p:nvPr/>
        </p:nvSpPr>
        <p:spPr>
          <a:xfrm>
            <a:off x="1976018" y="2488277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2E7A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연속형 데이터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E0483B-852B-4B60-A4CE-2FAC0F82EA4E}"/>
              </a:ext>
            </a:extLst>
          </p:cNvPr>
          <p:cNvSpPr txBox="1"/>
          <p:nvPr/>
        </p:nvSpPr>
        <p:spPr>
          <a:xfrm>
            <a:off x="1872435" y="5122147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범주형 데이터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630B266-CF4A-431F-B38E-167F3F976CC3}"/>
              </a:ext>
            </a:extLst>
          </p:cNvPr>
          <p:cNvSpPr/>
          <p:nvPr/>
        </p:nvSpPr>
        <p:spPr>
          <a:xfrm>
            <a:off x="1138797" y="2611598"/>
            <a:ext cx="72000" cy="72000"/>
          </a:xfrm>
          <a:prstGeom prst="ellipse">
            <a:avLst/>
          </a:prstGeom>
          <a:solidFill>
            <a:srgbClr val="FA6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F51C9AB-D605-4BF4-9633-440A07CD83A2}"/>
              </a:ext>
            </a:extLst>
          </p:cNvPr>
          <p:cNvSpPr/>
          <p:nvPr/>
        </p:nvSpPr>
        <p:spPr>
          <a:xfrm>
            <a:off x="1138797" y="3494248"/>
            <a:ext cx="72000" cy="72000"/>
          </a:xfrm>
          <a:prstGeom prst="ellipse">
            <a:avLst/>
          </a:prstGeom>
          <a:solidFill>
            <a:srgbClr val="FA6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BF9096C-3825-4AED-B5F0-A4B962BF8D2D}"/>
              </a:ext>
            </a:extLst>
          </p:cNvPr>
          <p:cNvSpPr/>
          <p:nvPr/>
        </p:nvSpPr>
        <p:spPr>
          <a:xfrm>
            <a:off x="1138797" y="4064161"/>
            <a:ext cx="72000" cy="72000"/>
          </a:xfrm>
          <a:prstGeom prst="ellipse">
            <a:avLst/>
          </a:prstGeom>
          <a:solidFill>
            <a:srgbClr val="FA6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AF2CA8D-C16B-4E60-9080-83BEC2ACA1D0}"/>
              </a:ext>
            </a:extLst>
          </p:cNvPr>
          <p:cNvSpPr/>
          <p:nvPr/>
        </p:nvSpPr>
        <p:spPr>
          <a:xfrm>
            <a:off x="1138797" y="4343470"/>
            <a:ext cx="72000" cy="72000"/>
          </a:xfrm>
          <a:prstGeom prst="ellipse">
            <a:avLst/>
          </a:prstGeom>
          <a:solidFill>
            <a:srgbClr val="FA6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45CEE1-8D9C-4A1B-9EB3-3084F0CDF428}"/>
              </a:ext>
            </a:extLst>
          </p:cNvPr>
          <p:cNvSpPr/>
          <p:nvPr/>
        </p:nvSpPr>
        <p:spPr>
          <a:xfrm>
            <a:off x="1138797" y="4651350"/>
            <a:ext cx="72000" cy="72000"/>
          </a:xfrm>
          <a:prstGeom prst="ellipse">
            <a:avLst/>
          </a:prstGeom>
          <a:solidFill>
            <a:srgbClr val="FA6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5DAFB61-A169-4F35-ADFF-14905794763E}"/>
              </a:ext>
            </a:extLst>
          </p:cNvPr>
          <p:cNvSpPr/>
          <p:nvPr/>
        </p:nvSpPr>
        <p:spPr>
          <a:xfrm>
            <a:off x="1138797" y="4923230"/>
            <a:ext cx="72000" cy="72000"/>
          </a:xfrm>
          <a:prstGeom prst="ellipse">
            <a:avLst/>
          </a:prstGeom>
          <a:solidFill>
            <a:srgbClr val="FA6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CCDF843-6B0D-4F53-BDE7-0BA49379E99A}"/>
              </a:ext>
            </a:extLst>
          </p:cNvPr>
          <p:cNvSpPr/>
          <p:nvPr/>
        </p:nvSpPr>
        <p:spPr>
          <a:xfrm>
            <a:off x="1138797" y="5219599"/>
            <a:ext cx="72000" cy="72000"/>
          </a:xfrm>
          <a:prstGeom prst="ellipse">
            <a:avLst/>
          </a:prstGeom>
          <a:solidFill>
            <a:srgbClr val="FA6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61A6C40-08C1-4C16-9A97-B68F0FA72F91}"/>
              </a:ext>
            </a:extLst>
          </p:cNvPr>
          <p:cNvSpPr/>
          <p:nvPr/>
        </p:nvSpPr>
        <p:spPr>
          <a:xfrm>
            <a:off x="1138797" y="5491479"/>
            <a:ext cx="72000" cy="72000"/>
          </a:xfrm>
          <a:prstGeom prst="ellipse">
            <a:avLst/>
          </a:prstGeom>
          <a:solidFill>
            <a:srgbClr val="FA6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DFD334-AF69-49A1-BB90-C5E7B6A32821}"/>
              </a:ext>
            </a:extLst>
          </p:cNvPr>
          <p:cNvSpPr txBox="1"/>
          <p:nvPr/>
        </p:nvSpPr>
        <p:spPr>
          <a:xfrm>
            <a:off x="6351163" y="1000760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11249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훈련데이터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51A97E-6068-4412-A5FA-9CE32962C33B}"/>
              </a:ext>
            </a:extLst>
          </p:cNvPr>
          <p:cNvSpPr txBox="1"/>
          <p:nvPr/>
        </p:nvSpPr>
        <p:spPr>
          <a:xfrm>
            <a:off x="6351163" y="1769673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결측치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중복값은 존재하지 않음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46968D-B43A-4411-8256-FBA2EF0D280C}"/>
              </a:ext>
            </a:extLst>
          </p:cNvPr>
          <p:cNvSpPr/>
          <p:nvPr/>
        </p:nvSpPr>
        <p:spPr>
          <a:xfrm>
            <a:off x="6171163" y="1151577"/>
            <a:ext cx="180000" cy="3600"/>
          </a:xfrm>
          <a:prstGeom prst="rect">
            <a:avLst/>
          </a:prstGeom>
          <a:solidFill>
            <a:srgbClr val="003243"/>
          </a:solidFill>
          <a:ln>
            <a:solidFill>
              <a:srgbClr val="003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0364B6-937B-4942-8614-D9A00A473B65}"/>
              </a:ext>
            </a:extLst>
          </p:cNvPr>
          <p:cNvSpPr txBox="1"/>
          <p:nvPr/>
        </p:nvSpPr>
        <p:spPr>
          <a:xfrm>
            <a:off x="6351163" y="1370092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3750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테스트데이터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516B3A-542C-4CEB-B79B-11864741F6DD}"/>
              </a:ext>
            </a:extLst>
          </p:cNvPr>
          <p:cNvSpPr/>
          <p:nvPr/>
        </p:nvSpPr>
        <p:spPr>
          <a:xfrm>
            <a:off x="6171163" y="1529245"/>
            <a:ext cx="180000" cy="3600"/>
          </a:xfrm>
          <a:prstGeom prst="rect">
            <a:avLst/>
          </a:prstGeom>
          <a:solidFill>
            <a:srgbClr val="003243"/>
          </a:solidFill>
          <a:ln>
            <a:solidFill>
              <a:srgbClr val="003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78293D-7FED-4BEC-8717-11A0BCC0AC97}"/>
              </a:ext>
            </a:extLst>
          </p:cNvPr>
          <p:cNvSpPr/>
          <p:nvPr/>
        </p:nvSpPr>
        <p:spPr>
          <a:xfrm>
            <a:off x="6171163" y="1939181"/>
            <a:ext cx="180000" cy="3600"/>
          </a:xfrm>
          <a:prstGeom prst="rect">
            <a:avLst/>
          </a:prstGeom>
          <a:solidFill>
            <a:srgbClr val="003243"/>
          </a:solidFill>
          <a:ln>
            <a:solidFill>
              <a:srgbClr val="003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2336B44-C799-41E0-95EB-4E5B902B736F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45" name="팔각형 44">
              <a:extLst>
                <a:ext uri="{FF2B5EF4-FFF2-40B4-BE49-F238E27FC236}">
                  <a16:creationId xmlns:a16="http://schemas.microsoft.com/office/drawing/2014/main" id="{1AC4EA2E-8FA9-406E-B64E-2367A8DE2175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팔각형 45">
              <a:extLst>
                <a:ext uri="{FF2B5EF4-FFF2-40B4-BE49-F238E27FC236}">
                  <a16:creationId xmlns:a16="http://schemas.microsoft.com/office/drawing/2014/main" id="{84D8D738-4643-4F25-A234-F312974CC25D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팔각형 46">
              <a:extLst>
                <a:ext uri="{FF2B5EF4-FFF2-40B4-BE49-F238E27FC236}">
                  <a16:creationId xmlns:a16="http://schemas.microsoft.com/office/drawing/2014/main" id="{47278C4B-D558-468D-9E3F-2439CA2C1409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5E0EBB7-1C72-418C-BF49-06BBF8848FE1}"/>
              </a:ext>
            </a:extLst>
          </p:cNvPr>
          <p:cNvGrpSpPr/>
          <p:nvPr/>
        </p:nvGrpSpPr>
        <p:grpSpPr>
          <a:xfrm>
            <a:off x="6225163" y="5081411"/>
            <a:ext cx="4616493" cy="964135"/>
            <a:chOff x="6225163" y="4040915"/>
            <a:chExt cx="4616493" cy="96413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23052095-80EC-469F-8E2E-D1E360F03025}"/>
                </a:ext>
              </a:extLst>
            </p:cNvPr>
            <p:cNvGrpSpPr/>
            <p:nvPr/>
          </p:nvGrpSpPr>
          <p:grpSpPr>
            <a:xfrm>
              <a:off x="6225163" y="4040915"/>
              <a:ext cx="2522255" cy="369332"/>
              <a:chOff x="6225163" y="2686083"/>
              <a:chExt cx="2522255" cy="369332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76750429-195D-49AC-B29A-43B59D19E918}"/>
                  </a:ext>
                </a:extLst>
              </p:cNvPr>
              <p:cNvSpPr/>
              <p:nvPr/>
            </p:nvSpPr>
            <p:spPr>
              <a:xfrm>
                <a:off x="6225163" y="2834749"/>
                <a:ext cx="72000" cy="72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34A8E9D-1E8A-44E4-9458-C9B0B74EB7A1}"/>
                  </a:ext>
                </a:extLst>
              </p:cNvPr>
              <p:cNvSpPr txBox="1"/>
              <p:nvPr/>
            </p:nvSpPr>
            <p:spPr>
              <a:xfrm>
                <a:off x="6300914" y="2686083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rgbClr val="002C2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월 평균 근무시간 </a:t>
                </a:r>
                <a:r>
                  <a:rPr lang="en-US" altLang="ko-KR">
                    <a:solidFill>
                      <a:srgbClr val="002C2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/ 30</a:t>
                </a:r>
                <a:endParaRPr lang="ko-KR" altLang="en-US">
                  <a:solidFill>
                    <a:srgbClr val="002C2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4BB6CC84-B623-401F-AB60-35BA8FCAEEA0}"/>
                </a:ext>
              </a:extLst>
            </p:cNvPr>
            <p:cNvSpPr/>
            <p:nvPr/>
          </p:nvSpPr>
          <p:spPr>
            <a:xfrm>
              <a:off x="6396992" y="4424446"/>
              <a:ext cx="345442" cy="272827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2B7CE7-694C-4AA2-B23C-8D2A9783D50B}"/>
                </a:ext>
              </a:extLst>
            </p:cNvPr>
            <p:cNvSpPr txBox="1"/>
            <p:nvPr/>
          </p:nvSpPr>
          <p:spPr>
            <a:xfrm>
              <a:off x="6766501" y="4376193"/>
              <a:ext cx="4075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average_daily_hours </a:t>
              </a:r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컬럼이름 변경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5A08B4-402A-4E98-B435-8F08F717BEEE}"/>
                </a:ext>
              </a:extLst>
            </p:cNvPr>
            <p:cNvSpPr txBox="1"/>
            <p:nvPr/>
          </p:nvSpPr>
          <p:spPr>
            <a:xfrm>
              <a:off x="6837869" y="4697273"/>
              <a:ext cx="2492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하루 평균 근무 시간으로 변경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78C514-31E5-4028-A5BD-4BCB8B8D3168}"/>
              </a:ext>
            </a:extLst>
          </p:cNvPr>
          <p:cNvGrpSpPr/>
          <p:nvPr/>
        </p:nvGrpSpPr>
        <p:grpSpPr>
          <a:xfrm>
            <a:off x="6225163" y="3768571"/>
            <a:ext cx="4978749" cy="713316"/>
            <a:chOff x="6225163" y="3594510"/>
            <a:chExt cx="4978749" cy="713316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FC61D3DF-0686-4217-A541-F6E520A43355}"/>
                </a:ext>
              </a:extLst>
            </p:cNvPr>
            <p:cNvGrpSpPr/>
            <p:nvPr/>
          </p:nvGrpSpPr>
          <p:grpSpPr>
            <a:xfrm>
              <a:off x="6225163" y="3594510"/>
              <a:ext cx="2374778" cy="369332"/>
              <a:chOff x="6225163" y="2593653"/>
              <a:chExt cx="2374778" cy="369332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9FC78A2F-21E7-4EA4-958B-4464D787BBD7}"/>
                  </a:ext>
                </a:extLst>
              </p:cNvPr>
              <p:cNvSpPr/>
              <p:nvPr/>
            </p:nvSpPr>
            <p:spPr>
              <a:xfrm>
                <a:off x="6225163" y="2742319"/>
                <a:ext cx="72000" cy="72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E332B58-F61D-46CC-B566-5A1B5A11DDBB}"/>
                  </a:ext>
                </a:extLst>
              </p:cNvPr>
              <p:cNvSpPr txBox="1"/>
              <p:nvPr/>
            </p:nvSpPr>
            <p:spPr>
              <a:xfrm>
                <a:off x="6300914" y="2593653"/>
                <a:ext cx="2299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rgbClr val="002C2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최근</a:t>
                </a:r>
                <a:r>
                  <a:rPr lang="en-US" altLang="ko-KR">
                    <a:solidFill>
                      <a:srgbClr val="002C2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>
                    <a:solidFill>
                      <a:srgbClr val="002C2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평가점수 * </a:t>
                </a:r>
                <a:r>
                  <a:rPr lang="en-US" altLang="ko-KR">
                    <a:solidFill>
                      <a:srgbClr val="002C2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100</a:t>
                </a:r>
                <a:endParaRPr lang="ko-KR" altLang="en-US">
                  <a:solidFill>
                    <a:srgbClr val="002C2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68" name="화살표: 오른쪽 67">
              <a:extLst>
                <a:ext uri="{FF2B5EF4-FFF2-40B4-BE49-F238E27FC236}">
                  <a16:creationId xmlns:a16="http://schemas.microsoft.com/office/drawing/2014/main" id="{6749C79E-FF32-4AC4-BD3C-8ECA046632F2}"/>
                </a:ext>
              </a:extLst>
            </p:cNvPr>
            <p:cNvSpPr/>
            <p:nvPr/>
          </p:nvSpPr>
          <p:spPr>
            <a:xfrm>
              <a:off x="6396992" y="3970941"/>
              <a:ext cx="345442" cy="272827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A021A9B-2AB2-41F2-9F58-600B7C1AB296}"/>
                </a:ext>
              </a:extLst>
            </p:cNvPr>
            <p:cNvSpPr txBox="1"/>
            <p:nvPr/>
          </p:nvSpPr>
          <p:spPr>
            <a:xfrm>
              <a:off x="6742434" y="3938494"/>
              <a:ext cx="4461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소수점을 직관적으로 판단하기 위하여 변경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F56503-9B39-463B-B9EE-6336D1690731}"/>
              </a:ext>
            </a:extLst>
          </p:cNvPr>
          <p:cNvGrpSpPr/>
          <p:nvPr/>
        </p:nvGrpSpPr>
        <p:grpSpPr>
          <a:xfrm>
            <a:off x="6225163" y="2381779"/>
            <a:ext cx="2260965" cy="969956"/>
            <a:chOff x="6225163" y="2203407"/>
            <a:chExt cx="2260965" cy="96995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572496D-5106-4840-9BE7-3721657118E9}"/>
                </a:ext>
              </a:extLst>
            </p:cNvPr>
            <p:cNvGrpSpPr/>
            <p:nvPr/>
          </p:nvGrpSpPr>
          <p:grpSpPr>
            <a:xfrm>
              <a:off x="6225163" y="2462932"/>
              <a:ext cx="2260965" cy="369332"/>
              <a:chOff x="6225163" y="2593653"/>
              <a:chExt cx="2260965" cy="36933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10F8588E-2179-4AB5-9A08-10C7A00ED0CB}"/>
                  </a:ext>
                </a:extLst>
              </p:cNvPr>
              <p:cNvSpPr/>
              <p:nvPr/>
            </p:nvSpPr>
            <p:spPr>
              <a:xfrm>
                <a:off x="6225163" y="2742319"/>
                <a:ext cx="72000" cy="72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E1B861-209D-4F28-B51F-CBD48637E5C9}"/>
                  </a:ext>
                </a:extLst>
              </p:cNvPr>
              <p:cNvSpPr txBox="1"/>
              <p:nvPr/>
            </p:nvSpPr>
            <p:spPr>
              <a:xfrm>
                <a:off x="6300914" y="2593653"/>
                <a:ext cx="2185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rgbClr val="002C2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직원의 </a:t>
                </a:r>
                <a:r>
                  <a:rPr lang="en-US" altLang="ko-KR">
                    <a:solidFill>
                      <a:srgbClr val="002C2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ID </a:t>
                </a:r>
                <a:r>
                  <a:rPr lang="ko-KR" altLang="en-US">
                    <a:solidFill>
                      <a:srgbClr val="002C2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컬럼 제거</a:t>
                </a:r>
              </a:p>
            </p:txBody>
          </p:sp>
        </p:grp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194046C2-C319-4542-81F5-C0ED4C4D168E}"/>
                </a:ext>
              </a:extLst>
            </p:cNvPr>
            <p:cNvSpPr/>
            <p:nvPr/>
          </p:nvSpPr>
          <p:spPr>
            <a:xfrm>
              <a:off x="6396992" y="2836478"/>
              <a:ext cx="345442" cy="272827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707F13E-8376-4F4E-A26E-563060BB0FF7}"/>
                </a:ext>
              </a:extLst>
            </p:cNvPr>
            <p:cNvSpPr txBox="1"/>
            <p:nvPr/>
          </p:nvSpPr>
          <p:spPr>
            <a:xfrm>
              <a:off x="6742434" y="2804031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불필요한 컬럼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9CA421-C401-4D07-B782-A882AA11052C}"/>
                </a:ext>
              </a:extLst>
            </p:cNvPr>
            <p:cNvSpPr txBox="1"/>
            <p:nvPr/>
          </p:nvSpPr>
          <p:spPr>
            <a:xfrm>
              <a:off x="6371294" y="2203407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rgbClr val="75490D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(Emp_Id)</a:t>
              </a:r>
              <a:endParaRPr lang="ko-KR" altLang="en-US" sz="1400">
                <a:solidFill>
                  <a:srgbClr val="75490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BC99DAE-77F4-4EE4-A7FF-F398C78A017B}"/>
              </a:ext>
            </a:extLst>
          </p:cNvPr>
          <p:cNvSpPr txBox="1"/>
          <p:nvPr/>
        </p:nvSpPr>
        <p:spPr>
          <a:xfrm>
            <a:off x="6261163" y="3541830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75490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(last_evaluation )</a:t>
            </a:r>
            <a:endParaRPr lang="ko-KR" altLang="en-US" sz="1400">
              <a:solidFill>
                <a:srgbClr val="75490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BE089F-4C40-4174-AB5B-973CC5A04843}"/>
              </a:ext>
            </a:extLst>
          </p:cNvPr>
          <p:cNvSpPr txBox="1"/>
          <p:nvPr/>
        </p:nvSpPr>
        <p:spPr>
          <a:xfrm>
            <a:off x="6012113" y="4827412"/>
            <a:ext cx="2563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75490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(average_monthly_hours)</a:t>
            </a:r>
            <a:endParaRPr lang="ko-KR" altLang="en-US" sz="1400">
              <a:solidFill>
                <a:srgbClr val="75490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04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6BBD76EC-95E6-450A-A430-5005B8563D52}"/>
              </a:ext>
            </a:extLst>
          </p:cNvPr>
          <p:cNvSpPr txBox="1"/>
          <p:nvPr/>
        </p:nvSpPr>
        <p:spPr>
          <a:xfrm>
            <a:off x="5588869" y="239453"/>
            <a:ext cx="10142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</a:t>
            </a:r>
            <a:endParaRPr lang="ko-KR" altLang="en-US" sz="30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097" name="그룹 4096">
            <a:extLst>
              <a:ext uri="{FF2B5EF4-FFF2-40B4-BE49-F238E27FC236}">
                <a16:creationId xmlns:a16="http://schemas.microsoft.com/office/drawing/2014/main" id="{C7EC237B-4CB2-4BC4-90E0-3CA215158F55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51" name="팔각형 50">
              <a:extLst>
                <a:ext uri="{FF2B5EF4-FFF2-40B4-BE49-F238E27FC236}">
                  <a16:creationId xmlns:a16="http://schemas.microsoft.com/office/drawing/2014/main" id="{014B8D76-25A6-481B-B953-43F364A6FAAF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팔각형 51">
              <a:extLst>
                <a:ext uri="{FF2B5EF4-FFF2-40B4-BE49-F238E27FC236}">
                  <a16:creationId xmlns:a16="http://schemas.microsoft.com/office/drawing/2014/main" id="{20FDB981-2B4A-4E28-B14A-C9780D14D165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팔각형 52">
              <a:extLst>
                <a:ext uri="{FF2B5EF4-FFF2-40B4-BE49-F238E27FC236}">
                  <a16:creationId xmlns:a16="http://schemas.microsoft.com/office/drawing/2014/main" id="{88EC6816-7944-43A7-B1BF-544EB9B88DBF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FA5C9BD-9CA4-4822-ACAC-C6A49DACBF9C}"/>
              </a:ext>
            </a:extLst>
          </p:cNvPr>
          <p:cNvSpPr txBox="1"/>
          <p:nvPr/>
        </p:nvSpPr>
        <p:spPr>
          <a:xfrm>
            <a:off x="5045070" y="737591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타겟 데이터의 분포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FA50C34-D2F9-4581-B695-35B20FDAE108}"/>
              </a:ext>
            </a:extLst>
          </p:cNvPr>
          <p:cNvSpPr/>
          <p:nvPr/>
        </p:nvSpPr>
        <p:spPr>
          <a:xfrm>
            <a:off x="5010658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546D5DE-BB8C-44AF-ADE0-F7786EDA8F47}"/>
              </a:ext>
            </a:extLst>
          </p:cNvPr>
          <p:cNvSpPr/>
          <p:nvPr/>
        </p:nvSpPr>
        <p:spPr>
          <a:xfrm>
            <a:off x="7110927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A5B9D0-DEDB-4784-BB5D-8EBE2CD95D4B}"/>
              </a:ext>
            </a:extLst>
          </p:cNvPr>
          <p:cNvSpPr txBox="1"/>
          <p:nvPr/>
        </p:nvSpPr>
        <p:spPr>
          <a:xfrm>
            <a:off x="5082658" y="983812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(left)</a:t>
            </a:r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9A7598-9C31-4400-905D-5D674F978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92" y="1434570"/>
            <a:ext cx="5341585" cy="512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E3D2553-E748-4E7A-A267-219311A5F4BF}"/>
              </a:ext>
            </a:extLst>
          </p:cNvPr>
          <p:cNvSpPr txBox="1"/>
          <p:nvPr/>
        </p:nvSpPr>
        <p:spPr>
          <a:xfrm>
            <a:off x="6193225" y="143457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타겟의 불균형으로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F1 Score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사용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2A4076-A1B8-4EAC-A458-47C754EBAF28}"/>
              </a:ext>
            </a:extLst>
          </p:cNvPr>
          <p:cNvSpPr txBox="1"/>
          <p:nvPr/>
        </p:nvSpPr>
        <p:spPr>
          <a:xfrm>
            <a:off x="6193225" y="1897184"/>
            <a:ext cx="490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F1</a:t>
            </a:r>
            <a:r>
              <a:rPr lang="ko-KR" altLang="en-US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solidFill>
                  <a:srgbClr val="FA69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Score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ko-KR" altLang="en-US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정밀도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ko-KR" altLang="en-US">
                <a:solidFill>
                  <a:srgbClr val="FA61A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재현율</a:t>
            </a: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조화롭게 사용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CD2D8D-A6DE-44C3-91FE-FD61342F7E18}"/>
              </a:ext>
            </a:extLst>
          </p:cNvPr>
          <p:cNvSpPr txBox="1"/>
          <p:nvPr/>
        </p:nvSpPr>
        <p:spPr>
          <a:xfrm>
            <a:off x="6193225" y="2420424"/>
            <a:ext cx="514756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정밀도를 높이면</a:t>
            </a:r>
            <a:endParaRPr lang="en-US" altLang="ko-KR">
              <a:solidFill>
                <a:srgbClr val="5B64D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퇴사를 하지 않는다고 예측</a:t>
            </a:r>
            <a:r>
              <a:rPr lang="ko-KR" altLang="en-US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했지만</a:t>
            </a:r>
            <a:endParaRPr lang="en-US" altLang="ko-KR">
              <a:solidFill>
                <a:srgbClr val="5B64D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실제로 퇴사를 하는 사람들이 증가</a:t>
            </a:r>
            <a:r>
              <a:rPr lang="ko-KR" altLang="en-US">
                <a:solidFill>
                  <a:srgbClr val="5B64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한다는 의미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3F7AB7-802B-440B-9BB8-3D828363060B}"/>
              </a:ext>
            </a:extLst>
          </p:cNvPr>
          <p:cNvSpPr txBox="1"/>
          <p:nvPr/>
        </p:nvSpPr>
        <p:spPr>
          <a:xfrm>
            <a:off x="6193225" y="4099023"/>
            <a:ext cx="572304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A61A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재현율를 높이면</a:t>
            </a:r>
            <a:endParaRPr lang="en-US" altLang="ko-KR">
              <a:solidFill>
                <a:srgbClr val="FA61A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>
                <a:solidFill>
                  <a:srgbClr val="FA61A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퇴사를 한다고 예측</a:t>
            </a:r>
            <a:r>
              <a:rPr lang="ko-KR" altLang="en-US">
                <a:solidFill>
                  <a:srgbClr val="FA61A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했지만</a:t>
            </a:r>
            <a:endParaRPr lang="en-US" altLang="ko-KR">
              <a:solidFill>
                <a:srgbClr val="FA61A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>
                <a:solidFill>
                  <a:srgbClr val="FA61A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실제로 퇴사를 하지 않는 사람들이 증가</a:t>
            </a:r>
            <a:r>
              <a:rPr lang="ko-KR" altLang="en-US">
                <a:solidFill>
                  <a:srgbClr val="FA61A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한다는 의미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74AE4E2-7390-4D5D-9C8D-9CADFBD503F1}"/>
              </a:ext>
            </a:extLst>
          </p:cNvPr>
          <p:cNvSpPr txBox="1"/>
          <p:nvPr/>
        </p:nvSpPr>
        <p:spPr>
          <a:xfrm>
            <a:off x="6603130" y="3452692"/>
            <a:ext cx="475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빠르게 퇴사자의 공석을 채우지 못하기 때문에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회사로서 부정적인 영향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B16A33-2C6E-4697-8B8B-275EA7598EFF}"/>
              </a:ext>
            </a:extLst>
          </p:cNvPr>
          <p:cNvSpPr txBox="1"/>
          <p:nvPr/>
        </p:nvSpPr>
        <p:spPr>
          <a:xfrm>
            <a:off x="6603130" y="5131291"/>
            <a:ext cx="5622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 퇴사자에게 퇴사를 막기위해 가야할 복지들이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다른 사람에게 갈 수 있고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그로인해 퇴사자를 막지못해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회사의 인재를 놓치는 부정적인 영향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sp>
        <p:nvSpPr>
          <p:cNvPr id="4096" name="화살표: 오른쪽 4095">
            <a:extLst>
              <a:ext uri="{FF2B5EF4-FFF2-40B4-BE49-F238E27FC236}">
                <a16:creationId xmlns:a16="http://schemas.microsoft.com/office/drawing/2014/main" id="{B0E68D85-18BB-429B-9F86-249CE712C614}"/>
              </a:ext>
            </a:extLst>
          </p:cNvPr>
          <p:cNvSpPr/>
          <p:nvPr/>
        </p:nvSpPr>
        <p:spPr>
          <a:xfrm>
            <a:off x="6304278" y="3615752"/>
            <a:ext cx="345442" cy="272827"/>
          </a:xfrm>
          <a:prstGeom prst="rightArrow">
            <a:avLst/>
          </a:prstGeom>
          <a:solidFill>
            <a:srgbClr val="5B6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0CF09FF9-F9EC-4B10-B954-1F2CD7E177FB}"/>
              </a:ext>
            </a:extLst>
          </p:cNvPr>
          <p:cNvSpPr/>
          <p:nvPr/>
        </p:nvSpPr>
        <p:spPr>
          <a:xfrm>
            <a:off x="6304278" y="5378512"/>
            <a:ext cx="345442" cy="272827"/>
          </a:xfrm>
          <a:prstGeom prst="rightArrow">
            <a:avLst/>
          </a:prstGeom>
          <a:solidFill>
            <a:srgbClr val="FA6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2E7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7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F383C17-88DB-4896-A079-9FA22DFAD26D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23" name="팔각형 22">
              <a:extLst>
                <a:ext uri="{FF2B5EF4-FFF2-40B4-BE49-F238E27FC236}">
                  <a16:creationId xmlns:a16="http://schemas.microsoft.com/office/drawing/2014/main" id="{9DCB968C-8621-4037-8109-5468028A54F5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팔각형 23">
              <a:extLst>
                <a:ext uri="{FF2B5EF4-FFF2-40B4-BE49-F238E27FC236}">
                  <a16:creationId xmlns:a16="http://schemas.microsoft.com/office/drawing/2014/main" id="{E509B047-B5DA-4BD6-81DB-73CF9D435F9E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팔각형 24">
              <a:extLst>
                <a:ext uri="{FF2B5EF4-FFF2-40B4-BE49-F238E27FC236}">
                  <a16:creationId xmlns:a16="http://schemas.microsoft.com/office/drawing/2014/main" id="{3EE6957F-553B-476A-A71C-CC6FB1412F42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A955B7E-7DCC-4667-9CCF-B59EFD2ABA9B}"/>
              </a:ext>
            </a:extLst>
          </p:cNvPr>
          <p:cNvSpPr txBox="1"/>
          <p:nvPr/>
        </p:nvSpPr>
        <p:spPr>
          <a:xfrm>
            <a:off x="5588869" y="239453"/>
            <a:ext cx="10142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</a:t>
            </a:r>
            <a:endParaRPr lang="ko-KR" altLang="en-US" sz="30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5AECE-7937-49E7-8EB4-0BDC58B98A7C}"/>
              </a:ext>
            </a:extLst>
          </p:cNvPr>
          <p:cNvSpPr txBox="1"/>
          <p:nvPr/>
        </p:nvSpPr>
        <p:spPr>
          <a:xfrm>
            <a:off x="5303154" y="737591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만족도의 분포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2F75473-2AF6-4188-BE53-B766274CD1E7}"/>
              </a:ext>
            </a:extLst>
          </p:cNvPr>
          <p:cNvSpPr/>
          <p:nvPr/>
        </p:nvSpPr>
        <p:spPr>
          <a:xfrm>
            <a:off x="5267154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AAF09FF-9270-4F6E-9400-9258891CFB6B}"/>
              </a:ext>
            </a:extLst>
          </p:cNvPr>
          <p:cNvSpPr/>
          <p:nvPr/>
        </p:nvSpPr>
        <p:spPr>
          <a:xfrm>
            <a:off x="6852844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A74E21-520A-4881-B2ED-6B734B853480}"/>
              </a:ext>
            </a:extLst>
          </p:cNvPr>
          <p:cNvSpPr txBox="1"/>
          <p:nvPr/>
        </p:nvSpPr>
        <p:spPr>
          <a:xfrm>
            <a:off x="5148463" y="983812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(satisfaction_level)</a:t>
            </a:r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0798A44-08ED-439E-8965-DC336CB18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8" y="1459598"/>
            <a:ext cx="11023600" cy="452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98FF95D-89B7-4678-B06C-0E0AA6C61CB3}"/>
              </a:ext>
            </a:extLst>
          </p:cNvPr>
          <p:cNvSpPr txBox="1"/>
          <p:nvPr/>
        </p:nvSpPr>
        <p:spPr>
          <a:xfrm>
            <a:off x="7926775" y="1228765"/>
            <a:ext cx="259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0.5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를기준 나누었을 때</a:t>
            </a:r>
          </a:p>
        </p:txBody>
      </p:sp>
    </p:spTree>
    <p:extLst>
      <p:ext uri="{BB962C8B-B14F-4D97-AF65-F5344CB8AC3E}">
        <p14:creationId xmlns:p14="http://schemas.microsoft.com/office/powerpoint/2010/main" val="281388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D3EBDE23-4172-4232-BB01-6132C581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75" y="1557750"/>
            <a:ext cx="11566045" cy="475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F383C17-88DB-4896-A079-9FA22DFAD26D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23" name="팔각형 22">
              <a:extLst>
                <a:ext uri="{FF2B5EF4-FFF2-40B4-BE49-F238E27FC236}">
                  <a16:creationId xmlns:a16="http://schemas.microsoft.com/office/drawing/2014/main" id="{9DCB968C-8621-4037-8109-5468028A54F5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팔각형 23">
              <a:extLst>
                <a:ext uri="{FF2B5EF4-FFF2-40B4-BE49-F238E27FC236}">
                  <a16:creationId xmlns:a16="http://schemas.microsoft.com/office/drawing/2014/main" id="{E509B047-B5DA-4BD6-81DB-73CF9D435F9E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팔각형 24">
              <a:extLst>
                <a:ext uri="{FF2B5EF4-FFF2-40B4-BE49-F238E27FC236}">
                  <a16:creationId xmlns:a16="http://schemas.microsoft.com/office/drawing/2014/main" id="{3EE6957F-553B-476A-A71C-CC6FB1412F42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A955B7E-7DCC-4667-9CCF-B59EFD2ABA9B}"/>
              </a:ext>
            </a:extLst>
          </p:cNvPr>
          <p:cNvSpPr txBox="1"/>
          <p:nvPr/>
        </p:nvSpPr>
        <p:spPr>
          <a:xfrm>
            <a:off x="5588869" y="239453"/>
            <a:ext cx="10142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</a:t>
            </a:r>
            <a:endParaRPr lang="ko-KR" altLang="en-US" sz="30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5AECE-7937-49E7-8EB4-0BDC58B98A7C}"/>
              </a:ext>
            </a:extLst>
          </p:cNvPr>
          <p:cNvSpPr txBox="1"/>
          <p:nvPr/>
        </p:nvSpPr>
        <p:spPr>
          <a:xfrm>
            <a:off x="4786986" y="737591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만족도에 따른 퇴사분포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2F75473-2AF6-4188-BE53-B766274CD1E7}"/>
              </a:ext>
            </a:extLst>
          </p:cNvPr>
          <p:cNvSpPr/>
          <p:nvPr/>
        </p:nvSpPr>
        <p:spPr>
          <a:xfrm>
            <a:off x="4786986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AAF09FF-9270-4F6E-9400-9258891CFB6B}"/>
              </a:ext>
            </a:extLst>
          </p:cNvPr>
          <p:cNvSpPr/>
          <p:nvPr/>
        </p:nvSpPr>
        <p:spPr>
          <a:xfrm>
            <a:off x="7255010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A74E21-520A-4881-B2ED-6B734B853480}"/>
              </a:ext>
            </a:extLst>
          </p:cNvPr>
          <p:cNvSpPr txBox="1"/>
          <p:nvPr/>
        </p:nvSpPr>
        <p:spPr>
          <a:xfrm>
            <a:off x="5148461" y="983812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(satisfaction_level)</a:t>
            </a:r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8FF95D-89B7-4678-B06C-0E0AA6C61CB3}"/>
              </a:ext>
            </a:extLst>
          </p:cNvPr>
          <p:cNvSpPr txBox="1"/>
          <p:nvPr/>
        </p:nvSpPr>
        <p:spPr>
          <a:xfrm>
            <a:off x="7966920" y="1326917"/>
            <a:ext cx="259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0.5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를기준 나누었을 때</a:t>
            </a:r>
          </a:p>
        </p:txBody>
      </p:sp>
    </p:spTree>
    <p:extLst>
      <p:ext uri="{BB962C8B-B14F-4D97-AF65-F5344CB8AC3E}">
        <p14:creationId xmlns:p14="http://schemas.microsoft.com/office/powerpoint/2010/main" val="247080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40223-02FA-4D29-B159-01D9585C5932}"/>
              </a:ext>
            </a:extLst>
          </p:cNvPr>
          <p:cNvSpPr txBox="1"/>
          <p:nvPr/>
        </p:nvSpPr>
        <p:spPr>
          <a:xfrm>
            <a:off x="5588869" y="239453"/>
            <a:ext cx="10142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>
                <a:solidFill>
                  <a:srgbClr val="0032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</a:t>
            </a:r>
            <a:endParaRPr lang="ko-KR" altLang="en-US" sz="3000">
              <a:solidFill>
                <a:srgbClr val="0032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E128E-07FC-4969-837A-05F123E13177}"/>
              </a:ext>
            </a:extLst>
          </p:cNvPr>
          <p:cNvSpPr txBox="1"/>
          <p:nvPr/>
        </p:nvSpPr>
        <p:spPr>
          <a:xfrm>
            <a:off x="5266284" y="73313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 점수 특성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3CFC56F-0E86-407C-9FA6-19D6D842FD68}"/>
              </a:ext>
            </a:extLst>
          </p:cNvPr>
          <p:cNvSpPr/>
          <p:nvPr/>
        </p:nvSpPr>
        <p:spPr>
          <a:xfrm>
            <a:off x="5230288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74B530D-F7F5-4488-852B-F0E303A88BC8}"/>
              </a:ext>
            </a:extLst>
          </p:cNvPr>
          <p:cNvSpPr/>
          <p:nvPr/>
        </p:nvSpPr>
        <p:spPr>
          <a:xfrm>
            <a:off x="6888284" y="863932"/>
            <a:ext cx="72000" cy="7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75298BC-8703-4B77-8AB0-0C59E36A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" y="1984134"/>
            <a:ext cx="5685361" cy="376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73097EE-37E3-41F5-86A4-BE9504EF2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38" y="1984134"/>
            <a:ext cx="5748956" cy="376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8428E6-E646-4491-9FE0-5AD6EA2F657B}"/>
              </a:ext>
            </a:extLst>
          </p:cNvPr>
          <p:cNvSpPr txBox="1"/>
          <p:nvPr/>
        </p:nvSpPr>
        <p:spPr>
          <a:xfrm>
            <a:off x="2212480" y="1838050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 점수의 분포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D1B37-BB8F-4575-B188-A14BEC19A126}"/>
              </a:ext>
            </a:extLst>
          </p:cNvPr>
          <p:cNvSpPr txBox="1"/>
          <p:nvPr/>
        </p:nvSpPr>
        <p:spPr>
          <a:xfrm>
            <a:off x="8783308" y="1838050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02C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퇴사</a:t>
            </a:r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분포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98FC64-C439-4269-AF96-DE2E537E2D63}"/>
              </a:ext>
            </a:extLst>
          </p:cNvPr>
          <p:cNvSpPr txBox="1"/>
          <p:nvPr/>
        </p:nvSpPr>
        <p:spPr>
          <a:xfrm>
            <a:off x="8783308" y="1603315"/>
            <a:ext cx="1500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 점수에 따른 </a:t>
            </a:r>
            <a:endParaRPr lang="ko-KR" altLang="en-US" sz="14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BFDC400-AB83-46D4-86A5-902A49909618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32" name="팔각형 31">
              <a:extLst>
                <a:ext uri="{FF2B5EF4-FFF2-40B4-BE49-F238E27FC236}">
                  <a16:creationId xmlns:a16="http://schemas.microsoft.com/office/drawing/2014/main" id="{A8B1B966-365E-4C90-8EE4-4DE2F79207F9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팔각형 32">
              <a:extLst>
                <a:ext uri="{FF2B5EF4-FFF2-40B4-BE49-F238E27FC236}">
                  <a16:creationId xmlns:a16="http://schemas.microsoft.com/office/drawing/2014/main" id="{381EC8A5-632D-4CE0-B17B-B58D90CDF757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754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팔각형 33">
              <a:extLst>
                <a:ext uri="{FF2B5EF4-FFF2-40B4-BE49-F238E27FC236}">
                  <a16:creationId xmlns:a16="http://schemas.microsoft.com/office/drawing/2014/main" id="{8396AB27-2203-49C4-8B76-05CCAFC5D323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D2B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CBA4258-9A9F-465D-AF48-B05452F0E6EC}"/>
              </a:ext>
            </a:extLst>
          </p:cNvPr>
          <p:cNvSpPr txBox="1"/>
          <p:nvPr/>
        </p:nvSpPr>
        <p:spPr>
          <a:xfrm>
            <a:off x="5266284" y="983812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(last_evaluation)</a:t>
            </a:r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14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778</Words>
  <Application>Microsoft Office PowerPoint</Application>
  <PresentationFormat>와이드스크린</PresentationFormat>
  <Paragraphs>262</Paragraphs>
  <Slides>26</Slides>
  <Notes>26</Notes>
  <HiddenSlides>3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1531046@office.kornu.ac.kr</dc:creator>
  <cp:lastModifiedBy>1531046@office.kornu.ac.kr</cp:lastModifiedBy>
  <cp:revision>56</cp:revision>
  <dcterms:created xsi:type="dcterms:W3CDTF">2022-05-23T07:49:49Z</dcterms:created>
  <dcterms:modified xsi:type="dcterms:W3CDTF">2022-05-24T06:59:58Z</dcterms:modified>
</cp:coreProperties>
</file>