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8" r:id="rId8"/>
    <p:sldId id="262" r:id="rId9"/>
    <p:sldId id="269" r:id="rId10"/>
    <p:sldId id="264" r:id="rId11"/>
    <p:sldId id="265" r:id="rId12"/>
    <p:sldId id="273" r:id="rId13"/>
    <p:sldId id="266" r:id="rId14"/>
    <p:sldId id="270" r:id="rId15"/>
    <p:sldId id="276" r:id="rId16"/>
    <p:sldId id="271" r:id="rId17"/>
    <p:sldId id="272" r:id="rId18"/>
    <p:sldId id="274" r:id="rId19"/>
    <p:sldId id="275" r:id="rId20"/>
  </p:sldIdLst>
  <p:sldSz cx="12192000" cy="6858000"/>
  <p:notesSz cx="6858000" cy="9144000"/>
  <p:embeddedFontLst>
    <p:embeddedFont>
      <p:font typeface="리디바탕" panose="020B0600000101010101" pitchFamily="34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8ED1-6581-468A-BF46-C0CE62A0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DFC16-EB76-4288-BB08-2A608FF86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441E2-5E57-4413-BFBE-48B27031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58E5D-8D67-476E-959F-81301FF7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8A8D4-711A-46EC-A8E0-43F6B4E2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E288-71CF-4003-B5A8-271131C9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C2BFC-BF06-4C47-B050-41D1F6DF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A34C0-4EF4-44C5-B347-C9759258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C20AB-4AA2-4CFC-935B-CA457257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00FFE-B1D7-4528-82DA-ADA07412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A5E72-E885-4E48-8B9F-50B93936C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B5DEE-E32A-43EA-B2FD-688585F9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3BF58-DDEF-4B7E-93DC-AEE5C5BE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358BA-195E-4F72-AB6B-F77AF4EA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23ACC-8008-42E3-898C-21CC5342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6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FD59E-96C9-425C-A1EB-88E1375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4D982-2530-4A86-8601-E9EE3D0F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1E5BB-2D22-4C71-A12D-67B68767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3AFCA-4331-4209-A538-305C86AA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BED6F-99E3-4439-A81C-D46B1EE2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3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C858A-E7D3-4564-B9B5-7A1CA4EF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3DE03-FF79-4AC0-A4A9-BA018B4F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FF599-D704-4194-B88F-130CB7E0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0D608-C87E-4E45-8BA7-58338A49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A2020-7041-4FD8-BF63-B4753E60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D2CF-2CF1-44BA-941F-F53EC04C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D9E3-0D27-4FB3-8577-96DB2C3CC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FAF59-9CCC-4D5F-8EFD-29CB91B9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8070A-BCFA-477F-B230-22DCC91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DB0EA-8CA3-4E90-9834-DFBD0BBA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EE188-1828-4DA4-A461-346C39AD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DFE8B-3C4A-4EFD-974C-D0BB416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020B6-E502-40C8-B3B7-011511F19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BEC6-E854-408A-A8E4-3B8BD395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964B4-C236-4549-B0FF-5D0BE0FC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B192C-CA25-41A8-A17F-29080D74C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278D1-E7D4-47C7-979D-A7517723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C8AA9-D711-4A3B-A192-27BDCBD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7FFC3-5195-40AF-BFAD-EB8EF473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BC168-3740-4388-8866-D596F76F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194D03-1836-4436-9EBB-99F806C0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AEA21E-3B76-45B8-A803-BED51A9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86524-A7A6-4A97-9BEB-CDA7F388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1D553-C739-46C6-B689-2E96451D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87B89B-1F2B-4398-A4E1-1BA7535C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F7859-FF6F-49A4-BD5B-2B6CF06B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BF9A-01A9-4780-8339-2134167D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66B3F-127B-4FF1-8415-6205475E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72EC1-E5DE-429F-9E53-BB84E8DD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35724-D1E7-4005-ACF5-718AFC46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1BAAE-7879-426B-AA7C-03DBA193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E1DC5-C8A8-4027-B349-ABF09F98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04FA-75E0-4FD1-93CC-9D55F70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8B295-4DB7-4069-B0E1-3155FCE82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9E04D-F9DD-4738-A4FF-B0609AD5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BEDEC-1329-4CA7-96CE-2E3C23C6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BEC35-3BAA-4FC8-9F67-236F7AC9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BB5FC-C637-4C79-BECD-473BAD0B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0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117FB-C394-480C-B005-DB884C97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0CBA0-A09B-46E5-BF75-96DB7BC7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2B40A-9CD8-4CE9-BDF1-191F7BA9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E317-4823-46DD-B01E-1502F2CED95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61625-CC9C-4312-9C06-71C3CA61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13234-8EE7-4DD4-A206-D62B0C46C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A9BD-0E12-402A-9AA5-EDCA7F64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52111F-9747-4561-89C3-C789BFE6E89D}"/>
              </a:ext>
            </a:extLst>
          </p:cNvPr>
          <p:cNvSpPr/>
          <p:nvPr/>
        </p:nvSpPr>
        <p:spPr>
          <a:xfrm>
            <a:off x="0" y="4492487"/>
            <a:ext cx="12192000" cy="236551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A25BE-3960-4A21-9F0F-B65238FE0161}"/>
              </a:ext>
            </a:extLst>
          </p:cNvPr>
          <p:cNvSpPr txBox="1"/>
          <p:nvPr/>
        </p:nvSpPr>
        <p:spPr>
          <a:xfrm>
            <a:off x="10508974" y="5964342"/>
            <a:ext cx="1519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13 </a:t>
            </a:r>
            <a:r>
              <a:rPr lang="ko-KR" altLang="en-US">
                <a:latin typeface="리디바탕" panose="020B0600000101010101" pitchFamily="34" charset="-127"/>
                <a:ea typeface="리디바탕" panose="020B0600000101010101" pitchFamily="34" charset="-127"/>
              </a:rPr>
              <a:t>황한재</a:t>
            </a:r>
            <a:endParaRPr lang="ko-KR" altLang="en-US" sz="180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5A439-2105-404A-A54D-1A283810594B}"/>
              </a:ext>
            </a:extLst>
          </p:cNvPr>
          <p:cNvSpPr txBox="1"/>
          <p:nvPr/>
        </p:nvSpPr>
        <p:spPr>
          <a:xfrm>
            <a:off x="432904" y="3125473"/>
            <a:ext cx="6319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일본과 일본 외 지역에 어떤 게임을 설계해야 하는가</a:t>
            </a:r>
            <a:endParaRPr lang="ko-KR" altLang="en-US" sz="2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FE414-1B77-4505-98AF-D7D35BD94416}"/>
              </a:ext>
            </a:extLst>
          </p:cNvPr>
          <p:cNvSpPr txBox="1"/>
          <p:nvPr/>
        </p:nvSpPr>
        <p:spPr>
          <a:xfrm>
            <a:off x="1167424" y="34704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FBAE1-3A82-4322-8E67-AE7570CBA2CF}"/>
              </a:ext>
            </a:extLst>
          </p:cNvPr>
          <p:cNvSpPr txBox="1"/>
          <p:nvPr/>
        </p:nvSpPr>
        <p:spPr>
          <a:xfrm>
            <a:off x="548033" y="2340642"/>
            <a:ext cx="4839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Goal of Project</a:t>
            </a:r>
            <a:endParaRPr lang="ko-KR" altLang="en-US" sz="5000" b="1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58B12-087E-492C-A487-96A84E187346}"/>
              </a:ext>
            </a:extLst>
          </p:cNvPr>
          <p:cNvSpPr/>
          <p:nvPr/>
        </p:nvSpPr>
        <p:spPr>
          <a:xfrm>
            <a:off x="570091" y="2539839"/>
            <a:ext cx="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4B516-CD16-4001-A4B8-E121834FE715}"/>
              </a:ext>
            </a:extLst>
          </p:cNvPr>
          <p:cNvSpPr txBox="1"/>
          <p:nvPr/>
        </p:nvSpPr>
        <p:spPr>
          <a:xfrm>
            <a:off x="12659" y="6333674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1st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04AA95-6472-434C-912E-26985A9C2A5A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A3798475-D561-4E23-9BE8-31072AC9262F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35F8ACD-22EA-4BAE-91E0-626C2031B621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팔각형 20">
              <a:extLst>
                <a:ext uri="{FF2B5EF4-FFF2-40B4-BE49-F238E27FC236}">
                  <a16:creationId xmlns:a16="http://schemas.microsoft.com/office/drawing/2014/main" id="{76FAE0AB-BF49-4D2B-BBA3-1585B6EAF13F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68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C3C3E93-99BB-47B2-A6C4-D4FB6192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4" y="840453"/>
            <a:ext cx="10892764" cy="52535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2673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출고량 </a:t>
            </a: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TOP-10 </a:t>
            </a:r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477824" y="-677178"/>
            <a:ext cx="36000" cy="25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2706692" y="281434"/>
            <a:ext cx="1425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Top10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C9AB-D422-43E2-8019-7A66F927F157}"/>
              </a:ext>
            </a:extLst>
          </p:cNvPr>
          <p:cNvSpPr txBox="1"/>
          <p:nvPr/>
        </p:nvSpPr>
        <p:spPr>
          <a:xfrm>
            <a:off x="2706692" y="99351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C2EC-914C-4C2A-90E3-2B0952D44202}"/>
              </a:ext>
            </a:extLst>
          </p:cNvPr>
          <p:cNvSpPr txBox="1"/>
          <p:nvPr/>
        </p:nvSpPr>
        <p:spPr>
          <a:xfrm>
            <a:off x="8280939" y="100609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D93BE-220C-40D5-BE1B-B752C2BC8502}"/>
              </a:ext>
            </a:extLst>
          </p:cNvPr>
          <p:cNvSpPr txBox="1"/>
          <p:nvPr/>
        </p:nvSpPr>
        <p:spPr>
          <a:xfrm>
            <a:off x="2725621" y="359919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A0E79-0390-4C7A-B197-A6F2AB8470AB}"/>
              </a:ext>
            </a:extLst>
          </p:cNvPr>
          <p:cNvSpPr txBox="1"/>
          <p:nvPr/>
        </p:nvSpPr>
        <p:spPr>
          <a:xfrm>
            <a:off x="8280939" y="35991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938D-7BD8-4F52-AF4D-E59270CC9407}"/>
              </a:ext>
            </a:extLst>
          </p:cNvPr>
          <p:cNvSpPr/>
          <p:nvPr/>
        </p:nvSpPr>
        <p:spPr>
          <a:xfrm>
            <a:off x="491530" y="2743871"/>
            <a:ext cx="442121" cy="4084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8BD50-9B3F-4F21-8BE7-FE32E3F2E140}"/>
              </a:ext>
            </a:extLst>
          </p:cNvPr>
          <p:cNvSpPr/>
          <p:nvPr/>
        </p:nvSpPr>
        <p:spPr>
          <a:xfrm>
            <a:off x="6033049" y="2743871"/>
            <a:ext cx="1060770" cy="4084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1FC05-DDA2-4237-A8AF-1AC5F61B60F1}"/>
              </a:ext>
            </a:extLst>
          </p:cNvPr>
          <p:cNvSpPr/>
          <p:nvPr/>
        </p:nvSpPr>
        <p:spPr>
          <a:xfrm>
            <a:off x="5820774" y="5332005"/>
            <a:ext cx="1801916" cy="6164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DEFDD-FE14-4D7C-ADE8-540D0F0C25D6}"/>
              </a:ext>
            </a:extLst>
          </p:cNvPr>
          <p:cNvSpPr/>
          <p:nvPr/>
        </p:nvSpPr>
        <p:spPr>
          <a:xfrm>
            <a:off x="235824" y="5237642"/>
            <a:ext cx="1765594" cy="7799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38BC6-ABCB-4228-BA92-62DFA32CCB0C}"/>
              </a:ext>
            </a:extLst>
          </p:cNvPr>
          <p:cNvSpPr/>
          <p:nvPr/>
        </p:nvSpPr>
        <p:spPr>
          <a:xfrm>
            <a:off x="2378075" y="2750697"/>
            <a:ext cx="1233805" cy="45385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E701E-ADA1-4B9A-B671-00BC06BDCC59}"/>
              </a:ext>
            </a:extLst>
          </p:cNvPr>
          <p:cNvSpPr/>
          <p:nvPr/>
        </p:nvSpPr>
        <p:spPr>
          <a:xfrm>
            <a:off x="7622690" y="2743871"/>
            <a:ext cx="2984350" cy="5604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4BFEA5-B5E4-49C2-BD00-3BD7B6BB1A93}"/>
              </a:ext>
            </a:extLst>
          </p:cNvPr>
          <p:cNvSpPr/>
          <p:nvPr/>
        </p:nvSpPr>
        <p:spPr>
          <a:xfrm>
            <a:off x="9455727" y="5332004"/>
            <a:ext cx="1339815" cy="6164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0D751A-C0F3-44C8-A371-112BF8897183}"/>
              </a:ext>
            </a:extLst>
          </p:cNvPr>
          <p:cNvSpPr/>
          <p:nvPr/>
        </p:nvSpPr>
        <p:spPr>
          <a:xfrm>
            <a:off x="4385344" y="2750697"/>
            <a:ext cx="1368787" cy="59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A4E39-4515-4581-913F-F9BC57C887D4}"/>
              </a:ext>
            </a:extLst>
          </p:cNvPr>
          <p:cNvSpPr/>
          <p:nvPr/>
        </p:nvSpPr>
        <p:spPr>
          <a:xfrm>
            <a:off x="8124306" y="5484406"/>
            <a:ext cx="1084810" cy="5198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11th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936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개별 게임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151178" y="-407178"/>
            <a:ext cx="36000" cy="19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2115927" y="243275"/>
            <a:ext cx="330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Wii Sports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리디바탕" panose="020B0600000101010101" pitchFamily="34" charset="-127"/>
              </a:rPr>
              <a:t>Series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Grand Theft Auto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리디바탕" panose="020B0600000101010101" pitchFamily="34" charset="-127"/>
              </a:rPr>
              <a:t>Series </a:t>
            </a:r>
          </a:p>
          <a:p>
            <a:r>
              <a:rPr lang="en-US" altLang="ko-KR" sz="1200" b="0" i="0">
                <a:solidFill>
                  <a:srgbClr val="000000"/>
                </a:solidFill>
                <a:effectLst/>
                <a:latin typeface="리디바탕" panose="020B0600000101010101" pitchFamily="34" charset="-127"/>
              </a:rPr>
              <a:t>FIFA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Series, Call of Duty Series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1B10E3-EDAE-4D88-95A3-A8E5B92B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4" y="2179885"/>
            <a:ext cx="6289667" cy="11782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E9773B-09A7-450C-81EB-7253AE20E214}"/>
              </a:ext>
            </a:extLst>
          </p:cNvPr>
          <p:cNvSpPr/>
          <p:nvPr/>
        </p:nvSpPr>
        <p:spPr>
          <a:xfrm>
            <a:off x="799689" y="2171721"/>
            <a:ext cx="1359490" cy="117827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D354F-25B5-4A84-AD0F-18830EFC89D3}"/>
              </a:ext>
            </a:extLst>
          </p:cNvPr>
          <p:cNvSpPr/>
          <p:nvPr/>
        </p:nvSpPr>
        <p:spPr>
          <a:xfrm>
            <a:off x="2872047" y="2179884"/>
            <a:ext cx="1276004" cy="11782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EBF719D-0560-4797-B340-20E78702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8" y="3602986"/>
            <a:ext cx="5345055" cy="12456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7ED0FE-C1F4-42FD-A05A-E78828434E27}"/>
              </a:ext>
            </a:extLst>
          </p:cNvPr>
          <p:cNvSpPr/>
          <p:nvPr/>
        </p:nvSpPr>
        <p:spPr>
          <a:xfrm>
            <a:off x="660862" y="3602985"/>
            <a:ext cx="665018" cy="12456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D19900-1D20-4231-85D9-2D7F1BAD5B06}"/>
              </a:ext>
            </a:extLst>
          </p:cNvPr>
          <p:cNvSpPr/>
          <p:nvPr/>
        </p:nvSpPr>
        <p:spPr>
          <a:xfrm>
            <a:off x="2047362" y="3602986"/>
            <a:ext cx="1071747" cy="12456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4DD1C6-C773-4C25-B866-30C06342CC07}"/>
              </a:ext>
            </a:extLst>
          </p:cNvPr>
          <p:cNvGrpSpPr/>
          <p:nvPr/>
        </p:nvGrpSpPr>
        <p:grpSpPr>
          <a:xfrm>
            <a:off x="235824" y="1013051"/>
            <a:ext cx="5537365" cy="913846"/>
            <a:chOff x="235824" y="1237387"/>
            <a:chExt cx="5537365" cy="91384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53E04B7-608C-4865-81CB-3BC6DC2A4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24" y="1237387"/>
              <a:ext cx="5537365" cy="913846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9F718EF-EEA8-437A-8730-72F72152BA26}"/>
                </a:ext>
              </a:extLst>
            </p:cNvPr>
            <p:cNvSpPr/>
            <p:nvPr/>
          </p:nvSpPr>
          <p:spPr>
            <a:xfrm>
              <a:off x="611423" y="1261776"/>
              <a:ext cx="839148" cy="865271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1C1D09A-228C-45C0-BFD8-98A14D0D6F55}"/>
                </a:ext>
              </a:extLst>
            </p:cNvPr>
            <p:cNvSpPr/>
            <p:nvPr/>
          </p:nvSpPr>
          <p:spPr>
            <a:xfrm>
              <a:off x="2244704" y="1261775"/>
              <a:ext cx="874405" cy="88945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287379D-BFE9-4928-8F33-C245BFA3B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24" y="5063936"/>
            <a:ext cx="6122324" cy="123968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A92183-0511-4003-B708-CE8BC443CD37}"/>
              </a:ext>
            </a:extLst>
          </p:cNvPr>
          <p:cNvSpPr/>
          <p:nvPr/>
        </p:nvSpPr>
        <p:spPr>
          <a:xfrm>
            <a:off x="660862" y="5060968"/>
            <a:ext cx="1386500" cy="12456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068EAB-3FB5-4D58-90D6-AD3A1B4CFFD8}"/>
              </a:ext>
            </a:extLst>
          </p:cNvPr>
          <p:cNvSpPr/>
          <p:nvPr/>
        </p:nvSpPr>
        <p:spPr>
          <a:xfrm>
            <a:off x="2826327" y="5060968"/>
            <a:ext cx="986032" cy="12456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DDDF01-629F-4888-B28A-7F59D9C7A28E}"/>
              </a:ext>
            </a:extLst>
          </p:cNvPr>
          <p:cNvSpPr txBox="1"/>
          <p:nvPr/>
        </p:nvSpPr>
        <p:spPr>
          <a:xfrm>
            <a:off x="5094316" y="359336"/>
            <a:ext cx="2003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전체 출고량 기준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3838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12th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936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개별 게임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151178" y="-407178"/>
            <a:ext cx="36000" cy="19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2047362" y="281434"/>
            <a:ext cx="2650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Pokemon Series –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일본의 출고량기준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9ECCDF-DD6C-48FD-A8BB-E58A579F9D08}"/>
              </a:ext>
            </a:extLst>
          </p:cNvPr>
          <p:cNvGrpSpPr/>
          <p:nvPr/>
        </p:nvGrpSpPr>
        <p:grpSpPr>
          <a:xfrm>
            <a:off x="235823" y="1772209"/>
            <a:ext cx="10944225" cy="1920648"/>
            <a:chOff x="235823" y="4452845"/>
            <a:chExt cx="10944225" cy="192064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B139D02-285C-4A35-8F6B-6A4B6FAC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23" y="4454395"/>
              <a:ext cx="10944225" cy="191909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D7ED0FE-C1F4-42FD-A05A-E78828434E27}"/>
                </a:ext>
              </a:extLst>
            </p:cNvPr>
            <p:cNvSpPr/>
            <p:nvPr/>
          </p:nvSpPr>
          <p:spPr>
            <a:xfrm>
              <a:off x="2059394" y="4452845"/>
              <a:ext cx="2330135" cy="188083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D19900-1D20-4231-85D9-2D7F1BAD5B06}"/>
                </a:ext>
              </a:extLst>
            </p:cNvPr>
            <p:cNvSpPr/>
            <p:nvPr/>
          </p:nvSpPr>
          <p:spPr>
            <a:xfrm>
              <a:off x="5577842" y="4473529"/>
              <a:ext cx="1746984" cy="188083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3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13th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연도별 트렌드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376710" y="-587178"/>
            <a:ext cx="36000" cy="23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B7A43-6896-4FD9-BA9C-168E0B85E4F0}"/>
              </a:ext>
            </a:extLst>
          </p:cNvPr>
          <p:cNvSpPr txBox="1"/>
          <p:nvPr/>
        </p:nvSpPr>
        <p:spPr>
          <a:xfrm>
            <a:off x="2499750" y="281434"/>
            <a:ext cx="2442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장르 출고량 분석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Action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3D8660-E18C-486F-BCCA-C8C938EB4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0" y="826775"/>
            <a:ext cx="10790877" cy="52044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B19C7DD-FD9D-4270-812F-A61B5C017B05}"/>
              </a:ext>
            </a:extLst>
          </p:cNvPr>
          <p:cNvSpPr txBox="1"/>
          <p:nvPr/>
        </p:nvSpPr>
        <p:spPr>
          <a:xfrm>
            <a:off x="2706692" y="99351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11D8C4-DB82-4641-8AED-C16562FCABB8}"/>
              </a:ext>
            </a:extLst>
          </p:cNvPr>
          <p:cNvSpPr txBox="1"/>
          <p:nvPr/>
        </p:nvSpPr>
        <p:spPr>
          <a:xfrm>
            <a:off x="8150998" y="100609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24A23-E226-4802-B8BB-F749EBABC062}"/>
              </a:ext>
            </a:extLst>
          </p:cNvPr>
          <p:cNvSpPr txBox="1"/>
          <p:nvPr/>
        </p:nvSpPr>
        <p:spPr>
          <a:xfrm>
            <a:off x="2725621" y="359919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B78AAC-B792-4034-92D6-44DED89E1C99}"/>
              </a:ext>
            </a:extLst>
          </p:cNvPr>
          <p:cNvSpPr txBox="1"/>
          <p:nvPr/>
        </p:nvSpPr>
        <p:spPr>
          <a:xfrm>
            <a:off x="8150998" y="35991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78952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14th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연도별 트렌드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376710" y="-587178"/>
            <a:ext cx="36000" cy="23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B7A43-6896-4FD9-BA9C-168E0B85E4F0}"/>
              </a:ext>
            </a:extLst>
          </p:cNvPr>
          <p:cNvSpPr txBox="1"/>
          <p:nvPr/>
        </p:nvSpPr>
        <p:spPr>
          <a:xfrm>
            <a:off x="2499750" y="281434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장르 출고량 분석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Sports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EAFFB-172A-4947-8850-9F18702E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3" y="876688"/>
            <a:ext cx="11041201" cy="5325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6051F6-A49E-48E0-95FD-D146FDB68688}"/>
              </a:ext>
            </a:extLst>
          </p:cNvPr>
          <p:cNvSpPr txBox="1"/>
          <p:nvPr/>
        </p:nvSpPr>
        <p:spPr>
          <a:xfrm>
            <a:off x="2783694" y="99351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ACAEA-CE4D-4768-90A9-FACF245860C5}"/>
              </a:ext>
            </a:extLst>
          </p:cNvPr>
          <p:cNvSpPr txBox="1"/>
          <p:nvPr/>
        </p:nvSpPr>
        <p:spPr>
          <a:xfrm>
            <a:off x="8377192" y="100609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35F63-5C1B-46B1-BAC2-6FCF95275919}"/>
              </a:ext>
            </a:extLst>
          </p:cNvPr>
          <p:cNvSpPr txBox="1"/>
          <p:nvPr/>
        </p:nvSpPr>
        <p:spPr>
          <a:xfrm>
            <a:off x="2831499" y="367619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36376-124F-4EFC-879F-25BD31264E29}"/>
              </a:ext>
            </a:extLst>
          </p:cNvPr>
          <p:cNvSpPr txBox="1"/>
          <p:nvPr/>
        </p:nvSpPr>
        <p:spPr>
          <a:xfrm>
            <a:off x="8377192" y="367619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39609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93297E-110D-4917-9D75-F0E4EF497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" y="687932"/>
            <a:ext cx="10895174" cy="525475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15th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연도별 트렌드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376710" y="-587178"/>
            <a:ext cx="36000" cy="23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B7A43-6896-4FD9-BA9C-168E0B85E4F0}"/>
              </a:ext>
            </a:extLst>
          </p:cNvPr>
          <p:cNvSpPr txBox="1"/>
          <p:nvPr/>
        </p:nvSpPr>
        <p:spPr>
          <a:xfrm>
            <a:off x="2499750" y="281434"/>
            <a:ext cx="252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장르 출고량 분석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Shooter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15AE2-CB1D-4CC0-8684-72F7D5EEF91E}"/>
              </a:ext>
            </a:extLst>
          </p:cNvPr>
          <p:cNvSpPr txBox="1"/>
          <p:nvPr/>
        </p:nvSpPr>
        <p:spPr>
          <a:xfrm>
            <a:off x="2625977" y="84862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CA55D-AFFA-44F3-894D-A4D428961F05}"/>
              </a:ext>
            </a:extLst>
          </p:cNvPr>
          <p:cNvSpPr txBox="1"/>
          <p:nvPr/>
        </p:nvSpPr>
        <p:spPr>
          <a:xfrm>
            <a:off x="8127041" y="848629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2C4A0-6378-47E9-84E2-51875967B898}"/>
              </a:ext>
            </a:extLst>
          </p:cNvPr>
          <p:cNvSpPr txBox="1"/>
          <p:nvPr/>
        </p:nvSpPr>
        <p:spPr>
          <a:xfrm>
            <a:off x="2633992" y="350338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CD44B-4D4D-4BEC-B195-84B600A1F71C}"/>
              </a:ext>
            </a:extLst>
          </p:cNvPr>
          <p:cNvSpPr txBox="1"/>
          <p:nvPr/>
        </p:nvSpPr>
        <p:spPr>
          <a:xfrm>
            <a:off x="8127041" y="35033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4219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16th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연도별 트렌드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376710" y="-587178"/>
            <a:ext cx="36000" cy="23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B7A43-6896-4FD9-BA9C-168E0B85E4F0}"/>
              </a:ext>
            </a:extLst>
          </p:cNvPr>
          <p:cNvSpPr txBox="1"/>
          <p:nvPr/>
        </p:nvSpPr>
        <p:spPr>
          <a:xfrm>
            <a:off x="2499750" y="281434"/>
            <a:ext cx="2858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장르 출고량 분석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RolePlaying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75F612-B402-4FED-9EF5-938FE725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1" y="845988"/>
            <a:ext cx="11290247" cy="5445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215AE2-CB1D-4CC0-8684-72F7D5EEF91E}"/>
              </a:ext>
            </a:extLst>
          </p:cNvPr>
          <p:cNvSpPr txBox="1"/>
          <p:nvPr/>
        </p:nvSpPr>
        <p:spPr>
          <a:xfrm>
            <a:off x="3004704" y="97747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CA55D-AFFA-44F3-894D-A4D428961F05}"/>
              </a:ext>
            </a:extLst>
          </p:cNvPr>
          <p:cNvSpPr txBox="1"/>
          <p:nvPr/>
        </p:nvSpPr>
        <p:spPr>
          <a:xfrm>
            <a:off x="8661137" y="97747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2C4A0-6378-47E9-84E2-51875967B898}"/>
              </a:ext>
            </a:extLst>
          </p:cNvPr>
          <p:cNvSpPr txBox="1"/>
          <p:nvPr/>
        </p:nvSpPr>
        <p:spPr>
          <a:xfrm>
            <a:off x="3004704" y="371951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CD44B-4D4D-4BEC-B195-84B600A1F71C}"/>
              </a:ext>
            </a:extLst>
          </p:cNvPr>
          <p:cNvSpPr txBox="1"/>
          <p:nvPr/>
        </p:nvSpPr>
        <p:spPr>
          <a:xfrm>
            <a:off x="8694825" y="37444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344488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17th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3542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게임회사와 플랫폼 교차분석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855443" y="-1127178"/>
            <a:ext cx="36000" cy="34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0BF8D9-8319-4487-84C7-9953B9AE38D3}"/>
              </a:ext>
            </a:extLst>
          </p:cNvPr>
          <p:cNvGrpSpPr/>
          <p:nvPr/>
        </p:nvGrpSpPr>
        <p:grpSpPr>
          <a:xfrm>
            <a:off x="108899" y="1997620"/>
            <a:ext cx="11605047" cy="3154144"/>
            <a:chOff x="108899" y="2801329"/>
            <a:chExt cx="11605047" cy="31541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B4A17E-DC7A-465E-B3FF-E9F9737CE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43" y="3826974"/>
              <a:ext cx="11550503" cy="13560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6B2442-E4EC-4042-B9BB-FF5C137A7CE3}"/>
                </a:ext>
              </a:extLst>
            </p:cNvPr>
            <p:cNvSpPr txBox="1"/>
            <p:nvPr/>
          </p:nvSpPr>
          <p:spPr>
            <a:xfrm>
              <a:off x="163443" y="2801329"/>
              <a:ext cx="3308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귀무가설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ko-KR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게임 회사와 플랫폼이 연관성이 없다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DD9ABE-63E0-457E-8A1E-4305EB908D40}"/>
                </a:ext>
              </a:extLst>
            </p:cNvPr>
            <p:cNvSpPr txBox="1"/>
            <p:nvPr/>
          </p:nvSpPr>
          <p:spPr>
            <a:xfrm>
              <a:off x="163443" y="3060327"/>
              <a:ext cx="3259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대립가설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ko-KR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게임 회사와 플랫폼이 연관성이 있다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3CD42-E4DF-433A-B807-59672F54E806}"/>
                </a:ext>
              </a:extLst>
            </p:cNvPr>
            <p:cNvSpPr txBox="1"/>
            <p:nvPr/>
          </p:nvSpPr>
          <p:spPr>
            <a:xfrm>
              <a:off x="163443" y="3528298"/>
              <a:ext cx="383476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stats.chi2_contingency(platform_publisher_crosstab)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7B8973-70A8-49A9-8B7A-4E5A76725322}"/>
                </a:ext>
              </a:extLst>
            </p:cNvPr>
            <p:cNvSpPr txBox="1"/>
            <p:nvPr/>
          </p:nvSpPr>
          <p:spPr>
            <a:xfrm>
              <a:off x="108899" y="5342533"/>
              <a:ext cx="3989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pvalue = 0.0 </a:t>
              </a:r>
              <a:r>
                <a:rPr lang="ko-KR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이므로 귀무가설을 기각하고 대립가설을 채택</a:t>
              </a:r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F28050-F4E4-49F5-A93C-F79A3C88C462}"/>
                </a:ext>
              </a:extLst>
            </p:cNvPr>
            <p:cNvSpPr txBox="1"/>
            <p:nvPr/>
          </p:nvSpPr>
          <p:spPr>
            <a:xfrm>
              <a:off x="163443" y="5616919"/>
              <a:ext cx="4916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즉</a:t>
              </a:r>
              <a:r>
                <a:rPr lang="en-US" altLang="ko-KR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, </a:t>
              </a:r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게임 회사와 플랫폼이 연관성이 있을 가능성이 높다</a:t>
              </a:r>
              <a:r>
                <a:rPr lang="en-US" altLang="ko-KR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8622232-CF40-42BE-9A89-232E9683CFAB}"/>
                </a:ext>
              </a:extLst>
            </p:cNvPr>
            <p:cNvSpPr/>
            <p:nvPr/>
          </p:nvSpPr>
          <p:spPr>
            <a:xfrm>
              <a:off x="163443" y="5666504"/>
              <a:ext cx="36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43BCCCC-A7BD-414A-A3F6-FFF8B8918414}"/>
              </a:ext>
            </a:extLst>
          </p:cNvPr>
          <p:cNvSpPr txBox="1"/>
          <p:nvPr/>
        </p:nvSpPr>
        <p:spPr>
          <a:xfrm>
            <a:off x="108899" y="84182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카이제곱검정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교차분석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77854-943D-4EFC-B60C-4D8929779B32}"/>
              </a:ext>
            </a:extLst>
          </p:cNvPr>
          <p:cNvSpPr txBox="1"/>
          <p:nvPr/>
        </p:nvSpPr>
        <p:spPr>
          <a:xfrm>
            <a:off x="108899" y="1164895"/>
            <a:ext cx="482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두 범주형 자료가 서로 연관성이 있는지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없는지 확인하는 분석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F5554A-634D-4E0F-B6B7-6FC52612375D}"/>
              </a:ext>
            </a:extLst>
          </p:cNvPr>
          <p:cNvSpPr/>
          <p:nvPr/>
        </p:nvSpPr>
        <p:spPr>
          <a:xfrm>
            <a:off x="122709" y="905965"/>
            <a:ext cx="36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18FDB-6A0E-4EE6-8327-1EE8A7B79A57}"/>
              </a:ext>
            </a:extLst>
          </p:cNvPr>
          <p:cNvSpPr txBox="1"/>
          <p:nvPr/>
        </p:nvSpPr>
        <p:spPr>
          <a:xfrm>
            <a:off x="122709" y="1395430"/>
            <a:ext cx="330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Pvalue &lt; 0.05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이면 귀무가설을 기각한다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7CB9D5-8594-40BF-A177-2FEAF52DCF93}"/>
              </a:ext>
            </a:extLst>
          </p:cNvPr>
          <p:cNvCxnSpPr>
            <a:cxnSpLocks/>
          </p:cNvCxnSpPr>
          <p:nvPr/>
        </p:nvCxnSpPr>
        <p:spPr>
          <a:xfrm>
            <a:off x="199443" y="1849699"/>
            <a:ext cx="11514503" cy="0"/>
          </a:xfrm>
          <a:prstGeom prst="line">
            <a:avLst/>
          </a:prstGeom>
          <a:ln w="28575">
            <a:solidFill>
              <a:srgbClr val="FFF2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8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18th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결과도출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768370" y="42822"/>
            <a:ext cx="36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1B95E-F218-4CBA-8120-8CD5B4279FC2}"/>
              </a:ext>
            </a:extLst>
          </p:cNvPr>
          <p:cNvSpPr txBox="1"/>
          <p:nvPr/>
        </p:nvSpPr>
        <p:spPr>
          <a:xfrm>
            <a:off x="246369" y="1869376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 외 지역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ECD676-C505-4886-B35C-7D1792EE83EA}"/>
              </a:ext>
            </a:extLst>
          </p:cNvPr>
          <p:cNvSpPr txBox="1"/>
          <p:nvPr/>
        </p:nvSpPr>
        <p:spPr>
          <a:xfrm>
            <a:off x="314498" y="23002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  <a:r>
              <a:rPr lang="en-US" altLang="ko-KR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AC6197-2EAF-469A-A13F-9EACE2925011}"/>
              </a:ext>
            </a:extLst>
          </p:cNvPr>
          <p:cNvSpPr/>
          <p:nvPr/>
        </p:nvSpPr>
        <p:spPr>
          <a:xfrm>
            <a:off x="2473693" y="1224709"/>
            <a:ext cx="2963439" cy="4054747"/>
          </a:xfrm>
          <a:prstGeom prst="roundRect">
            <a:avLst>
              <a:gd name="adj" fmla="val 2502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395DE0-FDDA-4D03-94D4-126A2D0C8A74}"/>
              </a:ext>
            </a:extLst>
          </p:cNvPr>
          <p:cNvSpPr txBox="1"/>
          <p:nvPr/>
        </p:nvSpPr>
        <p:spPr>
          <a:xfrm>
            <a:off x="3521639" y="86674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599B7-26DB-40A3-B539-0B50D44B7D15}"/>
              </a:ext>
            </a:extLst>
          </p:cNvPr>
          <p:cNvSpPr txBox="1"/>
          <p:nvPr/>
        </p:nvSpPr>
        <p:spPr>
          <a:xfrm>
            <a:off x="847494" y="4201683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77DFEF-1191-4610-8BFC-1AD5B0C8FF55}"/>
              </a:ext>
            </a:extLst>
          </p:cNvPr>
          <p:cNvSpPr txBox="1"/>
          <p:nvPr/>
        </p:nvSpPr>
        <p:spPr>
          <a:xfrm>
            <a:off x="3310522" y="1579834"/>
            <a:ext cx="128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Action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957F92-C2EA-4C37-ABBE-951B04DDF10F}"/>
              </a:ext>
            </a:extLst>
          </p:cNvPr>
          <p:cNvSpPr txBox="1"/>
          <p:nvPr/>
        </p:nvSpPr>
        <p:spPr>
          <a:xfrm>
            <a:off x="3310522" y="234239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Sports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F3080BF-F052-4E58-85F5-2431F19EAFE7}"/>
              </a:ext>
            </a:extLst>
          </p:cNvPr>
          <p:cNvSpPr/>
          <p:nvPr/>
        </p:nvSpPr>
        <p:spPr>
          <a:xfrm>
            <a:off x="5612754" y="1224709"/>
            <a:ext cx="2963439" cy="4054747"/>
          </a:xfrm>
          <a:prstGeom prst="roundRect">
            <a:avLst>
              <a:gd name="adj" fmla="val 2502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5FFBC9-2AFD-4F84-A38D-4C866A3959D5}"/>
              </a:ext>
            </a:extLst>
          </p:cNvPr>
          <p:cNvSpPr txBox="1"/>
          <p:nvPr/>
        </p:nvSpPr>
        <p:spPr>
          <a:xfrm>
            <a:off x="6660700" y="86674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회사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68097-8328-4D44-804D-37CCF81DFF9D}"/>
              </a:ext>
            </a:extLst>
          </p:cNvPr>
          <p:cNvSpPr txBox="1"/>
          <p:nvPr/>
        </p:nvSpPr>
        <p:spPr>
          <a:xfrm>
            <a:off x="6345265" y="1458114"/>
            <a:ext cx="1592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Take-Two</a:t>
            </a:r>
          </a:p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Interactive</a:t>
            </a:r>
            <a:endParaRPr lang="ko-KR" altLang="en-US" sz="2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5F23C-EE26-4C91-90F2-9C5DB60C0199}"/>
              </a:ext>
            </a:extLst>
          </p:cNvPr>
          <p:cNvSpPr txBox="1"/>
          <p:nvPr/>
        </p:nvSpPr>
        <p:spPr>
          <a:xfrm>
            <a:off x="6387263" y="4263238"/>
            <a:ext cx="1385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Nintendo</a:t>
            </a:r>
            <a:endParaRPr lang="ko-KR" altLang="en-US" sz="2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C6D414-5E99-4C46-9A44-687E35333105}"/>
              </a:ext>
            </a:extLst>
          </p:cNvPr>
          <p:cNvSpPr txBox="1"/>
          <p:nvPr/>
        </p:nvSpPr>
        <p:spPr>
          <a:xfrm>
            <a:off x="6061693" y="2388559"/>
            <a:ext cx="2155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Electronic Arts</a:t>
            </a:r>
            <a:endParaRPr lang="ko-KR" altLang="en-US" sz="2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3DC63-277C-4D34-8DF5-786129650C85}"/>
              </a:ext>
            </a:extLst>
          </p:cNvPr>
          <p:cNvSpPr txBox="1"/>
          <p:nvPr/>
        </p:nvSpPr>
        <p:spPr>
          <a:xfrm>
            <a:off x="2825966" y="4217071"/>
            <a:ext cx="225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Role-Playing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80100EE-43B3-4428-8CE3-9820708EA33B}"/>
              </a:ext>
            </a:extLst>
          </p:cNvPr>
          <p:cNvSpPr/>
          <p:nvPr/>
        </p:nvSpPr>
        <p:spPr>
          <a:xfrm>
            <a:off x="8751815" y="1224709"/>
            <a:ext cx="2963439" cy="4054747"/>
          </a:xfrm>
          <a:prstGeom prst="roundRect">
            <a:avLst>
              <a:gd name="adj" fmla="val 2502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5CA76-4B08-4D40-839E-6833395EF99F}"/>
              </a:ext>
            </a:extLst>
          </p:cNvPr>
          <p:cNvSpPr txBox="1"/>
          <p:nvPr/>
        </p:nvSpPr>
        <p:spPr>
          <a:xfrm>
            <a:off x="9799761" y="866745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게임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1BA57-5F76-4871-887F-B320599A83BF}"/>
              </a:ext>
            </a:extLst>
          </p:cNvPr>
          <p:cNvSpPr txBox="1"/>
          <p:nvPr/>
        </p:nvSpPr>
        <p:spPr>
          <a:xfrm>
            <a:off x="9570193" y="4581176"/>
            <a:ext cx="1315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Pokemon</a:t>
            </a:r>
            <a:endParaRPr lang="ko-KR" alt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204E47-0A84-46C5-B8DC-99647D5D86CE}"/>
              </a:ext>
            </a:extLst>
          </p:cNvPr>
          <p:cNvSpPr txBox="1"/>
          <p:nvPr/>
        </p:nvSpPr>
        <p:spPr>
          <a:xfrm>
            <a:off x="9498357" y="3953165"/>
            <a:ext cx="1532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Wii Sports</a:t>
            </a:r>
            <a:endParaRPr lang="ko-KR" alt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C7411-9930-4FE5-8EAD-4833A7618DC3}"/>
              </a:ext>
            </a:extLst>
          </p:cNvPr>
          <p:cNvSpPr txBox="1"/>
          <p:nvPr/>
        </p:nvSpPr>
        <p:spPr>
          <a:xfrm>
            <a:off x="9117824" y="1639206"/>
            <a:ext cx="2293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Grand Theft Auto</a:t>
            </a:r>
            <a:endParaRPr lang="ko-KR" alt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2CB5D4-5ACE-4776-9761-527B987B8591}"/>
              </a:ext>
            </a:extLst>
          </p:cNvPr>
          <p:cNvSpPr txBox="1"/>
          <p:nvPr/>
        </p:nvSpPr>
        <p:spPr>
          <a:xfrm>
            <a:off x="9893986" y="2403947"/>
            <a:ext cx="793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000000"/>
                </a:solidFill>
                <a:effectLst/>
                <a:latin typeface="리디바탕" panose="020B0600000101010101" pitchFamily="34" charset="-127"/>
              </a:rPr>
              <a:t>FIFA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B6DE1B-F44D-45B6-9CC1-7B5E4847022F}"/>
              </a:ext>
            </a:extLst>
          </p:cNvPr>
          <p:cNvSpPr txBox="1"/>
          <p:nvPr/>
        </p:nvSpPr>
        <p:spPr>
          <a:xfrm>
            <a:off x="9831139" y="676395"/>
            <a:ext cx="85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>
                <a:solidFill>
                  <a:srgbClr val="000000"/>
                </a:solidFill>
                <a:effectLst/>
                <a:latin typeface="리디바탕" panose="020B0600000101010101" pitchFamily="34" charset="-127"/>
              </a:rPr>
              <a:t>Series</a:t>
            </a:r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7F26A30-7FE2-4B1D-967D-A340A0B82A1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298534" y="1869376"/>
            <a:ext cx="1011988" cy="26161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FFF102D-9A29-4C1C-AF1B-CE0D66145920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2298534" y="2130986"/>
            <a:ext cx="1011988" cy="47301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8C0A76E-B3D9-40FF-BE2A-4FD7B2D5F2E2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4600299" y="1841444"/>
            <a:ext cx="1744966" cy="1391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3548763-1D08-41AF-A5F9-24C27ACF713A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4557979" y="2604003"/>
            <a:ext cx="1503714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5595C42-486A-470F-B1DA-69C74C534849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 flipV="1">
            <a:off x="7938073" y="1839261"/>
            <a:ext cx="1179751" cy="357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93AE0D0-F605-4637-B17F-39A86F778CCE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 flipV="1">
            <a:off x="8216835" y="2604002"/>
            <a:ext cx="1677151" cy="1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27DA231-F1DF-403F-9DB5-F80B05EA7545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4557979" y="2604003"/>
            <a:ext cx="1829284" cy="1874679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EA69BC4-66C2-44E1-B23B-49F98F8D4E88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 flipV="1">
            <a:off x="7772707" y="4153220"/>
            <a:ext cx="1725650" cy="32546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DA8366C-98BA-4F52-8FB0-D2B363BC565B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1697407" y="4463293"/>
            <a:ext cx="1128559" cy="1538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D2141E2-DC8D-4C09-8DFC-DBF9B0E0F76F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5084854" y="4478681"/>
            <a:ext cx="1302409" cy="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4D3A225-2D74-4372-876F-4AF5E6896C9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7772707" y="4478682"/>
            <a:ext cx="1797486" cy="30254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0B65AC-00CF-4BC3-8D25-2F54434D777A}"/>
              </a:ext>
            </a:extLst>
          </p:cNvPr>
          <p:cNvSpPr txBox="1"/>
          <p:nvPr/>
        </p:nvSpPr>
        <p:spPr>
          <a:xfrm>
            <a:off x="9375074" y="3078529"/>
            <a:ext cx="18313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Call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of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Duty</a:t>
            </a:r>
            <a:endParaRPr lang="ko-KR" altLang="en-US" sz="2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FAEA9-0C3F-45C3-AF52-8FDD3DCC6957}"/>
              </a:ext>
            </a:extLst>
          </p:cNvPr>
          <p:cNvSpPr txBox="1"/>
          <p:nvPr/>
        </p:nvSpPr>
        <p:spPr>
          <a:xfrm>
            <a:off x="3310521" y="2990472"/>
            <a:ext cx="147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Shooter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80E7A4A-AE49-47A9-9A46-5753317DD4FB}"/>
              </a:ext>
            </a:extLst>
          </p:cNvPr>
          <p:cNvCxnSpPr>
            <a:cxnSpLocks/>
            <a:stCxn id="25" idx="3"/>
            <a:endCxn id="55" idx="1"/>
          </p:cNvCxnSpPr>
          <p:nvPr/>
        </p:nvCxnSpPr>
        <p:spPr>
          <a:xfrm>
            <a:off x="2298534" y="2130986"/>
            <a:ext cx="1011987" cy="1121096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8DDDC0F-7472-4EC3-AB3F-E93C6665C75D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 flipV="1">
            <a:off x="7888187" y="3278584"/>
            <a:ext cx="1486887" cy="1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D026F89-C951-415E-9156-7BF452C47ADA}"/>
              </a:ext>
            </a:extLst>
          </p:cNvPr>
          <p:cNvSpPr txBox="1"/>
          <p:nvPr/>
        </p:nvSpPr>
        <p:spPr>
          <a:xfrm>
            <a:off x="6390341" y="3063141"/>
            <a:ext cx="14978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Activision</a:t>
            </a:r>
            <a:endParaRPr lang="ko-KR" altLang="en-US" sz="2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913E191-C3E2-4BD4-9CD3-2B11EB6FE00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4781629" y="3252082"/>
            <a:ext cx="1608712" cy="26503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2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52111F-9747-4561-89C3-C789BFE6E89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FBAE1-3A82-4322-8E67-AE7570CBA2CF}"/>
              </a:ext>
            </a:extLst>
          </p:cNvPr>
          <p:cNvSpPr txBox="1"/>
          <p:nvPr/>
        </p:nvSpPr>
        <p:spPr>
          <a:xfrm>
            <a:off x="1176182" y="2648952"/>
            <a:ext cx="34547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5000" b="1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58B12-087E-492C-A487-96A84E187346}"/>
              </a:ext>
            </a:extLst>
          </p:cNvPr>
          <p:cNvSpPr/>
          <p:nvPr/>
        </p:nvSpPr>
        <p:spPr>
          <a:xfrm>
            <a:off x="1176182" y="2719839"/>
            <a:ext cx="36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4B516-CD16-4001-A4B8-E121834FE715}"/>
              </a:ext>
            </a:extLst>
          </p:cNvPr>
          <p:cNvSpPr txBox="1"/>
          <p:nvPr/>
        </p:nvSpPr>
        <p:spPr>
          <a:xfrm>
            <a:off x="12659" y="63336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19th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04AA95-6472-434C-912E-26985A9C2A5A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A3798475-D561-4E23-9BE8-31072AC9262F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35F8ACD-22EA-4BAE-91E0-626C2031B621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팔각형 20">
              <a:extLst>
                <a:ext uri="{FF2B5EF4-FFF2-40B4-BE49-F238E27FC236}">
                  <a16:creationId xmlns:a16="http://schemas.microsoft.com/office/drawing/2014/main" id="{76FAE0AB-BF49-4D2B-BBA3-1585B6EAF13F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E8B0D-24E0-4D4C-95AE-881C186D12F5}"/>
              </a:ext>
            </a:extLst>
          </p:cNvPr>
          <p:cNvSpPr/>
          <p:nvPr/>
        </p:nvSpPr>
        <p:spPr>
          <a:xfrm>
            <a:off x="0" y="2426843"/>
            <a:ext cx="12192000" cy="3718888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FBAE1-3A82-4322-8E67-AE7570CBA2CF}"/>
              </a:ext>
            </a:extLst>
          </p:cNvPr>
          <p:cNvSpPr txBox="1"/>
          <p:nvPr/>
        </p:nvSpPr>
        <p:spPr>
          <a:xfrm>
            <a:off x="588422" y="177638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58B12-087E-492C-A487-96A84E187346}"/>
              </a:ext>
            </a:extLst>
          </p:cNvPr>
          <p:cNvSpPr/>
          <p:nvPr/>
        </p:nvSpPr>
        <p:spPr>
          <a:xfrm rot="16200000">
            <a:off x="6078000" y="-4532477"/>
            <a:ext cx="36000" cy="108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4B516-CD16-4001-A4B8-E121834FE715}"/>
              </a:ext>
            </a:extLst>
          </p:cNvPr>
          <p:cNvSpPr txBox="1"/>
          <p:nvPr/>
        </p:nvSpPr>
        <p:spPr>
          <a:xfrm>
            <a:off x="12659" y="6333674"/>
            <a:ext cx="707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2nd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CAEA50-4E85-44FD-8AEE-48C9DB4CFD74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E4113C77-8219-49C3-A211-72B6B135507D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65DE29DA-62CE-4EE3-953D-58A501356A71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팔각형 20">
              <a:extLst>
                <a:ext uri="{FF2B5EF4-FFF2-40B4-BE49-F238E27FC236}">
                  <a16:creationId xmlns:a16="http://schemas.microsoft.com/office/drawing/2014/main" id="{A1B24B32-D396-4D1B-99D8-92766BC99A5C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18D1B0-9414-4B7A-9810-AA73D9931D32}"/>
              </a:ext>
            </a:extLst>
          </p:cNvPr>
          <p:cNvSpPr txBox="1"/>
          <p:nvPr/>
        </p:nvSpPr>
        <p:spPr>
          <a:xfrm>
            <a:off x="588422" y="2634584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설정 이유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43D22-0095-4BA5-B44E-DD7C4F47D75F}"/>
              </a:ext>
            </a:extLst>
          </p:cNvPr>
          <p:cNvSpPr txBox="1"/>
          <p:nvPr/>
        </p:nvSpPr>
        <p:spPr>
          <a:xfrm>
            <a:off x="3445521" y="2634584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D161D-E7C4-4A37-B026-40789D02C1DA}"/>
              </a:ext>
            </a:extLst>
          </p:cNvPr>
          <p:cNvSpPr txBox="1"/>
          <p:nvPr/>
        </p:nvSpPr>
        <p:spPr>
          <a:xfrm>
            <a:off x="598048" y="3035736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연도별 각 지역의 출고량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A3CBA-A707-42D2-9BD6-BAA7F478F4A1}"/>
              </a:ext>
            </a:extLst>
          </p:cNvPr>
          <p:cNvSpPr txBox="1"/>
          <p:nvPr/>
        </p:nvSpPr>
        <p:spPr>
          <a:xfrm>
            <a:off x="598048" y="3335635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지역의 출고량 상관관계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2EE09-21F4-4981-8012-C8F21F2572B6}"/>
              </a:ext>
            </a:extLst>
          </p:cNvPr>
          <p:cNvSpPr txBox="1"/>
          <p:nvPr/>
        </p:nvSpPr>
        <p:spPr>
          <a:xfrm>
            <a:off x="3512317" y="3035736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장르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50E7E-1AB4-43D5-984B-F61B221EA2E3}"/>
              </a:ext>
            </a:extLst>
          </p:cNvPr>
          <p:cNvSpPr txBox="1"/>
          <p:nvPr/>
        </p:nvSpPr>
        <p:spPr>
          <a:xfrm>
            <a:off x="3512317" y="3376204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플랫폼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C225D1-0FED-43F5-B1F8-3BCD79CFE606}"/>
              </a:ext>
            </a:extLst>
          </p:cNvPr>
          <p:cNvSpPr txBox="1"/>
          <p:nvPr/>
        </p:nvSpPr>
        <p:spPr>
          <a:xfrm>
            <a:off x="3512317" y="3721227"/>
            <a:ext cx="2650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회사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D7EBF1-7995-4171-8BBD-1FFFC5956FFE}"/>
              </a:ext>
            </a:extLst>
          </p:cNvPr>
          <p:cNvGrpSpPr/>
          <p:nvPr/>
        </p:nvGrpSpPr>
        <p:grpSpPr>
          <a:xfrm>
            <a:off x="7489519" y="2634584"/>
            <a:ext cx="3139304" cy="1425197"/>
            <a:chOff x="6686878" y="2634584"/>
            <a:chExt cx="3139304" cy="14251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A54EC1-40EF-471B-AB72-261857968AE3}"/>
                </a:ext>
              </a:extLst>
            </p:cNvPr>
            <p:cNvSpPr txBox="1"/>
            <p:nvPr/>
          </p:nvSpPr>
          <p:spPr>
            <a:xfrm>
              <a:off x="6686878" y="2634584"/>
              <a:ext cx="30548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3. </a:t>
              </a:r>
              <a:r>
                <a:rPr lang="ko-KR" altLang="en-US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출고량 </a:t>
              </a:r>
              <a:r>
                <a:rPr lang="en-US" altLang="ko-KR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TOP-10 </a:t>
              </a:r>
              <a:r>
                <a:rPr lang="ko-KR" altLang="en-US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분석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54D162-916C-4222-8FAF-B6A12FAA9170}"/>
                </a:ext>
              </a:extLst>
            </p:cNvPr>
            <p:cNvSpPr txBox="1"/>
            <p:nvPr/>
          </p:nvSpPr>
          <p:spPr>
            <a:xfrm>
              <a:off x="6753674" y="3035736"/>
              <a:ext cx="1776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Wii Sports </a:t>
              </a:r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정보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BBCE87-D186-46F4-8A35-66AAD88F3548}"/>
                </a:ext>
              </a:extLst>
            </p:cNvPr>
            <p:cNvSpPr txBox="1"/>
            <p:nvPr/>
          </p:nvSpPr>
          <p:spPr>
            <a:xfrm>
              <a:off x="6753674" y="3376204"/>
              <a:ext cx="2262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Pokemon Seires </a:t>
              </a:r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정보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EF5CE2-4D1C-4096-B070-B2855EA61BD5}"/>
                </a:ext>
              </a:extLst>
            </p:cNvPr>
            <p:cNvSpPr txBox="1"/>
            <p:nvPr/>
          </p:nvSpPr>
          <p:spPr>
            <a:xfrm>
              <a:off x="6753674" y="3721227"/>
              <a:ext cx="3072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Grand Theft Auto Seires </a:t>
              </a:r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정보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AB32ED-F82B-4606-A093-6B4290B60BF4}"/>
              </a:ext>
            </a:extLst>
          </p:cNvPr>
          <p:cNvSpPr txBox="1"/>
          <p:nvPr/>
        </p:nvSpPr>
        <p:spPr>
          <a:xfrm>
            <a:off x="588422" y="4286287"/>
            <a:ext cx="2844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연도별 트렌드 분석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50BE25-5DA5-40D3-AFE7-CDE59A7C961F}"/>
              </a:ext>
            </a:extLst>
          </p:cNvPr>
          <p:cNvSpPr txBox="1"/>
          <p:nvPr/>
        </p:nvSpPr>
        <p:spPr>
          <a:xfrm>
            <a:off x="598048" y="4678253"/>
            <a:ext cx="24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장르 출고량 분석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ECB15-53E1-4690-A83B-9B5AEC21F3FC}"/>
              </a:ext>
            </a:extLst>
          </p:cNvPr>
          <p:cNvSpPr txBox="1"/>
          <p:nvPr/>
        </p:nvSpPr>
        <p:spPr>
          <a:xfrm>
            <a:off x="3442096" y="4286287"/>
            <a:ext cx="3842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게임회사와 플랫폼 교차분석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89B839-3598-478D-959D-4523E764D357}"/>
              </a:ext>
            </a:extLst>
          </p:cNvPr>
          <p:cNvSpPr txBox="1"/>
          <p:nvPr/>
        </p:nvSpPr>
        <p:spPr>
          <a:xfrm>
            <a:off x="3512317" y="4678253"/>
            <a:ext cx="3039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게임회사와 플랫폼 연관성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D543D-795C-4CC3-BB73-B4E4BEFCCCF6}"/>
              </a:ext>
            </a:extLst>
          </p:cNvPr>
          <p:cNvSpPr txBox="1"/>
          <p:nvPr/>
        </p:nvSpPr>
        <p:spPr>
          <a:xfrm>
            <a:off x="7489519" y="4286287"/>
            <a:ext cx="162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6. </a:t>
            </a:r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 도출</a:t>
            </a:r>
          </a:p>
        </p:txBody>
      </p:sp>
    </p:spTree>
    <p:extLst>
      <p:ext uri="{BB962C8B-B14F-4D97-AF65-F5344CB8AC3E}">
        <p14:creationId xmlns:p14="http://schemas.microsoft.com/office/powerpoint/2010/main" val="23100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3rd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923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설정 이유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1117824" y="-317178"/>
            <a:ext cx="36000" cy="18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B1A0E-E5E8-45A1-BCF5-47B8BCFDF1B0}"/>
              </a:ext>
            </a:extLst>
          </p:cNvPr>
          <p:cNvSpPr txBox="1"/>
          <p:nvPr/>
        </p:nvSpPr>
        <p:spPr>
          <a:xfrm>
            <a:off x="1963556" y="281434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일본과 일본 외 지역으로 나눈 이유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B81A36-EF94-4CE5-A2C7-95FC7C0E56AB}"/>
              </a:ext>
            </a:extLst>
          </p:cNvPr>
          <p:cNvGrpSpPr/>
          <p:nvPr/>
        </p:nvGrpSpPr>
        <p:grpSpPr>
          <a:xfrm>
            <a:off x="3916932" y="1802075"/>
            <a:ext cx="2281394" cy="338554"/>
            <a:chOff x="7518806" y="1650672"/>
            <a:chExt cx="2281394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AEDB51-F50E-423D-ABC8-959EA24D80C2}"/>
                </a:ext>
              </a:extLst>
            </p:cNvPr>
            <p:cNvSpPr txBox="1"/>
            <p:nvPr/>
          </p:nvSpPr>
          <p:spPr>
            <a:xfrm>
              <a:off x="7518806" y="1650672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연도별 각 지역의 출고량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95BB9F-D72A-4862-99E7-9F97AFAC5601}"/>
                </a:ext>
              </a:extLst>
            </p:cNvPr>
            <p:cNvSpPr/>
            <p:nvPr/>
          </p:nvSpPr>
          <p:spPr>
            <a:xfrm>
              <a:off x="7563494" y="1692914"/>
              <a:ext cx="36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19D944-F40E-4081-B199-B8A037177C79}"/>
              </a:ext>
            </a:extLst>
          </p:cNvPr>
          <p:cNvGrpSpPr/>
          <p:nvPr/>
        </p:nvGrpSpPr>
        <p:grpSpPr>
          <a:xfrm>
            <a:off x="3888303" y="2211355"/>
            <a:ext cx="8140254" cy="3274125"/>
            <a:chOff x="65598" y="2092103"/>
            <a:chExt cx="8391168" cy="33750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DF75EC-F262-43DC-8A0E-B2B7D44A5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8" y="2092103"/>
              <a:ext cx="8391168" cy="33750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FB68B4-D538-4B5B-A871-89A182935D60}"/>
                </a:ext>
              </a:extLst>
            </p:cNvPr>
            <p:cNvSpPr txBox="1"/>
            <p:nvPr/>
          </p:nvSpPr>
          <p:spPr>
            <a:xfrm>
              <a:off x="235824" y="2237915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북미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7105AD-28DE-44E8-AF90-2513C16A7139}"/>
                </a:ext>
              </a:extLst>
            </p:cNvPr>
            <p:cNvSpPr txBox="1"/>
            <p:nvPr/>
          </p:nvSpPr>
          <p:spPr>
            <a:xfrm>
              <a:off x="4477386" y="2237915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유럽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5525B0-A46C-4A18-885E-AD11A76D42BD}"/>
                </a:ext>
              </a:extLst>
            </p:cNvPr>
            <p:cNvSpPr txBox="1"/>
            <p:nvPr/>
          </p:nvSpPr>
          <p:spPr>
            <a:xfrm>
              <a:off x="216700" y="391647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일본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C6A70-B07E-4312-8C48-9CE02E66D50F}"/>
                </a:ext>
              </a:extLst>
            </p:cNvPr>
            <p:cNvSpPr txBox="1"/>
            <p:nvPr/>
          </p:nvSpPr>
          <p:spPr>
            <a:xfrm>
              <a:off x="4478989" y="3916473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기타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B34A39D-4AC9-405E-8D27-4BDC400DE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926" y="2407193"/>
              <a:ext cx="1102093" cy="78358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C4370F3-6C41-4071-B092-3C719F77500E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54" y="2350444"/>
              <a:ext cx="591953" cy="8403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926590E-0B2D-4ABC-A0A4-5EA7B4900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3305" y="2897204"/>
              <a:ext cx="789272" cy="35132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853279C-8671-44CD-951A-8DCA926FA0FA}"/>
                </a:ext>
              </a:extLst>
            </p:cNvPr>
            <p:cNvCxnSpPr>
              <a:cxnSpLocks/>
            </p:cNvCxnSpPr>
            <p:nvPr/>
          </p:nvCxnSpPr>
          <p:spPr>
            <a:xfrm>
              <a:off x="7691302" y="2897204"/>
              <a:ext cx="629021" cy="4812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AB32DE4-DFB0-4F36-8437-986DAB34C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236" y="5009950"/>
              <a:ext cx="1212783" cy="9143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A8E818C-D4D7-4BD5-8616-D76FC905440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399" y="5009951"/>
              <a:ext cx="984586" cy="12994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2FA3B0-95CC-44BF-A530-575C56C27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255" y="4942573"/>
              <a:ext cx="351322" cy="1588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44C324B-9714-4F93-9035-A1B5D6A0B6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2688" y="4967156"/>
              <a:ext cx="721409" cy="1727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D67C86-926B-4AF4-93C9-40C8E85496A7}"/>
              </a:ext>
            </a:extLst>
          </p:cNvPr>
          <p:cNvGrpSpPr/>
          <p:nvPr/>
        </p:nvGrpSpPr>
        <p:grpSpPr>
          <a:xfrm>
            <a:off x="111897" y="2021387"/>
            <a:ext cx="3631374" cy="3542021"/>
            <a:chOff x="8441493" y="1877004"/>
            <a:chExt cx="3631374" cy="3542021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E6F03A9-9EE4-432B-A0F9-97F4E04B6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859" y="1877004"/>
              <a:ext cx="3468008" cy="3542021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3CA2BBE-8DD0-4199-B18B-BF72B46855AF}"/>
                </a:ext>
              </a:extLst>
            </p:cNvPr>
            <p:cNvGrpSpPr/>
            <p:nvPr/>
          </p:nvGrpSpPr>
          <p:grpSpPr>
            <a:xfrm>
              <a:off x="8441493" y="2181167"/>
              <a:ext cx="3181183" cy="2980815"/>
              <a:chOff x="8441493" y="2181167"/>
              <a:chExt cx="3181183" cy="298081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6D96991-53F2-48E7-96DF-D7B4A8A82541}"/>
                  </a:ext>
                </a:extLst>
              </p:cNvPr>
              <p:cNvSpPr/>
              <p:nvPr/>
            </p:nvSpPr>
            <p:spPr>
              <a:xfrm>
                <a:off x="8700849" y="3753853"/>
                <a:ext cx="2921827" cy="501174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481-1B17-4F09-8B2D-AEAC2942AEF9}"/>
                  </a:ext>
                </a:extLst>
              </p:cNvPr>
              <p:cNvSpPr txBox="1"/>
              <p:nvPr/>
            </p:nvSpPr>
            <p:spPr>
              <a:xfrm>
                <a:off x="8444808" y="2181167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북미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D9ACA5-8292-4030-8151-CCD423CEEB3B}"/>
                  </a:ext>
                </a:extLst>
              </p:cNvPr>
              <p:cNvSpPr txBox="1"/>
              <p:nvPr/>
            </p:nvSpPr>
            <p:spPr>
              <a:xfrm>
                <a:off x="8450984" y="2881973"/>
                <a:ext cx="567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유럽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742709-7013-48FB-84BD-8580503070CA}"/>
                  </a:ext>
                </a:extLst>
              </p:cNvPr>
              <p:cNvSpPr txBox="1"/>
              <p:nvPr/>
            </p:nvSpPr>
            <p:spPr>
              <a:xfrm>
                <a:off x="8441493" y="3584576"/>
                <a:ext cx="5661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일본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5AA74F-E566-40CB-8F4F-92CA6A946585}"/>
                  </a:ext>
                </a:extLst>
              </p:cNvPr>
              <p:cNvSpPr txBox="1"/>
              <p:nvPr/>
            </p:nvSpPr>
            <p:spPr>
              <a:xfrm>
                <a:off x="8462141" y="4285382"/>
                <a:ext cx="567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기타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F868BD-E71C-4038-BD44-1B987C182246}"/>
                  </a:ext>
                </a:extLst>
              </p:cNvPr>
              <p:cNvSpPr txBox="1"/>
              <p:nvPr/>
            </p:nvSpPr>
            <p:spPr>
              <a:xfrm>
                <a:off x="8795409" y="4823428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북미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072A07F-5F32-4A48-B67A-D8B494D25198}"/>
                  </a:ext>
                </a:extLst>
              </p:cNvPr>
              <p:cNvSpPr txBox="1"/>
              <p:nvPr/>
            </p:nvSpPr>
            <p:spPr>
              <a:xfrm>
                <a:off x="9516308" y="4823428"/>
                <a:ext cx="567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유럽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D0568-7388-46AE-84FA-80F43EADCE19}"/>
                  </a:ext>
                </a:extLst>
              </p:cNvPr>
              <p:cNvSpPr txBox="1"/>
              <p:nvPr/>
            </p:nvSpPr>
            <p:spPr>
              <a:xfrm>
                <a:off x="10220115" y="4823428"/>
                <a:ext cx="5661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일본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CE989E-AFE8-4D23-B460-DED7E59A439D}"/>
                  </a:ext>
                </a:extLst>
              </p:cNvPr>
              <p:cNvSpPr txBox="1"/>
              <p:nvPr/>
            </p:nvSpPr>
            <p:spPr>
              <a:xfrm>
                <a:off x="10922319" y="4823428"/>
                <a:ext cx="567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기타</a:t>
                </a: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50848733-FF97-46B6-970E-81D003917501}"/>
                  </a:ext>
                </a:extLst>
              </p:cNvPr>
              <p:cNvSpPr/>
              <p:nvPr/>
            </p:nvSpPr>
            <p:spPr>
              <a:xfrm>
                <a:off x="9403882" y="2350444"/>
                <a:ext cx="2168995" cy="1234132"/>
              </a:xfrm>
              <a:custGeom>
                <a:avLst/>
                <a:gdLst>
                  <a:gd name="connsiteX0" fmla="*/ 1453415 w 2168995"/>
                  <a:gd name="connsiteY0" fmla="*/ 0 h 1234132"/>
                  <a:gd name="connsiteX1" fmla="*/ 2168995 w 2168995"/>
                  <a:gd name="connsiteY1" fmla="*/ 0 h 1234132"/>
                  <a:gd name="connsiteX2" fmla="*/ 2168995 w 2168995"/>
                  <a:gd name="connsiteY2" fmla="*/ 4557 h 1234132"/>
                  <a:gd name="connsiteX3" fmla="*/ 2168995 w 2168995"/>
                  <a:gd name="connsiteY3" fmla="*/ 505731 h 1234132"/>
                  <a:gd name="connsiteX4" fmla="*/ 2168995 w 2168995"/>
                  <a:gd name="connsiteY4" fmla="*/ 1234132 h 1234132"/>
                  <a:gd name="connsiteX5" fmla="*/ 1453415 w 2168995"/>
                  <a:gd name="connsiteY5" fmla="*/ 1234132 h 1234132"/>
                  <a:gd name="connsiteX6" fmla="*/ 1453415 w 2168995"/>
                  <a:gd name="connsiteY6" fmla="*/ 505731 h 1234132"/>
                  <a:gd name="connsiteX7" fmla="*/ 0 w 2168995"/>
                  <a:gd name="connsiteY7" fmla="*/ 505731 h 1234132"/>
                  <a:gd name="connsiteX8" fmla="*/ 0 w 2168995"/>
                  <a:gd name="connsiteY8" fmla="*/ 4557 h 1234132"/>
                  <a:gd name="connsiteX9" fmla="*/ 1453415 w 2168995"/>
                  <a:gd name="connsiteY9" fmla="*/ 4557 h 123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8995" h="1234132">
                    <a:moveTo>
                      <a:pt x="1453415" y="0"/>
                    </a:moveTo>
                    <a:lnTo>
                      <a:pt x="2168995" y="0"/>
                    </a:lnTo>
                    <a:lnTo>
                      <a:pt x="2168995" y="4557"/>
                    </a:lnTo>
                    <a:lnTo>
                      <a:pt x="2168995" y="505731"/>
                    </a:lnTo>
                    <a:lnTo>
                      <a:pt x="2168995" y="1234132"/>
                    </a:lnTo>
                    <a:lnTo>
                      <a:pt x="1453415" y="1234132"/>
                    </a:lnTo>
                    <a:lnTo>
                      <a:pt x="1453415" y="505731"/>
                    </a:lnTo>
                    <a:lnTo>
                      <a:pt x="0" y="505731"/>
                    </a:lnTo>
                    <a:lnTo>
                      <a:pt x="0" y="4557"/>
                    </a:lnTo>
                    <a:lnTo>
                      <a:pt x="1453415" y="45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D3DE47-E7AD-42EA-B3D5-265555D6DB0E}"/>
              </a:ext>
            </a:extLst>
          </p:cNvPr>
          <p:cNvGrpSpPr/>
          <p:nvPr/>
        </p:nvGrpSpPr>
        <p:grpSpPr>
          <a:xfrm>
            <a:off x="235824" y="1793763"/>
            <a:ext cx="1611339" cy="338554"/>
            <a:chOff x="8548183" y="1730744"/>
            <a:chExt cx="1611339" cy="33855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FC128D-72D2-48FE-8EBF-7C586DEE1005}"/>
                </a:ext>
              </a:extLst>
            </p:cNvPr>
            <p:cNvSpPr txBox="1"/>
            <p:nvPr/>
          </p:nvSpPr>
          <p:spPr>
            <a:xfrm>
              <a:off x="8548183" y="1730744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출고량 상관관계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A7EB0FB-E6ED-471C-ABA2-A3A8349BD1E0}"/>
                </a:ext>
              </a:extLst>
            </p:cNvPr>
            <p:cNvSpPr/>
            <p:nvPr/>
          </p:nvSpPr>
          <p:spPr>
            <a:xfrm>
              <a:off x="8574327" y="1775481"/>
              <a:ext cx="36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8E1D30-64DE-4524-A94D-E43CAE3B3FF0}"/>
              </a:ext>
            </a:extLst>
          </p:cNvPr>
          <p:cNvGrpSpPr/>
          <p:nvPr/>
        </p:nvGrpSpPr>
        <p:grpSpPr>
          <a:xfrm>
            <a:off x="163443" y="5810775"/>
            <a:ext cx="5716630" cy="338554"/>
            <a:chOff x="163443" y="5629320"/>
            <a:chExt cx="5716630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5C7583-9AAF-47DB-99AF-373B70A447A5}"/>
                </a:ext>
              </a:extLst>
            </p:cNvPr>
            <p:cNvSpPr txBox="1"/>
            <p:nvPr/>
          </p:nvSpPr>
          <p:spPr>
            <a:xfrm>
              <a:off x="163443" y="5629320"/>
              <a:ext cx="5716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앞으로 진행할 분석결과 일본과 일본 외 지역이 다른 모습을 보임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D2E381-9897-4D84-BE19-283ECE8ADCAA}"/>
                </a:ext>
              </a:extLst>
            </p:cNvPr>
            <p:cNvSpPr/>
            <p:nvPr/>
          </p:nvSpPr>
          <p:spPr>
            <a:xfrm>
              <a:off x="217824" y="5654597"/>
              <a:ext cx="36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5152371-E812-4075-BBF8-9D524D413669}"/>
              </a:ext>
            </a:extLst>
          </p:cNvPr>
          <p:cNvSpPr txBox="1"/>
          <p:nvPr/>
        </p:nvSpPr>
        <p:spPr>
          <a:xfrm>
            <a:off x="230638" y="75014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상관관계란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3631AF-B669-4650-B387-34886C688C64}"/>
              </a:ext>
            </a:extLst>
          </p:cNvPr>
          <p:cNvSpPr txBox="1"/>
          <p:nvPr/>
        </p:nvSpPr>
        <p:spPr>
          <a:xfrm>
            <a:off x="230638" y="1073215"/>
            <a:ext cx="421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두 변수간의 관계를 알아볼 수 있으며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-1~1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값을 가짐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845DE-51CE-4FE4-ABFD-B44E2ACB812B}"/>
              </a:ext>
            </a:extLst>
          </p:cNvPr>
          <p:cNvSpPr txBox="1"/>
          <p:nvPr/>
        </p:nvSpPr>
        <p:spPr>
          <a:xfrm>
            <a:off x="244448" y="1303750"/>
            <a:ext cx="514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음수라면 음의 상관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양수라면 양의 상관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이라면 상관이 매우약함</a:t>
            </a:r>
          </a:p>
        </p:txBody>
      </p:sp>
    </p:spTree>
    <p:extLst>
      <p:ext uri="{BB962C8B-B14F-4D97-AF65-F5344CB8AC3E}">
        <p14:creationId xmlns:p14="http://schemas.microsoft.com/office/powerpoint/2010/main" val="305968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937824" y="-137178"/>
            <a:ext cx="36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1675824" y="281434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게임의 장르가 다른가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5E7341-B825-4840-9CDC-F19D31BE9442}"/>
              </a:ext>
            </a:extLst>
          </p:cNvPr>
          <p:cNvGrpSpPr/>
          <p:nvPr/>
        </p:nvGrpSpPr>
        <p:grpSpPr>
          <a:xfrm>
            <a:off x="163443" y="1235711"/>
            <a:ext cx="11505277" cy="4848443"/>
            <a:chOff x="163443" y="902652"/>
            <a:chExt cx="11505277" cy="484844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229A1C1-325B-4E85-9A53-5BAB29EDD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43" y="902652"/>
              <a:ext cx="11505277" cy="484844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31DEFDD-FE14-4D7C-ADE8-540D0F0C25D6}"/>
                </a:ext>
              </a:extLst>
            </p:cNvPr>
            <p:cNvSpPr/>
            <p:nvPr/>
          </p:nvSpPr>
          <p:spPr>
            <a:xfrm>
              <a:off x="827384" y="5364480"/>
              <a:ext cx="3441419" cy="235819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46CAFB1-DBFB-4775-99A7-CB6CDB3D02CF}"/>
              </a:ext>
            </a:extLst>
          </p:cNvPr>
          <p:cNvSpPr txBox="1"/>
          <p:nvPr/>
        </p:nvSpPr>
        <p:spPr>
          <a:xfrm>
            <a:off x="683035" y="1007114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 전체의 장르별 출고량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5675DF-6467-49BE-9539-65A561EFB9FE}"/>
              </a:ext>
            </a:extLst>
          </p:cNvPr>
          <p:cNvSpPr/>
          <p:nvPr/>
        </p:nvSpPr>
        <p:spPr>
          <a:xfrm>
            <a:off x="702291" y="1038428"/>
            <a:ext cx="36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937824" y="-137178"/>
            <a:ext cx="36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1675824" y="281434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게임의 장르가 다른가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B0EB8-74AA-4918-8ECD-2B399C9F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" y="995708"/>
            <a:ext cx="11083491" cy="4583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2C9AB-D422-43E2-8019-7A66F927F157}"/>
              </a:ext>
            </a:extLst>
          </p:cNvPr>
          <p:cNvSpPr txBox="1"/>
          <p:nvPr/>
        </p:nvSpPr>
        <p:spPr>
          <a:xfrm>
            <a:off x="2964585" y="111082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C2EC-914C-4C2A-90E3-2B0952D44202}"/>
              </a:ext>
            </a:extLst>
          </p:cNvPr>
          <p:cNvSpPr txBox="1"/>
          <p:nvPr/>
        </p:nvSpPr>
        <p:spPr>
          <a:xfrm>
            <a:off x="8887331" y="112040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D93BE-220C-40D5-BE1B-B752C2BC8502}"/>
              </a:ext>
            </a:extLst>
          </p:cNvPr>
          <p:cNvSpPr txBox="1"/>
          <p:nvPr/>
        </p:nvSpPr>
        <p:spPr>
          <a:xfrm>
            <a:off x="3004691" y="342991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A0E79-0390-4C7A-B197-A6F2AB8470AB}"/>
              </a:ext>
            </a:extLst>
          </p:cNvPr>
          <p:cNvSpPr txBox="1"/>
          <p:nvPr/>
        </p:nvSpPr>
        <p:spPr>
          <a:xfrm>
            <a:off x="8887331" y="3429918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938D-7BD8-4F52-AF4D-E59270CC9407}"/>
              </a:ext>
            </a:extLst>
          </p:cNvPr>
          <p:cNvSpPr/>
          <p:nvPr/>
        </p:nvSpPr>
        <p:spPr>
          <a:xfrm>
            <a:off x="793697" y="2993457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8BD50-9B3F-4F21-8BE7-FE32E3F2E140}"/>
              </a:ext>
            </a:extLst>
          </p:cNvPr>
          <p:cNvSpPr/>
          <p:nvPr/>
        </p:nvSpPr>
        <p:spPr>
          <a:xfrm>
            <a:off x="6653878" y="2993457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1FC05-DDA2-4237-A8AF-1AC5F61B60F1}"/>
              </a:ext>
            </a:extLst>
          </p:cNvPr>
          <p:cNvSpPr/>
          <p:nvPr/>
        </p:nvSpPr>
        <p:spPr>
          <a:xfrm>
            <a:off x="6653878" y="5273041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DEFDD-FE14-4D7C-ADE8-540D0F0C25D6}"/>
              </a:ext>
            </a:extLst>
          </p:cNvPr>
          <p:cNvSpPr/>
          <p:nvPr/>
        </p:nvSpPr>
        <p:spPr>
          <a:xfrm>
            <a:off x="793697" y="5273040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5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8D3DE18-21E1-4E32-A13A-03AEFBEB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7" y="1326428"/>
            <a:ext cx="8962993" cy="466000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6th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937824" y="-137178"/>
            <a:ext cx="36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1675824" y="281434"/>
            <a:ext cx="296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게임플랫폼이 다른가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1FC05-DDA2-4237-A8AF-1AC5F61B60F1}"/>
              </a:ext>
            </a:extLst>
          </p:cNvPr>
          <p:cNvSpPr/>
          <p:nvPr/>
        </p:nvSpPr>
        <p:spPr>
          <a:xfrm>
            <a:off x="1028331" y="5596093"/>
            <a:ext cx="2085442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F1AFB-2810-40D0-B084-A49862D8A6B0}"/>
              </a:ext>
            </a:extLst>
          </p:cNvPr>
          <p:cNvSpPr txBox="1"/>
          <p:nvPr/>
        </p:nvSpPr>
        <p:spPr>
          <a:xfrm>
            <a:off x="865915" y="1007114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 전체의 플랫폼별 출고량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5BDCE2-4AAF-4B69-8634-4764C7C100D9}"/>
              </a:ext>
            </a:extLst>
          </p:cNvPr>
          <p:cNvSpPr/>
          <p:nvPr/>
        </p:nvSpPr>
        <p:spPr>
          <a:xfrm>
            <a:off x="885171" y="1038428"/>
            <a:ext cx="36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4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87532CE-B20D-4566-BBA2-286D8FEF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7" y="971319"/>
            <a:ext cx="11513405" cy="476118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7th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937824" y="-137178"/>
            <a:ext cx="36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1675824" y="281434"/>
            <a:ext cx="296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게임플랫폼이 다른가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C9AB-D422-43E2-8019-7A66F927F157}"/>
              </a:ext>
            </a:extLst>
          </p:cNvPr>
          <p:cNvSpPr txBox="1"/>
          <p:nvPr/>
        </p:nvSpPr>
        <p:spPr>
          <a:xfrm>
            <a:off x="2873145" y="111082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C2EC-914C-4C2A-90E3-2B0952D44202}"/>
              </a:ext>
            </a:extLst>
          </p:cNvPr>
          <p:cNvSpPr txBox="1"/>
          <p:nvPr/>
        </p:nvSpPr>
        <p:spPr>
          <a:xfrm>
            <a:off x="8969146" y="112040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D93BE-220C-40D5-BE1B-B752C2BC8502}"/>
              </a:ext>
            </a:extLst>
          </p:cNvPr>
          <p:cNvSpPr txBox="1"/>
          <p:nvPr/>
        </p:nvSpPr>
        <p:spPr>
          <a:xfrm>
            <a:off x="2881160" y="342991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A0E79-0390-4C7A-B197-A6F2AB8470AB}"/>
              </a:ext>
            </a:extLst>
          </p:cNvPr>
          <p:cNvSpPr txBox="1"/>
          <p:nvPr/>
        </p:nvSpPr>
        <p:spPr>
          <a:xfrm>
            <a:off x="8969146" y="3429918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938D-7BD8-4F52-AF4D-E59270CC9407}"/>
              </a:ext>
            </a:extLst>
          </p:cNvPr>
          <p:cNvSpPr/>
          <p:nvPr/>
        </p:nvSpPr>
        <p:spPr>
          <a:xfrm>
            <a:off x="765849" y="3071130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8BD50-9B3F-4F21-8BE7-FE32E3F2E140}"/>
              </a:ext>
            </a:extLst>
          </p:cNvPr>
          <p:cNvSpPr/>
          <p:nvPr/>
        </p:nvSpPr>
        <p:spPr>
          <a:xfrm>
            <a:off x="6836758" y="3077132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1FC05-DDA2-4237-A8AF-1AC5F61B60F1}"/>
              </a:ext>
            </a:extLst>
          </p:cNvPr>
          <p:cNvSpPr/>
          <p:nvPr/>
        </p:nvSpPr>
        <p:spPr>
          <a:xfrm>
            <a:off x="6836758" y="5418764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DEFDD-FE14-4D7C-ADE8-540D0F0C25D6}"/>
              </a:ext>
            </a:extLst>
          </p:cNvPr>
          <p:cNvSpPr/>
          <p:nvPr/>
        </p:nvSpPr>
        <p:spPr>
          <a:xfrm>
            <a:off x="765849" y="5418764"/>
            <a:ext cx="1294986" cy="235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937824" y="-137178"/>
            <a:ext cx="36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1675824" y="281434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게임회사가 다른가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E955E3C-BB65-4245-B2E8-8C7817069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3" y="1345668"/>
            <a:ext cx="10904759" cy="44471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DEFDD-FE14-4D7C-ADE8-540D0F0C25D6}"/>
              </a:ext>
            </a:extLst>
          </p:cNvPr>
          <p:cNvSpPr/>
          <p:nvPr/>
        </p:nvSpPr>
        <p:spPr>
          <a:xfrm>
            <a:off x="898904" y="5345626"/>
            <a:ext cx="2619130" cy="36094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56B7C1-9BF2-4257-BE8C-9597F6493936}"/>
              </a:ext>
            </a:extLst>
          </p:cNvPr>
          <p:cNvSpPr txBox="1"/>
          <p:nvPr/>
        </p:nvSpPr>
        <p:spPr>
          <a:xfrm>
            <a:off x="683035" y="1007114"/>
            <a:ext cx="2473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 전체의 회사별 출고량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52BCE4-F10A-4C55-B4A7-333FB9FF402D}"/>
              </a:ext>
            </a:extLst>
          </p:cNvPr>
          <p:cNvSpPr/>
          <p:nvPr/>
        </p:nvSpPr>
        <p:spPr>
          <a:xfrm>
            <a:off x="702291" y="1038428"/>
            <a:ext cx="36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509C84-5A4B-4FDE-A712-D446A9E7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0" y="705386"/>
            <a:ext cx="11619092" cy="56038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34FE42C-AC71-4B83-A248-2251B60AE9A2}"/>
              </a:ext>
            </a:extLst>
          </p:cNvPr>
          <p:cNvGrpSpPr/>
          <p:nvPr/>
        </p:nvGrpSpPr>
        <p:grpSpPr>
          <a:xfrm>
            <a:off x="11293164" y="145605"/>
            <a:ext cx="735393" cy="437218"/>
            <a:chOff x="2935054" y="833256"/>
            <a:chExt cx="1338763" cy="795943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ED860807-B40C-4EAC-9162-26490B3E68E9}"/>
                </a:ext>
              </a:extLst>
            </p:cNvPr>
            <p:cNvSpPr/>
            <p:nvPr/>
          </p:nvSpPr>
          <p:spPr>
            <a:xfrm>
              <a:off x="3375760" y="1287502"/>
              <a:ext cx="89805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0760DEA0-B195-4630-BEEF-57808E81947D}"/>
                </a:ext>
              </a:extLst>
            </p:cNvPr>
            <p:cNvSpPr/>
            <p:nvPr/>
          </p:nvSpPr>
          <p:spPr>
            <a:xfrm>
              <a:off x="2935054" y="1287501"/>
              <a:ext cx="327487" cy="341697"/>
            </a:xfrm>
            <a:prstGeom prst="octag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626A9D57-E138-47E8-AA91-11BB6EF10764}"/>
                </a:ext>
              </a:extLst>
            </p:cNvPr>
            <p:cNvSpPr/>
            <p:nvPr/>
          </p:nvSpPr>
          <p:spPr>
            <a:xfrm>
              <a:off x="3611440" y="833256"/>
              <a:ext cx="662377" cy="341697"/>
            </a:xfrm>
            <a:prstGeom prst="oct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9C4186-487E-4850-B327-9D6DB8334E21}"/>
              </a:ext>
            </a:extLst>
          </p:cNvPr>
          <p:cNvSpPr txBox="1"/>
          <p:nvPr/>
        </p:nvSpPr>
        <p:spPr>
          <a:xfrm>
            <a:off x="12659" y="6333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4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9th</a:t>
            </a:r>
            <a:endParaRPr lang="ko-KR" altLang="en-US" sz="2400">
              <a:solidFill>
                <a:schemeClr val="accent4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A7D-9839-4A82-B4C8-4FC62D6EFFB0}"/>
              </a:ext>
            </a:extLst>
          </p:cNvPr>
          <p:cNvSpPr txBox="1"/>
          <p:nvPr/>
        </p:nvSpPr>
        <p:spPr>
          <a:xfrm>
            <a:off x="163443" y="151935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지역별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12BEA-9EBB-422A-A45C-0F87B036B174}"/>
              </a:ext>
            </a:extLst>
          </p:cNvPr>
          <p:cNvSpPr/>
          <p:nvPr/>
        </p:nvSpPr>
        <p:spPr>
          <a:xfrm rot="16200000">
            <a:off x="937824" y="-137178"/>
            <a:ext cx="36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5222-7594-47E9-9AFF-264DA0A4F81B}"/>
              </a:ext>
            </a:extLst>
          </p:cNvPr>
          <p:cNvSpPr txBox="1"/>
          <p:nvPr/>
        </p:nvSpPr>
        <p:spPr>
          <a:xfrm>
            <a:off x="1675824" y="281434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지역에 따라 선호하는 게임회사가 다른가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C9AB-D422-43E2-8019-7A66F927F157}"/>
              </a:ext>
            </a:extLst>
          </p:cNvPr>
          <p:cNvSpPr txBox="1"/>
          <p:nvPr/>
        </p:nvSpPr>
        <p:spPr>
          <a:xfrm>
            <a:off x="2873145" y="88816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북미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C2EC-914C-4C2A-90E3-2B0952D44202}"/>
              </a:ext>
            </a:extLst>
          </p:cNvPr>
          <p:cNvSpPr txBox="1"/>
          <p:nvPr/>
        </p:nvSpPr>
        <p:spPr>
          <a:xfrm>
            <a:off x="8661139" y="88816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D93BE-220C-40D5-BE1B-B752C2BC8502}"/>
              </a:ext>
            </a:extLst>
          </p:cNvPr>
          <p:cNvSpPr txBox="1"/>
          <p:nvPr/>
        </p:nvSpPr>
        <p:spPr>
          <a:xfrm>
            <a:off x="2910038" y="364648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A0E79-0390-4C7A-B197-A6F2AB8470AB}"/>
              </a:ext>
            </a:extLst>
          </p:cNvPr>
          <p:cNvSpPr txBox="1"/>
          <p:nvPr/>
        </p:nvSpPr>
        <p:spPr>
          <a:xfrm>
            <a:off x="8699739" y="364648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938D-7BD8-4F52-AF4D-E59270CC9407}"/>
              </a:ext>
            </a:extLst>
          </p:cNvPr>
          <p:cNvSpPr/>
          <p:nvPr/>
        </p:nvSpPr>
        <p:spPr>
          <a:xfrm>
            <a:off x="549281" y="2743871"/>
            <a:ext cx="1511554" cy="4084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8BD50-9B3F-4F21-8BE7-FE32E3F2E140}"/>
              </a:ext>
            </a:extLst>
          </p:cNvPr>
          <p:cNvSpPr/>
          <p:nvPr/>
        </p:nvSpPr>
        <p:spPr>
          <a:xfrm>
            <a:off x="6345870" y="2743871"/>
            <a:ext cx="1511554" cy="4084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1FC05-DDA2-4237-A8AF-1AC5F61B60F1}"/>
              </a:ext>
            </a:extLst>
          </p:cNvPr>
          <p:cNvSpPr/>
          <p:nvPr/>
        </p:nvSpPr>
        <p:spPr>
          <a:xfrm>
            <a:off x="6283305" y="5582261"/>
            <a:ext cx="1801916" cy="6164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DEFDD-FE14-4D7C-ADE8-540D0F0C25D6}"/>
              </a:ext>
            </a:extLst>
          </p:cNvPr>
          <p:cNvSpPr/>
          <p:nvPr/>
        </p:nvSpPr>
        <p:spPr>
          <a:xfrm>
            <a:off x="549282" y="5418763"/>
            <a:ext cx="1765594" cy="7799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446</Words>
  <Application>Microsoft Office PowerPoint</Application>
  <PresentationFormat>와이드스크린</PresentationFormat>
  <Paragraphs>155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1531046@office.kornu.ac.kr</dc:creator>
  <cp:lastModifiedBy>1531046@office.kornu.ac.kr</cp:lastModifiedBy>
  <cp:revision>31</cp:revision>
  <dcterms:created xsi:type="dcterms:W3CDTF">2022-04-20T11:52:43Z</dcterms:created>
  <dcterms:modified xsi:type="dcterms:W3CDTF">2022-04-21T07:18:27Z</dcterms:modified>
</cp:coreProperties>
</file>