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3" r:id="rId17"/>
    <p:sldId id="274" r:id="rId18"/>
    <p:sldId id="276" r:id="rId19"/>
  </p:sldIdLst>
  <p:sldSz cx="12192000" cy="6858000"/>
  <p:notesSz cx="6858000" cy="9144000"/>
  <p:embeddedFontLst>
    <p:embeddedFont>
      <p:font typeface="마루 부리 굵은" panose="020B0600000101010101" pitchFamily="50" charset="-127"/>
      <p:bold r:id="rId20"/>
    </p:embeddedFont>
    <p:embeddedFont>
      <p:font typeface="마루 부리 조금굵은" panose="020B0600000101010101" pitchFamily="50" charset="-127"/>
      <p:bold r:id="rId21"/>
    </p:embeddedFont>
    <p:embeddedFont>
      <p:font typeface="마루 부리 중간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2BF"/>
    <a:srgbClr val="12AA50"/>
    <a:srgbClr val="6389BF"/>
    <a:srgbClr val="E9ECEF"/>
    <a:srgbClr val="FFFFFF"/>
    <a:srgbClr val="3E9D92"/>
    <a:srgbClr val="26A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4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E449-638B-431E-B485-6D8E29202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FFAB3-52E1-4AF5-B970-0BF227B4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9D69B-C1F7-461D-A72A-011CB3EE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59121-DFA9-4A5D-A46A-7DB316B4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DA0C0-11F6-4DCA-B5A9-7164F1E6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2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8292-A7B6-40C4-85AD-42863C50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1799A-79FD-4B5B-B082-CB4F4BC7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349D-A3C9-4538-8478-8B7B40BA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4A2F3-EBB1-4024-ACBE-50B98156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5D17D-0AB7-49A5-AA19-5E5D5D5F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E9143-DF54-47AB-8E50-64DE9562D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8D899-64B0-4DD3-8918-0A1DA593C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1347D-F6A6-4BCD-BB59-D6DBA8DB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20F4-4D18-4818-B4DD-D46FF77D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A7B1A-9420-4A0B-AA9B-AEBAD3B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3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F362-4576-4CA8-BC8D-2C982A49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7CB48-88C2-4E80-8AAC-93A03435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24EB5-B992-475C-AD54-BB304BC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0450A-AED4-42E7-94BD-1FB70CC8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99E63-4B46-43EE-828D-20DE4D50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53E5F-2414-4961-95B4-6F51B637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B513B-A2E4-4138-969E-3703E3E6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AC0AA-9A6E-4DFA-8D2F-A260B401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8DBD5-9A57-4F1B-9963-25B7652B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AA636-1728-45A4-9E85-BF8F3838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C158-743F-447A-98FD-1E7FCD83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19032-5A52-4B99-984B-D15D2F0B2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EBD3E9-0B3C-4533-936B-6077A700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1DF03-8EE8-4B8D-9DB0-11022C0C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0244F-3437-4C7D-A885-E07DBBC4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42EE3-A918-4637-AA66-8CBF746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5B008-D5D8-4532-AE6D-7D72D0F0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D9803-9ADF-48D3-BF0C-EFA394A8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3CB63-754B-4F00-8FB5-66D68BDB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D700F9-B056-40AA-8FC6-196D6F544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655511-5322-46CC-BE02-F2D022997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7202C7-7410-42F2-8FDD-C477CD7F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896D40-53CF-4EFE-8B71-BC989326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C7DFA0-708B-414C-96CA-DE800423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33104-5442-4A4E-BD50-B79D6936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B9F7F8-3B9A-4117-AFF4-139CAA54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A526C-7751-473D-85E5-D611D49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4F59B-67D7-451B-8E20-274D5FD2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62770F-2C92-40E1-92AE-A46DC418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361E7C-7F25-4A42-83D3-73ACF2C9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53B2C-CA50-45F7-99B8-405E5A0B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A14EC-7453-478A-AC9F-0D7D20C9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95DB2-673E-4B33-AA5B-1EAD901A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7B87A-B904-414F-8ED1-2248E32E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7B1D4-22B7-462C-958C-ABE774C3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11E63-BE22-4BB9-834B-5B9E4606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301C3-D06F-4DD5-B72A-1E4106EC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7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F9EBB-69B6-4E53-B4C7-C518D496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CA359A-85F6-49CA-AA9B-C2EB07184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AF255-E9A5-467C-8750-E7F18BADA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8FC3C-0347-4B29-8FA0-041A9F53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54472-568A-468C-88A0-C7016C90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3C5CD-59CE-457E-8030-2DD2A4B4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2843C-7BDE-4E6A-8192-63C68567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CBD30-67BB-43EE-B009-F0B480E6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F49C8-EB6A-48F1-BC9E-2E14BC65A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0054-2523-4B8A-983B-4DAC16E862B8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B25E0-239F-4D8B-8D01-6DE5A5957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64FA7-D4CF-4A1A-B8A2-C7461F5ED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C5C5-D36C-428E-87FE-D2E036D43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DC4B39-E16E-40EB-979A-1B375415E97F}"/>
              </a:ext>
            </a:extLst>
          </p:cNvPr>
          <p:cNvSpPr txBox="1"/>
          <p:nvPr/>
        </p:nvSpPr>
        <p:spPr>
          <a:xfrm>
            <a:off x="4689204" y="357933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네이버 쇼핑 리뷰 데이터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E0D70-8448-4D6B-A93F-B939AB4CF3A1}"/>
              </a:ext>
            </a:extLst>
          </p:cNvPr>
          <p:cNvSpPr txBox="1"/>
          <p:nvPr/>
        </p:nvSpPr>
        <p:spPr>
          <a:xfrm>
            <a:off x="4509667" y="2622772"/>
            <a:ext cx="3172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감성분석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DC97F02-044D-4F13-9526-35FF7F3AEB6E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5" name="팔각형 14">
              <a:extLst>
                <a:ext uri="{FF2B5EF4-FFF2-40B4-BE49-F238E27FC236}">
                  <a16:creationId xmlns:a16="http://schemas.microsoft.com/office/drawing/2014/main" id="{1C2AD418-F4F7-4F19-BA56-6D055A2E5180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9F290D33-E255-4B08-A3A6-6817FE92E7CE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F5895A55-0277-4E6C-8A6D-E103D8FA29A4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6D8C1C-C959-48B6-8166-FEE862757553}"/>
              </a:ext>
            </a:extLst>
          </p:cNvPr>
          <p:cNvSpPr txBox="1"/>
          <p:nvPr/>
        </p:nvSpPr>
        <p:spPr>
          <a:xfrm>
            <a:off x="10601433" y="621333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12AA50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AI 13 </a:t>
            </a:r>
            <a:r>
              <a:rPr lang="ko-KR" altLang="en-US">
                <a:solidFill>
                  <a:srgbClr val="12AA50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황한재</a:t>
            </a:r>
          </a:p>
        </p:txBody>
      </p:sp>
    </p:spTree>
    <p:extLst>
      <p:ext uri="{BB962C8B-B14F-4D97-AF65-F5344CB8AC3E}">
        <p14:creationId xmlns:p14="http://schemas.microsoft.com/office/powerpoint/2010/main" val="241443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6A40E2-62ED-4B9C-9429-B03A0EC619B9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DE1BE745-D3A2-446A-B75A-E09FEB8A130B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C9AD65C0-EACE-4D13-A6EA-CDBF0F8E206D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팔각형 17">
              <a:extLst>
                <a:ext uri="{FF2B5EF4-FFF2-40B4-BE49-F238E27FC236}">
                  <a16:creationId xmlns:a16="http://schemas.microsoft.com/office/drawing/2014/main" id="{8FDB2A3F-EB11-4754-88B6-DB1B1929AC3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4665AF-76F9-415E-BE58-6644BDB27BBB}"/>
              </a:ext>
            </a:extLst>
          </p:cNvPr>
          <p:cNvSpPr txBox="1"/>
          <p:nvPr/>
        </p:nvSpPr>
        <p:spPr>
          <a:xfrm>
            <a:off x="4284446" y="104252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텍스트 전처리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A0B37-179D-416B-AFCB-F2514CBADF3D}"/>
              </a:ext>
            </a:extLst>
          </p:cNvPr>
          <p:cNvSpPr txBox="1"/>
          <p:nvPr/>
        </p:nvSpPr>
        <p:spPr>
          <a:xfrm>
            <a:off x="5057904" y="73152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토큰화 속도 비교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B9C056-00D8-475B-A128-2F46F7D98CDA}"/>
              </a:ext>
            </a:extLst>
          </p:cNvPr>
          <p:cNvSpPr txBox="1"/>
          <p:nvPr/>
        </p:nvSpPr>
        <p:spPr>
          <a:xfrm>
            <a:off x="5707911" y="97428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konlpy</a:t>
            </a:r>
            <a:endParaRPr lang="ko-KR" altLang="en-US" sz="14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3229B3-07B0-45F7-A0AA-23D6472091BF}"/>
              </a:ext>
            </a:extLst>
          </p:cNvPr>
          <p:cNvGrpSpPr/>
          <p:nvPr/>
        </p:nvGrpSpPr>
        <p:grpSpPr>
          <a:xfrm>
            <a:off x="2484854" y="1747552"/>
            <a:ext cx="2920180" cy="1681448"/>
            <a:chOff x="721922" y="2403719"/>
            <a:chExt cx="2920180" cy="16814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88F5FF5-708B-4DC5-BEEB-F080DD6A811F}"/>
                </a:ext>
              </a:extLst>
            </p:cNvPr>
            <p:cNvSpPr/>
            <p:nvPr/>
          </p:nvSpPr>
          <p:spPr>
            <a:xfrm>
              <a:off x="721922" y="2772833"/>
              <a:ext cx="2920180" cy="1312334"/>
            </a:xfrm>
            <a:prstGeom prst="roundRect">
              <a:avLst>
                <a:gd name="adj" fmla="val 12494"/>
              </a:avLst>
            </a:prstGeom>
            <a:noFill/>
            <a:ln w="38100">
              <a:solidFill>
                <a:srgbClr val="7072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823CB-BD2C-49D3-BADD-F346742F7DC1}"/>
                </a:ext>
              </a:extLst>
            </p:cNvPr>
            <p:cNvSpPr txBox="1"/>
            <p:nvPr/>
          </p:nvSpPr>
          <p:spPr>
            <a:xfrm>
              <a:off x="801553" y="2403719"/>
              <a:ext cx="585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7072BF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okt</a:t>
              </a:r>
              <a:endParaRPr lang="ko-KR" altLang="en-US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B6524D-BC62-4395-A99B-E3625F2E3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553" y="2918686"/>
              <a:ext cx="2762250" cy="3619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5195E0-AD08-4186-8EAB-42B1B9155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87" t="17096" r="2669"/>
            <a:stretch/>
          </p:blipFill>
          <p:spPr>
            <a:xfrm>
              <a:off x="801876" y="3351242"/>
              <a:ext cx="2761927" cy="3316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02A822-2BD7-4A30-BA47-1FDF36200134}"/>
                </a:ext>
              </a:extLst>
            </p:cNvPr>
            <p:cNvSpPr txBox="1"/>
            <p:nvPr/>
          </p:nvSpPr>
          <p:spPr>
            <a:xfrm>
              <a:off x="825461" y="3685057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약 </a:t>
              </a:r>
              <a:r>
                <a:rPr lang="en-US" altLang="ko-KR" sz="20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31</a:t>
              </a:r>
              <a:r>
                <a:rPr lang="ko-KR" altLang="en-US" sz="20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분</a:t>
              </a: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C64F1-E79B-4F4D-AEE0-3A52B46FA3A2}"/>
              </a:ext>
            </a:extLst>
          </p:cNvPr>
          <p:cNvSpPr/>
          <p:nvPr/>
        </p:nvSpPr>
        <p:spPr>
          <a:xfrm>
            <a:off x="6621151" y="2116666"/>
            <a:ext cx="2920180" cy="1312334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52DE3-AC2B-4CA5-A2BD-093804B64B68}"/>
              </a:ext>
            </a:extLst>
          </p:cNvPr>
          <p:cNvSpPr txBox="1"/>
          <p:nvPr/>
        </p:nvSpPr>
        <p:spPr>
          <a:xfrm>
            <a:off x="6618419" y="1747552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komoran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16F0B4-3444-4C45-A405-058E0EF899AD}"/>
              </a:ext>
            </a:extLst>
          </p:cNvPr>
          <p:cNvSpPr txBox="1"/>
          <p:nvPr/>
        </p:nvSpPr>
        <p:spPr>
          <a:xfrm>
            <a:off x="6708848" y="302889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약 </a:t>
            </a:r>
            <a:r>
              <a:rPr lang="en-US" altLang="ko-KR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6</a:t>
            </a:r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C93D4AC-51CD-4875-AEF7-8CE02C5ADC5E}"/>
              </a:ext>
            </a:extLst>
          </p:cNvPr>
          <p:cNvSpPr/>
          <p:nvPr/>
        </p:nvSpPr>
        <p:spPr>
          <a:xfrm>
            <a:off x="1030651" y="4239934"/>
            <a:ext cx="2920180" cy="1312334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DDBBD8-4DDF-41B5-A508-E67E4B1A4D1A}"/>
              </a:ext>
            </a:extLst>
          </p:cNvPr>
          <p:cNvSpPr txBox="1"/>
          <p:nvPr/>
        </p:nvSpPr>
        <p:spPr>
          <a:xfrm>
            <a:off x="978513" y="3870820"/>
            <a:ext cx="1598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Hannanum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33B5D2-197B-4D47-B4CA-AAD6C9F0956A}"/>
              </a:ext>
            </a:extLst>
          </p:cNvPr>
          <p:cNvSpPr txBox="1"/>
          <p:nvPr/>
        </p:nvSpPr>
        <p:spPr>
          <a:xfrm>
            <a:off x="1105336" y="5152158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약 </a:t>
            </a:r>
            <a:r>
              <a:rPr lang="en-US" altLang="ko-KR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52</a:t>
            </a:r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분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850E710-A7D5-42BA-9781-70C3E72ECD22}"/>
              </a:ext>
            </a:extLst>
          </p:cNvPr>
          <p:cNvGrpSpPr/>
          <p:nvPr/>
        </p:nvGrpSpPr>
        <p:grpSpPr>
          <a:xfrm>
            <a:off x="4666241" y="3870820"/>
            <a:ext cx="2920180" cy="1681448"/>
            <a:chOff x="721922" y="2403719"/>
            <a:chExt cx="2920180" cy="1681448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C7116D-B3CE-4F3F-8F98-365260834C04}"/>
                </a:ext>
              </a:extLst>
            </p:cNvPr>
            <p:cNvSpPr/>
            <p:nvPr/>
          </p:nvSpPr>
          <p:spPr>
            <a:xfrm>
              <a:off x="721922" y="2772833"/>
              <a:ext cx="2920180" cy="1312334"/>
            </a:xfrm>
            <a:prstGeom prst="roundRect">
              <a:avLst>
                <a:gd name="adj" fmla="val 12494"/>
              </a:avLst>
            </a:prstGeom>
            <a:noFill/>
            <a:ln w="38100">
              <a:solidFill>
                <a:srgbClr val="7072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892BC7-C394-45AB-982F-54F4D737E0DC}"/>
                </a:ext>
              </a:extLst>
            </p:cNvPr>
            <p:cNvSpPr txBox="1"/>
            <p:nvPr/>
          </p:nvSpPr>
          <p:spPr>
            <a:xfrm>
              <a:off x="721922" y="2403719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7072BF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kkma</a:t>
              </a:r>
              <a:endParaRPr lang="ko-KR" altLang="en-US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B91B325-3021-416D-8323-6C01B7AD3DD7}"/>
              </a:ext>
            </a:extLst>
          </p:cNvPr>
          <p:cNvSpPr/>
          <p:nvPr/>
        </p:nvSpPr>
        <p:spPr>
          <a:xfrm>
            <a:off x="8301831" y="4239934"/>
            <a:ext cx="2920180" cy="1312334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75A163-17E8-45AA-A782-8B5548688890}"/>
              </a:ext>
            </a:extLst>
          </p:cNvPr>
          <p:cNvSpPr txBox="1"/>
          <p:nvPr/>
        </p:nvSpPr>
        <p:spPr>
          <a:xfrm>
            <a:off x="8301831" y="387082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mecab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D6F5F2-B734-4E85-B3A2-1F3F4954696A}"/>
              </a:ext>
            </a:extLst>
          </p:cNvPr>
          <p:cNvSpPr txBox="1"/>
          <p:nvPr/>
        </p:nvSpPr>
        <p:spPr>
          <a:xfrm>
            <a:off x="8369156" y="5152158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약 </a:t>
            </a:r>
            <a:r>
              <a:rPr lang="en-US" altLang="ko-KR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1</a:t>
            </a:r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1B32E0-E033-47A7-BBE0-FCB3E4AFD9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70" b="4661"/>
          <a:stretch/>
        </p:blipFill>
        <p:spPr>
          <a:xfrm>
            <a:off x="6701105" y="2290654"/>
            <a:ext cx="2761927" cy="32481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5AC8AF-5601-4792-B40E-64C4A1504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105" y="2646592"/>
            <a:ext cx="2761927" cy="36771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4A5FEE7-40D1-4E42-A6C7-76E04E19E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605" y="4385787"/>
            <a:ext cx="2758515" cy="28618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0792A05-FA77-40E9-80E2-5030976DB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605" y="4786830"/>
            <a:ext cx="2758515" cy="26158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C9EB683-D4E5-4366-860A-0C93D873EE35}"/>
              </a:ext>
            </a:extLst>
          </p:cNvPr>
          <p:cNvSpPr txBox="1"/>
          <p:nvPr/>
        </p:nvSpPr>
        <p:spPr>
          <a:xfrm>
            <a:off x="4689202" y="4340527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꼬꼬마의 고질적인</a:t>
            </a:r>
            <a:endParaRPr lang="en-US" altLang="ko-KR" sz="16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메모리 오류로 측정불가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E85DBF-AB63-4C9F-9C5F-A3FC6B8E54FD}"/>
              </a:ext>
            </a:extLst>
          </p:cNvPr>
          <p:cNvSpPr txBox="1"/>
          <p:nvPr/>
        </p:nvSpPr>
        <p:spPr>
          <a:xfrm>
            <a:off x="4666241" y="5121517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일반적으로 가장 속도가 느림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412EE82C-FEF7-494A-A187-7D40F9693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0906" y="4339506"/>
            <a:ext cx="2790443" cy="37324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D66A31F-B1DB-4600-AC41-288A3A903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906" y="4751592"/>
            <a:ext cx="2790443" cy="36172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D5B0B45-6148-4519-B570-068771823AC8}"/>
              </a:ext>
            </a:extLst>
          </p:cNvPr>
          <p:cNvSpPr txBox="1"/>
          <p:nvPr/>
        </p:nvSpPr>
        <p:spPr>
          <a:xfrm>
            <a:off x="65229" y="710765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Train Data : Time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137355-72FE-4CC4-9EF5-683BD69E8C66}"/>
              </a:ext>
            </a:extLst>
          </p:cNvPr>
          <p:cNvSpPr txBox="1"/>
          <p:nvPr/>
        </p:nvSpPr>
        <p:spPr>
          <a:xfrm>
            <a:off x="206293" y="1038762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Test Data : Time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2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6D273-B9EA-4C42-AB5A-18205245EF2C}"/>
              </a:ext>
            </a:extLst>
          </p:cNvPr>
          <p:cNvSpPr txBox="1"/>
          <p:nvPr/>
        </p:nvSpPr>
        <p:spPr>
          <a:xfrm>
            <a:off x="5183731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모델링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93CCC-15CB-47BC-AFB9-2AC573C6A9D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C821B4C-3AEF-42C2-A419-E7C2F5E37681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1E00E897-39B2-486D-8CCB-B11A57D0A451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233EBCB8-CF8F-4693-A44A-0224ED5158D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8D49B7-061B-4FDC-860D-616123FC5182}"/>
              </a:ext>
            </a:extLst>
          </p:cNvPr>
          <p:cNvSpPr txBox="1"/>
          <p:nvPr/>
        </p:nvSpPr>
        <p:spPr>
          <a:xfrm>
            <a:off x="2597897" y="1389175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RNN</a:t>
            </a:r>
            <a:endParaRPr lang="ko-KR" altLang="en-US" sz="2000">
              <a:solidFill>
                <a:srgbClr val="6389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91A00D-DBD3-47F8-AF79-27A8F4E6F9F2}"/>
              </a:ext>
            </a:extLst>
          </p:cNvPr>
          <p:cNvSpPr/>
          <p:nvPr/>
        </p:nvSpPr>
        <p:spPr>
          <a:xfrm>
            <a:off x="1532304" y="1758564"/>
            <a:ext cx="2840567" cy="2840567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638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33BFC-7010-49FB-AD16-CE00BB871D54}"/>
              </a:ext>
            </a:extLst>
          </p:cNvPr>
          <p:cNvSpPr txBox="1"/>
          <p:nvPr/>
        </p:nvSpPr>
        <p:spPr>
          <a:xfrm>
            <a:off x="1636859" y="1990003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다양한 문장</a:t>
            </a:r>
            <a:r>
              <a:rPr lang="en-US" altLang="ko-KR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(</a:t>
            </a:r>
            <a:r>
              <a:rPr lang="ko-KR" altLang="en-US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시퀀스</a:t>
            </a:r>
            <a:r>
              <a:rPr lang="en-US" altLang="ko-KR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)</a:t>
            </a:r>
            <a:r>
              <a:rPr lang="ko-KR" altLang="en-US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을</a:t>
            </a:r>
            <a:endParaRPr lang="en-US" altLang="ko-KR" sz="1600">
              <a:solidFill>
                <a:srgbClr val="6389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처리하기 위하여 사용한다</a:t>
            </a:r>
            <a:r>
              <a:rPr lang="en-US" altLang="ko-KR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.</a:t>
            </a:r>
            <a:endParaRPr lang="ko-KR" altLang="en-US" sz="1600">
              <a:solidFill>
                <a:srgbClr val="6389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24990-129E-4F0F-A510-E68222118161}"/>
              </a:ext>
            </a:extLst>
          </p:cNvPr>
          <p:cNvSpPr txBox="1"/>
          <p:nvPr/>
        </p:nvSpPr>
        <p:spPr>
          <a:xfrm>
            <a:off x="1636859" y="3013501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시퀀스가 길어질수록</a:t>
            </a:r>
            <a:endParaRPr lang="en-US" altLang="ko-KR" sz="1600">
              <a:solidFill>
                <a:srgbClr val="6389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앞에 등장한 정보를</a:t>
            </a:r>
            <a:endParaRPr lang="en-US" altLang="ko-KR" sz="1600">
              <a:solidFill>
                <a:srgbClr val="6389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잘 유지하지 못하는 단점</a:t>
            </a:r>
            <a:endParaRPr lang="en-US" altLang="ko-KR" sz="1600">
              <a:solidFill>
                <a:srgbClr val="6389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A45EB2A-D70F-4ACB-A113-01927AA2F3A9}"/>
              </a:ext>
            </a:extLst>
          </p:cNvPr>
          <p:cNvSpPr/>
          <p:nvPr/>
        </p:nvSpPr>
        <p:spPr>
          <a:xfrm rot="5400000">
            <a:off x="2768476" y="2702522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F8ED2-A6C0-4D1C-9FB8-6728C36FD44A}"/>
              </a:ext>
            </a:extLst>
          </p:cNvPr>
          <p:cNvSpPr txBox="1"/>
          <p:nvPr/>
        </p:nvSpPr>
        <p:spPr>
          <a:xfrm>
            <a:off x="1881955" y="3945984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장기 의존성 문제</a:t>
            </a:r>
            <a:endParaRPr lang="en-US" altLang="ko-KR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D0D602B-F60B-4410-98C3-4DB0E1FBB91B}"/>
              </a:ext>
            </a:extLst>
          </p:cNvPr>
          <p:cNvSpPr/>
          <p:nvPr/>
        </p:nvSpPr>
        <p:spPr>
          <a:xfrm>
            <a:off x="5164666" y="2940991"/>
            <a:ext cx="1862667" cy="292100"/>
          </a:xfrm>
          <a:prstGeom prst="rightArrow">
            <a:avLst>
              <a:gd name="adj1" fmla="val 50000"/>
              <a:gd name="adj2" fmla="val 92029"/>
            </a:avLst>
          </a:prstGeom>
          <a:noFill/>
          <a:ln w="28575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BF5E3-B5F0-4D49-8F71-0D2AD6035523}"/>
              </a:ext>
            </a:extLst>
          </p:cNvPr>
          <p:cNvSpPr txBox="1"/>
          <p:nvPr/>
        </p:nvSpPr>
        <p:spPr>
          <a:xfrm>
            <a:off x="8664913" y="1319011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LSTM</a:t>
            </a:r>
            <a:endParaRPr lang="ko-KR" altLang="en-US" sz="24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8F97C2-CF3E-48F3-B21D-EB9AC4CB8E86}"/>
              </a:ext>
            </a:extLst>
          </p:cNvPr>
          <p:cNvSpPr/>
          <p:nvPr/>
        </p:nvSpPr>
        <p:spPr>
          <a:xfrm>
            <a:off x="7760157" y="1758564"/>
            <a:ext cx="2840567" cy="2840567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B3315-E222-4104-96B0-0813C665C44B}"/>
              </a:ext>
            </a:extLst>
          </p:cNvPr>
          <p:cNvSpPr txBox="1"/>
          <p:nvPr/>
        </p:nvSpPr>
        <p:spPr>
          <a:xfrm>
            <a:off x="7912304" y="1990003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RNN</a:t>
            </a:r>
            <a:r>
              <a:rPr lang="ko-KR" altLang="en-US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의 장기 의존성 문제를</a:t>
            </a:r>
            <a:endParaRPr lang="en-US" altLang="ko-KR" sz="16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해결 하기 위하여 등장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B7F5326-E9CC-4DBA-A5EE-4B7FAE03F564}"/>
              </a:ext>
            </a:extLst>
          </p:cNvPr>
          <p:cNvSpPr/>
          <p:nvPr/>
        </p:nvSpPr>
        <p:spPr>
          <a:xfrm rot="5400000">
            <a:off x="9043921" y="2702522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75B90-9B0B-4944-8A1C-7D96F4D364C3}"/>
              </a:ext>
            </a:extLst>
          </p:cNvPr>
          <p:cNvSpPr txBox="1"/>
          <p:nvPr/>
        </p:nvSpPr>
        <p:spPr>
          <a:xfrm>
            <a:off x="7865341" y="3013501"/>
            <a:ext cx="279435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새롭게 추가된</a:t>
            </a:r>
            <a:endParaRPr lang="en-US" altLang="ko-KR" sz="16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en-US" altLang="ko-KR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3</a:t>
            </a:r>
            <a:r>
              <a:rPr lang="ko-KR" altLang="en-US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개의 게이트</a:t>
            </a:r>
            <a:r>
              <a:rPr lang="ko-KR" altLang="en-US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로</a:t>
            </a:r>
            <a:endParaRPr lang="en-US" altLang="ko-KR" sz="16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긴 시퀀스의 정보</a:t>
            </a:r>
            <a:r>
              <a:rPr lang="ko-KR" altLang="en-US" sz="16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를 잘 유지</a:t>
            </a:r>
            <a:endParaRPr lang="en-US" altLang="ko-KR" sz="16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57D2-965A-4BDA-98E5-9D940B380EA5}"/>
              </a:ext>
            </a:extLst>
          </p:cNvPr>
          <p:cNvSpPr txBox="1"/>
          <p:nvPr/>
        </p:nvSpPr>
        <p:spPr>
          <a:xfrm>
            <a:off x="4658755" y="719900"/>
            <a:ext cx="28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어떤 모델을 사용했는가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?-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17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6D273-B9EA-4C42-AB5A-18205245EF2C}"/>
              </a:ext>
            </a:extLst>
          </p:cNvPr>
          <p:cNvSpPr txBox="1"/>
          <p:nvPr/>
        </p:nvSpPr>
        <p:spPr>
          <a:xfrm>
            <a:off x="5183731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모델링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93CCC-15CB-47BC-AFB9-2AC573C6A9D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C821B4C-3AEF-42C2-A419-E7C2F5E37681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1E00E897-39B2-486D-8CCB-B11A57D0A451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233EBCB8-CF8F-4693-A44A-0224ED5158D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8D49B7-061B-4FDC-860D-616123FC5182}"/>
              </a:ext>
            </a:extLst>
          </p:cNvPr>
          <p:cNvSpPr txBox="1"/>
          <p:nvPr/>
        </p:nvSpPr>
        <p:spPr>
          <a:xfrm>
            <a:off x="2597897" y="1389175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RNN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91A00D-DBD3-47F8-AF79-27A8F4E6F9F2}"/>
              </a:ext>
            </a:extLst>
          </p:cNvPr>
          <p:cNvSpPr/>
          <p:nvPr/>
        </p:nvSpPr>
        <p:spPr>
          <a:xfrm>
            <a:off x="1532304" y="1758564"/>
            <a:ext cx="2840567" cy="2840567"/>
          </a:xfrm>
          <a:prstGeom prst="roundRect">
            <a:avLst>
              <a:gd name="adj" fmla="val 12494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33BFC-7010-49FB-AD16-CE00BB871D54}"/>
              </a:ext>
            </a:extLst>
          </p:cNvPr>
          <p:cNvSpPr txBox="1"/>
          <p:nvPr/>
        </p:nvSpPr>
        <p:spPr>
          <a:xfrm>
            <a:off x="1636859" y="1990003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다양한 문장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시퀀스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)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을</a:t>
            </a:r>
            <a:endParaRPr lang="en-US" altLang="ko-KR" sz="16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처리하기 위하여 사용한다</a:t>
            </a:r>
            <a:r>
              <a:rPr lang="en-US" altLang="ko-KR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.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24990-129E-4F0F-A510-E68222118161}"/>
              </a:ext>
            </a:extLst>
          </p:cNvPr>
          <p:cNvSpPr txBox="1"/>
          <p:nvPr/>
        </p:nvSpPr>
        <p:spPr>
          <a:xfrm>
            <a:off x="1636859" y="3013501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시퀀스가 길어질수록</a:t>
            </a:r>
            <a:endParaRPr lang="en-US" altLang="ko-KR" sz="16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앞에 등장한 정보를</a:t>
            </a:r>
            <a:endParaRPr lang="en-US" altLang="ko-KR" sz="16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잘 유지하지 못하는 단점</a:t>
            </a:r>
            <a:endParaRPr lang="en-US" altLang="ko-KR" sz="16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A45EB2A-D70F-4ACB-A113-01927AA2F3A9}"/>
              </a:ext>
            </a:extLst>
          </p:cNvPr>
          <p:cNvSpPr/>
          <p:nvPr/>
        </p:nvSpPr>
        <p:spPr>
          <a:xfrm rot="5400000">
            <a:off x="2768476" y="2702522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F8ED2-A6C0-4D1C-9FB8-6728C36FD44A}"/>
              </a:ext>
            </a:extLst>
          </p:cNvPr>
          <p:cNvSpPr txBox="1"/>
          <p:nvPr/>
        </p:nvSpPr>
        <p:spPr>
          <a:xfrm>
            <a:off x="1881955" y="3945984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장기 의존성 문제</a:t>
            </a:r>
            <a:endParaRPr lang="en-US" altLang="ko-KR" sz="20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D0D602B-F60B-4410-98C3-4DB0E1FBB91B}"/>
              </a:ext>
            </a:extLst>
          </p:cNvPr>
          <p:cNvSpPr/>
          <p:nvPr/>
        </p:nvSpPr>
        <p:spPr>
          <a:xfrm>
            <a:off x="5164666" y="2940991"/>
            <a:ext cx="1862667" cy="292100"/>
          </a:xfrm>
          <a:prstGeom prst="rightArrow">
            <a:avLst>
              <a:gd name="adj1" fmla="val 50000"/>
              <a:gd name="adj2" fmla="val 92029"/>
            </a:avLst>
          </a:prstGeom>
          <a:noFill/>
          <a:ln w="28575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BF5E3-B5F0-4D49-8F71-0D2AD6035523}"/>
              </a:ext>
            </a:extLst>
          </p:cNvPr>
          <p:cNvSpPr txBox="1"/>
          <p:nvPr/>
        </p:nvSpPr>
        <p:spPr>
          <a:xfrm>
            <a:off x="8664913" y="1319011"/>
            <a:ext cx="10310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LSTM</a:t>
            </a:r>
            <a:endParaRPr lang="ko-KR" altLang="en-US" sz="24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8F97C2-CF3E-48F3-B21D-EB9AC4CB8E86}"/>
              </a:ext>
            </a:extLst>
          </p:cNvPr>
          <p:cNvSpPr/>
          <p:nvPr/>
        </p:nvSpPr>
        <p:spPr>
          <a:xfrm>
            <a:off x="7760157" y="1758564"/>
            <a:ext cx="2840567" cy="2840567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AA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B3315-E222-4104-96B0-0813C665C44B}"/>
              </a:ext>
            </a:extLst>
          </p:cNvPr>
          <p:cNvSpPr txBox="1"/>
          <p:nvPr/>
        </p:nvSpPr>
        <p:spPr>
          <a:xfrm>
            <a:off x="7912304" y="1990003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RNN</a:t>
            </a:r>
            <a:r>
              <a:rPr lang="ko-KR" altLang="en-US" sz="16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의 장기 의존성 문제를</a:t>
            </a:r>
            <a:endParaRPr lang="en-US" altLang="ko-KR" sz="16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 sz="16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해결 하기 위하여 등장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B7F5326-E9CC-4DBA-A5EE-4B7FAE03F564}"/>
              </a:ext>
            </a:extLst>
          </p:cNvPr>
          <p:cNvSpPr/>
          <p:nvPr/>
        </p:nvSpPr>
        <p:spPr>
          <a:xfrm rot="5400000">
            <a:off x="9043921" y="2702522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75B90-9B0B-4944-8A1C-7D96F4D364C3}"/>
              </a:ext>
            </a:extLst>
          </p:cNvPr>
          <p:cNvSpPr txBox="1"/>
          <p:nvPr/>
        </p:nvSpPr>
        <p:spPr>
          <a:xfrm>
            <a:off x="7865341" y="3013501"/>
            <a:ext cx="279435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새롭게 추가된</a:t>
            </a:r>
            <a:endParaRPr lang="en-US" altLang="ko-KR" sz="16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en-US" altLang="ko-KR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3</a:t>
            </a:r>
            <a:r>
              <a:rPr lang="ko-KR" altLang="en-US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개의 게이트</a:t>
            </a:r>
            <a:r>
              <a:rPr lang="ko-KR" altLang="en-US" sz="16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로</a:t>
            </a:r>
            <a:endParaRPr lang="en-US" altLang="ko-KR" sz="16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r>
              <a:rPr lang="ko-KR" altLang="en-US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긴 시퀀스의 정보</a:t>
            </a:r>
            <a:r>
              <a:rPr lang="ko-KR" altLang="en-US" sz="16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를 잘 유지</a:t>
            </a:r>
            <a:endParaRPr lang="en-US" altLang="ko-KR" sz="16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957D2-965A-4BDA-98E5-9D940B380EA5}"/>
              </a:ext>
            </a:extLst>
          </p:cNvPr>
          <p:cNvSpPr txBox="1"/>
          <p:nvPr/>
        </p:nvSpPr>
        <p:spPr>
          <a:xfrm>
            <a:off x="4658755" y="719900"/>
            <a:ext cx="28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어떤 모델을 사용했는가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?-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4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6D273-B9EA-4C42-AB5A-18205245EF2C}"/>
              </a:ext>
            </a:extLst>
          </p:cNvPr>
          <p:cNvSpPr txBox="1"/>
          <p:nvPr/>
        </p:nvSpPr>
        <p:spPr>
          <a:xfrm>
            <a:off x="5183731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모델링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93CCC-15CB-47BC-AFB9-2AC573C6A9D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C821B4C-3AEF-42C2-A419-E7C2F5E37681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1E00E897-39B2-486D-8CCB-B11A57D0A451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233EBCB8-CF8F-4693-A44A-0224ED5158D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3F6CFC-C27F-4E38-863D-00D944B4EA25}"/>
              </a:ext>
            </a:extLst>
          </p:cNvPr>
          <p:cNvSpPr txBox="1"/>
          <p:nvPr/>
        </p:nvSpPr>
        <p:spPr>
          <a:xfrm>
            <a:off x="4689216" y="719900"/>
            <a:ext cx="281359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형태소 분석기 성능 비교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843EC7-06D5-4222-8506-69357873E10E}"/>
              </a:ext>
            </a:extLst>
          </p:cNvPr>
          <p:cNvSpPr/>
          <p:nvPr/>
        </p:nvSpPr>
        <p:spPr>
          <a:xfrm>
            <a:off x="1047386" y="1519980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FA826E-157F-4CD6-87B3-37AC6FAB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93" y="1592695"/>
            <a:ext cx="4364921" cy="19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113974-32CB-4253-BF8E-CD7263B7E0CC}"/>
              </a:ext>
            </a:extLst>
          </p:cNvPr>
          <p:cNvSpPr txBox="1"/>
          <p:nvPr/>
        </p:nvSpPr>
        <p:spPr>
          <a:xfrm>
            <a:off x="1100147" y="1119871"/>
            <a:ext cx="585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okt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8AFFA71-C0F8-4D83-A3AE-D8EE68B2CC2D}"/>
              </a:ext>
            </a:extLst>
          </p:cNvPr>
          <p:cNvGrpSpPr/>
          <p:nvPr/>
        </p:nvGrpSpPr>
        <p:grpSpPr>
          <a:xfrm>
            <a:off x="1603108" y="997926"/>
            <a:ext cx="743918" cy="493608"/>
            <a:chOff x="1603108" y="997926"/>
            <a:chExt cx="743918" cy="4936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FE6DD-E79D-4485-BF89-9DFD00C43756}"/>
                </a:ext>
              </a:extLst>
            </p:cNvPr>
            <p:cNvSpPr txBox="1"/>
            <p:nvPr/>
          </p:nvSpPr>
          <p:spPr>
            <a:xfrm>
              <a:off x="1603108" y="1152980"/>
              <a:ext cx="74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31</a:t>
              </a:r>
              <a:r>
                <a:rPr lang="ko-KR" altLang="en-US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DCFB8C-ACC4-4C0C-8E22-8D550225BB53}"/>
                </a:ext>
              </a:extLst>
            </p:cNvPr>
            <p:cNvSpPr txBox="1"/>
            <p:nvPr/>
          </p:nvSpPr>
          <p:spPr>
            <a:xfrm>
              <a:off x="1733655" y="99792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시간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A4A5C04-3403-4F20-A73A-E2E0A430787E}"/>
              </a:ext>
            </a:extLst>
          </p:cNvPr>
          <p:cNvGrpSpPr/>
          <p:nvPr/>
        </p:nvGrpSpPr>
        <p:grpSpPr>
          <a:xfrm>
            <a:off x="2218857" y="997926"/>
            <a:ext cx="854722" cy="493608"/>
            <a:chOff x="2449301" y="997926"/>
            <a:chExt cx="854722" cy="4936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5B9F88-6EB8-4D1B-BFB7-30BF089247DD}"/>
                </a:ext>
              </a:extLst>
            </p:cNvPr>
            <p:cNvSpPr txBox="1"/>
            <p:nvPr/>
          </p:nvSpPr>
          <p:spPr>
            <a:xfrm>
              <a:off x="2449301" y="1152980"/>
              <a:ext cx="8547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89.4% </a:t>
              </a:r>
              <a:endPara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C2C2E9-EFD4-4C53-BD2A-B047C9203727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E115BD-E987-4BB6-ABC7-DEC379AFABCF}"/>
              </a:ext>
            </a:extLst>
          </p:cNvPr>
          <p:cNvSpPr/>
          <p:nvPr/>
        </p:nvSpPr>
        <p:spPr>
          <a:xfrm>
            <a:off x="6449878" y="1519980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AFB2E8-3EDC-46ED-A5EE-8338E7C2089E}"/>
              </a:ext>
            </a:extLst>
          </p:cNvPr>
          <p:cNvSpPr txBox="1"/>
          <p:nvPr/>
        </p:nvSpPr>
        <p:spPr>
          <a:xfrm>
            <a:off x="6491579" y="1119871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komoran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D3F4E56-0055-4E8D-B738-0ABCC08ECFFE}"/>
              </a:ext>
            </a:extLst>
          </p:cNvPr>
          <p:cNvGrpSpPr/>
          <p:nvPr/>
        </p:nvGrpSpPr>
        <p:grpSpPr>
          <a:xfrm>
            <a:off x="7757444" y="997926"/>
            <a:ext cx="502061" cy="493608"/>
            <a:chOff x="1724037" y="997926"/>
            <a:chExt cx="502061" cy="49360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707A91-8401-4CA5-BDE8-C824AEE4422E}"/>
                </a:ext>
              </a:extLst>
            </p:cNvPr>
            <p:cNvSpPr txBox="1"/>
            <p:nvPr/>
          </p:nvSpPr>
          <p:spPr>
            <a:xfrm>
              <a:off x="1724037" y="1152980"/>
              <a:ext cx="502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6</a:t>
              </a:r>
              <a:r>
                <a:rPr lang="ko-KR" altLang="en-US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5C6917-28E7-4514-A937-D56221962BA5}"/>
                </a:ext>
              </a:extLst>
            </p:cNvPr>
            <p:cNvSpPr txBox="1"/>
            <p:nvPr/>
          </p:nvSpPr>
          <p:spPr>
            <a:xfrm>
              <a:off x="1733655" y="99792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시간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E07214D-58DE-4F3D-832D-1853B383092D}"/>
              </a:ext>
            </a:extLst>
          </p:cNvPr>
          <p:cNvGrpSpPr/>
          <p:nvPr/>
        </p:nvGrpSpPr>
        <p:grpSpPr>
          <a:xfrm>
            <a:off x="8247455" y="997926"/>
            <a:ext cx="864339" cy="493608"/>
            <a:chOff x="2444492" y="997926"/>
            <a:chExt cx="864339" cy="4936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070474-D1B3-4A8A-94D1-5054497B032E}"/>
                </a:ext>
              </a:extLst>
            </p:cNvPr>
            <p:cNvSpPr txBox="1"/>
            <p:nvPr/>
          </p:nvSpPr>
          <p:spPr>
            <a:xfrm>
              <a:off x="2444492" y="1152980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84.4% </a:t>
              </a:r>
              <a:endPara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20ED6FD-FAE6-470A-8A5D-EB466D85257A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0DAB44D-51BA-4225-9E17-44AD34396FF1}"/>
              </a:ext>
            </a:extLst>
          </p:cNvPr>
          <p:cNvSpPr/>
          <p:nvPr/>
        </p:nvSpPr>
        <p:spPr>
          <a:xfrm>
            <a:off x="1047386" y="4406539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C3917-CE1A-4C84-A328-6F745E85974C}"/>
              </a:ext>
            </a:extLst>
          </p:cNvPr>
          <p:cNvSpPr txBox="1"/>
          <p:nvPr/>
        </p:nvSpPr>
        <p:spPr>
          <a:xfrm>
            <a:off x="1100147" y="4006430"/>
            <a:ext cx="150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hannanum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CAA198-49F3-4E22-B9D4-8412ACB7AE51}"/>
              </a:ext>
            </a:extLst>
          </p:cNvPr>
          <p:cNvGrpSpPr/>
          <p:nvPr/>
        </p:nvGrpSpPr>
        <p:grpSpPr>
          <a:xfrm>
            <a:off x="2505294" y="3884485"/>
            <a:ext cx="625492" cy="493608"/>
            <a:chOff x="1662321" y="997926"/>
            <a:chExt cx="625492" cy="49360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065597-478D-4F9D-9AA3-CFFA5F7D8D5C}"/>
                </a:ext>
              </a:extLst>
            </p:cNvPr>
            <p:cNvSpPr txBox="1"/>
            <p:nvPr/>
          </p:nvSpPr>
          <p:spPr>
            <a:xfrm>
              <a:off x="1662321" y="1152980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52</a:t>
              </a:r>
              <a:r>
                <a:rPr lang="ko-KR" altLang="en-US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377443-D78F-4E98-B9D2-1611538C6AEB}"/>
                </a:ext>
              </a:extLst>
            </p:cNvPr>
            <p:cNvSpPr txBox="1"/>
            <p:nvPr/>
          </p:nvSpPr>
          <p:spPr>
            <a:xfrm>
              <a:off x="1733655" y="99792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시간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08FCDF3-C16B-4043-AC6E-51CF0521E7FB}"/>
              </a:ext>
            </a:extLst>
          </p:cNvPr>
          <p:cNvGrpSpPr/>
          <p:nvPr/>
        </p:nvGrpSpPr>
        <p:grpSpPr>
          <a:xfrm>
            <a:off x="3061830" y="3884485"/>
            <a:ext cx="854722" cy="493608"/>
            <a:chOff x="2449301" y="997926"/>
            <a:chExt cx="854722" cy="49360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7BF569-D5F2-4F4F-84C2-3C53C4BD49F7}"/>
                </a:ext>
              </a:extLst>
            </p:cNvPr>
            <p:cNvSpPr txBox="1"/>
            <p:nvPr/>
          </p:nvSpPr>
          <p:spPr>
            <a:xfrm>
              <a:off x="2449301" y="1152980"/>
              <a:ext cx="8547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83.4% </a:t>
              </a:r>
              <a:endPara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109093-F54E-48B5-A7F3-4BA6E92D9D2A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7A92EDB-B5D9-4123-9B89-A381533C402E}"/>
              </a:ext>
            </a:extLst>
          </p:cNvPr>
          <p:cNvSpPr/>
          <p:nvPr/>
        </p:nvSpPr>
        <p:spPr>
          <a:xfrm>
            <a:off x="6449878" y="4406539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2AC9F4-4DDB-4F4B-914F-38224157B82E}"/>
              </a:ext>
            </a:extLst>
          </p:cNvPr>
          <p:cNvSpPr txBox="1"/>
          <p:nvPr/>
        </p:nvSpPr>
        <p:spPr>
          <a:xfrm>
            <a:off x="6515986" y="400643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mecab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7B6C3F1-1356-455C-80EA-CEF5AE0C9EAA}"/>
              </a:ext>
            </a:extLst>
          </p:cNvPr>
          <p:cNvGrpSpPr/>
          <p:nvPr/>
        </p:nvGrpSpPr>
        <p:grpSpPr>
          <a:xfrm>
            <a:off x="7950350" y="3884485"/>
            <a:ext cx="849913" cy="493608"/>
            <a:chOff x="2451705" y="997926"/>
            <a:chExt cx="849913" cy="49360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871D23-741F-4F96-A8F9-230AAFF52D89}"/>
                </a:ext>
              </a:extLst>
            </p:cNvPr>
            <p:cNvSpPr txBox="1"/>
            <p:nvPr/>
          </p:nvSpPr>
          <p:spPr>
            <a:xfrm>
              <a:off x="2451705" y="1152980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87.3% </a:t>
              </a:r>
              <a:endPara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C9F7E8-54E8-40BF-AA18-54648F55143A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D202CC06-3D7A-4E6E-85A8-681B886E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85" y="1592695"/>
            <a:ext cx="4366800" cy="19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2683860-3C30-46A8-98D0-3227AC04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4" y="4485236"/>
            <a:ext cx="4366800" cy="19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037C9D0-A5CB-428F-AB34-A632F86A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44" y="4485354"/>
            <a:ext cx="4366541" cy="19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67C966D-6162-4F36-A4C0-55ED6636998B}"/>
              </a:ext>
            </a:extLst>
          </p:cNvPr>
          <p:cNvSpPr txBox="1"/>
          <p:nvPr/>
        </p:nvSpPr>
        <p:spPr>
          <a:xfrm>
            <a:off x="7388204" y="4039539"/>
            <a:ext cx="631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1</a:t>
            </a:r>
            <a:r>
              <a: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91CE2-90F8-4C9F-BE29-5B58ECA83AC4}"/>
              </a:ext>
            </a:extLst>
          </p:cNvPr>
          <p:cNvSpPr txBox="1"/>
          <p:nvPr/>
        </p:nvSpPr>
        <p:spPr>
          <a:xfrm>
            <a:off x="7462744" y="388448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272996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6D273-B9EA-4C42-AB5A-18205245EF2C}"/>
              </a:ext>
            </a:extLst>
          </p:cNvPr>
          <p:cNvSpPr txBox="1"/>
          <p:nvPr/>
        </p:nvSpPr>
        <p:spPr>
          <a:xfrm>
            <a:off x="5183731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모델링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93CCC-15CB-47BC-AFB9-2AC573C6A9D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C821B4C-3AEF-42C2-A419-E7C2F5E37681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1E00E897-39B2-486D-8CCB-B11A57D0A451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233EBCB8-CF8F-4693-A44A-0224ED5158D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3F6CFC-C27F-4E38-863D-00D944B4EA25}"/>
              </a:ext>
            </a:extLst>
          </p:cNvPr>
          <p:cNvSpPr txBox="1"/>
          <p:nvPr/>
        </p:nvSpPr>
        <p:spPr>
          <a:xfrm>
            <a:off x="4945696" y="7199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형태소 분석기 선택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843EC7-06D5-4222-8506-69357873E10E}"/>
              </a:ext>
            </a:extLst>
          </p:cNvPr>
          <p:cNvSpPr/>
          <p:nvPr/>
        </p:nvSpPr>
        <p:spPr>
          <a:xfrm>
            <a:off x="1047386" y="1519980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FA826E-157F-4CD6-87B3-37AC6FAB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93" y="1592695"/>
            <a:ext cx="4364921" cy="19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113974-32CB-4253-BF8E-CD7263B7E0CC}"/>
              </a:ext>
            </a:extLst>
          </p:cNvPr>
          <p:cNvSpPr txBox="1"/>
          <p:nvPr/>
        </p:nvSpPr>
        <p:spPr>
          <a:xfrm>
            <a:off x="1100147" y="1119871"/>
            <a:ext cx="585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okt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A4A5C04-3403-4F20-A73A-E2E0A430787E}"/>
              </a:ext>
            </a:extLst>
          </p:cNvPr>
          <p:cNvGrpSpPr/>
          <p:nvPr/>
        </p:nvGrpSpPr>
        <p:grpSpPr>
          <a:xfrm>
            <a:off x="2218857" y="997926"/>
            <a:ext cx="854722" cy="493608"/>
            <a:chOff x="2449301" y="997926"/>
            <a:chExt cx="854722" cy="4936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5B9F88-6EB8-4D1B-BFB7-30BF089247DD}"/>
                </a:ext>
              </a:extLst>
            </p:cNvPr>
            <p:cNvSpPr txBox="1"/>
            <p:nvPr/>
          </p:nvSpPr>
          <p:spPr>
            <a:xfrm>
              <a:off x="2449301" y="1152980"/>
              <a:ext cx="8547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89.4% 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C2C2E9-EFD4-4C53-BD2A-B047C9203727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65000"/>
                    </a:schemeClr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FAB3BA-9E7E-492F-A846-D9F7093B1697}"/>
              </a:ext>
            </a:extLst>
          </p:cNvPr>
          <p:cNvGrpSpPr/>
          <p:nvPr/>
        </p:nvGrpSpPr>
        <p:grpSpPr>
          <a:xfrm>
            <a:off x="6449878" y="997926"/>
            <a:ext cx="4694736" cy="2671297"/>
            <a:chOff x="6449878" y="997926"/>
            <a:chExt cx="4694736" cy="2671297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4E115BD-E987-4BB6-ABC7-DEC379AFABCF}"/>
                </a:ext>
              </a:extLst>
            </p:cNvPr>
            <p:cNvSpPr/>
            <p:nvPr/>
          </p:nvSpPr>
          <p:spPr>
            <a:xfrm>
              <a:off x="6449878" y="1519980"/>
              <a:ext cx="4694736" cy="2149243"/>
            </a:xfrm>
            <a:prstGeom prst="roundRect">
              <a:avLst>
                <a:gd name="adj" fmla="val 12494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AFB2E8-3EDC-46ED-A5EE-8338E7C2089E}"/>
                </a:ext>
              </a:extLst>
            </p:cNvPr>
            <p:cNvSpPr txBox="1"/>
            <p:nvPr/>
          </p:nvSpPr>
          <p:spPr>
            <a:xfrm>
              <a:off x="6491579" y="1119871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komoran</a:t>
              </a:r>
              <a:endParaRPr lang="ko-KR" altLang="en-US" sz="20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D3F4E56-0055-4E8D-B738-0ABCC08ECFFE}"/>
                </a:ext>
              </a:extLst>
            </p:cNvPr>
            <p:cNvGrpSpPr/>
            <p:nvPr/>
          </p:nvGrpSpPr>
          <p:grpSpPr>
            <a:xfrm>
              <a:off x="7757444" y="997926"/>
              <a:ext cx="502061" cy="493608"/>
              <a:chOff x="1724037" y="997926"/>
              <a:chExt cx="502061" cy="49360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707A91-8401-4CA5-BDE8-C824AEE4422E}"/>
                  </a:ext>
                </a:extLst>
              </p:cNvPr>
              <p:cNvSpPr txBox="1"/>
              <p:nvPr/>
            </p:nvSpPr>
            <p:spPr>
              <a:xfrm>
                <a:off x="1724037" y="1152980"/>
                <a:ext cx="502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bg1">
                        <a:lumMod val="65000"/>
                      </a:schemeClr>
                    </a:solidFill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6</a:t>
                </a:r>
                <a:r>
                  <a:rPr lang="ko-KR" altLang="en-US" sz="1600">
                    <a:solidFill>
                      <a:schemeClr val="bg1">
                        <a:lumMod val="65000"/>
                      </a:schemeClr>
                    </a:solidFill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분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5C6917-28E7-4514-A937-D56221962BA5}"/>
                  </a:ext>
                </a:extLst>
              </p:cNvPr>
              <p:cNvSpPr txBox="1"/>
              <p:nvPr/>
            </p:nvSpPr>
            <p:spPr>
              <a:xfrm>
                <a:off x="1733655" y="997926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bg1">
                        <a:lumMod val="65000"/>
                      </a:schemeClr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시간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E07214D-58DE-4F3D-832D-1853B383092D}"/>
                </a:ext>
              </a:extLst>
            </p:cNvPr>
            <p:cNvGrpSpPr/>
            <p:nvPr/>
          </p:nvGrpSpPr>
          <p:grpSpPr>
            <a:xfrm>
              <a:off x="8247455" y="997926"/>
              <a:ext cx="864339" cy="493608"/>
              <a:chOff x="2444492" y="997926"/>
              <a:chExt cx="864339" cy="49360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070474-D1B3-4A8A-94D1-5054497B032E}"/>
                  </a:ext>
                </a:extLst>
              </p:cNvPr>
              <p:cNvSpPr txBox="1"/>
              <p:nvPr/>
            </p:nvSpPr>
            <p:spPr>
              <a:xfrm>
                <a:off x="2444492" y="1152980"/>
                <a:ext cx="8643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bg1">
                        <a:lumMod val="65000"/>
                      </a:schemeClr>
                    </a:solidFill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84.4% </a:t>
                </a:r>
                <a:endParaRPr lang="ko-KR" altLang="en-US" sz="16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0ED6FD-FAE6-470A-8A5D-EB466D85257A}"/>
                  </a:ext>
                </a:extLst>
              </p:cNvPr>
              <p:cNvSpPr txBox="1"/>
              <p:nvPr/>
            </p:nvSpPr>
            <p:spPr>
              <a:xfrm>
                <a:off x="2516625" y="997926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bg1">
                        <a:lumMod val="65000"/>
                      </a:schemeClr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정확도</a:t>
                </a:r>
              </a:p>
            </p:txBody>
          </p:sp>
        </p:grp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7A92EDB-B5D9-4123-9B89-A381533C402E}"/>
              </a:ext>
            </a:extLst>
          </p:cNvPr>
          <p:cNvSpPr/>
          <p:nvPr/>
        </p:nvSpPr>
        <p:spPr>
          <a:xfrm>
            <a:off x="6449878" y="4406539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AA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2AC9F4-4DDB-4F4B-914F-38224157B82E}"/>
              </a:ext>
            </a:extLst>
          </p:cNvPr>
          <p:cNvSpPr txBox="1"/>
          <p:nvPr/>
        </p:nvSpPr>
        <p:spPr>
          <a:xfrm>
            <a:off x="6515986" y="400643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mecab</a:t>
            </a:r>
            <a:endParaRPr lang="ko-KR" altLang="en-US" sz="20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A2FE51-56AF-4242-8865-5B2F5BE675DC}"/>
              </a:ext>
            </a:extLst>
          </p:cNvPr>
          <p:cNvSpPr txBox="1"/>
          <p:nvPr/>
        </p:nvSpPr>
        <p:spPr>
          <a:xfrm>
            <a:off x="7388204" y="4039539"/>
            <a:ext cx="631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1</a:t>
            </a:r>
            <a:r>
              <a: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D538AC-487E-4C78-BA14-5CC9FE3989CD}"/>
              </a:ext>
            </a:extLst>
          </p:cNvPr>
          <p:cNvSpPr txBox="1"/>
          <p:nvPr/>
        </p:nvSpPr>
        <p:spPr>
          <a:xfrm>
            <a:off x="7462744" y="388448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시간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7B6C3F1-1356-455C-80EA-CEF5AE0C9EAA}"/>
              </a:ext>
            </a:extLst>
          </p:cNvPr>
          <p:cNvGrpSpPr/>
          <p:nvPr/>
        </p:nvGrpSpPr>
        <p:grpSpPr>
          <a:xfrm>
            <a:off x="7950350" y="3884485"/>
            <a:ext cx="849913" cy="493608"/>
            <a:chOff x="2451705" y="997926"/>
            <a:chExt cx="849913" cy="49360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871D23-741F-4F96-A8F9-230AAFF52D89}"/>
                </a:ext>
              </a:extLst>
            </p:cNvPr>
            <p:cNvSpPr txBox="1"/>
            <p:nvPr/>
          </p:nvSpPr>
          <p:spPr>
            <a:xfrm>
              <a:off x="2451705" y="1152980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87.3% </a:t>
              </a:r>
              <a:endPara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C9F7E8-54E8-40BF-AA18-54648F55143A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D202CC06-3D7A-4E6E-85A8-681B886E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85" y="1592695"/>
            <a:ext cx="4366800" cy="19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0DAB44D-51BA-4225-9E17-44AD34396FF1}"/>
              </a:ext>
            </a:extLst>
          </p:cNvPr>
          <p:cNvSpPr/>
          <p:nvPr/>
        </p:nvSpPr>
        <p:spPr>
          <a:xfrm>
            <a:off x="1047386" y="4406539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C3917-CE1A-4C84-A328-6F745E85974C}"/>
              </a:ext>
            </a:extLst>
          </p:cNvPr>
          <p:cNvSpPr txBox="1"/>
          <p:nvPr/>
        </p:nvSpPr>
        <p:spPr>
          <a:xfrm>
            <a:off x="1100147" y="4006430"/>
            <a:ext cx="150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hannanum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CAA198-49F3-4E22-B9D4-8412ACB7AE51}"/>
              </a:ext>
            </a:extLst>
          </p:cNvPr>
          <p:cNvGrpSpPr/>
          <p:nvPr/>
        </p:nvGrpSpPr>
        <p:grpSpPr>
          <a:xfrm>
            <a:off x="2505294" y="3884485"/>
            <a:ext cx="625492" cy="493608"/>
            <a:chOff x="1662321" y="997926"/>
            <a:chExt cx="625492" cy="49360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065597-478D-4F9D-9AA3-CFFA5F7D8D5C}"/>
                </a:ext>
              </a:extLst>
            </p:cNvPr>
            <p:cNvSpPr txBox="1"/>
            <p:nvPr/>
          </p:nvSpPr>
          <p:spPr>
            <a:xfrm>
              <a:off x="1662321" y="1152980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52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377443-D78F-4E98-B9D2-1611538C6AEB}"/>
                </a:ext>
              </a:extLst>
            </p:cNvPr>
            <p:cNvSpPr txBox="1"/>
            <p:nvPr/>
          </p:nvSpPr>
          <p:spPr>
            <a:xfrm>
              <a:off x="1733655" y="99792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65000"/>
                    </a:schemeClr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시간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08FCDF3-C16B-4043-AC6E-51CF0521E7FB}"/>
              </a:ext>
            </a:extLst>
          </p:cNvPr>
          <p:cNvGrpSpPr/>
          <p:nvPr/>
        </p:nvGrpSpPr>
        <p:grpSpPr>
          <a:xfrm>
            <a:off x="3061830" y="3884485"/>
            <a:ext cx="854722" cy="493608"/>
            <a:chOff x="2449301" y="997926"/>
            <a:chExt cx="854722" cy="49360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7BF569-D5F2-4F4F-84C2-3C53C4BD49F7}"/>
                </a:ext>
              </a:extLst>
            </p:cNvPr>
            <p:cNvSpPr txBox="1"/>
            <p:nvPr/>
          </p:nvSpPr>
          <p:spPr>
            <a:xfrm>
              <a:off x="2449301" y="1152980"/>
              <a:ext cx="8547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83.4% 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109093-F54E-48B5-A7F3-4BA6E92D9D2A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65000"/>
                    </a:schemeClr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F2683860-3C30-46A8-98D0-3227AC04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14" y="4485236"/>
            <a:ext cx="4366800" cy="19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4956512E-52AF-4741-A114-41B6EB49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44" y="4485354"/>
            <a:ext cx="4366541" cy="19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5BAB86-D096-4004-BFF6-238999B38F81}"/>
              </a:ext>
            </a:extLst>
          </p:cNvPr>
          <p:cNvGrpSpPr/>
          <p:nvPr/>
        </p:nvGrpSpPr>
        <p:grpSpPr>
          <a:xfrm>
            <a:off x="1603108" y="997926"/>
            <a:ext cx="743918" cy="493608"/>
            <a:chOff x="1603108" y="997926"/>
            <a:chExt cx="743918" cy="49360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FFECEC-B3AD-43B0-9A8A-6A0F446DEF89}"/>
                </a:ext>
              </a:extLst>
            </p:cNvPr>
            <p:cNvSpPr txBox="1"/>
            <p:nvPr/>
          </p:nvSpPr>
          <p:spPr>
            <a:xfrm>
              <a:off x="1603108" y="1152980"/>
              <a:ext cx="74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31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분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DB0BA3-F68A-4558-8066-25FFC1882506}"/>
                </a:ext>
              </a:extLst>
            </p:cNvPr>
            <p:cNvSpPr txBox="1"/>
            <p:nvPr/>
          </p:nvSpPr>
          <p:spPr>
            <a:xfrm>
              <a:off x="1733655" y="99792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65000"/>
                    </a:schemeClr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35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6D273-B9EA-4C42-AB5A-18205245EF2C}"/>
              </a:ext>
            </a:extLst>
          </p:cNvPr>
          <p:cNvSpPr txBox="1"/>
          <p:nvPr/>
        </p:nvSpPr>
        <p:spPr>
          <a:xfrm>
            <a:off x="5183731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모델링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93CCC-15CB-47BC-AFB9-2AC573C6A9D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C821B4C-3AEF-42C2-A419-E7C2F5E37681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1E00E897-39B2-486D-8CCB-B11A57D0A451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233EBCB8-CF8F-4693-A44A-0224ED5158D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3F6CFC-C27F-4E38-863D-00D944B4EA25}"/>
              </a:ext>
            </a:extLst>
          </p:cNvPr>
          <p:cNvSpPr txBox="1"/>
          <p:nvPr/>
        </p:nvSpPr>
        <p:spPr>
          <a:xfrm>
            <a:off x="4833486" y="719900"/>
            <a:ext cx="25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하이퍼 파라미터 튜닝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7BE4F3-FE89-421C-B8C5-37FAE77B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07" y="1651439"/>
            <a:ext cx="4099139" cy="3165785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7AE81F3-6980-4856-B2E2-1A55828501FC}"/>
              </a:ext>
            </a:extLst>
          </p:cNvPr>
          <p:cNvSpPr/>
          <p:nvPr/>
        </p:nvSpPr>
        <p:spPr>
          <a:xfrm>
            <a:off x="3951759" y="1489341"/>
            <a:ext cx="4539692" cy="4986571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AA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6C2575-6257-4A54-9CC6-6289F95D0A29}"/>
              </a:ext>
            </a:extLst>
          </p:cNvPr>
          <p:cNvSpPr txBox="1"/>
          <p:nvPr/>
        </p:nvSpPr>
        <p:spPr>
          <a:xfrm>
            <a:off x="4368269" y="1089231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mecab tuning</a:t>
            </a:r>
            <a:endParaRPr lang="ko-KR" altLang="en-US" sz="20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E010C10-19CA-462E-92C3-62F818996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7360" r="8655" b="2619"/>
          <a:stretch/>
        </p:blipFill>
        <p:spPr bwMode="auto">
          <a:xfrm>
            <a:off x="4180108" y="4862945"/>
            <a:ext cx="2556164" cy="11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061B2BF1-44DD-4FFF-8716-00DA74A6CAEC}"/>
              </a:ext>
            </a:extLst>
          </p:cNvPr>
          <p:cNvGrpSpPr/>
          <p:nvPr/>
        </p:nvGrpSpPr>
        <p:grpSpPr>
          <a:xfrm>
            <a:off x="6221229" y="995733"/>
            <a:ext cx="849913" cy="493608"/>
            <a:chOff x="2451705" y="997926"/>
            <a:chExt cx="849913" cy="49360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2DA243-4A42-475C-B38D-0546F16F84E2}"/>
                </a:ext>
              </a:extLst>
            </p:cNvPr>
            <p:cNvSpPr txBox="1"/>
            <p:nvPr/>
          </p:nvSpPr>
          <p:spPr>
            <a:xfrm>
              <a:off x="2451705" y="1152980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87.3% </a:t>
              </a:r>
              <a:endPara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8ABE18-2BEF-4E4B-AD41-C815B8045F39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B860ECD5-A589-4ED5-8FAE-62DF784BC735}"/>
              </a:ext>
            </a:extLst>
          </p:cNvPr>
          <p:cNvSpPr/>
          <p:nvPr/>
        </p:nvSpPr>
        <p:spPr>
          <a:xfrm>
            <a:off x="7050806" y="1159893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362C30E-FE18-4394-963B-0B75DB8A4468}"/>
              </a:ext>
            </a:extLst>
          </p:cNvPr>
          <p:cNvGrpSpPr/>
          <p:nvPr/>
        </p:nvGrpSpPr>
        <p:grpSpPr>
          <a:xfrm>
            <a:off x="7359339" y="995733"/>
            <a:ext cx="848310" cy="493608"/>
            <a:chOff x="2452507" y="997926"/>
            <a:chExt cx="848310" cy="4936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C0D395-218E-41E5-A5B7-483423FD766C}"/>
                </a:ext>
              </a:extLst>
            </p:cNvPr>
            <p:cNvSpPr txBox="1"/>
            <p:nvPr/>
          </p:nvSpPr>
          <p:spPr>
            <a:xfrm>
              <a:off x="2452507" y="1152980"/>
              <a:ext cx="8483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FFC000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88.6% </a:t>
              </a:r>
              <a:endParaRPr lang="ko-KR" altLang="en-US" sz="16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ED0405-D9E3-4267-A475-30291AC17635}"/>
                </a:ext>
              </a:extLst>
            </p:cNvPr>
            <p:cNvSpPr txBox="1"/>
            <p:nvPr/>
          </p:nvSpPr>
          <p:spPr>
            <a:xfrm>
              <a:off x="2504991" y="997926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정확도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41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6D273-B9EA-4C42-AB5A-18205245EF2C}"/>
              </a:ext>
            </a:extLst>
          </p:cNvPr>
          <p:cNvSpPr txBox="1"/>
          <p:nvPr/>
        </p:nvSpPr>
        <p:spPr>
          <a:xfrm>
            <a:off x="5183731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모델링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93CCC-15CB-47BC-AFB9-2AC573C6A9D4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C821B4C-3AEF-42C2-A419-E7C2F5E37681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1E00E897-39B2-486D-8CCB-B11A57D0A451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233EBCB8-CF8F-4693-A44A-0224ED5158D6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3F6CFC-C27F-4E38-863D-00D944B4EA25}"/>
              </a:ext>
            </a:extLst>
          </p:cNvPr>
          <p:cNvSpPr txBox="1"/>
          <p:nvPr/>
        </p:nvSpPr>
        <p:spPr>
          <a:xfrm>
            <a:off x="5426597" y="71990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감성 분석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6C2575-6257-4A54-9CC6-6289F95D0A29}"/>
              </a:ext>
            </a:extLst>
          </p:cNvPr>
          <p:cNvSpPr txBox="1"/>
          <p:nvPr/>
        </p:nvSpPr>
        <p:spPr>
          <a:xfrm>
            <a:off x="2947423" y="1883775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sentiment analysis</a:t>
            </a:r>
            <a:endParaRPr lang="ko-KR" altLang="en-US" sz="20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BB796B-C17C-4AE3-ADAD-31CBD70E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98" y="2426846"/>
            <a:ext cx="6310614" cy="2311343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7AE81F3-6980-4856-B2E2-1A55828501FC}"/>
              </a:ext>
            </a:extLst>
          </p:cNvPr>
          <p:cNvSpPr/>
          <p:nvPr/>
        </p:nvSpPr>
        <p:spPr>
          <a:xfrm>
            <a:off x="2913885" y="2283629"/>
            <a:ext cx="6640820" cy="2567339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AA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3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6C55B6-9DDB-4A07-ABD3-32B7DE9F9B0B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049C75E1-4C1E-4DC1-8972-AAD30DF4A284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C2CD138F-21F8-4382-8854-753B5B492BDD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AFCB4F7E-EFB6-41F4-A725-DA99AC778D5D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7DC50B-EC56-4A1D-A81D-4413358B004C}"/>
              </a:ext>
            </a:extLst>
          </p:cNvPr>
          <p:cNvSpPr txBox="1"/>
          <p:nvPr/>
        </p:nvSpPr>
        <p:spPr>
          <a:xfrm>
            <a:off x="5183731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한계점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33D54-1C1E-4565-AB2E-59F617EAA3E8}"/>
              </a:ext>
            </a:extLst>
          </p:cNvPr>
          <p:cNvSpPr txBox="1"/>
          <p:nvPr/>
        </p:nvSpPr>
        <p:spPr>
          <a:xfrm>
            <a:off x="5426596" y="71990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아쉬운 점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0F26303-D85B-43A7-A5C4-FF1C6118958E}"/>
              </a:ext>
            </a:extLst>
          </p:cNvPr>
          <p:cNvSpPr/>
          <p:nvPr/>
        </p:nvSpPr>
        <p:spPr>
          <a:xfrm>
            <a:off x="903847" y="1671088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AA50"/>
              </a:solidFill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5AA23162-EBED-4354-8286-BEF82DC8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13" y="1749903"/>
            <a:ext cx="4366541" cy="19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4438B4-D136-4068-AF30-190F2CE6FEC3}"/>
              </a:ext>
            </a:extLst>
          </p:cNvPr>
          <p:cNvSpPr txBox="1"/>
          <p:nvPr/>
        </p:nvSpPr>
        <p:spPr>
          <a:xfrm>
            <a:off x="974784" y="1266565"/>
            <a:ext cx="1495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overfitting</a:t>
            </a:r>
            <a:endParaRPr lang="ko-KR" altLang="en-US" sz="20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A99035-CDD7-4997-B289-B24D35C87A17}"/>
              </a:ext>
            </a:extLst>
          </p:cNvPr>
          <p:cNvCxnSpPr>
            <a:cxnSpLocks/>
          </p:cNvCxnSpPr>
          <p:nvPr/>
        </p:nvCxnSpPr>
        <p:spPr>
          <a:xfrm>
            <a:off x="5346915" y="1983783"/>
            <a:ext cx="0" cy="813661"/>
          </a:xfrm>
          <a:prstGeom prst="straightConnector1">
            <a:avLst/>
          </a:prstGeom>
          <a:ln w="19050">
            <a:solidFill>
              <a:srgbClr val="12AA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6419D9-C5C8-4721-83BC-B7144E1E1000}"/>
              </a:ext>
            </a:extLst>
          </p:cNvPr>
          <p:cNvCxnSpPr>
            <a:cxnSpLocks/>
          </p:cNvCxnSpPr>
          <p:nvPr/>
        </p:nvCxnSpPr>
        <p:spPr>
          <a:xfrm>
            <a:off x="3058332" y="2992464"/>
            <a:ext cx="0" cy="467533"/>
          </a:xfrm>
          <a:prstGeom prst="straightConnector1">
            <a:avLst/>
          </a:prstGeom>
          <a:ln w="19050">
            <a:solidFill>
              <a:srgbClr val="12AA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1F8531C-6354-4064-ADEE-C6368E8B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81" y="1891545"/>
            <a:ext cx="2846402" cy="14762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9FC2408-C5E9-4019-B35A-65EDFD94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80" y="1891432"/>
            <a:ext cx="2140439" cy="273157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D813E8E-4B07-4651-ADA4-183F7E05C9E7}"/>
              </a:ext>
            </a:extLst>
          </p:cNvPr>
          <p:cNvSpPr/>
          <p:nvPr/>
        </p:nvSpPr>
        <p:spPr>
          <a:xfrm>
            <a:off x="6253566" y="1666675"/>
            <a:ext cx="5362414" cy="3089474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AA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DDF30-050B-48BE-80A1-22B92FE2A183}"/>
              </a:ext>
            </a:extLst>
          </p:cNvPr>
          <p:cNvSpPr txBox="1"/>
          <p:nvPr/>
        </p:nvSpPr>
        <p:spPr>
          <a:xfrm>
            <a:off x="6541534" y="126656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pre-trained</a:t>
            </a:r>
            <a:endParaRPr lang="ko-KR" altLang="en-US" sz="20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B2334B-06E3-4FA9-B690-F2FDB8573CD9}"/>
              </a:ext>
            </a:extLst>
          </p:cNvPr>
          <p:cNvSpPr txBox="1"/>
          <p:nvPr/>
        </p:nvSpPr>
        <p:spPr>
          <a:xfrm>
            <a:off x="950333" y="3899146"/>
            <a:ext cx="140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sentiment</a:t>
            </a:r>
            <a:endParaRPr lang="ko-KR" altLang="en-US" sz="20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9E295AA-DA85-4898-8B64-FE80F3380171}"/>
              </a:ext>
            </a:extLst>
          </p:cNvPr>
          <p:cNvSpPr/>
          <p:nvPr/>
        </p:nvSpPr>
        <p:spPr>
          <a:xfrm>
            <a:off x="903847" y="4270929"/>
            <a:ext cx="4694736" cy="2149243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AA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698D17-270F-42C3-82F2-D0660F629D87}"/>
              </a:ext>
            </a:extLst>
          </p:cNvPr>
          <p:cNvSpPr txBox="1"/>
          <p:nvPr/>
        </p:nvSpPr>
        <p:spPr>
          <a:xfrm>
            <a:off x="1884334" y="44176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긍정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1B91E7-7CB3-4FC3-A93A-95E949F56A36}"/>
              </a:ext>
            </a:extLst>
          </p:cNvPr>
          <p:cNvSpPr/>
          <p:nvPr/>
        </p:nvSpPr>
        <p:spPr>
          <a:xfrm>
            <a:off x="1377060" y="4749854"/>
            <a:ext cx="1648057" cy="1400477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F2EC20-21E3-4DE9-AE1C-5F1E56E8E09E}"/>
              </a:ext>
            </a:extLst>
          </p:cNvPr>
          <p:cNvSpPr txBox="1"/>
          <p:nvPr/>
        </p:nvSpPr>
        <p:spPr>
          <a:xfrm>
            <a:off x="4005604" y="44176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부정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B2D70BA-406D-481E-9B5D-869A03EA5B78}"/>
              </a:ext>
            </a:extLst>
          </p:cNvPr>
          <p:cNvSpPr/>
          <p:nvPr/>
        </p:nvSpPr>
        <p:spPr>
          <a:xfrm>
            <a:off x="3498330" y="4745603"/>
            <a:ext cx="1648057" cy="1400477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2E98E3-C893-4B21-AE21-86E9DFCA625E}"/>
              </a:ext>
            </a:extLst>
          </p:cNvPr>
          <p:cNvSpPr txBox="1"/>
          <p:nvPr/>
        </p:nvSpPr>
        <p:spPr>
          <a:xfrm>
            <a:off x="1535438" y="489659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기쁨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DD27A-7E1E-4DAB-8310-521617E93E2B}"/>
              </a:ext>
            </a:extLst>
          </p:cNvPr>
          <p:cNvSpPr txBox="1"/>
          <p:nvPr/>
        </p:nvSpPr>
        <p:spPr>
          <a:xfrm>
            <a:off x="1651806" y="5544798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흥미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A80768-4EF9-4040-9F08-F4435ECF8230}"/>
              </a:ext>
            </a:extLst>
          </p:cNvPr>
          <p:cNvSpPr txBox="1"/>
          <p:nvPr/>
        </p:nvSpPr>
        <p:spPr>
          <a:xfrm>
            <a:off x="2117649" y="5199363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행복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F337D2-930F-4F2C-982D-8C186ED4EB73}"/>
              </a:ext>
            </a:extLst>
          </p:cNvPr>
          <p:cNvSpPr txBox="1"/>
          <p:nvPr/>
        </p:nvSpPr>
        <p:spPr>
          <a:xfrm>
            <a:off x="3607327" y="4908596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분노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D1634D-729C-4F06-9918-D1963B17248C}"/>
              </a:ext>
            </a:extLst>
          </p:cNvPr>
          <p:cNvSpPr txBox="1"/>
          <p:nvPr/>
        </p:nvSpPr>
        <p:spPr>
          <a:xfrm>
            <a:off x="4298536" y="5127987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놀람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AE0D6F-37A4-423B-97F4-BB127840EF08}"/>
              </a:ext>
            </a:extLst>
          </p:cNvPr>
          <p:cNvSpPr txBox="1"/>
          <p:nvPr/>
        </p:nvSpPr>
        <p:spPr>
          <a:xfrm>
            <a:off x="3635740" y="5527338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혐오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023718-CF91-4FFD-B85F-695B3C703518}"/>
              </a:ext>
            </a:extLst>
          </p:cNvPr>
          <p:cNvSpPr txBox="1"/>
          <p:nvPr/>
        </p:nvSpPr>
        <p:spPr>
          <a:xfrm>
            <a:off x="2358580" y="5604962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…</a:t>
            </a:r>
            <a:endParaRPr lang="ko-KR" altLang="en-US" sz="1600">
              <a:solidFill>
                <a:srgbClr val="FFC00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9B3154-8073-42C8-A6BA-AAB76A08C126}"/>
              </a:ext>
            </a:extLst>
          </p:cNvPr>
          <p:cNvSpPr txBox="1"/>
          <p:nvPr/>
        </p:nvSpPr>
        <p:spPr>
          <a:xfrm>
            <a:off x="4422770" y="5604962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…</a:t>
            </a:r>
            <a:endParaRPr lang="ko-KR" altLang="en-US" sz="1600">
              <a:solidFill>
                <a:srgbClr val="7072BF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40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DE0D70-8448-4D6B-A93F-B939AB4CF3A1}"/>
              </a:ext>
            </a:extLst>
          </p:cNvPr>
          <p:cNvSpPr txBox="1"/>
          <p:nvPr/>
        </p:nvSpPr>
        <p:spPr>
          <a:xfrm>
            <a:off x="4136169" y="2622772"/>
            <a:ext cx="3919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감사합니다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DC97F02-044D-4F13-9526-35FF7F3AEB6E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5" name="팔각형 14">
              <a:extLst>
                <a:ext uri="{FF2B5EF4-FFF2-40B4-BE49-F238E27FC236}">
                  <a16:creationId xmlns:a16="http://schemas.microsoft.com/office/drawing/2014/main" id="{1C2AD418-F4F7-4F19-BA56-6D055A2E5180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9F290D33-E255-4B08-A3A6-6817FE92E7CE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F5895A55-0277-4E6C-8A6D-E103D8FA29A4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1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492D6D4-C01C-4C13-ACF0-44317401B9A7}"/>
              </a:ext>
            </a:extLst>
          </p:cNvPr>
          <p:cNvSpPr txBox="1"/>
          <p:nvPr/>
        </p:nvSpPr>
        <p:spPr>
          <a:xfrm>
            <a:off x="5457043" y="104252"/>
            <a:ext cx="1277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목차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1AFE60-3276-42E5-8B84-A124C27D1981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30" name="팔각형 29">
              <a:extLst>
                <a:ext uri="{FF2B5EF4-FFF2-40B4-BE49-F238E27FC236}">
                  <a16:creationId xmlns:a16="http://schemas.microsoft.com/office/drawing/2014/main" id="{61457DC7-6D50-440F-AA2E-F1A8F384EC2A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팔각형 30">
              <a:extLst>
                <a:ext uri="{FF2B5EF4-FFF2-40B4-BE49-F238E27FC236}">
                  <a16:creationId xmlns:a16="http://schemas.microsoft.com/office/drawing/2014/main" id="{67FC600A-CB8F-4342-AF90-13988205597A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팔각형 31">
              <a:extLst>
                <a:ext uri="{FF2B5EF4-FFF2-40B4-BE49-F238E27FC236}">
                  <a16:creationId xmlns:a16="http://schemas.microsoft.com/office/drawing/2014/main" id="{0F8A8624-61E0-49D7-93D0-8B00940B162A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D2464D2-7529-4509-819C-6728034F4BC4}"/>
              </a:ext>
            </a:extLst>
          </p:cNvPr>
          <p:cNvSpPr txBox="1"/>
          <p:nvPr/>
        </p:nvSpPr>
        <p:spPr>
          <a:xfrm>
            <a:off x="5142052" y="149481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프로젝트 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1537E-353B-4CAB-9DA0-6DDEF9DBB789}"/>
              </a:ext>
            </a:extLst>
          </p:cNvPr>
          <p:cNvSpPr txBox="1"/>
          <p:nvPr/>
        </p:nvSpPr>
        <p:spPr>
          <a:xfrm>
            <a:off x="5631769" y="2997866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전처리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DEC5A-6E53-4A6E-9AF3-985FBE50182F}"/>
              </a:ext>
            </a:extLst>
          </p:cNvPr>
          <p:cNvSpPr txBox="1"/>
          <p:nvPr/>
        </p:nvSpPr>
        <p:spPr>
          <a:xfrm>
            <a:off x="5255118" y="2249278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B98AB-B777-4E48-8C64-AAF1C34EA7D5}"/>
              </a:ext>
            </a:extLst>
          </p:cNvPr>
          <p:cNvSpPr txBox="1"/>
          <p:nvPr/>
        </p:nvSpPr>
        <p:spPr>
          <a:xfrm>
            <a:off x="5627195" y="374645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880C3E-E951-446D-8448-D294EAD3BB87}"/>
              </a:ext>
            </a:extLst>
          </p:cNvPr>
          <p:cNvSpPr txBox="1"/>
          <p:nvPr/>
        </p:nvSpPr>
        <p:spPr>
          <a:xfrm>
            <a:off x="5627195" y="4495042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한계점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1A7DDD6-1C2E-4836-9294-A287AB1E3584}"/>
              </a:ext>
            </a:extLst>
          </p:cNvPr>
          <p:cNvSpPr/>
          <p:nvPr/>
        </p:nvSpPr>
        <p:spPr>
          <a:xfrm rot="5400000">
            <a:off x="6030247" y="2003709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73445EF-5EAB-40A5-88E8-25C7D0503900}"/>
              </a:ext>
            </a:extLst>
          </p:cNvPr>
          <p:cNvSpPr/>
          <p:nvPr/>
        </p:nvSpPr>
        <p:spPr>
          <a:xfrm rot="5400000">
            <a:off x="6030247" y="2759239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7FDA790-EDA0-4B64-A56A-0E9C706A2442}"/>
              </a:ext>
            </a:extLst>
          </p:cNvPr>
          <p:cNvSpPr/>
          <p:nvPr/>
        </p:nvSpPr>
        <p:spPr>
          <a:xfrm rot="5400000">
            <a:off x="6030247" y="3492545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67F9EF9-2330-4942-AB58-118FEF28FA66}"/>
              </a:ext>
            </a:extLst>
          </p:cNvPr>
          <p:cNvSpPr/>
          <p:nvPr/>
        </p:nvSpPr>
        <p:spPr>
          <a:xfrm rot="5400000">
            <a:off x="6030247" y="4236463"/>
            <a:ext cx="273038" cy="145948"/>
          </a:xfrm>
          <a:prstGeom prst="rightArrow">
            <a:avLst>
              <a:gd name="adj1" fmla="val 50000"/>
              <a:gd name="adj2" fmla="val 62826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1D05BD1-76F4-4D4F-AA21-2CBB7EA06E69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D0C36522-05C9-48C9-8AF7-62448387D3B4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F7387FEF-4867-46FC-AB9A-B1D4F072B12B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75F13807-8B7F-402C-BF28-30E6CABC92AB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FFF148E-BE34-40DC-9601-6B3419340F69}"/>
              </a:ext>
            </a:extLst>
          </p:cNvPr>
          <p:cNvSpPr txBox="1"/>
          <p:nvPr/>
        </p:nvSpPr>
        <p:spPr>
          <a:xfrm>
            <a:off x="4284446" y="104252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프로젝트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5CDAE-F648-49A9-94A9-F4BED4DD6AD4}"/>
              </a:ext>
            </a:extLst>
          </p:cNvPr>
          <p:cNvSpPr txBox="1"/>
          <p:nvPr/>
        </p:nvSpPr>
        <p:spPr>
          <a:xfrm>
            <a:off x="3628279" y="2228671"/>
            <a:ext cx="57102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기업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에서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r>
              <a:rPr lang="ko-KR" altLang="en-US" sz="50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가장 원하는 것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은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r>
              <a:rPr lang="ko-KR" altLang="en-US" sz="5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소비자의 진짜 마음</a:t>
            </a:r>
            <a:r>
              <a:rPr lang="en-US" altLang="ko-KR" sz="50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!</a:t>
            </a:r>
            <a:endParaRPr lang="ko-KR" altLang="en-US" sz="5000">
              <a:solidFill>
                <a:srgbClr val="12AA5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19DF4-F4CD-4679-8BFB-A8A51DD70FE3}"/>
              </a:ext>
            </a:extLst>
          </p:cNvPr>
          <p:cNvSpPr txBox="1"/>
          <p:nvPr/>
        </p:nvSpPr>
        <p:spPr>
          <a:xfrm>
            <a:off x="4417166" y="4469463"/>
            <a:ext cx="404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서비스</a:t>
            </a:r>
            <a:r>
              <a:rPr lang="en-US" altLang="ko-KR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, </a:t>
            </a:r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제품에 관하여 긍정</a:t>
            </a:r>
            <a:r>
              <a:rPr lang="en-US" altLang="ko-KR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? </a:t>
            </a:r>
            <a:r>
              <a:rPr lang="ko-KR" altLang="en-US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부정</a:t>
            </a:r>
            <a:r>
              <a:rPr lang="en-US" altLang="ko-KR" sz="2000">
                <a:solidFill>
                  <a:srgbClr val="FFC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?</a:t>
            </a:r>
            <a:endParaRPr lang="ko-KR" altLang="en-US" sz="2000">
              <a:solidFill>
                <a:srgbClr val="FFC00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4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B416AA-9B98-40BA-BF49-B5643979F02A}"/>
              </a:ext>
            </a:extLst>
          </p:cNvPr>
          <p:cNvSpPr txBox="1"/>
          <p:nvPr/>
        </p:nvSpPr>
        <p:spPr>
          <a:xfrm>
            <a:off x="4557759" y="104252"/>
            <a:ext cx="3076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데이터 소개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F84D03-F76D-4422-AFE3-E572FD36AA6C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CDFDD8F7-D82C-4398-8CC5-13F93EB9BC4A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7241788D-B588-4731-842D-BD5118227217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1275D198-1F13-4DA9-9C9B-5E50C327C464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75C62D9-BAB3-429F-B041-27D34B2A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54" y="1160482"/>
            <a:ext cx="7295092" cy="2456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9DE320-EE8B-4E6E-831F-AAD9352E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454" y="3903782"/>
            <a:ext cx="7295092" cy="21706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1A4943-081D-40D6-A56E-026AC07CE9C4}"/>
              </a:ext>
            </a:extLst>
          </p:cNvPr>
          <p:cNvSpPr txBox="1"/>
          <p:nvPr/>
        </p:nvSpPr>
        <p:spPr>
          <a:xfrm>
            <a:off x="2654245" y="913397"/>
            <a:ext cx="83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[1,2,4,5]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4A7BE-9BF1-487F-AD95-56DFEB010857}"/>
              </a:ext>
            </a:extLst>
          </p:cNvPr>
          <p:cNvSpPr txBox="1"/>
          <p:nvPr/>
        </p:nvSpPr>
        <p:spPr>
          <a:xfrm>
            <a:off x="2765273" y="2000738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0</a:t>
            </a:r>
            <a:endParaRPr lang="ko-KR" altLang="en-US" sz="1400">
              <a:solidFill>
                <a:srgbClr val="FFC00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59797-870C-4137-ABAC-BFAF053EAD6D}"/>
              </a:ext>
            </a:extLst>
          </p:cNvPr>
          <p:cNvSpPr txBox="1"/>
          <p:nvPr/>
        </p:nvSpPr>
        <p:spPr>
          <a:xfrm>
            <a:off x="2790119" y="1611272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5E0D5-61B9-45DE-8AAB-A3042205F5A2}"/>
              </a:ext>
            </a:extLst>
          </p:cNvPr>
          <p:cNvSpPr txBox="1"/>
          <p:nvPr/>
        </p:nvSpPr>
        <p:spPr>
          <a:xfrm>
            <a:off x="2790120" y="238744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EE237-8249-4E49-9604-9FD7BCA0B881}"/>
              </a:ext>
            </a:extLst>
          </p:cNvPr>
          <p:cNvSpPr txBox="1"/>
          <p:nvPr/>
        </p:nvSpPr>
        <p:spPr>
          <a:xfrm>
            <a:off x="2765274" y="2774142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0</a:t>
            </a:r>
            <a:endParaRPr lang="ko-KR" altLang="en-US" sz="1400">
              <a:solidFill>
                <a:srgbClr val="FFC00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8305D-8A3E-483E-9D1A-3ECAA8883FD7}"/>
              </a:ext>
            </a:extLst>
          </p:cNvPr>
          <p:cNvSpPr txBox="1"/>
          <p:nvPr/>
        </p:nvSpPr>
        <p:spPr>
          <a:xfrm>
            <a:off x="2790121" y="31608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D8234-3673-41D8-BCA0-F47562E61BFD}"/>
              </a:ext>
            </a:extLst>
          </p:cNvPr>
          <p:cNvSpPr txBox="1"/>
          <p:nvPr/>
        </p:nvSpPr>
        <p:spPr>
          <a:xfrm>
            <a:off x="2765272" y="737209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0</a:t>
            </a:r>
            <a:endParaRPr lang="ko-KR" altLang="en-US" sz="1400">
              <a:solidFill>
                <a:srgbClr val="FFC00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1C2AB5-B437-497B-A734-821E0617C3E8}"/>
              </a:ext>
            </a:extLst>
          </p:cNvPr>
          <p:cNvSpPr txBox="1"/>
          <p:nvPr/>
        </p:nvSpPr>
        <p:spPr>
          <a:xfrm>
            <a:off x="3065355" y="729162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4B8BC-4EC0-468A-92AF-800A1EDD96C6}"/>
              </a:ext>
            </a:extLst>
          </p:cNvPr>
          <p:cNvSpPr txBox="1"/>
          <p:nvPr/>
        </p:nvSpPr>
        <p:spPr>
          <a:xfrm>
            <a:off x="3281185" y="4621172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DBE47-C105-43B4-AD2B-6762481956F9}"/>
              </a:ext>
            </a:extLst>
          </p:cNvPr>
          <p:cNvSpPr txBox="1"/>
          <p:nvPr/>
        </p:nvSpPr>
        <p:spPr>
          <a:xfrm>
            <a:off x="3256338" y="4274038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0</a:t>
            </a:r>
            <a:endParaRPr lang="ko-KR" altLang="en-US" sz="1400">
              <a:solidFill>
                <a:srgbClr val="FFC00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E2458-E1DC-400D-A125-E80884083FE3}"/>
              </a:ext>
            </a:extLst>
          </p:cNvPr>
          <p:cNvSpPr txBox="1"/>
          <p:nvPr/>
        </p:nvSpPr>
        <p:spPr>
          <a:xfrm>
            <a:off x="3281185" y="531544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3A603C-8DCA-4436-A6D9-ED3E2F8D9C7F}"/>
              </a:ext>
            </a:extLst>
          </p:cNvPr>
          <p:cNvSpPr txBox="1"/>
          <p:nvPr/>
        </p:nvSpPr>
        <p:spPr>
          <a:xfrm>
            <a:off x="3281185" y="566257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7007BA-9EA5-41A7-A4BC-6B8F77457D80}"/>
              </a:ext>
            </a:extLst>
          </p:cNvPr>
          <p:cNvSpPr txBox="1"/>
          <p:nvPr/>
        </p:nvSpPr>
        <p:spPr>
          <a:xfrm>
            <a:off x="3281185" y="4968306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92D05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</a:t>
            </a:r>
            <a:endParaRPr lang="ko-KR" altLang="en-US" sz="1400">
              <a:solidFill>
                <a:srgbClr val="92D05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68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03FCF8-EC5F-4E24-AB64-84BE524EA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51" y="1263515"/>
            <a:ext cx="4965699" cy="47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4F48A-9AE0-4A92-98AF-B20CE58D6464}"/>
              </a:ext>
            </a:extLst>
          </p:cNvPr>
          <p:cNvSpPr txBox="1"/>
          <p:nvPr/>
        </p:nvSpPr>
        <p:spPr>
          <a:xfrm>
            <a:off x="4557759" y="104252"/>
            <a:ext cx="3076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데이터 소개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CF4BC3-7B46-4005-9AB2-38C41A6D24F9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A7B45361-A7CE-42D1-A2C2-52A3858C5AFF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F53C7C8E-E110-4A59-BCCF-CA7EAC4C3C10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7DDA92A4-0CAA-4141-8265-F427E6176F64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16AE0B-7FF4-4284-8EC7-0A1F9B451EF1}"/>
              </a:ext>
            </a:extLst>
          </p:cNvPr>
          <p:cNvSpPr txBox="1"/>
          <p:nvPr/>
        </p:nvSpPr>
        <p:spPr>
          <a:xfrm>
            <a:off x="5057898" y="73152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타겟 데이터 분포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3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62656-61A8-402E-88E7-88605761C611}"/>
              </a:ext>
            </a:extLst>
          </p:cNvPr>
          <p:cNvSpPr txBox="1"/>
          <p:nvPr/>
        </p:nvSpPr>
        <p:spPr>
          <a:xfrm>
            <a:off x="5183730" y="104252"/>
            <a:ext cx="1824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전처리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1F887A-7765-4CE6-A60D-3CB4CBE88627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796F4CB7-6802-460B-8C5C-87856C38AF89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FB745371-18F8-47AF-816A-B6C708FC4250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D3994F3E-F6A4-4BB8-ABBE-2E85FB7022B2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A2994E-9BC3-4076-B4C4-77106443301B}"/>
              </a:ext>
            </a:extLst>
          </p:cNvPr>
          <p:cNvSpPr txBox="1"/>
          <p:nvPr/>
        </p:nvSpPr>
        <p:spPr>
          <a:xfrm>
            <a:off x="2042256" y="1389175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데이터 전처리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862A6A-7EB9-4569-8D22-2BC41D4695EB}"/>
              </a:ext>
            </a:extLst>
          </p:cNvPr>
          <p:cNvSpPr/>
          <p:nvPr/>
        </p:nvSpPr>
        <p:spPr>
          <a:xfrm>
            <a:off x="1532304" y="1758564"/>
            <a:ext cx="2840567" cy="2840567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638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EB560-ED6F-47D0-BB24-9F974175FC59}"/>
              </a:ext>
            </a:extLst>
          </p:cNvPr>
          <p:cNvSpPr txBox="1"/>
          <p:nvPr/>
        </p:nvSpPr>
        <p:spPr>
          <a:xfrm>
            <a:off x="1918491" y="2237974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중복 데이터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B8021-B2C3-450B-BBE6-FD2F54DBD978}"/>
              </a:ext>
            </a:extLst>
          </p:cNvPr>
          <p:cNvSpPr txBox="1"/>
          <p:nvPr/>
        </p:nvSpPr>
        <p:spPr>
          <a:xfrm>
            <a:off x="2203025" y="292515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6389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결측치 제거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BA15DD-EFFB-43D5-87E2-AB01AB0A6A3D}"/>
              </a:ext>
            </a:extLst>
          </p:cNvPr>
          <p:cNvGrpSpPr/>
          <p:nvPr/>
        </p:nvGrpSpPr>
        <p:grpSpPr>
          <a:xfrm>
            <a:off x="2203027" y="3515276"/>
            <a:ext cx="1499128" cy="594843"/>
            <a:chOff x="2101427" y="3367871"/>
            <a:chExt cx="1499128" cy="5948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B83CD4-AB66-4F47-952F-CC14D588FBA2}"/>
                </a:ext>
              </a:extLst>
            </p:cNvPr>
            <p:cNvSpPr txBox="1"/>
            <p:nvPr/>
          </p:nvSpPr>
          <p:spPr>
            <a:xfrm>
              <a:off x="2101427" y="3562604"/>
              <a:ext cx="1499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6389BF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데이터 분리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19DD50-546E-45B2-8C2F-82DF2B51EDD2}"/>
                </a:ext>
              </a:extLst>
            </p:cNvPr>
            <p:cNvSpPr txBox="1"/>
            <p:nvPr/>
          </p:nvSpPr>
          <p:spPr>
            <a:xfrm>
              <a:off x="2280961" y="3367871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rgbClr val="3E9D92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학습</a:t>
              </a:r>
              <a:r>
                <a:rPr lang="en-US" altLang="ko-KR" sz="1400">
                  <a:solidFill>
                    <a:srgbClr val="3E9D92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/</a:t>
              </a:r>
              <a:r>
                <a:rPr lang="ko-KR" altLang="en-US" sz="1400">
                  <a:solidFill>
                    <a:srgbClr val="3E9D92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테스트</a:t>
              </a: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399F13-2178-433C-9872-7DB5B6D21418}"/>
              </a:ext>
            </a:extLst>
          </p:cNvPr>
          <p:cNvSpPr/>
          <p:nvPr/>
        </p:nvSpPr>
        <p:spPr>
          <a:xfrm>
            <a:off x="5266266" y="2886747"/>
            <a:ext cx="1862667" cy="292100"/>
          </a:xfrm>
          <a:prstGeom prst="rightArrow">
            <a:avLst>
              <a:gd name="adj1" fmla="val 50000"/>
              <a:gd name="adj2" fmla="val 92029"/>
            </a:avLst>
          </a:prstGeom>
          <a:noFill/>
          <a:ln w="28575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8E8B6-A837-4BFE-94AD-BF9D1899FE24}"/>
              </a:ext>
            </a:extLst>
          </p:cNvPr>
          <p:cNvSpPr txBox="1"/>
          <p:nvPr/>
        </p:nvSpPr>
        <p:spPr>
          <a:xfrm>
            <a:off x="5309736" y="2638084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(149931/49977)</a:t>
            </a:r>
            <a:endParaRPr lang="ko-KR" altLang="en-US" sz="1400">
              <a:solidFill>
                <a:srgbClr val="3E9D92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FCB2D-FE72-4A9E-8B71-AFE26164D3AF}"/>
              </a:ext>
            </a:extLst>
          </p:cNvPr>
          <p:cNvSpPr txBox="1"/>
          <p:nvPr/>
        </p:nvSpPr>
        <p:spPr>
          <a:xfrm>
            <a:off x="8270109" y="1389175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텍스트 전처리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B26B127-7070-4DA6-A101-FCF120C95DDC}"/>
              </a:ext>
            </a:extLst>
          </p:cNvPr>
          <p:cNvSpPr/>
          <p:nvPr/>
        </p:nvSpPr>
        <p:spPr>
          <a:xfrm>
            <a:off x="7760157" y="1758564"/>
            <a:ext cx="2840567" cy="2840567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F9257-F13B-47DE-9631-1AF8F59AD8A3}"/>
              </a:ext>
            </a:extLst>
          </p:cNvPr>
          <p:cNvSpPr txBox="1"/>
          <p:nvPr/>
        </p:nvSpPr>
        <p:spPr>
          <a:xfrm>
            <a:off x="7860208" y="2038564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띄어쓰기</a:t>
            </a:r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/</a:t>
            </a:r>
            <a:r>
              <a:rPr lang="ko-KR" altLang="en-US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맞춤법 보정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6898E0-45DA-4101-B99C-44A4C41149EF}"/>
              </a:ext>
            </a:extLst>
          </p:cNvPr>
          <p:cNvSpPr txBox="1"/>
          <p:nvPr/>
        </p:nvSpPr>
        <p:spPr>
          <a:xfrm>
            <a:off x="8430876" y="3260423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불용어 처리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66A4B-3281-4245-93E3-ABE653110A4F}"/>
              </a:ext>
            </a:extLst>
          </p:cNvPr>
          <p:cNvSpPr txBox="1"/>
          <p:nvPr/>
        </p:nvSpPr>
        <p:spPr>
          <a:xfrm>
            <a:off x="5420342" y="2405098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(</a:t>
            </a:r>
            <a:r>
              <a:rPr lang="ko-KR" altLang="en-US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훈련</a:t>
            </a:r>
            <a:r>
              <a:rPr lang="en-US" altLang="ko-KR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/</a:t>
            </a:r>
            <a:r>
              <a:rPr lang="ko-KR" altLang="en-US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테스트</a:t>
            </a:r>
            <a:r>
              <a:rPr lang="en-US" altLang="ko-KR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)</a:t>
            </a:r>
            <a:endParaRPr lang="ko-KR" altLang="en-US" sz="1400">
              <a:solidFill>
                <a:srgbClr val="3E9D92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E9D6C9-9C12-448D-8D4C-35B2479A2854}"/>
              </a:ext>
            </a:extLst>
          </p:cNvPr>
          <p:cNvGrpSpPr/>
          <p:nvPr/>
        </p:nvGrpSpPr>
        <p:grpSpPr>
          <a:xfrm>
            <a:off x="8164776" y="2532774"/>
            <a:ext cx="2031325" cy="592430"/>
            <a:chOff x="8164777" y="2686663"/>
            <a:chExt cx="2031325" cy="5924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22512E-8B10-454D-8C1B-1803EF96F696}"/>
                </a:ext>
              </a:extLst>
            </p:cNvPr>
            <p:cNvSpPr txBox="1"/>
            <p:nvPr/>
          </p:nvSpPr>
          <p:spPr>
            <a:xfrm>
              <a:off x="8466945" y="2686663"/>
              <a:ext cx="1426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7072BF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정규표현식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6DB0AC-474A-4410-8814-480DDE3CA59A}"/>
                </a:ext>
              </a:extLst>
            </p:cNvPr>
            <p:cNvSpPr txBox="1"/>
            <p:nvPr/>
          </p:nvSpPr>
          <p:spPr>
            <a:xfrm>
              <a:off x="8164777" y="2971316"/>
              <a:ext cx="2031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solidFill>
                    <a:srgbClr val="3E9D92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사용후 중복데이터 처리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ACD2CC4-265A-4DE0-B90F-FF5611A37BE6}"/>
              </a:ext>
            </a:extLst>
          </p:cNvPr>
          <p:cNvGrpSpPr/>
          <p:nvPr/>
        </p:nvGrpSpPr>
        <p:grpSpPr>
          <a:xfrm>
            <a:off x="8715408" y="3795752"/>
            <a:ext cx="930062" cy="553998"/>
            <a:chOff x="8715408" y="3705403"/>
            <a:chExt cx="930062" cy="5539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AE762D-E9B4-4836-90BD-7B1505A807EC}"/>
                </a:ext>
              </a:extLst>
            </p:cNvPr>
            <p:cNvSpPr txBox="1"/>
            <p:nvPr/>
          </p:nvSpPr>
          <p:spPr>
            <a:xfrm>
              <a:off x="8835327" y="3951624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3E9D92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konlpy</a:t>
              </a:r>
              <a:endParaRPr lang="ko-KR" altLang="en-US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DE6C82-3AC0-4929-B77B-A061BF430BB5}"/>
                </a:ext>
              </a:extLst>
            </p:cNvPr>
            <p:cNvSpPr txBox="1"/>
            <p:nvPr/>
          </p:nvSpPr>
          <p:spPr>
            <a:xfrm>
              <a:off x="8715408" y="3705403"/>
              <a:ext cx="930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rgbClr val="7072BF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토큰화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A412DA5-02AF-44B6-BCE0-E0BA63BBD0BE}"/>
              </a:ext>
            </a:extLst>
          </p:cNvPr>
          <p:cNvSpPr txBox="1"/>
          <p:nvPr/>
        </p:nvSpPr>
        <p:spPr>
          <a:xfrm>
            <a:off x="9040511" y="3515276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&amp;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5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6A40E2-62ED-4B9C-9429-B03A0EC619B9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DE1BE745-D3A2-446A-B75A-E09FEB8A130B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C9AD65C0-EACE-4D13-A6EA-CDBF0F8E206D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팔각형 17">
              <a:extLst>
                <a:ext uri="{FF2B5EF4-FFF2-40B4-BE49-F238E27FC236}">
                  <a16:creationId xmlns:a16="http://schemas.microsoft.com/office/drawing/2014/main" id="{8FDB2A3F-EB11-4754-88B6-DB1B1929AC3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4665AF-76F9-415E-BE58-6644BDB27BBB}"/>
              </a:ext>
            </a:extLst>
          </p:cNvPr>
          <p:cNvSpPr txBox="1"/>
          <p:nvPr/>
        </p:nvSpPr>
        <p:spPr>
          <a:xfrm>
            <a:off x="4284446" y="104252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텍스트 전처리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A0B37-179D-416B-AFCB-F2514CBADF3D}"/>
              </a:ext>
            </a:extLst>
          </p:cNvPr>
          <p:cNvSpPr txBox="1"/>
          <p:nvPr/>
        </p:nvSpPr>
        <p:spPr>
          <a:xfrm>
            <a:off x="4800617" y="73152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띄어쓰기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/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맞춤법 보정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A9FBB-F88A-4811-BC32-0CC3FF1229C5}"/>
              </a:ext>
            </a:extLst>
          </p:cNvPr>
          <p:cNvSpPr txBox="1"/>
          <p:nvPr/>
        </p:nvSpPr>
        <p:spPr>
          <a:xfrm>
            <a:off x="2096065" y="1577481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hanspell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897A06-30B4-437A-90BC-A2E2EE6C1D27}"/>
              </a:ext>
            </a:extLst>
          </p:cNvPr>
          <p:cNvSpPr/>
          <p:nvPr/>
        </p:nvSpPr>
        <p:spPr>
          <a:xfrm>
            <a:off x="2032228" y="2040467"/>
            <a:ext cx="8127543" cy="1312334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F04378-121D-4950-A7DA-6F8BF5F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91" y="2314825"/>
            <a:ext cx="7743825" cy="8096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2F354F1-5891-45A0-9DEC-FB633325CA79}"/>
              </a:ext>
            </a:extLst>
          </p:cNvPr>
          <p:cNvSpPr txBox="1"/>
          <p:nvPr/>
        </p:nvSpPr>
        <p:spPr>
          <a:xfrm>
            <a:off x="2096065" y="4056589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pykospacing</a:t>
            </a:r>
            <a:endParaRPr lang="ko-KR" altLang="en-US" sz="20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DD40F54-54AB-4DCA-A5D4-E98C4C238D4D}"/>
              </a:ext>
            </a:extLst>
          </p:cNvPr>
          <p:cNvSpPr/>
          <p:nvPr/>
        </p:nvSpPr>
        <p:spPr>
          <a:xfrm>
            <a:off x="2032228" y="4519575"/>
            <a:ext cx="8127543" cy="1312334"/>
          </a:xfrm>
          <a:prstGeom prst="roundRect">
            <a:avLst>
              <a:gd name="adj" fmla="val 12494"/>
            </a:avLst>
          </a:prstGeom>
          <a:noFill/>
          <a:ln w="38100">
            <a:solidFill>
              <a:srgbClr val="707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DC010CA-5652-44E0-BF4F-9E7A6B2C0202}"/>
              </a:ext>
            </a:extLst>
          </p:cNvPr>
          <p:cNvSpPr/>
          <p:nvPr/>
        </p:nvSpPr>
        <p:spPr>
          <a:xfrm rot="5400000">
            <a:off x="5655856" y="3680759"/>
            <a:ext cx="761752" cy="292100"/>
          </a:xfrm>
          <a:prstGeom prst="rightArrow">
            <a:avLst>
              <a:gd name="adj1" fmla="val 50000"/>
              <a:gd name="adj2" fmla="val 92029"/>
            </a:avLst>
          </a:prstGeom>
          <a:noFill/>
          <a:ln w="28575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FB174BD-3C8E-40C7-ACA7-1369C059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91" y="4813898"/>
            <a:ext cx="7711776" cy="6867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3DD6AC-1603-44E7-A0D6-4BD9CD2E5780}"/>
              </a:ext>
            </a:extLst>
          </p:cNvPr>
          <p:cNvSpPr txBox="1"/>
          <p:nvPr/>
        </p:nvSpPr>
        <p:spPr>
          <a:xfrm>
            <a:off x="6095999" y="355080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3E9D92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오류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47416A-9042-4362-9B0B-E61E21630063}"/>
              </a:ext>
            </a:extLst>
          </p:cNvPr>
          <p:cNvSpPr/>
          <p:nvPr/>
        </p:nvSpPr>
        <p:spPr>
          <a:xfrm>
            <a:off x="8031695" y="2392022"/>
            <a:ext cx="248705" cy="3670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A5E86B-2B1B-4F1F-B84A-56A2D57B507A}"/>
              </a:ext>
            </a:extLst>
          </p:cNvPr>
          <p:cNvSpPr/>
          <p:nvPr/>
        </p:nvSpPr>
        <p:spPr>
          <a:xfrm>
            <a:off x="8628595" y="2620402"/>
            <a:ext cx="248705" cy="3670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4569865-7E65-4A88-8A85-0CA49B23ECF2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H="1">
            <a:off x="8409656" y="2138414"/>
            <a:ext cx="89684" cy="596900"/>
          </a:xfrm>
          <a:prstGeom prst="bentConnector3">
            <a:avLst>
              <a:gd name="adj1" fmla="val -25489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B3DB59-6564-4009-959B-038AA5E0E885}"/>
              </a:ext>
            </a:extLst>
          </p:cNvPr>
          <p:cNvSpPr txBox="1"/>
          <p:nvPr/>
        </p:nvSpPr>
        <p:spPr>
          <a:xfrm>
            <a:off x="2159890" y="2032475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띄어쓰기 </a:t>
            </a:r>
            <a:r>
              <a:rPr lang="en-US" altLang="ko-KR" sz="14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&amp; </a:t>
            </a:r>
            <a:r>
              <a:rPr lang="ko-KR" altLang="en-US" sz="14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맞춤법 보정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93EB1F-ED1B-4194-996D-1A72F50FB2BC}"/>
              </a:ext>
            </a:extLst>
          </p:cNvPr>
          <p:cNvSpPr txBox="1"/>
          <p:nvPr/>
        </p:nvSpPr>
        <p:spPr>
          <a:xfrm>
            <a:off x="2159890" y="4512849"/>
            <a:ext cx="1457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띄어쓰기만 보정</a:t>
            </a:r>
          </a:p>
        </p:txBody>
      </p:sp>
    </p:spTree>
    <p:extLst>
      <p:ext uri="{BB962C8B-B14F-4D97-AF65-F5344CB8AC3E}">
        <p14:creationId xmlns:p14="http://schemas.microsoft.com/office/powerpoint/2010/main" val="238113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6A40E2-62ED-4B9C-9429-B03A0EC619B9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DE1BE745-D3A2-446A-B75A-E09FEB8A130B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C9AD65C0-EACE-4D13-A6EA-CDBF0F8E206D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팔각형 17">
              <a:extLst>
                <a:ext uri="{FF2B5EF4-FFF2-40B4-BE49-F238E27FC236}">
                  <a16:creationId xmlns:a16="http://schemas.microsoft.com/office/drawing/2014/main" id="{8FDB2A3F-EB11-4754-88B6-DB1B1929AC3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4665AF-76F9-415E-BE58-6644BDB27BBB}"/>
              </a:ext>
            </a:extLst>
          </p:cNvPr>
          <p:cNvSpPr txBox="1"/>
          <p:nvPr/>
        </p:nvSpPr>
        <p:spPr>
          <a:xfrm>
            <a:off x="4284446" y="104252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텍스트 전처리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A0B37-179D-416B-AFCB-F2514CBADF3D}"/>
              </a:ext>
            </a:extLst>
          </p:cNvPr>
          <p:cNvSpPr txBox="1"/>
          <p:nvPr/>
        </p:nvSpPr>
        <p:spPr>
          <a:xfrm>
            <a:off x="5089960" y="731524"/>
            <a:ext cx="20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정규표현식 사용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18E78B-D205-4430-882B-5C7E33B0FE2D}"/>
              </a:ext>
            </a:extLst>
          </p:cNvPr>
          <p:cNvGrpSpPr/>
          <p:nvPr/>
        </p:nvGrpSpPr>
        <p:grpSpPr>
          <a:xfrm>
            <a:off x="3143364" y="1677759"/>
            <a:ext cx="5905272" cy="1796548"/>
            <a:chOff x="2032229" y="2127721"/>
            <a:chExt cx="5905272" cy="179654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8897A06-30B4-437A-90BC-A2E2EE6C1D27}"/>
                </a:ext>
              </a:extLst>
            </p:cNvPr>
            <p:cNvSpPr/>
            <p:nvPr/>
          </p:nvSpPr>
          <p:spPr>
            <a:xfrm>
              <a:off x="2032229" y="2611935"/>
              <a:ext cx="5905272" cy="1312334"/>
            </a:xfrm>
            <a:prstGeom prst="roundRect">
              <a:avLst>
                <a:gd name="adj" fmla="val 12494"/>
              </a:avLst>
            </a:prstGeom>
            <a:noFill/>
            <a:ln w="38100">
              <a:solidFill>
                <a:srgbClr val="7072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BE0DFC6-2036-49C4-8DC3-8B3270BF2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870" y="2915677"/>
              <a:ext cx="5429250" cy="7048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A53930B-F6DD-41B6-BB9B-B5F325687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29"/>
            <a:stretch/>
          </p:blipFill>
          <p:spPr>
            <a:xfrm>
              <a:off x="2094204" y="2127721"/>
              <a:ext cx="5701242" cy="419100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52CE4F-A2C0-476D-A92D-6FEDE0733F4A}"/>
                </a:ext>
              </a:extLst>
            </p:cNvPr>
            <p:cNvCxnSpPr>
              <a:cxnSpLocks/>
            </p:cNvCxnSpPr>
            <p:nvPr/>
          </p:nvCxnSpPr>
          <p:spPr>
            <a:xfrm>
              <a:off x="4516967" y="3492500"/>
              <a:ext cx="1566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10502F2-5CF9-4294-B9B8-1197A5F2F725}"/>
                </a:ext>
              </a:extLst>
            </p:cNvPr>
            <p:cNvCxnSpPr>
              <a:cxnSpLocks/>
            </p:cNvCxnSpPr>
            <p:nvPr/>
          </p:nvCxnSpPr>
          <p:spPr>
            <a:xfrm>
              <a:off x="5135034" y="3482975"/>
              <a:ext cx="8170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0945969-3930-49C5-A6F8-D27B99282077}"/>
                </a:ext>
              </a:extLst>
            </p:cNvPr>
            <p:cNvCxnSpPr>
              <a:cxnSpLocks/>
            </p:cNvCxnSpPr>
            <p:nvPr/>
          </p:nvCxnSpPr>
          <p:spPr>
            <a:xfrm>
              <a:off x="7528984" y="3479800"/>
              <a:ext cx="14181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B8056C8-7504-495B-B9BF-8BB91DB7E408}"/>
              </a:ext>
            </a:extLst>
          </p:cNvPr>
          <p:cNvSpPr txBox="1"/>
          <p:nvPr/>
        </p:nvSpPr>
        <p:spPr>
          <a:xfrm>
            <a:off x="5157280" y="99313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(</a:t>
            </a:r>
            <a:r>
              <a:rPr lang="ko-KR" altLang="en-US" sz="12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사용후 중복데이터 처리</a:t>
            </a:r>
            <a:r>
              <a:rPr lang="en-US" altLang="ko-KR" sz="1200">
                <a:solidFill>
                  <a:srgbClr val="7072BF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)</a:t>
            </a:r>
            <a:endParaRPr lang="ko-KR" altLang="en-US" sz="1200">
              <a:solidFill>
                <a:srgbClr val="7072BF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13B20B7-CDCD-42A8-AA4F-7323F6039B0F}"/>
              </a:ext>
            </a:extLst>
          </p:cNvPr>
          <p:cNvSpPr/>
          <p:nvPr/>
        </p:nvSpPr>
        <p:spPr>
          <a:xfrm rot="5400000">
            <a:off x="5655856" y="3774247"/>
            <a:ext cx="761752" cy="292100"/>
          </a:xfrm>
          <a:prstGeom prst="rightArrow">
            <a:avLst>
              <a:gd name="adj1" fmla="val 50000"/>
              <a:gd name="adj2" fmla="val 92029"/>
            </a:avLst>
          </a:prstGeom>
          <a:noFill/>
          <a:ln w="28575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5D1A19A-100D-4087-B6BE-79188E058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4397738"/>
            <a:ext cx="4314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0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6A40E2-62ED-4B9C-9429-B03A0EC619B9}"/>
              </a:ext>
            </a:extLst>
          </p:cNvPr>
          <p:cNvGrpSpPr/>
          <p:nvPr/>
        </p:nvGrpSpPr>
        <p:grpSpPr>
          <a:xfrm>
            <a:off x="168454" y="145605"/>
            <a:ext cx="735393" cy="437218"/>
            <a:chOff x="168454" y="145605"/>
            <a:chExt cx="735393" cy="437218"/>
          </a:xfrm>
        </p:grpSpPr>
        <p:sp>
          <p:nvSpPr>
            <p:cNvPr id="16" name="팔각형 15">
              <a:extLst>
                <a:ext uri="{FF2B5EF4-FFF2-40B4-BE49-F238E27FC236}">
                  <a16:creationId xmlns:a16="http://schemas.microsoft.com/office/drawing/2014/main" id="{DE1BE745-D3A2-446A-B75A-E09FEB8A130B}"/>
                </a:ext>
              </a:extLst>
            </p:cNvPr>
            <p:cNvSpPr/>
            <p:nvPr/>
          </p:nvSpPr>
          <p:spPr>
            <a:xfrm>
              <a:off x="410537" y="395126"/>
              <a:ext cx="493310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C9AD65C0-EACE-4D13-A6EA-CDBF0F8E206D}"/>
                </a:ext>
              </a:extLst>
            </p:cNvPr>
            <p:cNvSpPr/>
            <p:nvPr/>
          </p:nvSpPr>
          <p:spPr>
            <a:xfrm>
              <a:off x="168454" y="395125"/>
              <a:ext cx="179891" cy="187697"/>
            </a:xfrm>
            <a:prstGeom prst="octagon">
              <a:avLst/>
            </a:prstGeom>
            <a:solidFill>
              <a:srgbClr val="3E9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팔각형 17">
              <a:extLst>
                <a:ext uri="{FF2B5EF4-FFF2-40B4-BE49-F238E27FC236}">
                  <a16:creationId xmlns:a16="http://schemas.microsoft.com/office/drawing/2014/main" id="{8FDB2A3F-EB11-4754-88B6-DB1B1929AC39}"/>
                </a:ext>
              </a:extLst>
            </p:cNvPr>
            <p:cNvSpPr/>
            <p:nvPr/>
          </p:nvSpPr>
          <p:spPr>
            <a:xfrm>
              <a:off x="539998" y="145605"/>
              <a:ext cx="363849" cy="187697"/>
            </a:xfrm>
            <a:prstGeom prst="octagon">
              <a:avLst/>
            </a:prstGeom>
            <a:solidFill>
              <a:srgbClr val="12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2AA5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4665AF-76F9-415E-BE58-6644BDB27BBB}"/>
              </a:ext>
            </a:extLst>
          </p:cNvPr>
          <p:cNvSpPr txBox="1"/>
          <p:nvPr/>
        </p:nvSpPr>
        <p:spPr>
          <a:xfrm>
            <a:off x="4284446" y="104252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solidFill>
                  <a:srgbClr val="12AA5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텍스트 전처리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A0B37-179D-416B-AFCB-F2514CBADF3D}"/>
              </a:ext>
            </a:extLst>
          </p:cNvPr>
          <p:cNvSpPr txBox="1"/>
          <p:nvPr/>
        </p:nvSpPr>
        <p:spPr>
          <a:xfrm>
            <a:off x="4833483" y="731524"/>
            <a:ext cx="25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불용어 처리 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&amp; </a:t>
            </a:r>
            <a:r>
              <a:rPr lang="ko-KR" altLang="en-US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토큰화</a:t>
            </a:r>
            <a:r>
              <a:rPr lang="en-US" altLang="ko-KR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-</a:t>
            </a:r>
            <a:endParaRPr lang="ko-KR" altLang="en-US">
              <a:solidFill>
                <a:srgbClr val="3E9D92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7899AF4-C63C-4A11-AF24-1F7BD541EF2C}"/>
              </a:ext>
            </a:extLst>
          </p:cNvPr>
          <p:cNvGrpSpPr/>
          <p:nvPr/>
        </p:nvGrpSpPr>
        <p:grpSpPr>
          <a:xfrm>
            <a:off x="3486951" y="1728128"/>
            <a:ext cx="5218096" cy="2036336"/>
            <a:chOff x="3486951" y="2240692"/>
            <a:chExt cx="5218096" cy="203633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D4847B6-77D7-42B0-82DB-1BE6759D4C59}"/>
                </a:ext>
              </a:extLst>
            </p:cNvPr>
            <p:cNvGrpSpPr/>
            <p:nvPr/>
          </p:nvGrpSpPr>
          <p:grpSpPr>
            <a:xfrm>
              <a:off x="3519012" y="2240692"/>
              <a:ext cx="5153976" cy="738664"/>
              <a:chOff x="5593214" y="1818364"/>
              <a:chExt cx="5153976" cy="7386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F4607C-9237-492A-B09D-E404160CF056}"/>
                  </a:ext>
                </a:extLst>
              </p:cNvPr>
              <p:cNvSpPr txBox="1"/>
              <p:nvPr/>
            </p:nvSpPr>
            <p:spPr>
              <a:xfrm>
                <a:off x="5593214" y="2187696"/>
                <a:ext cx="5153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[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이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있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하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것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들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아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휴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아이구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으로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로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, </a:t>
                </a:r>
                <a:r>
                  <a:rPr lang="ko-KR" altLang="en-US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에게 </a:t>
                </a:r>
                <a:r>
                  <a:rPr lang="en-US" altLang="ko-KR">
                    <a:solidFill>
                      <a:srgbClr val="3E9D92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…]</a:t>
                </a:r>
                <a:endParaRPr lang="ko-KR" altLang="en-US">
                  <a:solidFill>
                    <a:srgbClr val="3E9D92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E4AD2E-3E91-4A32-9DAB-906A190E753F}"/>
                  </a:ext>
                </a:extLst>
              </p:cNvPr>
              <p:cNvSpPr txBox="1"/>
              <p:nvPr/>
            </p:nvSpPr>
            <p:spPr>
              <a:xfrm>
                <a:off x="7851845" y="1818364"/>
                <a:ext cx="636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solidFill>
                      <a:srgbClr val="FFC000"/>
                    </a:solidFill>
                    <a:latin typeface="마루 부리 조금굵은" panose="020B0600000101010101" pitchFamily="50" charset="-127"/>
                    <a:ea typeface="마루 부리 조금굵은" panose="020B0600000101010101" pitchFamily="50" charset="-127"/>
                  </a:rPr>
                  <a:t>664</a:t>
                </a:r>
                <a:endParaRPr lang="ko-KR" altLang="en-US" sz="2000">
                  <a:solidFill>
                    <a:srgbClr val="FFC000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endParaRPr>
              </a:p>
            </p:txBody>
          </p:sp>
          <p:cxnSp>
            <p:nvCxnSpPr>
              <p:cNvPr id="54" name="연결선: 구부러짐 53">
                <a:extLst>
                  <a:ext uri="{FF2B5EF4-FFF2-40B4-BE49-F238E27FC236}">
                    <a16:creationId xmlns:a16="http://schemas.microsoft.com/office/drawing/2014/main" id="{D1B7EE90-41E2-4D63-AE67-29BF6797EE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02317" y="1124214"/>
                <a:ext cx="184666" cy="1942298"/>
              </a:xfrm>
              <a:prstGeom prst="curvedConnector2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연결선: 구부러짐 55">
                <a:extLst>
                  <a:ext uri="{FF2B5EF4-FFF2-40B4-BE49-F238E27FC236}">
                    <a16:creationId xmlns:a16="http://schemas.microsoft.com/office/drawing/2014/main" id="{41080586-EE9D-4F2F-AF9A-4A77C0D09E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450838" y="1173291"/>
                <a:ext cx="184666" cy="1844144"/>
              </a:xfrm>
              <a:prstGeom prst="curvedConnector2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AC3480-A9C0-40C5-AF19-53F45E5BFBAE}"/>
                </a:ext>
              </a:extLst>
            </p:cNvPr>
            <p:cNvSpPr txBox="1"/>
            <p:nvPr/>
          </p:nvSpPr>
          <p:spPr>
            <a:xfrm>
              <a:off x="3486951" y="3907696"/>
              <a:ext cx="5218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FFC000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토큰화</a:t>
              </a:r>
              <a:r>
                <a:rPr lang="ko-KR" altLang="en-US">
                  <a:solidFill>
                    <a:srgbClr val="7072BF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를 진행하며 불용어에 해당하는 단어를 제거</a:t>
              </a:r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1AC642F2-8F48-4457-9E29-D19DDE13B7B8}"/>
                </a:ext>
              </a:extLst>
            </p:cNvPr>
            <p:cNvSpPr/>
            <p:nvPr/>
          </p:nvSpPr>
          <p:spPr>
            <a:xfrm rot="5400000">
              <a:off x="5715123" y="3297476"/>
              <a:ext cx="761752" cy="292100"/>
            </a:xfrm>
            <a:prstGeom prst="rightArrow">
              <a:avLst>
                <a:gd name="adj1" fmla="val 50000"/>
                <a:gd name="adj2" fmla="val 92029"/>
              </a:avLst>
            </a:prstGeom>
            <a:noFill/>
            <a:ln w="28575">
              <a:solidFill>
                <a:srgbClr val="12AA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B8957BB-03EE-4194-ACB9-11D651FDA12C}"/>
              </a:ext>
            </a:extLst>
          </p:cNvPr>
          <p:cNvSpPr txBox="1"/>
          <p:nvPr/>
        </p:nvSpPr>
        <p:spPr>
          <a:xfrm>
            <a:off x="4314905" y="4185233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안녕하세요</a:t>
            </a:r>
            <a:r>
              <a:rPr lang="en-US" altLang="ko-KR" sz="20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  <a:r>
              <a:rPr lang="ko-KR" altLang="en-US" sz="2000">
                <a:solidFill>
                  <a:srgbClr val="3E9D92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저는 딥러닝 입니다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29AB28-1F1F-4F27-88E8-66E3C1829B7C}"/>
              </a:ext>
            </a:extLst>
          </p:cNvPr>
          <p:cNvSpPr txBox="1"/>
          <p:nvPr/>
        </p:nvSpPr>
        <p:spPr>
          <a:xfrm>
            <a:off x="3800340" y="5455824"/>
            <a:ext cx="460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[‘</a:t>
            </a:r>
            <a:r>
              <a:rPr lang="ko-KR" altLang="en-US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안녕하세요</a:t>
            </a:r>
            <a:r>
              <a:rPr lang="en-US" altLang="ko-KR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’, ‘</a:t>
            </a:r>
            <a:r>
              <a:rPr lang="ko-KR" altLang="en-US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저는</a:t>
            </a:r>
            <a:r>
              <a:rPr lang="en-US" altLang="ko-KR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’,</a:t>
            </a:r>
            <a:r>
              <a:rPr lang="ko-KR" altLang="en-US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‘</a:t>
            </a:r>
            <a:r>
              <a:rPr lang="ko-KR" altLang="en-US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딥러닝</a:t>
            </a:r>
            <a:r>
              <a:rPr lang="en-US" altLang="ko-KR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’,</a:t>
            </a:r>
            <a:r>
              <a:rPr lang="ko-KR" altLang="en-US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‘</a:t>
            </a:r>
            <a:r>
              <a:rPr lang="ko-KR" altLang="en-US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입니다</a:t>
            </a:r>
            <a:r>
              <a:rPr lang="en-US" altLang="ko-KR" sz="2000">
                <a:solidFill>
                  <a:srgbClr val="FFC000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’]</a:t>
            </a:r>
            <a:endParaRPr lang="ko-KR" altLang="en-US" sz="2000">
              <a:solidFill>
                <a:srgbClr val="FFC000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C08611C-DDBA-446F-8CD9-284BAF57654A}"/>
              </a:ext>
            </a:extLst>
          </p:cNvPr>
          <p:cNvSpPr/>
          <p:nvPr/>
        </p:nvSpPr>
        <p:spPr>
          <a:xfrm rot="5400000">
            <a:off x="5803689" y="4883115"/>
            <a:ext cx="522518" cy="230001"/>
          </a:xfrm>
          <a:prstGeom prst="rightArrow">
            <a:avLst>
              <a:gd name="adj1" fmla="val 50000"/>
              <a:gd name="adj2" fmla="val 92029"/>
            </a:avLst>
          </a:prstGeom>
          <a:noFill/>
          <a:ln w="28575">
            <a:solidFill>
              <a:srgbClr val="12A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485CE9-B040-4609-B29A-382B4C2F163D}"/>
              </a:ext>
            </a:extLst>
          </p:cNvPr>
          <p:cNvSpPr txBox="1"/>
          <p:nvPr/>
        </p:nvSpPr>
        <p:spPr>
          <a:xfrm>
            <a:off x="6095999" y="4781792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7072BF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띄어쓰기 기준 토큰화</a:t>
            </a:r>
          </a:p>
        </p:txBody>
      </p:sp>
    </p:spTree>
    <p:extLst>
      <p:ext uri="{BB962C8B-B14F-4D97-AF65-F5344CB8AC3E}">
        <p14:creationId xmlns:p14="http://schemas.microsoft.com/office/powerpoint/2010/main" val="84708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430</Words>
  <Application>Microsoft Office PowerPoint</Application>
  <PresentationFormat>와이드스크린</PresentationFormat>
  <Paragraphs>181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마루 부리 중간</vt:lpstr>
      <vt:lpstr>마루 부리 굵은</vt:lpstr>
      <vt:lpstr>마루 부리 조금굵은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1531046@office.kornu.ac.kr</dc:creator>
  <cp:lastModifiedBy>황한재</cp:lastModifiedBy>
  <cp:revision>45</cp:revision>
  <dcterms:created xsi:type="dcterms:W3CDTF">2022-07-25T13:11:04Z</dcterms:created>
  <dcterms:modified xsi:type="dcterms:W3CDTF">2022-07-26T14:04:51Z</dcterms:modified>
</cp:coreProperties>
</file>