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배달의민족 주아" panose="02020603020101020101" pitchFamily="18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92A0"/>
    <a:srgbClr val="00D3AB"/>
    <a:srgbClr val="4876E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4E794-F7DA-44A2-AC20-BEA103245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AF6D96-60F3-41B4-90EE-EF7979068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E0612-D49E-4F7A-8BCB-F6A89EEC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B158-56D1-4855-A828-5AF53BD1466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BDA20-7A5D-4620-9C10-3FD0F7AB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C8EFB-E457-41D3-B7D8-3A04D1C4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714B-2643-4F7A-AB59-D5F12D40A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FA5D-852E-4F82-8193-475F3FB0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E259AC-8E7B-4CAC-8370-0689E2D7E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162A7-60B4-4A37-86CB-BB1BBB72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B158-56D1-4855-A828-5AF53BD1466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F8D5D-33E2-49D7-8A2B-84EAD5DA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7401B-257D-4EAC-A059-873DAC5B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714B-2643-4F7A-AB59-D5F12D40A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5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4FDFCE-6444-42EA-BEEB-FF45E224A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D0C36C-29FD-4F57-B369-DA29D976B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F3EB6-7A9F-4B24-8829-C65FE76E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B158-56D1-4855-A828-5AF53BD1466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9C9E0-0AD4-4CE9-B265-3A105212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64B09-F775-40CC-BFB9-893BE495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714B-2643-4F7A-AB59-D5F12D40A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39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78B3B-EC38-49C1-93BB-1E8D2963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6C8A4-3241-4858-B226-E396B502C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EB43E-27B8-460F-AE49-D9687701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B158-56D1-4855-A828-5AF53BD1466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DE2AC-21C0-4295-B5F9-FBCBB1EB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F1B6C-6951-4BC6-85CF-56914450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714B-2643-4F7A-AB59-D5F12D40A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6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594AF-2FDB-4935-8EEA-F6BE78CE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ED382-76B0-4EF7-AC66-73EB87768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C6E4E-F7FB-4290-AE35-42B1EA7E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B158-56D1-4855-A828-5AF53BD1466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FFDFE-6889-49FC-8863-32D38855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99BD5-11B9-496F-A105-06320114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714B-2643-4F7A-AB59-D5F12D40A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7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2EF7E-F156-45F1-B136-16CF844D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8C4D0-127B-4DA2-8C72-D688D335A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241BB-F22B-4EBB-A5C1-3AB1F8870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E05721-F7A4-4B4D-8E2F-9A7D4120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B158-56D1-4855-A828-5AF53BD1466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072D78-F793-47CF-BC8C-9954EB94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BAC6AD-3B52-40E6-AA36-8176D79A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714B-2643-4F7A-AB59-D5F12D40A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1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C46B8-46C3-40CE-9863-11A0BCBF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D8BC50-B5E3-4F5E-BE1F-43D1D4ACC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068613-3B75-40B4-A265-B6209E21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DBE766-E7E3-437C-90C4-2F7AA1830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BF7087-3398-4B69-B57E-7186308D8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77CAC6-D887-418D-8AD5-56DD5E84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B158-56D1-4855-A828-5AF53BD1466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163EBC-B147-403D-813E-6AC1DF59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BD2AF7-3B21-489D-BF8C-CCDC9012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714B-2643-4F7A-AB59-D5F12D40A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4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D0AE0-8AEF-46B6-AC34-1EA8BAB3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91638E-90AE-4788-A14B-DFAF866F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B158-56D1-4855-A828-5AF53BD1466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FABC1D-4403-4840-ACAB-F257E095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81F0A3-BD8F-4350-A920-9AA8EC78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714B-2643-4F7A-AB59-D5F12D40A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6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32968B-6FA6-4B3A-9D52-6362D922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B158-56D1-4855-A828-5AF53BD1466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6E2F3-2BF3-4890-A783-3798C3B4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4E3197-B143-4F2A-8372-EA6D6E9E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714B-2643-4F7A-AB59-D5F12D40A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1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EB368-28F3-4279-9558-6567F515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2C130-187B-4BDB-940D-6846073F8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B6D3F1-E9B6-4819-871B-ACCD09555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330C2F-69C0-47FD-8C3D-49D43C1F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B158-56D1-4855-A828-5AF53BD1466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803F97-847E-4CE2-A399-1EA45484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26699C-CCC4-47AE-99DB-C8B41B26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714B-2643-4F7A-AB59-D5F12D40A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4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A774A-6BD6-47F3-AA9D-709935AE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57683D-0D8E-41E8-8B26-050269CDA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946215-BC11-4BB1-A0A8-9584DF73C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ED5F3E-CFAD-4AAC-804B-07A86695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B158-56D1-4855-A828-5AF53BD1466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BC07F-E415-4F1D-A59D-AC8733B7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58C56-E31C-449E-8FAF-4CFF1584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714B-2643-4F7A-AB59-D5F12D40A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3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B9378D-11FA-4023-A873-70939A57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F3CF9-F21D-4AAB-8395-A2C113812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80168-D9DB-44E5-A582-14B8CA7E6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B158-56D1-4855-A828-5AF53BD1466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CA42B-F4D7-415F-B0EC-B865194EC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275D85-4AB8-49EA-9EE5-48B48944A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714B-2643-4F7A-AB59-D5F12D40A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35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E9FBA25-D921-4261-ACB8-51E28F05EEBA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9" name="팔각형 8">
              <a:extLst>
                <a:ext uri="{FF2B5EF4-FFF2-40B4-BE49-F238E27FC236}">
                  <a16:creationId xmlns:a16="http://schemas.microsoft.com/office/drawing/2014/main" id="{174D8F6D-9F58-43C4-88F2-4C5BF965A666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00D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id="{9C0E7BCB-A611-45AB-9261-F7896DB54A82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00D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팔각형 10">
              <a:extLst>
                <a:ext uri="{FF2B5EF4-FFF2-40B4-BE49-F238E27FC236}">
                  <a16:creationId xmlns:a16="http://schemas.microsoft.com/office/drawing/2014/main" id="{EE552C43-7B88-475C-A402-E3D1A0F31F14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4876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F49BBEF-AD77-48B5-A621-46BE0E9B2AC8}"/>
              </a:ext>
            </a:extLst>
          </p:cNvPr>
          <p:cNvGrpSpPr/>
          <p:nvPr/>
        </p:nvGrpSpPr>
        <p:grpSpPr>
          <a:xfrm>
            <a:off x="4133764" y="2767280"/>
            <a:ext cx="3924472" cy="1323440"/>
            <a:chOff x="4323076" y="2828835"/>
            <a:chExt cx="3924472" cy="13234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A120EA-C934-462B-AF12-22FB9BA1DB75}"/>
                </a:ext>
              </a:extLst>
            </p:cNvPr>
            <p:cNvSpPr txBox="1"/>
            <p:nvPr/>
          </p:nvSpPr>
          <p:spPr>
            <a:xfrm>
              <a:off x="4323076" y="2828835"/>
              <a:ext cx="39244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>
                  <a:solidFill>
                    <a:srgbClr val="4876E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연봉예측기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7F75E6-9EF6-46D5-88B6-0542BA34FCDE}"/>
                </a:ext>
              </a:extLst>
            </p:cNvPr>
            <p:cNvSpPr txBox="1"/>
            <p:nvPr/>
          </p:nvSpPr>
          <p:spPr>
            <a:xfrm>
              <a:off x="6335671" y="3844498"/>
              <a:ext cx="1835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rgbClr val="8A92A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Feat </a:t>
              </a:r>
              <a:r>
                <a:rPr lang="ko-KR" altLang="en-US" sz="1400">
                  <a:solidFill>
                    <a:srgbClr val="8A92A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사람인 </a:t>
              </a:r>
              <a:r>
                <a:rPr lang="en-US" altLang="ko-KR" sz="1400">
                  <a:solidFill>
                    <a:srgbClr val="8A92A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OPEN API</a:t>
              </a:r>
              <a:endParaRPr lang="ko-KR" altLang="en-US" sz="14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4BDADDE-7040-4A1A-A952-1FBFF9B52AEF}"/>
              </a:ext>
            </a:extLst>
          </p:cNvPr>
          <p:cNvSpPr txBox="1"/>
          <p:nvPr/>
        </p:nvSpPr>
        <p:spPr>
          <a:xfrm>
            <a:off x="10508974" y="5964342"/>
            <a:ext cx="1519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D3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AI</a:t>
            </a:r>
            <a:r>
              <a:rPr lang="ko-KR" altLang="en-US">
                <a:solidFill>
                  <a:srgbClr val="00D3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>
                <a:solidFill>
                  <a:srgbClr val="00D3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 </a:t>
            </a:r>
            <a:r>
              <a:rPr lang="ko-KR" altLang="en-US">
                <a:solidFill>
                  <a:srgbClr val="00D3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황한재</a:t>
            </a:r>
            <a:endParaRPr lang="ko-KR" altLang="en-US" sz="1800">
              <a:solidFill>
                <a:srgbClr val="00D3A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74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C250B4-52C9-4183-A6AA-C7E77BDF34B1}"/>
              </a:ext>
            </a:extLst>
          </p:cNvPr>
          <p:cNvSpPr txBox="1"/>
          <p:nvPr/>
        </p:nvSpPr>
        <p:spPr>
          <a:xfrm>
            <a:off x="5485095" y="58086"/>
            <a:ext cx="12218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>
                <a:solidFill>
                  <a:srgbClr val="4876E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0B1865-677F-4151-8E66-48F4B4A959BE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8" name="팔각형 7">
              <a:extLst>
                <a:ext uri="{FF2B5EF4-FFF2-40B4-BE49-F238E27FC236}">
                  <a16:creationId xmlns:a16="http://schemas.microsoft.com/office/drawing/2014/main" id="{553CF36B-3EC5-4731-AAFC-1D1FE0540CF1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00D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팔각형 8">
              <a:extLst>
                <a:ext uri="{FF2B5EF4-FFF2-40B4-BE49-F238E27FC236}">
                  <a16:creationId xmlns:a16="http://schemas.microsoft.com/office/drawing/2014/main" id="{68820366-2123-4A00-83CB-C2E27560411F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00D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id="{177649F5-D469-4544-90A5-86A351908DB6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4876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2FCA000-6141-4227-AAFD-5778500BFFE2}"/>
              </a:ext>
            </a:extLst>
          </p:cNvPr>
          <p:cNvSpPr txBox="1"/>
          <p:nvPr/>
        </p:nvSpPr>
        <p:spPr>
          <a:xfrm>
            <a:off x="2374723" y="3036584"/>
            <a:ext cx="113204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>
                <a:solidFill>
                  <a:srgbClr val="4876E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55D0C-F2C2-4DED-BF21-BDD64EED01FB}"/>
              </a:ext>
            </a:extLst>
          </p:cNvPr>
          <p:cNvSpPr txBox="1"/>
          <p:nvPr/>
        </p:nvSpPr>
        <p:spPr>
          <a:xfrm>
            <a:off x="10449068" y="3036585"/>
            <a:ext cx="113204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>
                <a:solidFill>
                  <a:srgbClr val="4876E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회고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F4A3A6F4-BA0E-4B04-8A06-28A1751FA060}"/>
              </a:ext>
            </a:extLst>
          </p:cNvPr>
          <p:cNvSpPr/>
          <p:nvPr/>
        </p:nvSpPr>
        <p:spPr>
          <a:xfrm rot="16200000">
            <a:off x="1861503" y="3190621"/>
            <a:ext cx="394646" cy="450612"/>
          </a:xfrm>
          <a:prstGeom prst="downArrow">
            <a:avLst>
              <a:gd name="adj1" fmla="val 50000"/>
              <a:gd name="adj2" fmla="val 57599"/>
            </a:avLst>
          </a:prstGeom>
          <a:solidFill>
            <a:srgbClr val="8A9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D6289E-43F8-4CC3-8830-21D43A7693FA}"/>
              </a:ext>
            </a:extLst>
          </p:cNvPr>
          <p:cNvSpPr txBox="1"/>
          <p:nvPr/>
        </p:nvSpPr>
        <p:spPr>
          <a:xfrm>
            <a:off x="610888" y="3036584"/>
            <a:ext cx="113204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>
                <a:solidFill>
                  <a:srgbClr val="4876E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개요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652B74B8-EB2B-438F-8F12-AF367664DEE8}"/>
              </a:ext>
            </a:extLst>
          </p:cNvPr>
          <p:cNvSpPr/>
          <p:nvPr/>
        </p:nvSpPr>
        <p:spPr>
          <a:xfrm rot="16200000">
            <a:off x="3625338" y="3190621"/>
            <a:ext cx="394646" cy="450612"/>
          </a:xfrm>
          <a:prstGeom prst="downArrow">
            <a:avLst>
              <a:gd name="adj1" fmla="val 50000"/>
              <a:gd name="adj2" fmla="val 57599"/>
            </a:avLst>
          </a:prstGeom>
          <a:solidFill>
            <a:srgbClr val="8A9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FCECF9EC-65EC-4DDA-9AA4-EAAE7D80AA95}"/>
              </a:ext>
            </a:extLst>
          </p:cNvPr>
          <p:cNvSpPr/>
          <p:nvPr/>
        </p:nvSpPr>
        <p:spPr>
          <a:xfrm rot="16200000">
            <a:off x="6799020" y="3190621"/>
            <a:ext cx="394646" cy="450612"/>
          </a:xfrm>
          <a:prstGeom prst="downArrow">
            <a:avLst>
              <a:gd name="adj1" fmla="val 50000"/>
              <a:gd name="adj2" fmla="val 57599"/>
            </a:avLst>
          </a:prstGeom>
          <a:solidFill>
            <a:srgbClr val="8A9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B6A2B67D-8606-490D-AEFE-2BE9E7DAACEE}"/>
              </a:ext>
            </a:extLst>
          </p:cNvPr>
          <p:cNvSpPr/>
          <p:nvPr/>
        </p:nvSpPr>
        <p:spPr>
          <a:xfrm rot="16200000">
            <a:off x="9922216" y="3190621"/>
            <a:ext cx="394646" cy="450612"/>
          </a:xfrm>
          <a:prstGeom prst="downArrow">
            <a:avLst>
              <a:gd name="adj1" fmla="val 50000"/>
              <a:gd name="adj2" fmla="val 57599"/>
            </a:avLst>
          </a:prstGeom>
          <a:solidFill>
            <a:srgbClr val="8A9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E76B60-1281-4739-A6AF-121739797334}"/>
              </a:ext>
            </a:extLst>
          </p:cNvPr>
          <p:cNvSpPr txBox="1"/>
          <p:nvPr/>
        </p:nvSpPr>
        <p:spPr>
          <a:xfrm>
            <a:off x="711032" y="284927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D3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A0224D-DA03-45AB-BABA-18C5A52CFEEC}"/>
              </a:ext>
            </a:extLst>
          </p:cNvPr>
          <p:cNvSpPr txBox="1"/>
          <p:nvPr/>
        </p:nvSpPr>
        <p:spPr>
          <a:xfrm>
            <a:off x="2553354" y="2849271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00D3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7AFB3F6-FD1B-41B3-8A75-7F257AD0622A}"/>
              </a:ext>
            </a:extLst>
          </p:cNvPr>
          <p:cNvGrpSpPr/>
          <p:nvPr/>
        </p:nvGrpSpPr>
        <p:grpSpPr>
          <a:xfrm>
            <a:off x="4138558" y="2818493"/>
            <a:ext cx="2528256" cy="1002922"/>
            <a:chOff x="4138558" y="2818493"/>
            <a:chExt cx="2528256" cy="10029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85B6D7-3CE0-4AF9-AF42-F6234B3845CF}"/>
                </a:ext>
              </a:extLst>
            </p:cNvPr>
            <p:cNvSpPr txBox="1"/>
            <p:nvPr/>
          </p:nvSpPr>
          <p:spPr>
            <a:xfrm>
              <a:off x="4138558" y="3036585"/>
              <a:ext cx="2528256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500">
                  <a:solidFill>
                    <a:srgbClr val="4876E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파이프라인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0142A4-8A99-49C5-993F-C4E3B9E7F5BD}"/>
                </a:ext>
              </a:extLst>
            </p:cNvPr>
            <p:cNvSpPr txBox="1"/>
            <p:nvPr/>
          </p:nvSpPr>
          <p:spPr>
            <a:xfrm>
              <a:off x="5001788" y="2818493"/>
              <a:ext cx="8098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solidFill>
                    <a:srgbClr val="00D3A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926D300-2920-4BC5-BF03-86D0B264C7CA}"/>
              </a:ext>
            </a:extLst>
          </p:cNvPr>
          <p:cNvGrpSpPr/>
          <p:nvPr/>
        </p:nvGrpSpPr>
        <p:grpSpPr>
          <a:xfrm>
            <a:off x="7325873" y="3040410"/>
            <a:ext cx="2464136" cy="981059"/>
            <a:chOff x="7325873" y="3040410"/>
            <a:chExt cx="2464136" cy="98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7DFBB6-FB3C-42D6-843D-F7CED9320606}"/>
                </a:ext>
              </a:extLst>
            </p:cNvPr>
            <p:cNvSpPr txBox="1"/>
            <p:nvPr/>
          </p:nvSpPr>
          <p:spPr>
            <a:xfrm>
              <a:off x="7325873" y="3040410"/>
              <a:ext cx="2464136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500">
                  <a:solidFill>
                    <a:srgbClr val="4876E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서비스시연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5323507-9827-4AB6-A86F-347D5CF8D418}"/>
                </a:ext>
              </a:extLst>
            </p:cNvPr>
            <p:cNvSpPr txBox="1"/>
            <p:nvPr/>
          </p:nvSpPr>
          <p:spPr>
            <a:xfrm>
              <a:off x="7876143" y="3621359"/>
              <a:ext cx="1473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solidFill>
                    <a:srgbClr val="00D3A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대시보드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00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AB4C00-E048-4EA0-8BA9-A2B48AFA5B83}"/>
              </a:ext>
            </a:extLst>
          </p:cNvPr>
          <p:cNvSpPr txBox="1"/>
          <p:nvPr/>
        </p:nvSpPr>
        <p:spPr>
          <a:xfrm>
            <a:off x="3305565" y="2228671"/>
            <a:ext cx="59594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>
                <a:solidFill>
                  <a:srgbClr val="4876E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</a:t>
            </a:r>
            <a:r>
              <a:rPr lang="ko-KR" altLang="en-US" sz="40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</a:t>
            </a:r>
            <a:r>
              <a:rPr lang="ko-KR" altLang="en-US" sz="4000">
                <a:solidFill>
                  <a:srgbClr val="00D3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5000">
                <a:solidFill>
                  <a:srgbClr val="00D3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</a:t>
            </a:r>
            <a:r>
              <a:rPr lang="ko-KR" altLang="en-US" sz="40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바탕으로</a:t>
            </a:r>
            <a:endParaRPr lang="en-US" altLang="ko-KR" sz="4000">
              <a:solidFill>
                <a:srgbClr val="8A92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5000">
                <a:solidFill>
                  <a:srgbClr val="00D3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연봉</a:t>
            </a:r>
            <a:r>
              <a:rPr lang="ko-KR" altLang="en-US" sz="40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</a:t>
            </a:r>
            <a:r>
              <a:rPr lang="ko-KR" altLang="en-US" sz="5000">
                <a:solidFill>
                  <a:srgbClr val="00D3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예측</a:t>
            </a:r>
            <a:r>
              <a:rPr lang="ko-KR" altLang="en-US" sz="40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 수 있다면</a:t>
            </a:r>
            <a:endParaRPr lang="en-US" altLang="ko-KR" sz="4000">
              <a:solidFill>
                <a:srgbClr val="8A92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5000">
                <a:solidFill>
                  <a:srgbClr val="4876E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취업</a:t>
            </a:r>
            <a:r>
              <a:rPr lang="ko-KR" altLang="en-US" sz="40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</a:t>
            </a:r>
            <a:r>
              <a:rPr lang="ko-KR" altLang="en-US" sz="5000">
                <a:solidFill>
                  <a:srgbClr val="00D3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도움</a:t>
            </a:r>
            <a:r>
              <a:rPr lang="ko-KR" altLang="en-US" sz="40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되지 않을까</a:t>
            </a:r>
            <a:r>
              <a:rPr lang="en-US" altLang="ko-KR" sz="40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C071202-8C80-40AB-B7FF-E87A050DF601}"/>
              </a:ext>
            </a:extLst>
          </p:cNvPr>
          <p:cNvGrpSpPr/>
          <p:nvPr/>
        </p:nvGrpSpPr>
        <p:grpSpPr>
          <a:xfrm>
            <a:off x="5540399" y="122236"/>
            <a:ext cx="1111202" cy="954107"/>
            <a:chOff x="5540399" y="47655"/>
            <a:chExt cx="1111202" cy="9541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6E189F-416F-4044-A1EF-EFCB72225931}"/>
                </a:ext>
              </a:extLst>
            </p:cNvPr>
            <p:cNvSpPr txBox="1"/>
            <p:nvPr/>
          </p:nvSpPr>
          <p:spPr>
            <a:xfrm>
              <a:off x="5540399" y="232321"/>
              <a:ext cx="111120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>
                  <a:solidFill>
                    <a:srgbClr val="4876E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403C32-35FF-4A32-A82E-1D802ED9E6AF}"/>
                </a:ext>
              </a:extLst>
            </p:cNvPr>
            <p:cNvSpPr txBox="1"/>
            <p:nvPr/>
          </p:nvSpPr>
          <p:spPr>
            <a:xfrm>
              <a:off x="5632571" y="47655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rgbClr val="00D3A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47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A41A8DB-1186-480A-8578-88519A8C279B}"/>
              </a:ext>
            </a:extLst>
          </p:cNvPr>
          <p:cNvSpPr/>
          <p:nvPr/>
        </p:nvSpPr>
        <p:spPr>
          <a:xfrm>
            <a:off x="1458222" y="1788160"/>
            <a:ext cx="3505200" cy="3505200"/>
          </a:xfrm>
          <a:prstGeom prst="roundRect">
            <a:avLst>
              <a:gd name="adj" fmla="val 21305"/>
            </a:avLst>
          </a:prstGeom>
          <a:noFill/>
          <a:ln w="28575">
            <a:solidFill>
              <a:srgbClr val="487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7E119-E275-44BE-B069-FBFD5648B86A}"/>
              </a:ext>
            </a:extLst>
          </p:cNvPr>
          <p:cNvSpPr txBox="1"/>
          <p:nvPr/>
        </p:nvSpPr>
        <p:spPr>
          <a:xfrm>
            <a:off x="2297749" y="2014990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4876E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산업 및 업종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F7A554-6395-4F44-B760-71F65C889058}"/>
              </a:ext>
            </a:extLst>
          </p:cNvPr>
          <p:cNvSpPr txBox="1"/>
          <p:nvPr/>
        </p:nvSpPr>
        <p:spPr>
          <a:xfrm>
            <a:off x="2817922" y="2800169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4876E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E52CA-38E6-4746-9F56-1D43509FB14C}"/>
              </a:ext>
            </a:extLst>
          </p:cNvPr>
          <p:cNvSpPr txBox="1"/>
          <p:nvPr/>
        </p:nvSpPr>
        <p:spPr>
          <a:xfrm>
            <a:off x="2827539" y="3567499"/>
            <a:ext cx="76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4876E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E42383-672E-4D04-805A-FDCAF561B44D}"/>
              </a:ext>
            </a:extLst>
          </p:cNvPr>
          <p:cNvSpPr txBox="1"/>
          <p:nvPr/>
        </p:nvSpPr>
        <p:spPr>
          <a:xfrm>
            <a:off x="2538998" y="4329092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4876E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근무형태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78A2839-EFF9-4F5C-B3AB-E96DAE9EAE7F}"/>
              </a:ext>
            </a:extLst>
          </p:cNvPr>
          <p:cNvSpPr/>
          <p:nvPr/>
        </p:nvSpPr>
        <p:spPr>
          <a:xfrm rot="16200000">
            <a:off x="5898677" y="3150852"/>
            <a:ext cx="394646" cy="601319"/>
          </a:xfrm>
          <a:prstGeom prst="downArrow">
            <a:avLst>
              <a:gd name="adj1" fmla="val 50000"/>
              <a:gd name="adj2" fmla="val 80769"/>
            </a:avLst>
          </a:prstGeom>
          <a:solidFill>
            <a:srgbClr val="8A9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DB5D6A3-1881-44C3-BE1C-59E1D3E7E9CD}"/>
              </a:ext>
            </a:extLst>
          </p:cNvPr>
          <p:cNvSpPr/>
          <p:nvPr/>
        </p:nvSpPr>
        <p:spPr>
          <a:xfrm>
            <a:off x="7228578" y="1788160"/>
            <a:ext cx="3505200" cy="3505200"/>
          </a:xfrm>
          <a:prstGeom prst="roundRect">
            <a:avLst>
              <a:gd name="adj" fmla="val 21305"/>
            </a:avLst>
          </a:prstGeom>
          <a:noFill/>
          <a:ln w="28575">
            <a:solidFill>
              <a:srgbClr val="00D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ㅎ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9312C7-C67B-4B39-90A5-B5B35AE3ACE3}"/>
              </a:ext>
            </a:extLst>
          </p:cNvPr>
          <p:cNvSpPr txBox="1"/>
          <p:nvPr/>
        </p:nvSpPr>
        <p:spPr>
          <a:xfrm>
            <a:off x="8416760" y="3028890"/>
            <a:ext cx="1128835" cy="8002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600">
                <a:solidFill>
                  <a:srgbClr val="00D3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03F7FA-6C7E-4334-AE96-26BD9AF43491}"/>
              </a:ext>
            </a:extLst>
          </p:cNvPr>
          <p:cNvSpPr txBox="1"/>
          <p:nvPr/>
        </p:nvSpPr>
        <p:spPr>
          <a:xfrm>
            <a:off x="2777065" y="2420180"/>
            <a:ext cx="957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 </a:t>
            </a:r>
            <a:r>
              <a:rPr lang="ko-KR" altLang="en-US" sz="16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통신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8EF0A7-3648-4F49-A539-B72DC0C66DD5}"/>
              </a:ext>
            </a:extLst>
          </p:cNvPr>
          <p:cNvSpPr txBox="1"/>
          <p:nvPr/>
        </p:nvSpPr>
        <p:spPr>
          <a:xfrm>
            <a:off x="2658217" y="319118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대학졸업</a:t>
            </a:r>
            <a:r>
              <a:rPr lang="en-US" altLang="ko-KR" sz="16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</a:t>
            </a:r>
            <a:r>
              <a:rPr lang="ko-KR" altLang="en-US" sz="16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</a:t>
            </a:r>
            <a:r>
              <a:rPr lang="en-US" altLang="ko-KR" sz="16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1600">
              <a:solidFill>
                <a:srgbClr val="8A92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DA3FF6-8AAB-463B-A983-3330E3EF6BA4}"/>
              </a:ext>
            </a:extLst>
          </p:cNvPr>
          <p:cNvSpPr txBox="1"/>
          <p:nvPr/>
        </p:nvSpPr>
        <p:spPr>
          <a:xfrm>
            <a:off x="2953374" y="394809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21103-A409-4344-B759-856FB2E3CDB1}"/>
              </a:ext>
            </a:extLst>
          </p:cNvPr>
          <p:cNvSpPr txBox="1"/>
          <p:nvPr/>
        </p:nvSpPr>
        <p:spPr>
          <a:xfrm>
            <a:off x="2875628" y="4720798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정규직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E3BBF5-8932-4D68-A6B0-DA17F126D0AE}"/>
              </a:ext>
            </a:extLst>
          </p:cNvPr>
          <p:cNvSpPr txBox="1"/>
          <p:nvPr/>
        </p:nvSpPr>
        <p:spPr>
          <a:xfrm>
            <a:off x="7787581" y="3648835"/>
            <a:ext cx="2387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[3,000~3,200</a:t>
            </a:r>
            <a:r>
              <a:rPr lang="ko-KR" altLang="en-US" sz="20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만원</a:t>
            </a:r>
            <a:r>
              <a:rPr lang="en-US" altLang="ko-KR" sz="20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ko-KR" altLang="en-US" sz="2000">
              <a:solidFill>
                <a:srgbClr val="8A92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8D68A59-0283-4CF8-BD7A-060DA171D437}"/>
              </a:ext>
            </a:extLst>
          </p:cNvPr>
          <p:cNvGrpSpPr/>
          <p:nvPr/>
        </p:nvGrpSpPr>
        <p:grpSpPr>
          <a:xfrm>
            <a:off x="5529979" y="122236"/>
            <a:ext cx="1132041" cy="972143"/>
            <a:chOff x="6967043" y="171696"/>
            <a:chExt cx="1132041" cy="97214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069446-A33F-4806-8C1A-3EF04B5686DE}"/>
                </a:ext>
              </a:extLst>
            </p:cNvPr>
            <p:cNvSpPr txBox="1"/>
            <p:nvPr/>
          </p:nvSpPr>
          <p:spPr>
            <a:xfrm>
              <a:off x="6967043" y="359009"/>
              <a:ext cx="1132041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500">
                  <a:solidFill>
                    <a:srgbClr val="4876E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소개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91D749-3CFF-41DB-982D-5AB59A99CB23}"/>
                </a:ext>
              </a:extLst>
            </p:cNvPr>
            <p:cNvSpPr txBox="1"/>
            <p:nvPr/>
          </p:nvSpPr>
          <p:spPr>
            <a:xfrm>
              <a:off x="7145674" y="171696"/>
              <a:ext cx="792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solidFill>
                    <a:srgbClr val="00D3A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서비스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083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7134C74B-B9ED-4961-A6F3-E85AA61CB715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109" name="팔각형 108">
              <a:extLst>
                <a:ext uri="{FF2B5EF4-FFF2-40B4-BE49-F238E27FC236}">
                  <a16:creationId xmlns:a16="http://schemas.microsoft.com/office/drawing/2014/main" id="{634BD57C-996F-4496-A4F0-AD9A3616CD4A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00D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팔각형 109">
              <a:extLst>
                <a:ext uri="{FF2B5EF4-FFF2-40B4-BE49-F238E27FC236}">
                  <a16:creationId xmlns:a16="http://schemas.microsoft.com/office/drawing/2014/main" id="{30BD5EDA-40F5-4A5F-B312-1BAA9F2B2709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00D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팔각형 110">
              <a:extLst>
                <a:ext uri="{FF2B5EF4-FFF2-40B4-BE49-F238E27FC236}">
                  <a16:creationId xmlns:a16="http://schemas.microsoft.com/office/drawing/2014/main" id="{6C62B2B6-3F7C-48E1-94F4-726078316C91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4876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54" name="Picture 30" descr="jupyter, 로고 아이콘">
            <a:extLst>
              <a:ext uri="{FF2B5EF4-FFF2-40B4-BE49-F238E27FC236}">
                <a16:creationId xmlns:a16="http://schemas.microsoft.com/office/drawing/2014/main" id="{6138CA36-F85E-4660-8BEC-333C60120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911" y="2965487"/>
            <a:ext cx="2227492" cy="111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lask: web development, one drop at a time">
            <a:extLst>
              <a:ext uri="{FF2B5EF4-FFF2-40B4-BE49-F238E27FC236}">
                <a16:creationId xmlns:a16="http://schemas.microsoft.com/office/drawing/2014/main" id="{268281CB-2582-4A6A-A446-9E4B1F7CD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903" y="3188231"/>
            <a:ext cx="1728162" cy="67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qlite, 로고 아이콘">
            <a:extLst>
              <a:ext uri="{FF2B5EF4-FFF2-40B4-BE49-F238E27FC236}">
                <a16:creationId xmlns:a16="http://schemas.microsoft.com/office/drawing/2014/main" id="{4B4A5DE0-A2B6-4CBD-9E6A-4387B8070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261" y="5044848"/>
            <a:ext cx="1746755" cy="87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 descr="메타베이스, 로고 아이콘">
            <a:extLst>
              <a:ext uri="{FF2B5EF4-FFF2-40B4-BE49-F238E27FC236}">
                <a16:creationId xmlns:a16="http://schemas.microsoft.com/office/drawing/2014/main" id="{B5C643AD-5EC5-4E0F-8258-B27FBC9AD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903" y="5095947"/>
            <a:ext cx="1806000" cy="90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0180A6-2DBC-49B1-A8CB-CA6B309CE7A0}"/>
              </a:ext>
            </a:extLst>
          </p:cNvPr>
          <p:cNvGrpSpPr/>
          <p:nvPr/>
        </p:nvGrpSpPr>
        <p:grpSpPr>
          <a:xfrm>
            <a:off x="7036280" y="4980941"/>
            <a:ext cx="1004753" cy="1306333"/>
            <a:chOff x="6765328" y="4194355"/>
            <a:chExt cx="1217702" cy="1583198"/>
          </a:xfrm>
        </p:grpSpPr>
        <p:pic>
          <p:nvPicPr>
            <p:cNvPr id="1052" name="Picture 28" descr="ElephantSQL (@ElephantSQL) / Twitter">
              <a:extLst>
                <a:ext uri="{FF2B5EF4-FFF2-40B4-BE49-F238E27FC236}">
                  <a16:creationId xmlns:a16="http://schemas.microsoft.com/office/drawing/2014/main" id="{D86A45A5-BB93-4119-B15B-D1C67C164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9989" y="4194355"/>
              <a:ext cx="1008380" cy="1008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2" descr="postgresql, 로고 아이콘">
              <a:extLst>
                <a:ext uri="{FF2B5EF4-FFF2-40B4-BE49-F238E27FC236}">
                  <a16:creationId xmlns:a16="http://schemas.microsoft.com/office/drawing/2014/main" id="{2ACE5D26-390E-44E2-93B4-F4495DD705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328" y="5168702"/>
              <a:ext cx="1217702" cy="608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한경티이씨 경력직의 Career RoadMap | 이직 로드맵 - 사람인">
            <a:extLst>
              <a:ext uri="{FF2B5EF4-FFF2-40B4-BE49-F238E27FC236}">
                <a16:creationId xmlns:a16="http://schemas.microsoft.com/office/drawing/2014/main" id="{9BFA8704-A86E-4B67-9520-E97410E7B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83" y="1686770"/>
            <a:ext cx="1842343" cy="37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stgresql, 로고 아이콘">
            <a:extLst>
              <a:ext uri="{FF2B5EF4-FFF2-40B4-BE49-F238E27FC236}">
                <a16:creationId xmlns:a16="http://schemas.microsoft.com/office/drawing/2014/main" id="{56E07E41-D831-4BE4-A2BC-31F12AB9D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47" y="3024691"/>
            <a:ext cx="1990679" cy="9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C199D4BA-6732-4151-9C25-777EC5A13696}"/>
              </a:ext>
            </a:extLst>
          </p:cNvPr>
          <p:cNvSpPr/>
          <p:nvPr/>
        </p:nvSpPr>
        <p:spPr>
          <a:xfrm>
            <a:off x="1776279" y="2174444"/>
            <a:ext cx="266730" cy="516519"/>
          </a:xfrm>
          <a:prstGeom prst="downArrow">
            <a:avLst>
              <a:gd name="adj1" fmla="val 50000"/>
              <a:gd name="adj2" fmla="val 80769"/>
            </a:avLst>
          </a:prstGeom>
          <a:solidFill>
            <a:srgbClr val="8A9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E8C1A05-6984-4FB0-BA6B-0EE849312788}"/>
              </a:ext>
            </a:extLst>
          </p:cNvPr>
          <p:cNvSpPr txBox="1"/>
          <p:nvPr/>
        </p:nvSpPr>
        <p:spPr>
          <a:xfrm>
            <a:off x="1316373" y="139129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4876E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CC6AF4F-F1B1-417B-AE5E-C24F4D5038B7}"/>
              </a:ext>
            </a:extLst>
          </p:cNvPr>
          <p:cNvSpPr txBox="1"/>
          <p:nvPr/>
        </p:nvSpPr>
        <p:spPr>
          <a:xfrm>
            <a:off x="1316373" y="2713411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4876E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저장</a:t>
            </a:r>
          </a:p>
        </p:txBody>
      </p:sp>
      <p:sp>
        <p:nvSpPr>
          <p:cNvPr id="86" name="화살표: 아래쪽 85">
            <a:extLst>
              <a:ext uri="{FF2B5EF4-FFF2-40B4-BE49-F238E27FC236}">
                <a16:creationId xmlns:a16="http://schemas.microsoft.com/office/drawing/2014/main" id="{26B8C6E3-1747-49D5-BE34-6E63C85ABA59}"/>
              </a:ext>
            </a:extLst>
          </p:cNvPr>
          <p:cNvSpPr/>
          <p:nvPr/>
        </p:nvSpPr>
        <p:spPr>
          <a:xfrm rot="16200000">
            <a:off x="2992298" y="3113946"/>
            <a:ext cx="259079" cy="696147"/>
          </a:xfrm>
          <a:prstGeom prst="downArrow">
            <a:avLst>
              <a:gd name="adj1" fmla="val 50000"/>
              <a:gd name="adj2" fmla="val 80769"/>
            </a:avLst>
          </a:prstGeom>
          <a:solidFill>
            <a:srgbClr val="8A9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DA234C9-A7DE-41CE-BB1F-19A22889DD56}"/>
              </a:ext>
            </a:extLst>
          </p:cNvPr>
          <p:cNvSpPr txBox="1"/>
          <p:nvPr/>
        </p:nvSpPr>
        <p:spPr>
          <a:xfrm>
            <a:off x="3963037" y="271341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4876E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모델링</a:t>
            </a:r>
          </a:p>
        </p:txBody>
      </p:sp>
      <p:sp>
        <p:nvSpPr>
          <p:cNvPr id="92" name="화살표: 아래쪽 91">
            <a:extLst>
              <a:ext uri="{FF2B5EF4-FFF2-40B4-BE49-F238E27FC236}">
                <a16:creationId xmlns:a16="http://schemas.microsoft.com/office/drawing/2014/main" id="{5C5A87EB-79EC-41C0-A853-19BE1EA7FEA8}"/>
              </a:ext>
            </a:extLst>
          </p:cNvPr>
          <p:cNvSpPr/>
          <p:nvPr/>
        </p:nvSpPr>
        <p:spPr>
          <a:xfrm rot="16200000">
            <a:off x="6076089" y="3102931"/>
            <a:ext cx="210175" cy="767080"/>
          </a:xfrm>
          <a:prstGeom prst="downArrow">
            <a:avLst>
              <a:gd name="adj1" fmla="val 50000"/>
              <a:gd name="adj2" fmla="val 80769"/>
            </a:avLst>
          </a:prstGeom>
          <a:solidFill>
            <a:srgbClr val="8A9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6" name="Picture 32" descr="Pickle, HD Png Download , Transparent Png Image - PNGitem">
            <a:extLst>
              <a:ext uri="{FF2B5EF4-FFF2-40B4-BE49-F238E27FC236}">
                <a16:creationId xmlns:a16="http://schemas.microsoft.com/office/drawing/2014/main" id="{0C0E67B8-7A78-4193-A3EE-B5454E4E2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500" b="90000" l="10000" r="90000">
                        <a14:foregroundMark x1="51512" y1="7500" x2="51512" y2="7500"/>
                        <a14:foregroundMark x1="32093" y1="42941" x2="32093" y2="42941"/>
                        <a14:foregroundMark x1="31512" y1="28529" x2="29535" y2="40441"/>
                        <a14:foregroundMark x1="48605" y1="12647" x2="47326" y2="16176"/>
                        <a14:foregroundMark x1="63488" y1="13676" x2="45698" y2="16765"/>
                        <a14:foregroundMark x1="61395" y1="16912" x2="37907" y2="14853"/>
                        <a14:foregroundMark x1="64535" y1="16324" x2="63605" y2="17794"/>
                        <a14:foregroundMark x1="32326" y1="31618" x2="33721" y2="40147"/>
                        <a14:foregroundMark x1="31744" y1="43235" x2="32442" y2="55441"/>
                        <a14:foregroundMark x1="68953" y1="29706" x2="68488" y2="43088"/>
                        <a14:foregroundMark x1="68605" y1="66471" x2="65000" y2="82206"/>
                        <a14:foregroundMark x1="69767" y1="77941" x2="64884" y2="85147"/>
                        <a14:foregroundMark x1="58953" y1="7500" x2="37781" y2="8423"/>
                        <a14:foregroundMark x1="51628" y1="8971" x2="42093" y2="10735"/>
                        <a14:foregroundMark x1="36163" y1="11471" x2="44302" y2="11176"/>
                        <a14:foregroundMark x1="37209" y1="10588" x2="47674" y2="12794"/>
                        <a14:foregroundMark x1="50581" y1="42206" x2="42674" y2="80441"/>
                        <a14:foregroundMark x1="42674" y1="80441" x2="54302" y2="86912"/>
                        <a14:foregroundMark x1="57907" y1="85735" x2="31977" y2="65882"/>
                        <a14:foregroundMark x1="31977" y1="65882" x2="33605" y2="56471"/>
                        <a14:foregroundMark x1="36047" y1="61765" x2="47442" y2="83529"/>
                        <a14:foregroundMark x1="39535" y1="86765" x2="61047" y2="87059"/>
                        <a14:foregroundMark x1="57093" y1="89265" x2="41744" y2="87941"/>
                        <a14:foregroundMark x1="37442" y1="13971" x2="65814" y2="17353"/>
                        <a14:backgroundMark x1="24651" y1="14265" x2="36512" y2="6324"/>
                        <a14:backgroundMark x1="37209" y1="7353" x2="33372" y2="7794"/>
                        <a14:backgroundMark x1="26395" y1="11324" x2="22093" y2="160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259" y="2941705"/>
            <a:ext cx="1232571" cy="97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4D58720-FB7B-4A60-ADA1-8CBEEB79E7CB}"/>
              </a:ext>
            </a:extLst>
          </p:cNvPr>
          <p:cNvSpPr txBox="1"/>
          <p:nvPr/>
        </p:nvSpPr>
        <p:spPr>
          <a:xfrm>
            <a:off x="9684357" y="2713411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4876E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사이트 구축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73793AB-F85E-47E8-AA1A-0C17E3C54E55}"/>
              </a:ext>
            </a:extLst>
          </p:cNvPr>
          <p:cNvGrpSpPr/>
          <p:nvPr/>
        </p:nvGrpSpPr>
        <p:grpSpPr>
          <a:xfrm>
            <a:off x="9845930" y="544208"/>
            <a:ext cx="992392" cy="1410973"/>
            <a:chOff x="10144294" y="2500595"/>
            <a:chExt cx="992392" cy="1410973"/>
          </a:xfrm>
        </p:grpSpPr>
        <p:pic>
          <p:nvPicPr>
            <p:cNvPr id="1042" name="Picture 18" descr="만큼의 계정, 래, 워드마크, 로고 아이콘">
              <a:extLst>
                <a:ext uri="{FF2B5EF4-FFF2-40B4-BE49-F238E27FC236}">
                  <a16:creationId xmlns:a16="http://schemas.microsoft.com/office/drawing/2014/main" id="{319D1041-870B-4DF2-B9D4-D7B7C83D6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4294" y="2919175"/>
              <a:ext cx="992392" cy="992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FF3C32A-38A8-45C0-973A-67453B933F52}"/>
                </a:ext>
              </a:extLst>
            </p:cNvPr>
            <p:cNvSpPr txBox="1"/>
            <p:nvPr/>
          </p:nvSpPr>
          <p:spPr>
            <a:xfrm>
              <a:off x="10358200" y="250059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rgbClr val="4876E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배포</a:t>
              </a:r>
            </a:p>
          </p:txBody>
        </p:sp>
      </p:grpSp>
      <p:sp>
        <p:nvSpPr>
          <p:cNvPr id="98" name="화살표: 아래쪽 97">
            <a:extLst>
              <a:ext uri="{FF2B5EF4-FFF2-40B4-BE49-F238E27FC236}">
                <a16:creationId xmlns:a16="http://schemas.microsoft.com/office/drawing/2014/main" id="{3AF6AE14-A460-49FD-92F6-EFBE1A39BD5A}"/>
              </a:ext>
            </a:extLst>
          </p:cNvPr>
          <p:cNvSpPr/>
          <p:nvPr/>
        </p:nvSpPr>
        <p:spPr>
          <a:xfrm>
            <a:off x="4646077" y="3916295"/>
            <a:ext cx="291368" cy="640871"/>
          </a:xfrm>
          <a:prstGeom prst="downArrow">
            <a:avLst>
              <a:gd name="adj1" fmla="val 50000"/>
              <a:gd name="adj2" fmla="val 80769"/>
            </a:avLst>
          </a:prstGeom>
          <a:solidFill>
            <a:srgbClr val="8A9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E235EC5-23CC-4E26-9F01-E74E21F8EAC8}"/>
              </a:ext>
            </a:extLst>
          </p:cNvPr>
          <p:cNvSpPr txBox="1"/>
          <p:nvPr/>
        </p:nvSpPr>
        <p:spPr>
          <a:xfrm>
            <a:off x="4081771" y="472661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4876E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저장</a:t>
            </a:r>
          </a:p>
        </p:txBody>
      </p:sp>
      <p:sp>
        <p:nvSpPr>
          <p:cNvPr id="100" name="화살표: 아래쪽 99">
            <a:extLst>
              <a:ext uri="{FF2B5EF4-FFF2-40B4-BE49-F238E27FC236}">
                <a16:creationId xmlns:a16="http://schemas.microsoft.com/office/drawing/2014/main" id="{5B15A351-185A-4816-8639-656898044C41}"/>
              </a:ext>
            </a:extLst>
          </p:cNvPr>
          <p:cNvSpPr/>
          <p:nvPr/>
        </p:nvSpPr>
        <p:spPr>
          <a:xfrm rot="16200000">
            <a:off x="6058719" y="4865250"/>
            <a:ext cx="243595" cy="1232571"/>
          </a:xfrm>
          <a:prstGeom prst="downArrow">
            <a:avLst>
              <a:gd name="adj1" fmla="val 50000"/>
              <a:gd name="adj2" fmla="val 80769"/>
            </a:avLst>
          </a:prstGeom>
          <a:solidFill>
            <a:srgbClr val="8A9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B5816E0-B5C1-471E-8F17-F4417C2EE638}"/>
              </a:ext>
            </a:extLst>
          </p:cNvPr>
          <p:cNvSpPr txBox="1"/>
          <p:nvPr/>
        </p:nvSpPr>
        <p:spPr>
          <a:xfrm>
            <a:off x="6947789" y="4568534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4876E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저장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66CCD1B-B63F-43A7-9B79-99A9AA95B4A6}"/>
              </a:ext>
            </a:extLst>
          </p:cNvPr>
          <p:cNvSpPr txBox="1"/>
          <p:nvPr/>
        </p:nvSpPr>
        <p:spPr>
          <a:xfrm>
            <a:off x="5528710" y="5569390"/>
            <a:ext cx="1136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rgbClr val="00D3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마이그레이션</a:t>
            </a:r>
          </a:p>
        </p:txBody>
      </p:sp>
      <p:sp>
        <p:nvSpPr>
          <p:cNvPr id="104" name="화살표: 아래쪽 103">
            <a:extLst>
              <a:ext uri="{FF2B5EF4-FFF2-40B4-BE49-F238E27FC236}">
                <a16:creationId xmlns:a16="http://schemas.microsoft.com/office/drawing/2014/main" id="{E4C7F467-C035-4DB1-9A5F-562B4071617D}"/>
              </a:ext>
            </a:extLst>
          </p:cNvPr>
          <p:cNvSpPr/>
          <p:nvPr/>
        </p:nvSpPr>
        <p:spPr>
          <a:xfrm rot="16200000">
            <a:off x="8623165" y="5054098"/>
            <a:ext cx="243595" cy="1030581"/>
          </a:xfrm>
          <a:prstGeom prst="downArrow">
            <a:avLst>
              <a:gd name="adj1" fmla="val 50000"/>
              <a:gd name="adj2" fmla="val 80769"/>
            </a:avLst>
          </a:prstGeom>
          <a:solidFill>
            <a:srgbClr val="8A9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F1CC9FE-C088-4562-BFA7-FF1858D4C365}"/>
              </a:ext>
            </a:extLst>
          </p:cNvPr>
          <p:cNvSpPr txBox="1"/>
          <p:nvPr/>
        </p:nvSpPr>
        <p:spPr>
          <a:xfrm>
            <a:off x="9369255" y="591794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4876E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대시보드 구축 및 배포</a:t>
            </a:r>
          </a:p>
        </p:txBody>
      </p:sp>
      <p:sp>
        <p:nvSpPr>
          <p:cNvPr id="106" name="화살표: 아래쪽 105">
            <a:extLst>
              <a:ext uri="{FF2B5EF4-FFF2-40B4-BE49-F238E27FC236}">
                <a16:creationId xmlns:a16="http://schemas.microsoft.com/office/drawing/2014/main" id="{3C18B809-8231-4F87-9818-DD7CA898F169}"/>
              </a:ext>
            </a:extLst>
          </p:cNvPr>
          <p:cNvSpPr/>
          <p:nvPr/>
        </p:nvSpPr>
        <p:spPr>
          <a:xfrm rot="10800000">
            <a:off x="10268842" y="4152055"/>
            <a:ext cx="243595" cy="522952"/>
          </a:xfrm>
          <a:prstGeom prst="downArrow">
            <a:avLst>
              <a:gd name="adj1" fmla="val 50000"/>
              <a:gd name="adj2" fmla="val 80769"/>
            </a:avLst>
          </a:prstGeom>
          <a:solidFill>
            <a:srgbClr val="8A9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" name="Picture 18" descr="만큼의 계정, 래, 워드마크, 로고 아이콘">
            <a:extLst>
              <a:ext uri="{FF2B5EF4-FFF2-40B4-BE49-F238E27FC236}">
                <a16:creationId xmlns:a16="http://schemas.microsoft.com/office/drawing/2014/main" id="{9A07951B-7148-4066-9A61-E6D811317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595" y="4874352"/>
            <a:ext cx="553727" cy="55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B522B05-F8C5-44C5-8387-18B529F566EA}"/>
              </a:ext>
            </a:extLst>
          </p:cNvPr>
          <p:cNvSpPr txBox="1"/>
          <p:nvPr/>
        </p:nvSpPr>
        <p:spPr>
          <a:xfrm>
            <a:off x="9398247" y="4354511"/>
            <a:ext cx="992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rgbClr val="00D3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대시보드 임베딩</a:t>
            </a:r>
          </a:p>
        </p:txBody>
      </p:sp>
      <p:sp>
        <p:nvSpPr>
          <p:cNvPr id="117" name="화살표: 아래쪽 116">
            <a:extLst>
              <a:ext uri="{FF2B5EF4-FFF2-40B4-BE49-F238E27FC236}">
                <a16:creationId xmlns:a16="http://schemas.microsoft.com/office/drawing/2014/main" id="{3F73C164-35F6-4EC7-A43E-2789D00A0DED}"/>
              </a:ext>
            </a:extLst>
          </p:cNvPr>
          <p:cNvSpPr/>
          <p:nvPr/>
        </p:nvSpPr>
        <p:spPr>
          <a:xfrm rot="16200000">
            <a:off x="8458150" y="3052758"/>
            <a:ext cx="210174" cy="867427"/>
          </a:xfrm>
          <a:prstGeom prst="downArrow">
            <a:avLst>
              <a:gd name="adj1" fmla="val 50000"/>
              <a:gd name="adj2" fmla="val 80769"/>
            </a:avLst>
          </a:prstGeom>
          <a:solidFill>
            <a:srgbClr val="8A9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E3CBFD4-088F-4B24-A8D0-B31763CD0ABC}"/>
              </a:ext>
            </a:extLst>
          </p:cNvPr>
          <p:cNvSpPr txBox="1"/>
          <p:nvPr/>
        </p:nvSpPr>
        <p:spPr>
          <a:xfrm>
            <a:off x="6779353" y="2601183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4876E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 부호화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233E11-96B9-42DE-A1D4-9E55D7DF92E9}"/>
              </a:ext>
            </a:extLst>
          </p:cNvPr>
          <p:cNvSpPr txBox="1"/>
          <p:nvPr/>
        </p:nvSpPr>
        <p:spPr>
          <a:xfrm>
            <a:off x="8077205" y="3152001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D3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 복호화</a:t>
            </a:r>
          </a:p>
        </p:txBody>
      </p:sp>
      <p:sp>
        <p:nvSpPr>
          <p:cNvPr id="121" name="화살표: 아래쪽 120">
            <a:extLst>
              <a:ext uri="{FF2B5EF4-FFF2-40B4-BE49-F238E27FC236}">
                <a16:creationId xmlns:a16="http://schemas.microsoft.com/office/drawing/2014/main" id="{379B251F-63F4-407A-9338-8CAF32AEE0A5}"/>
              </a:ext>
            </a:extLst>
          </p:cNvPr>
          <p:cNvSpPr/>
          <p:nvPr/>
        </p:nvSpPr>
        <p:spPr>
          <a:xfrm rot="10800000">
            <a:off x="10268842" y="2130419"/>
            <a:ext cx="243595" cy="522952"/>
          </a:xfrm>
          <a:prstGeom prst="downArrow">
            <a:avLst>
              <a:gd name="adj1" fmla="val 50000"/>
              <a:gd name="adj2" fmla="val 80769"/>
            </a:avLst>
          </a:prstGeom>
          <a:solidFill>
            <a:srgbClr val="8A9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070D77D-5A3D-42BA-AD0C-94B75376C7C7}"/>
              </a:ext>
            </a:extLst>
          </p:cNvPr>
          <p:cNvGrpSpPr/>
          <p:nvPr/>
        </p:nvGrpSpPr>
        <p:grpSpPr>
          <a:xfrm>
            <a:off x="4831872" y="133669"/>
            <a:ext cx="2528256" cy="1002922"/>
            <a:chOff x="4138558" y="2818493"/>
            <a:chExt cx="2528256" cy="100292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EB3AC2B-0E0A-4F58-AB52-14C1211493CA}"/>
                </a:ext>
              </a:extLst>
            </p:cNvPr>
            <p:cNvSpPr txBox="1"/>
            <p:nvPr/>
          </p:nvSpPr>
          <p:spPr>
            <a:xfrm>
              <a:off x="4138558" y="3036585"/>
              <a:ext cx="2528256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500">
                  <a:solidFill>
                    <a:srgbClr val="4876E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파이프라인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076B3EA-7E78-4C11-B82A-D06118030BA7}"/>
                </a:ext>
              </a:extLst>
            </p:cNvPr>
            <p:cNvSpPr txBox="1"/>
            <p:nvPr/>
          </p:nvSpPr>
          <p:spPr>
            <a:xfrm>
              <a:off x="5001788" y="2818493"/>
              <a:ext cx="8098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solidFill>
                    <a:srgbClr val="00D3A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64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2F3DA84-B38E-468C-ACD0-32AE785BF442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id="{609DB666-F096-420A-9758-101BFAAA8A0B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00D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팔각형 10">
              <a:extLst>
                <a:ext uri="{FF2B5EF4-FFF2-40B4-BE49-F238E27FC236}">
                  <a16:creationId xmlns:a16="http://schemas.microsoft.com/office/drawing/2014/main" id="{DAD6D890-161D-4F03-8A36-FC348303D473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00D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팔각형 11">
              <a:extLst>
                <a:ext uri="{FF2B5EF4-FFF2-40B4-BE49-F238E27FC236}">
                  <a16:creationId xmlns:a16="http://schemas.microsoft.com/office/drawing/2014/main" id="{6485B500-DD33-4F13-841E-6D30C684214A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4876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5A7BAC8-D23F-4856-B8F5-F0C927070A18}"/>
              </a:ext>
            </a:extLst>
          </p:cNvPr>
          <p:cNvGrpSpPr/>
          <p:nvPr/>
        </p:nvGrpSpPr>
        <p:grpSpPr>
          <a:xfrm>
            <a:off x="4863932" y="2938470"/>
            <a:ext cx="2464136" cy="981059"/>
            <a:chOff x="7325873" y="3040410"/>
            <a:chExt cx="2464136" cy="98105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0B3199-095B-4775-98C4-FFFEEF691A38}"/>
                </a:ext>
              </a:extLst>
            </p:cNvPr>
            <p:cNvSpPr txBox="1"/>
            <p:nvPr/>
          </p:nvSpPr>
          <p:spPr>
            <a:xfrm>
              <a:off x="7325873" y="3040410"/>
              <a:ext cx="2464136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500">
                  <a:solidFill>
                    <a:srgbClr val="4876E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서비스시연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706E9A-DA03-443F-8BA9-1FAAB63014F0}"/>
                </a:ext>
              </a:extLst>
            </p:cNvPr>
            <p:cNvSpPr txBox="1"/>
            <p:nvPr/>
          </p:nvSpPr>
          <p:spPr>
            <a:xfrm>
              <a:off x="7821201" y="3621359"/>
              <a:ext cx="1473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solidFill>
                    <a:srgbClr val="00D3A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대시보드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353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79F2830-AB49-4E1C-8832-C3419F9C29C3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17BA3815-591C-4E87-B16C-6453279CFFC7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00D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4E9B8D5A-7E78-4532-B58B-BC0C9EBC478C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00D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66A2A22E-EB47-4930-9E32-3557E5686179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4876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CCDDA0F-18FE-410F-9FBF-8F19B39691C4}"/>
              </a:ext>
            </a:extLst>
          </p:cNvPr>
          <p:cNvSpPr/>
          <p:nvPr/>
        </p:nvSpPr>
        <p:spPr>
          <a:xfrm>
            <a:off x="6505488" y="-1414985"/>
            <a:ext cx="1589064" cy="1339001"/>
          </a:xfrm>
          <a:prstGeom prst="roundRect">
            <a:avLst/>
          </a:prstGeom>
          <a:solidFill>
            <a:srgbClr val="8A92A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0598A7-5DD4-49E6-A401-6225E0911E14}"/>
              </a:ext>
            </a:extLst>
          </p:cNvPr>
          <p:cNvSpPr txBox="1"/>
          <p:nvPr/>
        </p:nvSpPr>
        <p:spPr>
          <a:xfrm>
            <a:off x="5529979" y="190407"/>
            <a:ext cx="113204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>
                <a:solidFill>
                  <a:srgbClr val="4876E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7BED3F-77FD-445A-91CB-6D8A4423C1F0}"/>
              </a:ext>
            </a:extLst>
          </p:cNvPr>
          <p:cNvSpPr txBox="1"/>
          <p:nvPr/>
        </p:nvSpPr>
        <p:spPr>
          <a:xfrm>
            <a:off x="10045641" y="5112933"/>
            <a:ext cx="2042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49,610-&gt;12,364</a:t>
            </a:r>
          </a:p>
          <a:p>
            <a:pPr algn="ctr"/>
            <a:r>
              <a:rPr lang="ko-KR" altLang="en-US" sz="20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많은 데이터 제거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00CE26-CD15-4535-921A-8CDEAB2A1604}"/>
              </a:ext>
            </a:extLst>
          </p:cNvPr>
          <p:cNvSpPr txBox="1"/>
          <p:nvPr/>
        </p:nvSpPr>
        <p:spPr>
          <a:xfrm>
            <a:off x="258399" y="1744249"/>
            <a:ext cx="339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D3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000">
                <a:solidFill>
                  <a:srgbClr val="00D3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 속도에 대한 아쉬움</a:t>
            </a:r>
          </a:p>
        </p:txBody>
      </p:sp>
      <p:pic>
        <p:nvPicPr>
          <p:cNvPr id="34" name="Picture 2" descr="한경티이씨 경력직의 Career RoadMap | 이직 로드맵 - 사람인">
            <a:extLst>
              <a:ext uri="{FF2B5EF4-FFF2-40B4-BE49-F238E27FC236}">
                <a16:creationId xmlns:a16="http://schemas.microsoft.com/office/drawing/2014/main" id="{20554AAC-EB55-439B-BD24-B2CE21982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37" y="1305560"/>
            <a:ext cx="1842343" cy="37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26A932FA-C654-4461-9503-2034CFE13890}"/>
              </a:ext>
            </a:extLst>
          </p:cNvPr>
          <p:cNvGrpSpPr/>
          <p:nvPr/>
        </p:nvGrpSpPr>
        <p:grpSpPr>
          <a:xfrm>
            <a:off x="3712798" y="1493992"/>
            <a:ext cx="7970197" cy="3586603"/>
            <a:chOff x="3712798" y="975237"/>
            <a:chExt cx="7970197" cy="3586603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E75BA85-5443-4ACF-8B66-B7602BB0B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2798" y="975237"/>
              <a:ext cx="7970197" cy="3586603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EA361C9-119B-42F8-8D3D-4CD1B744CF95}"/>
                </a:ext>
              </a:extLst>
            </p:cNvPr>
            <p:cNvSpPr/>
            <p:nvPr/>
          </p:nvSpPr>
          <p:spPr>
            <a:xfrm>
              <a:off x="10769600" y="1305560"/>
              <a:ext cx="913395" cy="589280"/>
            </a:xfrm>
            <a:prstGeom prst="rect">
              <a:avLst/>
            </a:prstGeom>
            <a:noFill/>
            <a:ln w="28575">
              <a:solidFill>
                <a:srgbClr val="00D3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8B5A556-025C-452F-A705-3E207A791AF3}"/>
                </a:ext>
              </a:extLst>
            </p:cNvPr>
            <p:cNvSpPr/>
            <p:nvPr/>
          </p:nvSpPr>
          <p:spPr>
            <a:xfrm>
              <a:off x="10769600" y="2090390"/>
              <a:ext cx="913395" cy="1003330"/>
            </a:xfrm>
            <a:prstGeom prst="rect">
              <a:avLst/>
            </a:prstGeom>
            <a:noFill/>
            <a:ln w="28575">
              <a:solidFill>
                <a:srgbClr val="00D3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47D8E0A-D47F-4E34-9AE6-BABA4956DAE2}"/>
                </a:ext>
              </a:extLst>
            </p:cNvPr>
            <p:cNvSpPr/>
            <p:nvPr/>
          </p:nvSpPr>
          <p:spPr>
            <a:xfrm>
              <a:off x="10769600" y="3326114"/>
              <a:ext cx="913395" cy="1235725"/>
            </a:xfrm>
            <a:prstGeom prst="rect">
              <a:avLst/>
            </a:prstGeom>
            <a:noFill/>
            <a:ln w="28575">
              <a:solidFill>
                <a:srgbClr val="00D3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2335F67-0063-47CA-A2E0-8B7D6550245F}"/>
                </a:ext>
              </a:extLst>
            </p:cNvPr>
            <p:cNvSpPr/>
            <p:nvPr/>
          </p:nvSpPr>
          <p:spPr>
            <a:xfrm>
              <a:off x="5273041" y="975237"/>
              <a:ext cx="2424856" cy="3586602"/>
            </a:xfrm>
            <a:prstGeom prst="rect">
              <a:avLst/>
            </a:prstGeom>
            <a:noFill/>
            <a:ln w="28575">
              <a:solidFill>
                <a:srgbClr val="00D3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5E892B1-5784-47F3-92DB-0C95120C424F}"/>
              </a:ext>
            </a:extLst>
          </p:cNvPr>
          <p:cNvSpPr txBox="1"/>
          <p:nvPr/>
        </p:nvSpPr>
        <p:spPr>
          <a:xfrm>
            <a:off x="4864656" y="1105505"/>
            <a:ext cx="3190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D3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000">
                <a:solidFill>
                  <a:srgbClr val="00D3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정보를 활용하지 못함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9E62D2-4FA7-4D96-8173-989B1BCC96C0}"/>
              </a:ext>
            </a:extLst>
          </p:cNvPr>
          <p:cNvSpPr txBox="1"/>
          <p:nvPr/>
        </p:nvSpPr>
        <p:spPr>
          <a:xfrm>
            <a:off x="9826871" y="1119338"/>
            <a:ext cx="2261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D3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000">
                <a:solidFill>
                  <a:srgbClr val="00D3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명확한 정보가 필요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E9DF6B-4CEE-4FED-997F-B08A75AE1EFA}"/>
              </a:ext>
            </a:extLst>
          </p:cNvPr>
          <p:cNvSpPr txBox="1"/>
          <p:nvPr/>
        </p:nvSpPr>
        <p:spPr>
          <a:xfrm>
            <a:off x="572263" y="2052294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</a:t>
            </a:r>
            <a:r>
              <a:rPr lang="ko-KR" altLang="en-US" sz="14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</a:t>
            </a:r>
            <a:r>
              <a:rPr lang="en-US" altLang="ko-KR" sz="14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40</a:t>
            </a:r>
            <a:r>
              <a:rPr lang="ko-KR" altLang="en-US" sz="1400">
                <a:solidFill>
                  <a:srgbClr val="8A92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328043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117</Words>
  <Application>Microsoft Office PowerPoint</Application>
  <PresentationFormat>와이드스크린</PresentationFormat>
  <Paragraphs>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배달의민족 주아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1531046@office.kornu.ac.kr</dc:creator>
  <cp:lastModifiedBy>1531046@office.kornu.ac.kr</cp:lastModifiedBy>
  <cp:revision>33</cp:revision>
  <dcterms:created xsi:type="dcterms:W3CDTF">2022-06-24T07:39:07Z</dcterms:created>
  <dcterms:modified xsi:type="dcterms:W3CDTF">2022-06-27T02:31:09Z</dcterms:modified>
</cp:coreProperties>
</file>