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9EE44-6523-42EE-90E0-9BBA304BFE96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C6F7-3F0C-40BA-9AC8-77FEC82B4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C6F7-3F0C-40BA-9AC8-77FEC82B4EC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Processing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Zero.lin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2400" y="1600200"/>
            <a:ext cx="8991600" cy="5162550"/>
            <a:chOff x="152400" y="838200"/>
            <a:chExt cx="8991600" cy="5543550"/>
          </a:xfrm>
        </p:grpSpPr>
        <p:sp>
          <p:nvSpPr>
            <p:cNvPr id="11" name="Rounded Rectangle 10"/>
            <p:cNvSpPr/>
            <p:nvPr/>
          </p:nvSpPr>
          <p:spPr>
            <a:xfrm>
              <a:off x="8001000" y="2819400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Convert to </a:t>
              </a:r>
              <a:r>
                <a:rPr lang="en-US" dirty="0" err="1" smtClean="0"/>
                <a:t>rgb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52400" y="838200"/>
              <a:ext cx="7772400" cy="5543550"/>
              <a:chOff x="152400" y="838200"/>
              <a:chExt cx="7772400" cy="554355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47800" y="1524000"/>
                <a:ext cx="6286500" cy="4857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" name="Left Brace 4"/>
              <p:cNvSpPr/>
              <p:nvPr/>
            </p:nvSpPr>
            <p:spPr>
              <a:xfrm>
                <a:off x="1371600" y="2667000"/>
                <a:ext cx="76200" cy="25146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52400" y="3581400"/>
                <a:ext cx="11430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scale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4572000" y="1371600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4267200" y="838200"/>
                <a:ext cx="838200" cy="381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AHD</a:t>
                </a:r>
                <a:endParaRPr lang="en-US" dirty="0"/>
              </a:p>
            </p:txBody>
          </p:sp>
          <p:sp>
            <p:nvSpPr>
              <p:cNvPr id="10" name="Right Brace 9"/>
              <p:cNvSpPr/>
              <p:nvPr/>
            </p:nvSpPr>
            <p:spPr>
              <a:xfrm>
                <a:off x="7848600" y="2590800"/>
                <a:ext cx="76200" cy="9906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7696200" y="4343400"/>
                <a:ext cx="228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ounded Rectangle 14"/>
            <p:cNvSpPr/>
            <p:nvPr/>
          </p:nvSpPr>
          <p:spPr>
            <a:xfrm>
              <a:off x="8077200" y="4114800"/>
              <a:ext cx="1066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Write</a:t>
              </a:r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Chain and function match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Systematic Sensor Data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Dark Floor Subtraction	</a:t>
            </a:r>
          </a:p>
          <a:p>
            <a:pPr lvl="1"/>
            <a:r>
              <a:rPr lang="en-US" dirty="0" smtClean="0"/>
              <a:t>Cause: thermal noise and other </a:t>
            </a:r>
            <a:r>
              <a:rPr lang="en-US" dirty="0" err="1" smtClean="0"/>
              <a:t>nonphoton</a:t>
            </a:r>
            <a:r>
              <a:rPr lang="en-US" dirty="0" smtClean="0"/>
              <a:t>-generated noise</a:t>
            </a:r>
          </a:p>
          <a:p>
            <a:pPr lvl="1"/>
            <a:r>
              <a:rPr lang="en-US" dirty="0" smtClean="0"/>
              <a:t>Method: subtract a fixed value or a “lens cap” shot</a:t>
            </a:r>
          </a:p>
          <a:p>
            <a:pPr lvl="1"/>
            <a:r>
              <a:rPr lang="en-US" dirty="0" smtClean="0"/>
              <a:t>In Dcraw: support both methods</a:t>
            </a:r>
          </a:p>
          <a:p>
            <a:r>
              <a:rPr lang="en-US" dirty="0" smtClean="0"/>
              <a:t>Structured Noise Reduction</a:t>
            </a:r>
          </a:p>
          <a:p>
            <a:pPr lvl="1"/>
            <a:r>
              <a:rPr lang="en-US" dirty="0" smtClean="0"/>
              <a:t>Cause: sensor is imperfect, defective pixels and variations in the thickness of the CFA color filters</a:t>
            </a:r>
          </a:p>
          <a:p>
            <a:pPr lvl="1"/>
            <a:r>
              <a:rPr lang="en-US" dirty="0" smtClean="0"/>
              <a:t>Method: subtract a </a:t>
            </a:r>
            <a:r>
              <a:rPr lang="en-US" i="1" dirty="0" smtClean="0"/>
              <a:t>dark floor mask</a:t>
            </a:r>
            <a:endParaRPr lang="en-US" dirty="0" smtClean="0"/>
          </a:p>
          <a:p>
            <a:pPr lvl="1"/>
            <a:r>
              <a:rPr lang="en-US" dirty="0" smtClean="0"/>
              <a:t>In Dcraw: delete defective pixels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 Data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Stochastic Noise Reduction</a:t>
            </a:r>
          </a:p>
          <a:p>
            <a:pPr lvl="1"/>
            <a:r>
              <a:rPr lang="en-US" dirty="0" smtClean="0"/>
              <a:t>Method: low-pass filtering, sigma filtering and median filtering</a:t>
            </a:r>
          </a:p>
          <a:p>
            <a:pPr lvl="1"/>
            <a:r>
              <a:rPr lang="en-US" dirty="0" smtClean="0"/>
              <a:t>In Dcraw: wavelet </a:t>
            </a:r>
            <a:r>
              <a:rPr lang="en-US" dirty="0" err="1" smtClean="0"/>
              <a:t>denoise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Note: if a system consists of a number of operations that are signal amplifiers, then it is best to reduce noise contributions as early as possible in the chain</a:t>
            </a:r>
          </a:p>
          <a:p>
            <a:r>
              <a:rPr lang="en-US" dirty="0" smtClean="0"/>
              <a:t>Exposure and White Balance Correction</a:t>
            </a:r>
          </a:p>
          <a:p>
            <a:pPr lvl="1"/>
            <a:r>
              <a:rPr lang="en-US" dirty="0" smtClean="0"/>
              <a:t>Cause: digital cameras cannot automatically adjusts the apparent exposure and white point</a:t>
            </a:r>
          </a:p>
          <a:p>
            <a:pPr lvl="1"/>
            <a:r>
              <a:rPr lang="en-US" dirty="0" smtClean="0"/>
              <a:t>Method: user specify or automatic exposure and white balance correction</a:t>
            </a:r>
          </a:p>
          <a:p>
            <a:pPr lvl="1"/>
            <a:r>
              <a:rPr lang="en-US" dirty="0" smtClean="0"/>
              <a:t>In Dcraw: specify or average a region pixels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Adjusted CFA Image and Image Data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Color Filter Array Interpolation</a:t>
            </a:r>
          </a:p>
          <a:p>
            <a:r>
              <a:rPr lang="en-US" dirty="0" smtClean="0"/>
              <a:t>Stochastic Color Noise Reduction</a:t>
            </a:r>
          </a:p>
          <a:p>
            <a:pPr lvl="1"/>
            <a:r>
              <a:rPr lang="en-US" dirty="0" smtClean="0"/>
              <a:t>Method: low-pass filtering, sigma filtering and median filtering</a:t>
            </a:r>
          </a:p>
          <a:p>
            <a:pPr lvl="1"/>
            <a:r>
              <a:rPr lang="en-US" dirty="0" smtClean="0"/>
              <a:t>In Dcraw: median filtering</a:t>
            </a:r>
          </a:p>
          <a:p>
            <a:pPr lvl="1"/>
            <a:r>
              <a:rPr lang="en-US" dirty="0" smtClean="0"/>
              <a:t>Note: It is far better to transform the image into a luminance-chrominance representation</a:t>
            </a:r>
          </a:p>
          <a:p>
            <a:r>
              <a:rPr lang="en-US" dirty="0" smtClean="0"/>
              <a:t>Color Correction</a:t>
            </a:r>
          </a:p>
          <a:p>
            <a:pPr lvl="1"/>
            <a:r>
              <a:rPr lang="en-US" dirty="0" smtClean="0"/>
              <a:t>Cause: prepare the image for its final rendered form</a:t>
            </a:r>
          </a:p>
          <a:p>
            <a:pPr lvl="1"/>
            <a:r>
              <a:rPr lang="en-US" dirty="0" smtClean="0"/>
              <a:t>Method: transform the image into a standard calibrated color space</a:t>
            </a:r>
          </a:p>
          <a:p>
            <a:pPr lvl="1"/>
            <a:r>
              <a:rPr lang="en-US" dirty="0" smtClean="0"/>
              <a:t>In Dcraw: support {</a:t>
            </a:r>
            <a:r>
              <a:rPr lang="en-US" dirty="0" err="1" smtClean="0"/>
              <a:t>sRGB</a:t>
            </a:r>
            <a:r>
              <a:rPr lang="en-US" dirty="0" smtClean="0"/>
              <a:t>, Adobe RGB (1998), </a:t>
            </a:r>
            <a:r>
              <a:rPr lang="en-US" dirty="0" err="1" smtClean="0"/>
              <a:t>WideGamut</a:t>
            </a:r>
            <a:r>
              <a:rPr lang="en-US" dirty="0" smtClean="0"/>
              <a:t> D65, </a:t>
            </a:r>
            <a:r>
              <a:rPr lang="en-US" dirty="0" err="1" smtClean="0"/>
              <a:t>ProPhoto</a:t>
            </a:r>
            <a:r>
              <a:rPr lang="en-US" dirty="0" smtClean="0"/>
              <a:t> D65, XYZ}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Space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Tone Scale and Gamma Correction</a:t>
            </a:r>
          </a:p>
          <a:p>
            <a:pPr lvl="1"/>
            <a:r>
              <a:rPr lang="en-US" dirty="0" smtClean="0"/>
              <a:t>Cause: human visual system’s ability to adapt to a wide range of scene </a:t>
            </a:r>
            <a:r>
              <a:rPr lang="en-US" dirty="0" err="1" smtClean="0"/>
              <a:t>luminances</a:t>
            </a:r>
            <a:endParaRPr lang="en-US" dirty="0" smtClean="0"/>
          </a:p>
          <a:p>
            <a:pPr lvl="1"/>
            <a:r>
              <a:rPr lang="en-US" dirty="0" smtClean="0"/>
              <a:t>Method: point transform of the image data</a:t>
            </a:r>
          </a:p>
          <a:p>
            <a:pPr lvl="1"/>
            <a:r>
              <a:rPr lang="en-US" dirty="0" smtClean="0"/>
              <a:t>In Dcraw: support </a:t>
            </a:r>
          </a:p>
          <a:p>
            <a:r>
              <a:rPr lang="en-US" dirty="0" smtClean="0"/>
              <a:t>Edge Enhancement</a:t>
            </a:r>
          </a:p>
          <a:p>
            <a:pPr lvl="1"/>
            <a:r>
              <a:rPr lang="en-US" dirty="0" smtClean="0"/>
              <a:t>Cause: make it look sharper</a:t>
            </a:r>
          </a:p>
          <a:p>
            <a:pPr lvl="1"/>
            <a:r>
              <a:rPr lang="en-US" dirty="0" smtClean="0"/>
              <a:t>Method: </a:t>
            </a:r>
            <a:r>
              <a:rPr lang="en-US" i="1" dirty="0" smtClean="0"/>
              <a:t>direct convolution, </a:t>
            </a:r>
            <a:r>
              <a:rPr lang="en-US" i="1" dirty="0" err="1" smtClean="0"/>
              <a:t>unsharp</a:t>
            </a:r>
            <a:r>
              <a:rPr lang="en-US" i="1" dirty="0" smtClean="0"/>
              <a:t> masking</a:t>
            </a:r>
            <a:endParaRPr lang="en-US" dirty="0" smtClean="0"/>
          </a:p>
          <a:p>
            <a:pPr lvl="1"/>
            <a:r>
              <a:rPr lang="en-US" dirty="0" smtClean="0"/>
              <a:t>In Dcraw: no support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Dcraw has almost the same path as described path, except dcraw consider chromatic aberration the path doesn`t, the path consider edge enhancement which dcraw doesn`t involve.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285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Image Processing Path</vt:lpstr>
      <vt:lpstr>Chain and function match</vt:lpstr>
      <vt:lpstr>Systematic Sensor Data Correction</vt:lpstr>
      <vt:lpstr>CFA Data Correction</vt:lpstr>
      <vt:lpstr>Adjusted CFA Image and Image Data Calibration</vt:lpstr>
      <vt:lpstr>Image Space Rendering</vt:lpstr>
      <vt:lpstr>Conclusion 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Path</dc:title>
  <dc:creator>Lin, Zero</dc:creator>
  <cp:lastModifiedBy>Advanced Micro Devices</cp:lastModifiedBy>
  <cp:revision>47</cp:revision>
  <dcterms:created xsi:type="dcterms:W3CDTF">2006-08-16T00:00:00Z</dcterms:created>
  <dcterms:modified xsi:type="dcterms:W3CDTF">2011-04-06T03:43:34Z</dcterms:modified>
</cp:coreProperties>
</file>