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265" r:id="rId3"/>
    <p:sldId id="276" r:id="rId4"/>
    <p:sldId id="280" r:id="rId5"/>
    <p:sldId id="284" r:id="rId6"/>
    <p:sldId id="274" r:id="rId7"/>
    <p:sldId id="281" r:id="rId8"/>
    <p:sldId id="282" r:id="rId9"/>
    <p:sldId id="283" r:id="rId10"/>
    <p:sldId id="278" r:id="rId11"/>
    <p:sldId id="279" r:id="rId1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80"/>
            <p14:sldId id="284"/>
            <p14:sldId id="274"/>
            <p14:sldId id="281"/>
            <p14:sldId id="282"/>
            <p14:sldId id="283"/>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A88000"/>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62" autoAdjust="0"/>
    <p:restoredTop sz="92384" autoAdjust="0"/>
  </p:normalViewPr>
  <p:slideViewPr>
    <p:cSldViewPr>
      <p:cViewPr varScale="1">
        <p:scale>
          <a:sx n="67" d="100"/>
          <a:sy n="67" d="100"/>
        </p:scale>
        <p:origin x="716"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2023-06-10</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pic>
        <p:nvPicPr>
          <p:cNvPr id="3" name="Picture 2" descr="1000+ Phone Mockup Pictures | Download Free Images on Unsplash">
            <a:extLst>
              <a:ext uri="{FF2B5EF4-FFF2-40B4-BE49-F238E27FC236}">
                <a16:creationId xmlns:a16="http://schemas.microsoft.com/office/drawing/2014/main" id="{6DCCFC01-B34B-9A0B-3769-DB3F56F3D79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7246" r="27343"/>
          <a:stretch/>
        </p:blipFill>
        <p:spPr bwMode="auto">
          <a:xfrm>
            <a:off x="852417" y="763330"/>
            <a:ext cx="2808313" cy="558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2023.03.28</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황민경</a:t>
            </a:r>
          </a:p>
        </p:txBody>
      </p:sp>
      <p:sp>
        <p:nvSpPr>
          <p:cNvPr id="6" name="TextBox 5">
            <a:extLst>
              <a:ext uri="{FF2B5EF4-FFF2-40B4-BE49-F238E27FC236}">
                <a16:creationId xmlns:a16="http://schemas.microsoft.com/office/drawing/2014/main" id="{3C39E7A0-C743-B5C4-EDBF-F96BC9EF2F45}"/>
              </a:ext>
            </a:extLst>
          </p:cNvPr>
          <p:cNvSpPr txBox="1"/>
          <p:nvPr/>
        </p:nvSpPr>
        <p:spPr>
          <a:xfrm>
            <a:off x="1045204" y="5420720"/>
            <a:ext cx="10868270" cy="369332"/>
          </a:xfrm>
          <a:prstGeom prst="rect">
            <a:avLst/>
          </a:prstGeom>
          <a:noFill/>
        </p:spPr>
        <p:txBody>
          <a:bodyPr wrap="square" rtlCol="0">
            <a:spAutoFit/>
          </a:bodyPr>
          <a:lstStyle/>
          <a:p>
            <a:r>
              <a:rPr lang="ko-KR" altLang="en-US" dirty="0"/>
              <a:t>성결대학교 </a:t>
            </a:r>
            <a:r>
              <a:rPr lang="ko-KR" altLang="en-US" dirty="0" err="1"/>
              <a:t>미디어소프트웨어학과</a:t>
            </a:r>
            <a:r>
              <a:rPr lang="ko-KR" altLang="en-US" dirty="0"/>
              <a:t> 모바일 컴퓨팅</a:t>
            </a:r>
            <a:r>
              <a:rPr lang="en-US" altLang="ko-KR" dirty="0"/>
              <a:t>(2) </a:t>
            </a:r>
            <a:r>
              <a:rPr lang="ko-KR" altLang="en-US" dirty="0"/>
              <a:t>화</a:t>
            </a:r>
            <a:r>
              <a:rPr lang="en-US" altLang="ko-KR" dirty="0"/>
              <a:t>79 20201033 A</a:t>
            </a:r>
            <a:r>
              <a:rPr lang="ko-KR" altLang="en-US" dirty="0"/>
              <a:t>반 황민경 화면 설계서</a:t>
            </a: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a:t>로그인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리뷰 화면</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655798073"/>
              </p:ext>
            </p:extLst>
          </p:nvPr>
        </p:nvGraphicFramePr>
        <p:xfrm>
          <a:off x="8688288" y="476672"/>
          <a:ext cx="3384376" cy="2206256"/>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별점과</a:t>
                      </a:r>
                      <a:r>
                        <a:rPr lang="ko-KR" altLang="en-US" sz="800" b="0" dirty="0">
                          <a:solidFill>
                            <a:schemeClr val="tx1"/>
                          </a:solidFill>
                          <a:latin typeface="+mn-ea"/>
                          <a:ea typeface="+mn-ea"/>
                          <a:sym typeface="맑은 고딕"/>
                        </a:rPr>
                        <a:t> 관람후기</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추천 여부를 작성한다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배경</a:t>
                      </a:r>
                      <a:r>
                        <a:rPr lang="en-US" altLang="ko-KR" sz="800" b="0" dirty="0">
                          <a:solidFill>
                            <a:schemeClr val="tx1"/>
                          </a:solidFill>
                          <a:latin typeface="+mn-ea"/>
                          <a:ea typeface="+mn-ea"/>
                          <a:sym typeface="맑은 고딕"/>
                        </a:rPr>
                        <a:t>=#595959</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별점</a:t>
                      </a:r>
                      <a:r>
                        <a:rPr lang="ko-KR" altLang="en-US" sz="850" b="0" dirty="0">
                          <a:latin typeface="+mn-ea"/>
                          <a:ea typeface="+mn-ea"/>
                        </a:rPr>
                        <a:t> 평점 여부 작성 </a:t>
                      </a:r>
                      <a:r>
                        <a:rPr lang="en-US" altLang="ko-KR" sz="850" b="0" dirty="0">
                          <a:latin typeface="+mn-ea"/>
                          <a:ea typeface="+mn-ea"/>
                        </a:rPr>
                        <a:t>W=60%, H=7%, </a:t>
                      </a:r>
                      <a:r>
                        <a:rPr lang="ko-KR" altLang="en-US" sz="850" b="0" dirty="0">
                          <a:latin typeface="+mn-ea"/>
                          <a:ea typeface="+mn-ea"/>
                        </a:rPr>
                        <a:t>별 색</a:t>
                      </a:r>
                      <a:r>
                        <a:rPr lang="en-US" altLang="ko-KR" sz="850" b="0" dirty="0">
                          <a:latin typeface="+mn-ea"/>
                          <a:ea typeface="+mn-ea"/>
                        </a:rPr>
                        <a:t>=#FFCC00, #FFFFFF</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리뷰 작성</a:t>
                      </a:r>
                      <a:r>
                        <a:rPr lang="en-US" altLang="ko-KR" sz="850" b="0" dirty="0">
                          <a:latin typeface="+mn-ea"/>
                          <a:ea typeface="+mn-ea"/>
                        </a:rPr>
                        <a:t>: </a:t>
                      </a:r>
                      <a:r>
                        <a:rPr lang="ko-KR" altLang="en-US" sz="850" b="0" dirty="0">
                          <a:latin typeface="+mn-ea"/>
                          <a:ea typeface="+mn-ea"/>
                        </a:rPr>
                        <a:t>자유롭게 관람 후기를 작성한다</a:t>
                      </a:r>
                      <a:r>
                        <a:rPr lang="en-US" altLang="ko-KR" sz="850" b="0" dirty="0">
                          <a:latin typeface="+mn-ea"/>
                          <a:ea typeface="+mn-ea"/>
                        </a:rPr>
                        <a:t>. W= 80%, H=60%</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추천 여부</a:t>
                      </a:r>
                      <a:r>
                        <a:rPr lang="en-US" altLang="ko-KR" sz="850" b="0" dirty="0">
                          <a:latin typeface="+mn-ea"/>
                          <a:ea typeface="+mn-ea"/>
                        </a:rPr>
                        <a:t>: </a:t>
                      </a:r>
                      <a:r>
                        <a:rPr lang="ko-KR" altLang="en-US" sz="850" b="0" dirty="0">
                          <a:latin typeface="+mn-ea"/>
                          <a:ea typeface="+mn-ea"/>
                        </a:rPr>
                        <a:t>추천</a:t>
                      </a:r>
                      <a:r>
                        <a:rPr lang="en-US" altLang="ko-KR" sz="850" b="0" dirty="0">
                          <a:latin typeface="+mn-ea"/>
                          <a:ea typeface="+mn-ea"/>
                        </a:rPr>
                        <a:t>, </a:t>
                      </a:r>
                      <a:r>
                        <a:rPr lang="ko-KR" altLang="en-US" sz="850" b="0" dirty="0" err="1">
                          <a:latin typeface="+mn-ea"/>
                          <a:ea typeface="+mn-ea"/>
                        </a:rPr>
                        <a:t>비추천</a:t>
                      </a:r>
                      <a:r>
                        <a:rPr lang="ko-KR" altLang="en-US" sz="850" b="0" dirty="0">
                          <a:latin typeface="+mn-ea"/>
                          <a:ea typeface="+mn-ea"/>
                        </a:rPr>
                        <a:t> 여부를 작성한다</a:t>
                      </a:r>
                      <a:r>
                        <a:rPr lang="en-US" altLang="ko-KR" sz="850" b="0" dirty="0">
                          <a:latin typeface="+mn-ea"/>
                          <a:ea typeface="+mn-ea"/>
                        </a:rPr>
                        <a:t>. </a:t>
                      </a:r>
                      <a:r>
                        <a:rPr lang="ko-KR" altLang="en-US" sz="850" b="0" dirty="0">
                          <a:latin typeface="+mn-ea"/>
                          <a:ea typeface="+mn-ea"/>
                        </a:rPr>
                        <a:t>폰트</a:t>
                      </a:r>
                      <a:r>
                        <a:rPr lang="en-US" altLang="ko-KR" sz="850" b="0" dirty="0">
                          <a:latin typeface="+mn-ea"/>
                          <a:ea typeface="+mn-ea"/>
                        </a:rPr>
                        <a:t>: </a:t>
                      </a:r>
                      <a:r>
                        <a:rPr lang="ko-KR" altLang="en-US" sz="850" b="0" dirty="0">
                          <a:latin typeface="+mn-ea"/>
                          <a:ea typeface="+mn-ea"/>
                        </a:rPr>
                        <a:t>맑은 고딕</a:t>
                      </a:r>
                      <a:r>
                        <a:rPr lang="en-US" altLang="ko-KR" sz="850" b="0" dirty="0">
                          <a:latin typeface="+mn-ea"/>
                          <a:ea typeface="+mn-ea"/>
                        </a:rPr>
                        <a:t>, </a:t>
                      </a:r>
                      <a:r>
                        <a:rPr lang="ko-KR" altLang="en-US" sz="850" b="0" dirty="0">
                          <a:latin typeface="+mn-ea"/>
                          <a:ea typeface="+mn-ea"/>
                        </a:rPr>
                        <a:t>색상</a:t>
                      </a:r>
                      <a:r>
                        <a:rPr lang="en-US" altLang="ko-KR" sz="850" b="0" dirty="0">
                          <a:latin typeface="+mn-ea"/>
                          <a:ea typeface="+mn-ea"/>
                        </a:rPr>
                        <a:t>: (</a:t>
                      </a:r>
                      <a:r>
                        <a:rPr lang="ko-KR" altLang="en-US" sz="850" b="0" dirty="0">
                          <a:latin typeface="+mn-ea"/>
                          <a:ea typeface="+mn-ea"/>
                        </a:rPr>
                        <a:t>추천</a:t>
                      </a:r>
                      <a:r>
                        <a:rPr lang="en-US" altLang="ko-KR" sz="850" b="0" dirty="0">
                          <a:latin typeface="+mn-ea"/>
                          <a:ea typeface="+mn-ea"/>
                        </a:rPr>
                        <a:t>)#FF3300, (</a:t>
                      </a:r>
                      <a:r>
                        <a:rPr lang="ko-KR" altLang="en-US" sz="850" b="0" dirty="0" err="1">
                          <a:latin typeface="+mn-ea"/>
                          <a:ea typeface="+mn-ea"/>
                        </a:rPr>
                        <a:t>비추천</a:t>
                      </a:r>
                      <a:r>
                        <a:rPr lang="en-US" altLang="ko-KR" sz="850" b="0" dirty="0">
                          <a:latin typeface="+mn-ea"/>
                          <a:ea typeface="+mn-ea"/>
                        </a:rPr>
                        <a:t>)#B2B2B2 W=60%, H=7%</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sp>
        <p:nvSpPr>
          <p:cNvPr id="2" name="사각형: 둥근 모서리 1">
            <a:extLst>
              <a:ext uri="{FF2B5EF4-FFF2-40B4-BE49-F238E27FC236}">
                <a16:creationId xmlns:a16="http://schemas.microsoft.com/office/drawing/2014/main" id="{8E218653-63EA-A9B3-A75B-5417785B712E}"/>
              </a:ext>
            </a:extLst>
          </p:cNvPr>
          <p:cNvSpPr/>
          <p:nvPr/>
        </p:nvSpPr>
        <p:spPr>
          <a:xfrm>
            <a:off x="1055440" y="1052736"/>
            <a:ext cx="2376264" cy="504056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2ED3863F-806F-B3E1-DB6C-4C08D132F6C2}"/>
              </a:ext>
            </a:extLst>
          </p:cNvPr>
          <p:cNvSpPr/>
          <p:nvPr/>
        </p:nvSpPr>
        <p:spPr>
          <a:xfrm>
            <a:off x="1055440" y="1052736"/>
            <a:ext cx="2376264" cy="5040560"/>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C2D07130-0914-9749-0E2A-1159E1FF31DC}"/>
              </a:ext>
            </a:extLst>
          </p:cNvPr>
          <p:cNvSpPr/>
          <p:nvPr/>
        </p:nvSpPr>
        <p:spPr>
          <a:xfrm>
            <a:off x="1298483" y="1278375"/>
            <a:ext cx="1342856" cy="3574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그림 8">
            <a:extLst>
              <a:ext uri="{FF2B5EF4-FFF2-40B4-BE49-F238E27FC236}">
                <a16:creationId xmlns:a16="http://schemas.microsoft.com/office/drawing/2014/main" id="{5B43FCC8-2C91-9317-87F5-A0940B7DAC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5480" y="1340768"/>
            <a:ext cx="1080120" cy="232698"/>
          </a:xfrm>
          <a:prstGeom prst="rect">
            <a:avLst/>
          </a:prstGeom>
        </p:spPr>
      </p:pic>
      <p:sp>
        <p:nvSpPr>
          <p:cNvPr id="11" name="직사각형 10">
            <a:extLst>
              <a:ext uri="{FF2B5EF4-FFF2-40B4-BE49-F238E27FC236}">
                <a16:creationId xmlns:a16="http://schemas.microsoft.com/office/drawing/2014/main" id="{7FB1549F-DB97-0015-3295-44723CCE84CA}"/>
              </a:ext>
            </a:extLst>
          </p:cNvPr>
          <p:cNvSpPr/>
          <p:nvPr/>
        </p:nvSpPr>
        <p:spPr>
          <a:xfrm>
            <a:off x="1298482" y="1724212"/>
            <a:ext cx="1917197" cy="27128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6E935AEB-1D19-C362-A4D4-17A1560AC214}"/>
              </a:ext>
            </a:extLst>
          </p:cNvPr>
          <p:cNvSpPr/>
          <p:nvPr/>
        </p:nvSpPr>
        <p:spPr>
          <a:xfrm>
            <a:off x="1298482" y="4555155"/>
            <a:ext cx="750989" cy="3947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27CF98DA-EF57-3630-C97E-38841F0BD912}"/>
              </a:ext>
            </a:extLst>
          </p:cNvPr>
          <p:cNvSpPr txBox="1"/>
          <p:nvPr/>
        </p:nvSpPr>
        <p:spPr>
          <a:xfrm>
            <a:off x="1378139" y="4604725"/>
            <a:ext cx="1159574" cy="369332"/>
          </a:xfrm>
          <a:prstGeom prst="rect">
            <a:avLst/>
          </a:prstGeom>
          <a:noFill/>
        </p:spPr>
        <p:txBody>
          <a:bodyPr wrap="square" rtlCol="0">
            <a:spAutoFit/>
          </a:bodyPr>
          <a:lstStyle/>
          <a:p>
            <a:r>
              <a:rPr lang="ko-KR" altLang="en-US" dirty="0">
                <a:solidFill>
                  <a:srgbClr val="FF0000"/>
                </a:solidFill>
              </a:rPr>
              <a:t>추천</a:t>
            </a:r>
          </a:p>
        </p:txBody>
      </p:sp>
      <p:sp>
        <p:nvSpPr>
          <p:cNvPr id="16" name="TextBox 15">
            <a:extLst>
              <a:ext uri="{FF2B5EF4-FFF2-40B4-BE49-F238E27FC236}">
                <a16:creationId xmlns:a16="http://schemas.microsoft.com/office/drawing/2014/main" id="{4D4771B0-3BC7-0799-B30B-028FEAE1D4D4}"/>
              </a:ext>
            </a:extLst>
          </p:cNvPr>
          <p:cNvSpPr txBox="1"/>
          <p:nvPr/>
        </p:nvSpPr>
        <p:spPr>
          <a:xfrm>
            <a:off x="899787" y="1340768"/>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ko-Kore-KR" dirty="0"/>
              <a:t>1</a:t>
            </a:r>
            <a:endParaRPr kumimoji="1" lang="ko-Kore-KR" altLang="en-US" dirty="0"/>
          </a:p>
        </p:txBody>
      </p:sp>
      <p:sp>
        <p:nvSpPr>
          <p:cNvPr id="17" name="TextBox 16">
            <a:extLst>
              <a:ext uri="{FF2B5EF4-FFF2-40B4-BE49-F238E27FC236}">
                <a16:creationId xmlns:a16="http://schemas.microsoft.com/office/drawing/2014/main" id="{BABE6EBB-F5CD-9B4E-F6D4-D23BA49A096A}"/>
              </a:ext>
            </a:extLst>
          </p:cNvPr>
          <p:cNvSpPr txBox="1"/>
          <p:nvPr/>
        </p:nvSpPr>
        <p:spPr>
          <a:xfrm>
            <a:off x="817156" y="4539223"/>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3</a:t>
            </a:r>
            <a:endParaRPr kumimoji="1" lang="ko-Kore-KR" altLang="en-US" dirty="0"/>
          </a:p>
        </p:txBody>
      </p:sp>
      <p:sp>
        <p:nvSpPr>
          <p:cNvPr id="18" name="TextBox 17">
            <a:extLst>
              <a:ext uri="{FF2B5EF4-FFF2-40B4-BE49-F238E27FC236}">
                <a16:creationId xmlns:a16="http://schemas.microsoft.com/office/drawing/2014/main" id="{7D0D8925-F3DD-2B34-8C95-A1C8A8378CD1}"/>
              </a:ext>
            </a:extLst>
          </p:cNvPr>
          <p:cNvSpPr txBox="1"/>
          <p:nvPr/>
        </p:nvSpPr>
        <p:spPr>
          <a:xfrm>
            <a:off x="879165" y="1949446"/>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2</a:t>
            </a:r>
            <a:endParaRPr kumimoji="1" lang="ko-Kore-KR" altLang="en-US" dirty="0"/>
          </a:p>
        </p:txBody>
      </p:sp>
      <p:pic>
        <p:nvPicPr>
          <p:cNvPr id="14" name="그림 13">
            <a:extLst>
              <a:ext uri="{FF2B5EF4-FFF2-40B4-BE49-F238E27FC236}">
                <a16:creationId xmlns:a16="http://schemas.microsoft.com/office/drawing/2014/main" id="{F588966E-72F4-C968-4705-28C7004D3C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6122" y="1741080"/>
            <a:ext cx="1850546" cy="651574"/>
          </a:xfrm>
          <a:prstGeom prst="rect">
            <a:avLst/>
          </a:prstGeom>
        </p:spPr>
      </p:pic>
    </p:spTree>
    <p:extLst>
      <p:ext uri="{BB962C8B-B14F-4D97-AF65-F5344CB8AC3E}">
        <p14:creationId xmlns:p14="http://schemas.microsoft.com/office/powerpoint/2010/main" val="4287390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a:xfrm>
            <a:off x="383365" y="1264705"/>
            <a:ext cx="11425269" cy="849577"/>
          </a:xfrm>
        </p:spPr>
        <p:txBody>
          <a:bodyPr/>
          <a:lstStyle/>
          <a:p>
            <a:r>
              <a:rPr lang="ko-KR" altLang="en-US" dirty="0" err="1"/>
              <a:t>사이트맵</a:t>
            </a:r>
            <a:endParaRPr lang="ko-KR" altLang="en-US" dirty="0"/>
          </a:p>
        </p:txBody>
      </p:sp>
      <p:sp>
        <p:nvSpPr>
          <p:cNvPr id="2" name="TextBox 1">
            <a:extLst>
              <a:ext uri="{FF2B5EF4-FFF2-40B4-BE49-F238E27FC236}">
                <a16:creationId xmlns:a16="http://schemas.microsoft.com/office/drawing/2014/main" id="{2CE5E1E2-4D45-03B1-EE6D-32B252090B5F}"/>
              </a:ext>
            </a:extLst>
          </p:cNvPr>
          <p:cNvSpPr txBox="1"/>
          <p:nvPr/>
        </p:nvSpPr>
        <p:spPr>
          <a:xfrm>
            <a:off x="5411923" y="2276872"/>
            <a:ext cx="136815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ko-KR" dirty="0"/>
              <a:t>HOME</a:t>
            </a:r>
            <a:endParaRPr lang="ko-KR" altLang="en-US" dirty="0"/>
          </a:p>
        </p:txBody>
      </p:sp>
      <p:sp>
        <p:nvSpPr>
          <p:cNvPr id="6" name="TextBox 5">
            <a:extLst>
              <a:ext uri="{FF2B5EF4-FFF2-40B4-BE49-F238E27FC236}">
                <a16:creationId xmlns:a16="http://schemas.microsoft.com/office/drawing/2014/main" id="{58687B91-0754-B8C8-BB75-FB1EC455F185}"/>
              </a:ext>
            </a:extLst>
          </p:cNvPr>
          <p:cNvSpPr txBox="1"/>
          <p:nvPr/>
        </p:nvSpPr>
        <p:spPr>
          <a:xfrm>
            <a:off x="2315580" y="2811944"/>
            <a:ext cx="1368152" cy="369332"/>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ko-KR" altLang="en-US" dirty="0"/>
              <a:t>정보 조회</a:t>
            </a:r>
          </a:p>
        </p:txBody>
      </p:sp>
      <p:sp>
        <p:nvSpPr>
          <p:cNvPr id="7" name="TextBox 6">
            <a:extLst>
              <a:ext uri="{FF2B5EF4-FFF2-40B4-BE49-F238E27FC236}">
                <a16:creationId xmlns:a16="http://schemas.microsoft.com/office/drawing/2014/main" id="{6DFCA593-6B56-E101-F51D-542693683900}"/>
              </a:ext>
            </a:extLst>
          </p:cNvPr>
          <p:cNvSpPr txBox="1"/>
          <p:nvPr/>
        </p:nvSpPr>
        <p:spPr>
          <a:xfrm>
            <a:off x="4295800" y="2811944"/>
            <a:ext cx="1368152" cy="369332"/>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ko-KR" altLang="en-US" dirty="0"/>
              <a:t>추천</a:t>
            </a:r>
          </a:p>
        </p:txBody>
      </p:sp>
      <p:sp>
        <p:nvSpPr>
          <p:cNvPr id="8" name="TextBox 7">
            <a:extLst>
              <a:ext uri="{FF2B5EF4-FFF2-40B4-BE49-F238E27FC236}">
                <a16:creationId xmlns:a16="http://schemas.microsoft.com/office/drawing/2014/main" id="{3084C054-0ADC-A69A-D6EE-E261011ED581}"/>
              </a:ext>
            </a:extLst>
          </p:cNvPr>
          <p:cNvSpPr txBox="1"/>
          <p:nvPr/>
        </p:nvSpPr>
        <p:spPr>
          <a:xfrm>
            <a:off x="6468040" y="2811944"/>
            <a:ext cx="1368152" cy="369332"/>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ko-KR" altLang="en-US" dirty="0"/>
              <a:t>리뷰</a:t>
            </a:r>
          </a:p>
        </p:txBody>
      </p:sp>
      <p:sp>
        <p:nvSpPr>
          <p:cNvPr id="9" name="TextBox 8">
            <a:extLst>
              <a:ext uri="{FF2B5EF4-FFF2-40B4-BE49-F238E27FC236}">
                <a16:creationId xmlns:a16="http://schemas.microsoft.com/office/drawing/2014/main" id="{9DA6F625-5382-D161-FF22-B11ABA7CC15B}"/>
              </a:ext>
            </a:extLst>
          </p:cNvPr>
          <p:cNvSpPr txBox="1"/>
          <p:nvPr/>
        </p:nvSpPr>
        <p:spPr>
          <a:xfrm>
            <a:off x="8544271" y="2811944"/>
            <a:ext cx="1368152" cy="369332"/>
          </a:xfrm>
          <a:prstGeom prst="rect">
            <a:avLst/>
          </a:prstGeom>
          <a:solidFill>
            <a:schemeClr val="accent1"/>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ko-KR" altLang="en-US" dirty="0"/>
              <a:t>정보</a:t>
            </a:r>
          </a:p>
        </p:txBody>
      </p:sp>
      <p:sp>
        <p:nvSpPr>
          <p:cNvPr id="11" name="TextBox 10">
            <a:extLst>
              <a:ext uri="{FF2B5EF4-FFF2-40B4-BE49-F238E27FC236}">
                <a16:creationId xmlns:a16="http://schemas.microsoft.com/office/drawing/2014/main" id="{3CA7BBBD-30BB-8BF3-BD61-E27C89745D69}"/>
              </a:ext>
            </a:extLst>
          </p:cNvPr>
          <p:cNvSpPr txBox="1"/>
          <p:nvPr/>
        </p:nvSpPr>
        <p:spPr>
          <a:xfrm>
            <a:off x="2283582" y="3571693"/>
            <a:ext cx="144016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ko-KR" altLang="en-US" dirty="0"/>
              <a:t>키워드 검색</a:t>
            </a:r>
          </a:p>
        </p:txBody>
      </p:sp>
      <p:sp>
        <p:nvSpPr>
          <p:cNvPr id="12" name="TextBox 11">
            <a:extLst>
              <a:ext uri="{FF2B5EF4-FFF2-40B4-BE49-F238E27FC236}">
                <a16:creationId xmlns:a16="http://schemas.microsoft.com/office/drawing/2014/main" id="{12057981-5B1C-F367-590D-855AE8A89794}"/>
              </a:ext>
            </a:extLst>
          </p:cNvPr>
          <p:cNvSpPr txBox="1"/>
          <p:nvPr/>
        </p:nvSpPr>
        <p:spPr>
          <a:xfrm>
            <a:off x="4119894" y="3571693"/>
            <a:ext cx="1727977"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ko-KR" altLang="en-US" dirty="0"/>
              <a:t>추천 후보 입력</a:t>
            </a:r>
          </a:p>
        </p:txBody>
      </p:sp>
      <p:sp>
        <p:nvSpPr>
          <p:cNvPr id="13" name="TextBox 12">
            <a:extLst>
              <a:ext uri="{FF2B5EF4-FFF2-40B4-BE49-F238E27FC236}">
                <a16:creationId xmlns:a16="http://schemas.microsoft.com/office/drawing/2014/main" id="{7D1FFE52-D640-D8E6-A5B4-EB46033FA892}"/>
              </a:ext>
            </a:extLst>
          </p:cNvPr>
          <p:cNvSpPr txBox="1"/>
          <p:nvPr/>
        </p:nvSpPr>
        <p:spPr>
          <a:xfrm>
            <a:off x="3939766" y="4193542"/>
            <a:ext cx="2088232"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ko-KR" altLang="en-US" dirty="0"/>
              <a:t>영화 랜덤 추천</a:t>
            </a:r>
          </a:p>
        </p:txBody>
      </p:sp>
      <p:sp>
        <p:nvSpPr>
          <p:cNvPr id="14" name="TextBox 13">
            <a:extLst>
              <a:ext uri="{FF2B5EF4-FFF2-40B4-BE49-F238E27FC236}">
                <a16:creationId xmlns:a16="http://schemas.microsoft.com/office/drawing/2014/main" id="{A5039D56-C054-6822-0BE3-E4DB9A074164}"/>
              </a:ext>
            </a:extLst>
          </p:cNvPr>
          <p:cNvSpPr txBox="1"/>
          <p:nvPr/>
        </p:nvSpPr>
        <p:spPr>
          <a:xfrm>
            <a:off x="6477329" y="3571693"/>
            <a:ext cx="1368152"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ko-KR" altLang="en-US" dirty="0" err="1"/>
              <a:t>별점</a:t>
            </a:r>
            <a:r>
              <a:rPr lang="ko-KR" altLang="en-US" dirty="0"/>
              <a:t> 입력</a:t>
            </a:r>
          </a:p>
        </p:txBody>
      </p:sp>
      <p:sp>
        <p:nvSpPr>
          <p:cNvPr id="15" name="TextBox 14">
            <a:extLst>
              <a:ext uri="{FF2B5EF4-FFF2-40B4-BE49-F238E27FC236}">
                <a16:creationId xmlns:a16="http://schemas.microsoft.com/office/drawing/2014/main" id="{FC51377F-70B0-9732-856A-48FF46C4FA6B}"/>
              </a:ext>
            </a:extLst>
          </p:cNvPr>
          <p:cNvSpPr txBox="1"/>
          <p:nvPr/>
        </p:nvSpPr>
        <p:spPr>
          <a:xfrm>
            <a:off x="6235967" y="4193542"/>
            <a:ext cx="18508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ko-KR" altLang="en-US" dirty="0"/>
              <a:t>관람 후기 작성</a:t>
            </a:r>
          </a:p>
        </p:txBody>
      </p:sp>
      <p:sp>
        <p:nvSpPr>
          <p:cNvPr id="16" name="TextBox 15">
            <a:extLst>
              <a:ext uri="{FF2B5EF4-FFF2-40B4-BE49-F238E27FC236}">
                <a16:creationId xmlns:a16="http://schemas.microsoft.com/office/drawing/2014/main" id="{388D2ECD-E0C7-E73A-4772-525D457A7230}"/>
              </a:ext>
            </a:extLst>
          </p:cNvPr>
          <p:cNvSpPr txBox="1"/>
          <p:nvPr/>
        </p:nvSpPr>
        <p:spPr>
          <a:xfrm>
            <a:off x="6235967" y="4860958"/>
            <a:ext cx="185087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ko-KR" altLang="en-US" dirty="0"/>
              <a:t>추천 여부 입력</a:t>
            </a:r>
          </a:p>
        </p:txBody>
      </p:sp>
      <p:sp>
        <p:nvSpPr>
          <p:cNvPr id="17" name="TextBox 16">
            <a:extLst>
              <a:ext uri="{FF2B5EF4-FFF2-40B4-BE49-F238E27FC236}">
                <a16:creationId xmlns:a16="http://schemas.microsoft.com/office/drawing/2014/main" id="{CCBEF378-C8F4-CE37-C64D-DBF57E1AB393}"/>
              </a:ext>
            </a:extLst>
          </p:cNvPr>
          <p:cNvSpPr txBox="1"/>
          <p:nvPr/>
        </p:nvSpPr>
        <p:spPr>
          <a:xfrm>
            <a:off x="8496553" y="3571693"/>
            <a:ext cx="1467594"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ko-KR" altLang="en-US" dirty="0"/>
              <a:t>영화 제목</a:t>
            </a:r>
          </a:p>
        </p:txBody>
      </p:sp>
      <p:sp>
        <p:nvSpPr>
          <p:cNvPr id="18" name="TextBox 17">
            <a:extLst>
              <a:ext uri="{FF2B5EF4-FFF2-40B4-BE49-F238E27FC236}">
                <a16:creationId xmlns:a16="http://schemas.microsoft.com/office/drawing/2014/main" id="{1217EF81-A67C-18B4-BA9D-4136CF9F6C75}"/>
              </a:ext>
            </a:extLst>
          </p:cNvPr>
          <p:cNvSpPr txBox="1"/>
          <p:nvPr/>
        </p:nvSpPr>
        <p:spPr>
          <a:xfrm>
            <a:off x="8348145" y="4193542"/>
            <a:ext cx="176441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ko-KR" altLang="en-US" dirty="0"/>
              <a:t>영화 줄거리</a:t>
            </a:r>
          </a:p>
        </p:txBody>
      </p:sp>
      <p:sp>
        <p:nvSpPr>
          <p:cNvPr id="19" name="TextBox 18">
            <a:extLst>
              <a:ext uri="{FF2B5EF4-FFF2-40B4-BE49-F238E27FC236}">
                <a16:creationId xmlns:a16="http://schemas.microsoft.com/office/drawing/2014/main" id="{80158048-6D45-0D76-06D5-5AE63DB6B23F}"/>
              </a:ext>
            </a:extLst>
          </p:cNvPr>
          <p:cNvSpPr txBox="1"/>
          <p:nvPr/>
        </p:nvSpPr>
        <p:spPr>
          <a:xfrm>
            <a:off x="8348145" y="4860958"/>
            <a:ext cx="176441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ko-KR" altLang="en-US" dirty="0"/>
              <a:t>출연진</a:t>
            </a:r>
          </a:p>
        </p:txBody>
      </p:sp>
      <p:sp>
        <p:nvSpPr>
          <p:cNvPr id="21" name="TextBox 20">
            <a:extLst>
              <a:ext uri="{FF2B5EF4-FFF2-40B4-BE49-F238E27FC236}">
                <a16:creationId xmlns:a16="http://schemas.microsoft.com/office/drawing/2014/main" id="{B56B11E6-81A4-1383-9523-5AA4B12F2A24}"/>
              </a:ext>
            </a:extLst>
          </p:cNvPr>
          <p:cNvSpPr txBox="1"/>
          <p:nvPr/>
        </p:nvSpPr>
        <p:spPr>
          <a:xfrm>
            <a:off x="8348145" y="5512786"/>
            <a:ext cx="1764411"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ko-KR" altLang="en-US" dirty="0"/>
              <a:t>상영 시간</a:t>
            </a:r>
          </a:p>
        </p:txBody>
      </p:sp>
      <p:cxnSp>
        <p:nvCxnSpPr>
          <p:cNvPr id="26" name="연결선: 꺾임 25">
            <a:extLst>
              <a:ext uri="{FF2B5EF4-FFF2-40B4-BE49-F238E27FC236}">
                <a16:creationId xmlns:a16="http://schemas.microsoft.com/office/drawing/2014/main" id="{0833CA2A-DED1-BA4D-FF5D-775E940409F2}"/>
              </a:ext>
            </a:extLst>
          </p:cNvPr>
          <p:cNvCxnSpPr>
            <a:stCxn id="2" idx="1"/>
            <a:endCxn id="6" idx="0"/>
          </p:cNvCxnSpPr>
          <p:nvPr/>
        </p:nvCxnSpPr>
        <p:spPr>
          <a:xfrm rot="10800000" flipV="1">
            <a:off x="2999657" y="2461538"/>
            <a:ext cx="2412267" cy="350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연결선: 꺾임 31">
            <a:extLst>
              <a:ext uri="{FF2B5EF4-FFF2-40B4-BE49-F238E27FC236}">
                <a16:creationId xmlns:a16="http://schemas.microsoft.com/office/drawing/2014/main" id="{2F962790-B9AB-6207-407E-663BB38A3277}"/>
              </a:ext>
            </a:extLst>
          </p:cNvPr>
          <p:cNvCxnSpPr>
            <a:stCxn id="2" idx="1"/>
            <a:endCxn id="7" idx="0"/>
          </p:cNvCxnSpPr>
          <p:nvPr/>
        </p:nvCxnSpPr>
        <p:spPr>
          <a:xfrm rot="10800000" flipV="1">
            <a:off x="4979877" y="2461538"/>
            <a:ext cx="432047" cy="350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연결선: 꺾임 33">
            <a:extLst>
              <a:ext uri="{FF2B5EF4-FFF2-40B4-BE49-F238E27FC236}">
                <a16:creationId xmlns:a16="http://schemas.microsoft.com/office/drawing/2014/main" id="{7BF046E8-8727-5F78-E074-E83034DBECA1}"/>
              </a:ext>
            </a:extLst>
          </p:cNvPr>
          <p:cNvCxnSpPr>
            <a:stCxn id="2" idx="3"/>
            <a:endCxn id="8" idx="0"/>
          </p:cNvCxnSpPr>
          <p:nvPr/>
        </p:nvCxnSpPr>
        <p:spPr>
          <a:xfrm>
            <a:off x="6780075" y="2461538"/>
            <a:ext cx="372041" cy="350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연결선: 꺾임 35">
            <a:extLst>
              <a:ext uri="{FF2B5EF4-FFF2-40B4-BE49-F238E27FC236}">
                <a16:creationId xmlns:a16="http://schemas.microsoft.com/office/drawing/2014/main" id="{CACC1150-62DC-3F2A-BE79-92493CCDA8B8}"/>
              </a:ext>
            </a:extLst>
          </p:cNvPr>
          <p:cNvCxnSpPr>
            <a:stCxn id="2" idx="3"/>
            <a:endCxn id="9" idx="0"/>
          </p:cNvCxnSpPr>
          <p:nvPr/>
        </p:nvCxnSpPr>
        <p:spPr>
          <a:xfrm>
            <a:off x="6780075" y="2461538"/>
            <a:ext cx="2448272" cy="3504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직선 화살표 연결선 45">
            <a:extLst>
              <a:ext uri="{FF2B5EF4-FFF2-40B4-BE49-F238E27FC236}">
                <a16:creationId xmlns:a16="http://schemas.microsoft.com/office/drawing/2014/main" id="{3C7B8E08-4BD7-AA78-CBD2-7B2D3EF8B12B}"/>
              </a:ext>
            </a:extLst>
          </p:cNvPr>
          <p:cNvCxnSpPr>
            <a:stCxn id="6" idx="2"/>
            <a:endCxn id="11" idx="0"/>
          </p:cNvCxnSpPr>
          <p:nvPr/>
        </p:nvCxnSpPr>
        <p:spPr>
          <a:xfrm>
            <a:off x="2999656" y="3181276"/>
            <a:ext cx="4006" cy="390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F289183E-3C9E-DEAE-07AA-96C2B2771156}"/>
              </a:ext>
            </a:extLst>
          </p:cNvPr>
          <p:cNvCxnSpPr>
            <a:stCxn id="7" idx="2"/>
            <a:endCxn id="12" idx="0"/>
          </p:cNvCxnSpPr>
          <p:nvPr/>
        </p:nvCxnSpPr>
        <p:spPr>
          <a:xfrm>
            <a:off x="4979876" y="3181276"/>
            <a:ext cx="4007" cy="390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6D357493-EED3-CAE8-86E5-1E578F7BF50D}"/>
              </a:ext>
            </a:extLst>
          </p:cNvPr>
          <p:cNvCxnSpPr>
            <a:stCxn id="12" idx="2"/>
            <a:endCxn id="13" idx="0"/>
          </p:cNvCxnSpPr>
          <p:nvPr/>
        </p:nvCxnSpPr>
        <p:spPr>
          <a:xfrm flipH="1">
            <a:off x="4983882" y="3941025"/>
            <a:ext cx="1" cy="252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C08EB850-464B-1ED2-50D5-073AE3EC86D1}"/>
              </a:ext>
            </a:extLst>
          </p:cNvPr>
          <p:cNvCxnSpPr>
            <a:stCxn id="8" idx="2"/>
            <a:endCxn id="14" idx="0"/>
          </p:cNvCxnSpPr>
          <p:nvPr/>
        </p:nvCxnSpPr>
        <p:spPr>
          <a:xfrm>
            <a:off x="7152116" y="3181276"/>
            <a:ext cx="9289" cy="390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CCB5C6A9-EE85-8894-D1E4-105A14FFCF66}"/>
              </a:ext>
            </a:extLst>
          </p:cNvPr>
          <p:cNvCxnSpPr>
            <a:stCxn id="14" idx="2"/>
            <a:endCxn id="15" idx="0"/>
          </p:cNvCxnSpPr>
          <p:nvPr/>
        </p:nvCxnSpPr>
        <p:spPr>
          <a:xfrm>
            <a:off x="7161405" y="3941025"/>
            <a:ext cx="0" cy="252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464C67F4-E850-FE50-23DB-18872B1EB8F7}"/>
              </a:ext>
            </a:extLst>
          </p:cNvPr>
          <p:cNvCxnSpPr>
            <a:stCxn id="15" idx="2"/>
            <a:endCxn id="16" idx="0"/>
          </p:cNvCxnSpPr>
          <p:nvPr/>
        </p:nvCxnSpPr>
        <p:spPr>
          <a:xfrm>
            <a:off x="7161405" y="4562874"/>
            <a:ext cx="0" cy="29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91196CCD-1ECE-06E6-6D15-A7EBDC3A197F}"/>
              </a:ext>
            </a:extLst>
          </p:cNvPr>
          <p:cNvCxnSpPr>
            <a:stCxn id="9" idx="2"/>
            <a:endCxn id="17" idx="0"/>
          </p:cNvCxnSpPr>
          <p:nvPr/>
        </p:nvCxnSpPr>
        <p:spPr>
          <a:xfrm>
            <a:off x="9228347" y="3181276"/>
            <a:ext cx="2003" cy="390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EF34A123-493B-B0D4-2B4B-CB18964AFFB4}"/>
              </a:ext>
            </a:extLst>
          </p:cNvPr>
          <p:cNvCxnSpPr>
            <a:cxnSpLocks/>
          </p:cNvCxnSpPr>
          <p:nvPr/>
        </p:nvCxnSpPr>
        <p:spPr>
          <a:xfrm>
            <a:off x="9230350" y="3941025"/>
            <a:ext cx="1" cy="252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직선 화살표 연결선 63">
            <a:extLst>
              <a:ext uri="{FF2B5EF4-FFF2-40B4-BE49-F238E27FC236}">
                <a16:creationId xmlns:a16="http://schemas.microsoft.com/office/drawing/2014/main" id="{2B380507-656F-3606-56F1-04D8DEBC0BA3}"/>
              </a:ext>
            </a:extLst>
          </p:cNvPr>
          <p:cNvCxnSpPr>
            <a:cxnSpLocks/>
          </p:cNvCxnSpPr>
          <p:nvPr/>
        </p:nvCxnSpPr>
        <p:spPr>
          <a:xfrm>
            <a:off x="9230350" y="4562874"/>
            <a:ext cx="0" cy="298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a:extLst>
              <a:ext uri="{FF2B5EF4-FFF2-40B4-BE49-F238E27FC236}">
                <a16:creationId xmlns:a16="http://schemas.microsoft.com/office/drawing/2014/main" id="{4476752D-5AF6-84EB-DC42-2B642D5671A9}"/>
              </a:ext>
            </a:extLst>
          </p:cNvPr>
          <p:cNvCxnSpPr>
            <a:cxnSpLocks/>
          </p:cNvCxnSpPr>
          <p:nvPr/>
        </p:nvCxnSpPr>
        <p:spPr>
          <a:xfrm>
            <a:off x="9230351" y="5230290"/>
            <a:ext cx="0" cy="282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721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3781873016"/>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2023/03/28</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앱 기획하기</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1-11</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황민경</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64320732"/>
              </p:ext>
            </p:extLst>
          </p:nvPr>
        </p:nvGraphicFramePr>
        <p:xfrm>
          <a:off x="1197870" y="1268760"/>
          <a:ext cx="9866682" cy="5094152"/>
        </p:xfrm>
        <a:graphic>
          <a:graphicData uri="http://schemas.openxmlformats.org/drawingml/2006/table">
            <a:tbl>
              <a:tblPr>
                <a:tableStyleId>{5C22544A-7EE6-4342-B048-85BDC9FD1C3A}</a:tableStyleId>
              </a:tblPr>
              <a:tblGrid>
                <a:gridCol w="2761542">
                  <a:extLst>
                    <a:ext uri="{9D8B030D-6E8A-4147-A177-3AD203B41FA5}">
                      <a16:colId xmlns:a16="http://schemas.microsoft.com/office/drawing/2014/main" val="20000"/>
                    </a:ext>
                  </a:extLst>
                </a:gridCol>
                <a:gridCol w="592095">
                  <a:extLst>
                    <a:ext uri="{9D8B030D-6E8A-4147-A177-3AD203B41FA5}">
                      <a16:colId xmlns:a16="http://schemas.microsoft.com/office/drawing/2014/main" val="20005"/>
                    </a:ext>
                  </a:extLst>
                </a:gridCol>
                <a:gridCol w="592095">
                  <a:extLst>
                    <a:ext uri="{9D8B030D-6E8A-4147-A177-3AD203B41FA5}">
                      <a16:colId xmlns:a16="http://schemas.microsoft.com/office/drawing/2014/main" val="1932864301"/>
                    </a:ext>
                  </a:extLst>
                </a:gridCol>
                <a:gridCol w="592095">
                  <a:extLst>
                    <a:ext uri="{9D8B030D-6E8A-4147-A177-3AD203B41FA5}">
                      <a16:colId xmlns:a16="http://schemas.microsoft.com/office/drawing/2014/main" val="627806087"/>
                    </a:ext>
                  </a:extLst>
                </a:gridCol>
                <a:gridCol w="592095">
                  <a:extLst>
                    <a:ext uri="{9D8B030D-6E8A-4147-A177-3AD203B41FA5}">
                      <a16:colId xmlns:a16="http://schemas.microsoft.com/office/drawing/2014/main" val="371778404"/>
                    </a:ext>
                  </a:extLst>
                </a:gridCol>
                <a:gridCol w="592095">
                  <a:extLst>
                    <a:ext uri="{9D8B030D-6E8A-4147-A177-3AD203B41FA5}">
                      <a16:colId xmlns:a16="http://schemas.microsoft.com/office/drawing/2014/main" val="844272191"/>
                    </a:ext>
                  </a:extLst>
                </a:gridCol>
                <a:gridCol w="592095">
                  <a:extLst>
                    <a:ext uri="{9D8B030D-6E8A-4147-A177-3AD203B41FA5}">
                      <a16:colId xmlns:a16="http://schemas.microsoft.com/office/drawing/2014/main" val="1347387674"/>
                    </a:ext>
                  </a:extLst>
                </a:gridCol>
                <a:gridCol w="592095">
                  <a:extLst>
                    <a:ext uri="{9D8B030D-6E8A-4147-A177-3AD203B41FA5}">
                      <a16:colId xmlns:a16="http://schemas.microsoft.com/office/drawing/2014/main" val="1781131391"/>
                    </a:ext>
                  </a:extLst>
                </a:gridCol>
                <a:gridCol w="592095">
                  <a:extLst>
                    <a:ext uri="{9D8B030D-6E8A-4147-A177-3AD203B41FA5}">
                      <a16:colId xmlns:a16="http://schemas.microsoft.com/office/drawing/2014/main" val="384615516"/>
                    </a:ext>
                  </a:extLst>
                </a:gridCol>
                <a:gridCol w="592095">
                  <a:extLst>
                    <a:ext uri="{9D8B030D-6E8A-4147-A177-3AD203B41FA5}">
                      <a16:colId xmlns:a16="http://schemas.microsoft.com/office/drawing/2014/main" val="3233058977"/>
                    </a:ext>
                  </a:extLst>
                </a:gridCol>
                <a:gridCol w="592095">
                  <a:extLst>
                    <a:ext uri="{9D8B030D-6E8A-4147-A177-3AD203B41FA5}">
                      <a16:colId xmlns:a16="http://schemas.microsoft.com/office/drawing/2014/main" val="2889151618"/>
                    </a:ext>
                  </a:extLst>
                </a:gridCol>
                <a:gridCol w="592095">
                  <a:extLst>
                    <a:ext uri="{9D8B030D-6E8A-4147-A177-3AD203B41FA5}">
                      <a16:colId xmlns:a16="http://schemas.microsoft.com/office/drawing/2014/main" val="560411669"/>
                    </a:ext>
                  </a:extLst>
                </a:gridCol>
                <a:gridCol w="592095">
                  <a:extLst>
                    <a:ext uri="{9D8B030D-6E8A-4147-A177-3AD203B41FA5}">
                      <a16:colId xmlns:a16="http://schemas.microsoft.com/office/drawing/2014/main" val="3884846165"/>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12">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12">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영화를 중심으로 추천 및 리뷰</a:t>
                      </a:r>
                      <a:r>
                        <a:rPr lang="en-US" altLang="ko-KR" sz="900" dirty="0">
                          <a:solidFill>
                            <a:schemeClr val="tx1"/>
                          </a:solidFill>
                          <a:latin typeface="+mn-ea"/>
                          <a:ea typeface="+mn-ea"/>
                        </a:rPr>
                        <a:t>, </a:t>
                      </a:r>
                      <a:r>
                        <a:rPr lang="ko-KR" altLang="en-US" sz="900" dirty="0">
                          <a:solidFill>
                            <a:schemeClr val="tx1"/>
                          </a:solidFill>
                          <a:latin typeface="+mn-ea"/>
                          <a:ea typeface="+mn-ea"/>
                        </a:rPr>
                        <a:t>검색하는 앱을 만들고자 하였다</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12">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영화 관객들이 추천과 리뷰 기능을 통해 보고 싶은 영화를 고를 수 있는 환경을 구성하고자 한다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12">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추천 기능을 통해 이용자들이 다양한 선택을 할 수 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리뷰 기능을 통해 이용자들이 영화를 선택할 때 최적의 선택을 할 수 있게끔 해준다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12">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영화 선택하기 어려울 때 추천해주는 기능</a:t>
                      </a:r>
                      <a:endParaRPr lang="en-US" altLang="ko-KR" sz="900" dirty="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영화 관람한 후기를 작성할 수 있는 리뷰 기능</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12">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기타 서비스 구현과 관련해서 전달해야 하는 사항을 기록합니다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추천은 랜덤으로 진행된다</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영화 정보는 영화 줄거리</a:t>
                      </a:r>
                      <a:r>
                        <a:rPr lang="en-US" altLang="ko-KR" sz="900" dirty="0">
                          <a:solidFill>
                            <a:schemeClr val="tx1"/>
                          </a:solidFill>
                          <a:latin typeface="+mn-ea"/>
                          <a:ea typeface="+mn-ea"/>
                        </a:rPr>
                        <a:t>, </a:t>
                      </a:r>
                      <a:r>
                        <a:rPr lang="ko-KR" altLang="en-US" sz="900" dirty="0">
                          <a:solidFill>
                            <a:schemeClr val="tx1"/>
                          </a:solidFill>
                          <a:latin typeface="+mn-ea"/>
                          <a:ea typeface="+mn-ea"/>
                        </a:rPr>
                        <a:t>출연진</a:t>
                      </a:r>
                      <a:r>
                        <a:rPr lang="en-US" altLang="ko-KR" sz="900" dirty="0">
                          <a:solidFill>
                            <a:schemeClr val="tx1"/>
                          </a:solidFill>
                          <a:latin typeface="+mn-ea"/>
                          <a:ea typeface="+mn-ea"/>
                        </a:rPr>
                        <a:t>, </a:t>
                      </a:r>
                      <a:r>
                        <a:rPr lang="ko-KR" altLang="en-US" sz="900" dirty="0">
                          <a:solidFill>
                            <a:schemeClr val="tx1"/>
                          </a:solidFill>
                          <a:latin typeface="+mn-ea"/>
                          <a:ea typeface="+mn-ea"/>
                        </a:rPr>
                        <a:t>상영 시간을 함께 기재한다</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13">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12700" cmpd="sng">
                      <a:noFill/>
                    </a:ln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기획일정</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4">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3M</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4">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4M</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4">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5M</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서비스 기획하기</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rgbClr val="FF0000"/>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앱 화면 설계하기</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앱 화면 디자인하기</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계획서 정리하기</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앱 개발하기</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보고서 작성하기</a:t>
                      </a: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accent2"/>
                    </a:solid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53F0D1-EFDE-B2F2-84C6-D9F24E8D04B3}"/>
              </a:ext>
            </a:extLst>
          </p:cNvPr>
          <p:cNvSpPr>
            <a:spLocks noGrp="1"/>
          </p:cNvSpPr>
          <p:nvPr>
            <p:ph type="title"/>
          </p:nvPr>
        </p:nvSpPr>
        <p:spPr/>
        <p:txBody>
          <a:bodyPr/>
          <a:lstStyle/>
          <a:p>
            <a:r>
              <a:rPr lang="ko-KR" altLang="en-US" dirty="0"/>
              <a:t>메인 그룹</a:t>
            </a:r>
          </a:p>
        </p:txBody>
      </p:sp>
      <p:sp>
        <p:nvSpPr>
          <p:cNvPr id="3" name="텍스트 개체 틀 2">
            <a:extLst>
              <a:ext uri="{FF2B5EF4-FFF2-40B4-BE49-F238E27FC236}">
                <a16:creationId xmlns:a16="http://schemas.microsoft.com/office/drawing/2014/main" id="{0B45A13D-55ED-2596-EECF-7A534EE7CAE9}"/>
              </a:ext>
            </a:extLst>
          </p:cNvPr>
          <p:cNvSpPr>
            <a:spLocks noGrp="1"/>
          </p:cNvSpPr>
          <p:nvPr>
            <p:ph type="body" sz="quarter" idx="10"/>
          </p:nvPr>
        </p:nvSpPr>
        <p:spPr/>
        <p:txBody>
          <a:bodyPr/>
          <a:lstStyle/>
          <a:p>
            <a:r>
              <a:rPr lang="ko-KR" altLang="en-US" dirty="0"/>
              <a:t>리뷰</a:t>
            </a:r>
            <a:r>
              <a:rPr lang="en-US" altLang="ko-KR" dirty="0"/>
              <a:t>, </a:t>
            </a:r>
            <a:r>
              <a:rPr lang="ko-KR" altLang="en-US" dirty="0"/>
              <a:t>검색</a:t>
            </a:r>
            <a:r>
              <a:rPr lang="en-US" altLang="ko-KR" dirty="0"/>
              <a:t>, </a:t>
            </a:r>
            <a:r>
              <a:rPr lang="ko-KR" altLang="en-US" dirty="0"/>
              <a:t>추천 기능을 통하는 메인 화면</a:t>
            </a:r>
          </a:p>
        </p:txBody>
      </p:sp>
    </p:spTree>
    <p:extLst>
      <p:ext uri="{BB962C8B-B14F-4D97-AF65-F5344CB8AC3E}">
        <p14:creationId xmlns:p14="http://schemas.microsoft.com/office/powerpoint/2010/main" val="210583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53F0D1-EFDE-B2F2-84C6-D9F24E8D04B3}"/>
              </a:ext>
            </a:extLst>
          </p:cNvPr>
          <p:cNvSpPr>
            <a:spLocks noGrp="1"/>
          </p:cNvSpPr>
          <p:nvPr>
            <p:ph type="title"/>
          </p:nvPr>
        </p:nvSpPr>
        <p:spPr/>
        <p:txBody>
          <a:bodyPr/>
          <a:lstStyle/>
          <a:p>
            <a:r>
              <a:rPr lang="ko-KR" altLang="en-US" dirty="0"/>
              <a:t>리뷰 그룹</a:t>
            </a:r>
          </a:p>
        </p:txBody>
      </p:sp>
      <p:sp>
        <p:nvSpPr>
          <p:cNvPr id="3" name="텍스트 개체 틀 2">
            <a:extLst>
              <a:ext uri="{FF2B5EF4-FFF2-40B4-BE49-F238E27FC236}">
                <a16:creationId xmlns:a16="http://schemas.microsoft.com/office/drawing/2014/main" id="{0B45A13D-55ED-2596-EECF-7A534EE7CAE9}"/>
              </a:ext>
            </a:extLst>
          </p:cNvPr>
          <p:cNvSpPr>
            <a:spLocks noGrp="1"/>
          </p:cNvSpPr>
          <p:nvPr>
            <p:ph type="body" sz="quarter" idx="10"/>
          </p:nvPr>
        </p:nvSpPr>
        <p:spPr/>
        <p:txBody>
          <a:bodyPr/>
          <a:lstStyle/>
          <a:p>
            <a:r>
              <a:rPr lang="ko-KR" altLang="en-US" dirty="0"/>
              <a:t>리뷰를 작성하는 화면 로직</a:t>
            </a:r>
          </a:p>
        </p:txBody>
      </p:sp>
    </p:spTree>
    <p:extLst>
      <p:ext uri="{BB962C8B-B14F-4D97-AF65-F5344CB8AC3E}">
        <p14:creationId xmlns:p14="http://schemas.microsoft.com/office/powerpoint/2010/main" val="140460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인트로</a:t>
            </a:r>
            <a:r>
              <a:rPr lang="ko-KR" altLang="en-US" dirty="0"/>
              <a:t>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메뉴</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23516869"/>
              </p:ext>
            </p:extLst>
          </p:nvPr>
        </p:nvGraphicFramePr>
        <p:xfrm>
          <a:off x="8688288" y="476672"/>
          <a:ext cx="3384376" cy="207815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err="1">
                          <a:solidFill>
                            <a:schemeClr val="tx1"/>
                          </a:solidFill>
                          <a:latin typeface="+mn-ea"/>
                          <a:ea typeface="+mn-ea"/>
                          <a:sym typeface="맑은 고딕"/>
                        </a:rPr>
                        <a:t>인트로</a:t>
                      </a:r>
                      <a:r>
                        <a:rPr lang="ko-KR" altLang="en-US" sz="800" b="0" dirty="0">
                          <a:solidFill>
                            <a:schemeClr val="tx1"/>
                          </a:solidFill>
                          <a:latin typeface="+mn-ea"/>
                          <a:ea typeface="+mn-ea"/>
                          <a:sym typeface="맑은 고딕"/>
                        </a:rPr>
                        <a:t> 페이지와 함께 </a:t>
                      </a:r>
                      <a:r>
                        <a:rPr lang="en-US" altLang="ko-KR" sz="800" b="0" dirty="0">
                          <a:solidFill>
                            <a:schemeClr val="tx1"/>
                          </a:solidFill>
                          <a:latin typeface="+mn-ea"/>
                          <a:ea typeface="+mn-ea"/>
                          <a:sym typeface="맑은 고딕"/>
                        </a:rPr>
                        <a:t>START </a:t>
                      </a:r>
                      <a:r>
                        <a:rPr lang="ko-KR" altLang="en-US" sz="800" b="0" dirty="0">
                          <a:solidFill>
                            <a:schemeClr val="tx1"/>
                          </a:solidFill>
                          <a:latin typeface="+mn-ea"/>
                          <a:ea typeface="+mn-ea"/>
                          <a:sym typeface="맑은 고딕"/>
                        </a:rPr>
                        <a:t>버튼을 누르면 메인 화면으로 넘어간다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배경색</a:t>
                      </a:r>
                      <a:r>
                        <a:rPr lang="en-US" altLang="ko-KR" sz="800" b="0" dirty="0">
                          <a:solidFill>
                            <a:schemeClr val="tx1"/>
                          </a:solidFill>
                          <a:latin typeface="+mn-ea"/>
                          <a:ea typeface="+mn-ea"/>
                          <a:sym typeface="맑은 고딕"/>
                        </a:rPr>
                        <a:t>: </a:t>
                      </a:r>
                      <a:r>
                        <a:rPr lang="en-US" altLang="ko-KR" sz="800" b="0" dirty="0">
                          <a:latin typeface="+mn-ea"/>
                          <a:ea typeface="+mn-ea"/>
                        </a:rPr>
                        <a:t>#FFC000</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ko-KR" altLang="en-US" sz="850" b="0" dirty="0">
                          <a:latin typeface="+mn-ea"/>
                          <a:ea typeface="+mn-ea"/>
                        </a:rPr>
                        <a:t>앱 이름</a:t>
                      </a:r>
                      <a:r>
                        <a:rPr lang="en-US" altLang="ko-KR" sz="850" b="0" dirty="0">
                          <a:latin typeface="+mn-ea"/>
                          <a:ea typeface="+mn-ea"/>
                        </a:rPr>
                        <a:t>, </a:t>
                      </a:r>
                      <a:r>
                        <a:rPr lang="ko-KR" altLang="en-US" sz="900" dirty="0"/>
                        <a:t>폰트</a:t>
                      </a:r>
                      <a:r>
                        <a:rPr lang="en-US" altLang="ko-KR" sz="900" dirty="0"/>
                        <a:t>: </a:t>
                      </a:r>
                      <a:r>
                        <a:rPr lang="en-US" altLang="ko-KR" sz="900" dirty="0" err="1"/>
                        <a:t>HollywoodHills</a:t>
                      </a:r>
                      <a:r>
                        <a:rPr lang="en-US" altLang="ko-KR" sz="900" dirty="0"/>
                        <a:t>, W=80%, H=20%, </a:t>
                      </a:r>
                      <a:r>
                        <a:rPr lang="ko-KR" altLang="en-US" sz="900" dirty="0"/>
                        <a:t>색상</a:t>
                      </a:r>
                      <a:r>
                        <a:rPr lang="en-US" altLang="ko-KR" sz="900" dirty="0"/>
                        <a:t>: </a:t>
                      </a:r>
                      <a:r>
                        <a:rPr lang="en-US" altLang="ko-KR" sz="900" b="0" dirty="0">
                          <a:latin typeface="+mn-ea"/>
                          <a:ea typeface="+mn-ea"/>
                        </a:rPr>
                        <a:t>#000000</a:t>
                      </a:r>
                      <a:endParaRPr lang="ko-KR" altLang="en-US" sz="900" dirty="0"/>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앱 메인 이미지 </a:t>
                      </a:r>
                      <a:r>
                        <a:rPr kumimoji="1" lang="en-US" altLang="ko-KR" sz="850" dirty="0">
                          <a:solidFill>
                            <a:schemeClr val="tx1"/>
                          </a:solidFill>
                          <a:latin typeface="+mn-ea"/>
                        </a:rPr>
                        <a:t>W=100%, H=20%</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lang="en-US" altLang="ko-KR" sz="850" b="0" dirty="0">
                          <a:latin typeface="+mn-ea"/>
                          <a:ea typeface="+mn-ea"/>
                        </a:rPr>
                        <a:t>START </a:t>
                      </a:r>
                      <a:r>
                        <a:rPr lang="ko-KR" altLang="en-US" sz="850" b="0" dirty="0">
                          <a:latin typeface="+mn-ea"/>
                          <a:ea typeface="+mn-ea"/>
                        </a:rPr>
                        <a:t>버튼</a:t>
                      </a:r>
                      <a:r>
                        <a:rPr lang="en-US" altLang="ko-KR" sz="850" b="0" dirty="0">
                          <a:latin typeface="+mn-ea"/>
                          <a:ea typeface="+mn-ea"/>
                        </a:rPr>
                        <a:t>: </a:t>
                      </a:r>
                      <a:r>
                        <a:rPr lang="ko-KR" altLang="en-US" sz="850" b="0" dirty="0">
                          <a:latin typeface="+mn-ea"/>
                          <a:ea typeface="+mn-ea"/>
                        </a:rPr>
                        <a:t>메인 화면으로 이동</a:t>
                      </a:r>
                      <a:r>
                        <a:rPr lang="en-US" altLang="ko-KR" sz="850" b="0" dirty="0">
                          <a:latin typeface="+mn-ea"/>
                          <a:ea typeface="+mn-ea"/>
                        </a:rPr>
                        <a:t>, </a:t>
                      </a:r>
                      <a:r>
                        <a:rPr lang="ko-KR" altLang="en-US" sz="850" b="0" dirty="0">
                          <a:latin typeface="+mn-ea"/>
                          <a:ea typeface="+mn-ea"/>
                        </a:rPr>
                        <a:t>폰트</a:t>
                      </a:r>
                      <a:r>
                        <a:rPr lang="en-US" altLang="ko-KR" sz="850" b="0" dirty="0">
                          <a:latin typeface="+mn-ea"/>
                          <a:ea typeface="+mn-ea"/>
                        </a:rPr>
                        <a:t>: </a:t>
                      </a:r>
                      <a:r>
                        <a:rPr lang="ko-KR" altLang="en-US" sz="850" b="0" dirty="0">
                          <a:latin typeface="+mn-ea"/>
                          <a:ea typeface="+mn-ea"/>
                        </a:rPr>
                        <a:t>맑은 고딕</a:t>
                      </a:r>
                      <a:r>
                        <a:rPr lang="en-US" altLang="ko-KR" sz="850" b="0" dirty="0">
                          <a:latin typeface="+mn-ea"/>
                          <a:ea typeface="+mn-ea"/>
                        </a:rPr>
                        <a:t>, </a:t>
                      </a:r>
                      <a:r>
                        <a:rPr lang="ko-KR" altLang="en-US" sz="850" b="0" dirty="0">
                          <a:latin typeface="+mn-ea"/>
                          <a:ea typeface="+mn-ea"/>
                        </a:rPr>
                        <a:t>색상</a:t>
                      </a:r>
                      <a:r>
                        <a:rPr lang="en-US" altLang="ko-KR" sz="850" b="0" dirty="0">
                          <a:latin typeface="+mn-ea"/>
                          <a:ea typeface="+mn-ea"/>
                        </a:rPr>
                        <a:t>: #000000, #FFFFFF</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
        <p:nvSpPr>
          <p:cNvPr id="12" name="사각형: 둥근 모서리 11">
            <a:extLst>
              <a:ext uri="{FF2B5EF4-FFF2-40B4-BE49-F238E27FC236}">
                <a16:creationId xmlns:a16="http://schemas.microsoft.com/office/drawing/2014/main" id="{0195EB65-FAE9-3514-1D30-5B1359E050D0}"/>
              </a:ext>
            </a:extLst>
          </p:cNvPr>
          <p:cNvSpPr/>
          <p:nvPr/>
        </p:nvSpPr>
        <p:spPr>
          <a:xfrm>
            <a:off x="1055440" y="1052736"/>
            <a:ext cx="2376264" cy="504056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61D0D8F3-1CF5-EC97-61B9-56D69DC7329C}"/>
              </a:ext>
            </a:extLst>
          </p:cNvPr>
          <p:cNvSpPr txBox="1"/>
          <p:nvPr/>
        </p:nvSpPr>
        <p:spPr>
          <a:xfrm>
            <a:off x="1377731" y="1628800"/>
            <a:ext cx="1731681" cy="1077218"/>
          </a:xfrm>
          <a:prstGeom prst="rect">
            <a:avLst/>
          </a:prstGeom>
          <a:noFill/>
        </p:spPr>
        <p:txBody>
          <a:bodyPr wrap="square" rtlCol="0">
            <a:spAutoFit/>
          </a:bodyPr>
          <a:lstStyle/>
          <a:p>
            <a:pPr algn="ctr"/>
            <a:r>
              <a:rPr lang="en-US" altLang="ko-KR" sz="3200" dirty="0">
                <a:latin typeface="Hollywood Hills" panose="00000400000000000000" pitchFamily="2" charset="0"/>
              </a:rPr>
              <a:t>Favorite Movie</a:t>
            </a:r>
            <a:endParaRPr lang="ko-KR" altLang="en-US" sz="3200" dirty="0">
              <a:latin typeface="Hollywood Hills" panose="00000400000000000000" pitchFamily="2" charset="0"/>
            </a:endParaRPr>
          </a:p>
        </p:txBody>
      </p:sp>
      <p:sp>
        <p:nvSpPr>
          <p:cNvPr id="18" name="TextBox 17">
            <a:extLst>
              <a:ext uri="{FF2B5EF4-FFF2-40B4-BE49-F238E27FC236}">
                <a16:creationId xmlns:a16="http://schemas.microsoft.com/office/drawing/2014/main" id="{A5D906A1-556A-F5B3-0EC5-22963DE71040}"/>
              </a:ext>
            </a:extLst>
          </p:cNvPr>
          <p:cNvSpPr txBox="1"/>
          <p:nvPr/>
        </p:nvSpPr>
        <p:spPr>
          <a:xfrm>
            <a:off x="1667507" y="4765794"/>
            <a:ext cx="1152128"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altLang="ko-KR" dirty="0"/>
              <a:t>START</a:t>
            </a:r>
            <a:endParaRPr lang="ko-KR" altLang="en-US" dirty="0"/>
          </a:p>
        </p:txBody>
      </p:sp>
      <p:sp>
        <p:nvSpPr>
          <p:cNvPr id="10" name="TextBox 9">
            <a:extLst>
              <a:ext uri="{FF2B5EF4-FFF2-40B4-BE49-F238E27FC236}">
                <a16:creationId xmlns:a16="http://schemas.microsoft.com/office/drawing/2014/main" id="{2B1ED85E-536D-0244-173D-DD82CF9974E8}"/>
              </a:ext>
            </a:extLst>
          </p:cNvPr>
          <p:cNvSpPr txBox="1"/>
          <p:nvPr/>
        </p:nvSpPr>
        <p:spPr>
          <a:xfrm>
            <a:off x="1231003" y="4404225"/>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3</a:t>
            </a:r>
            <a:endParaRPr kumimoji="1" lang="ko-Kore-KR" altLang="en-US" dirty="0"/>
          </a:p>
        </p:txBody>
      </p:sp>
      <p:sp>
        <p:nvSpPr>
          <p:cNvPr id="19" name="TextBox 18">
            <a:extLst>
              <a:ext uri="{FF2B5EF4-FFF2-40B4-BE49-F238E27FC236}">
                <a16:creationId xmlns:a16="http://schemas.microsoft.com/office/drawing/2014/main" id="{889859D0-5F36-6A8D-664D-A2B3EF73D9DE}"/>
              </a:ext>
            </a:extLst>
          </p:cNvPr>
          <p:cNvSpPr txBox="1"/>
          <p:nvPr/>
        </p:nvSpPr>
        <p:spPr>
          <a:xfrm>
            <a:off x="1199457" y="1798077"/>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ko-Kore-KR" dirty="0"/>
              <a:t>1</a:t>
            </a:r>
            <a:endParaRPr kumimoji="1" lang="ko-Kore-KR" altLang="en-US" dirty="0"/>
          </a:p>
        </p:txBody>
      </p:sp>
      <p:sp>
        <p:nvSpPr>
          <p:cNvPr id="20" name="TextBox 19">
            <a:extLst>
              <a:ext uri="{FF2B5EF4-FFF2-40B4-BE49-F238E27FC236}">
                <a16:creationId xmlns:a16="http://schemas.microsoft.com/office/drawing/2014/main" id="{927BE6F5-045F-252E-9FFB-3B849FC17D44}"/>
              </a:ext>
            </a:extLst>
          </p:cNvPr>
          <p:cNvSpPr txBox="1"/>
          <p:nvPr/>
        </p:nvSpPr>
        <p:spPr>
          <a:xfrm>
            <a:off x="744136" y="2850593"/>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2</a:t>
            </a:r>
            <a:endParaRPr kumimoji="1" lang="ko-Kore-KR" altLang="en-US" dirty="0"/>
          </a:p>
        </p:txBody>
      </p:sp>
      <p:cxnSp>
        <p:nvCxnSpPr>
          <p:cNvPr id="3" name="직선 화살표 연결선 2">
            <a:extLst>
              <a:ext uri="{FF2B5EF4-FFF2-40B4-BE49-F238E27FC236}">
                <a16:creationId xmlns:a16="http://schemas.microsoft.com/office/drawing/2014/main" id="{BDFEEF37-DFA6-9266-09C6-D86520D66DCB}"/>
              </a:ext>
            </a:extLst>
          </p:cNvPr>
          <p:cNvCxnSpPr>
            <a:stCxn id="12" idx="0"/>
            <a:endCxn id="17" idx="0"/>
          </p:cNvCxnSpPr>
          <p:nvPr/>
        </p:nvCxnSpPr>
        <p:spPr>
          <a:xfrm>
            <a:off x="2243572" y="1052736"/>
            <a:ext cx="0" cy="5760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3FB9E90C-247D-7BA4-82A9-C78B0B57BE18}"/>
              </a:ext>
            </a:extLst>
          </p:cNvPr>
          <p:cNvCxnSpPr>
            <a:stCxn id="17" idx="3"/>
          </p:cNvCxnSpPr>
          <p:nvPr/>
        </p:nvCxnSpPr>
        <p:spPr>
          <a:xfrm>
            <a:off x="3109412" y="2167409"/>
            <a:ext cx="32229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C399066-5C31-D860-5577-DAA9AFFB8BF6}"/>
              </a:ext>
            </a:extLst>
          </p:cNvPr>
          <p:cNvCxnSpPr>
            <a:stCxn id="17" idx="1"/>
          </p:cNvCxnSpPr>
          <p:nvPr/>
        </p:nvCxnSpPr>
        <p:spPr>
          <a:xfrm flipH="1">
            <a:off x="1055440" y="2167409"/>
            <a:ext cx="32229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2FC559CE-DC70-5633-EAFC-2B0B207DE952}"/>
              </a:ext>
            </a:extLst>
          </p:cNvPr>
          <p:cNvCxnSpPr>
            <a:stCxn id="18" idx="2"/>
            <a:endCxn id="12" idx="2"/>
          </p:cNvCxnSpPr>
          <p:nvPr/>
        </p:nvCxnSpPr>
        <p:spPr>
          <a:xfrm>
            <a:off x="2243571" y="5135126"/>
            <a:ext cx="1" cy="9581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31D37898-72E7-FF37-36AF-2E241542B762}"/>
              </a:ext>
            </a:extLst>
          </p:cNvPr>
          <p:cNvCxnSpPr>
            <a:stCxn id="18" idx="3"/>
          </p:cNvCxnSpPr>
          <p:nvPr/>
        </p:nvCxnSpPr>
        <p:spPr>
          <a:xfrm flipV="1">
            <a:off x="2819635" y="4941168"/>
            <a:ext cx="612069" cy="92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E301DD7B-8F45-6C5C-713B-39B0DF9B24D8}"/>
              </a:ext>
            </a:extLst>
          </p:cNvPr>
          <p:cNvCxnSpPr>
            <a:stCxn id="18" idx="1"/>
          </p:cNvCxnSpPr>
          <p:nvPr/>
        </p:nvCxnSpPr>
        <p:spPr>
          <a:xfrm flipH="1" flipV="1">
            <a:off x="1055440" y="4941168"/>
            <a:ext cx="612067" cy="92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60D07496-F2D7-C25F-6426-205E336B6501}"/>
              </a:ext>
            </a:extLst>
          </p:cNvPr>
          <p:cNvCxnSpPr>
            <a:cxnSpLocks/>
          </p:cNvCxnSpPr>
          <p:nvPr/>
        </p:nvCxnSpPr>
        <p:spPr>
          <a:xfrm flipH="1">
            <a:off x="2541182" y="1051223"/>
            <a:ext cx="1" cy="20882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5108BEBD-DC90-C199-20C9-BD484FAFAC25}"/>
              </a:ext>
            </a:extLst>
          </p:cNvPr>
          <p:cNvCxnSpPr>
            <a:cxnSpLocks/>
          </p:cNvCxnSpPr>
          <p:nvPr/>
        </p:nvCxnSpPr>
        <p:spPr>
          <a:xfrm>
            <a:off x="2555904" y="4297957"/>
            <a:ext cx="0" cy="17953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DBEA7CB-0620-71DC-DC1A-3FFA42DDBB3D}"/>
              </a:ext>
            </a:extLst>
          </p:cNvPr>
          <p:cNvSpPr txBox="1"/>
          <p:nvPr/>
        </p:nvSpPr>
        <p:spPr>
          <a:xfrm>
            <a:off x="1853190" y="1217145"/>
            <a:ext cx="648072" cy="246221"/>
          </a:xfrm>
          <a:prstGeom prst="rect">
            <a:avLst/>
          </a:prstGeom>
          <a:noFill/>
        </p:spPr>
        <p:txBody>
          <a:bodyPr wrap="square" rtlCol="0">
            <a:spAutoFit/>
          </a:bodyPr>
          <a:lstStyle/>
          <a:p>
            <a:r>
              <a:rPr lang="en-US" altLang="ko-KR" sz="1000" dirty="0"/>
              <a:t>10%</a:t>
            </a:r>
            <a:endParaRPr lang="ko-KR" altLang="en-US" sz="1000" dirty="0"/>
          </a:p>
        </p:txBody>
      </p:sp>
      <p:sp>
        <p:nvSpPr>
          <p:cNvPr id="40" name="TextBox 39">
            <a:extLst>
              <a:ext uri="{FF2B5EF4-FFF2-40B4-BE49-F238E27FC236}">
                <a16:creationId xmlns:a16="http://schemas.microsoft.com/office/drawing/2014/main" id="{E7B04BDD-3BDB-ED9F-01C4-AC125D5743EC}"/>
              </a:ext>
            </a:extLst>
          </p:cNvPr>
          <p:cNvSpPr txBox="1"/>
          <p:nvPr/>
        </p:nvSpPr>
        <p:spPr>
          <a:xfrm>
            <a:off x="1853190" y="5394634"/>
            <a:ext cx="648072" cy="246221"/>
          </a:xfrm>
          <a:prstGeom prst="rect">
            <a:avLst/>
          </a:prstGeom>
          <a:noFill/>
        </p:spPr>
        <p:txBody>
          <a:bodyPr wrap="square" rtlCol="0">
            <a:spAutoFit/>
          </a:bodyPr>
          <a:lstStyle/>
          <a:p>
            <a:r>
              <a:rPr lang="en-US" altLang="ko-KR" sz="1000" dirty="0"/>
              <a:t>20%</a:t>
            </a:r>
            <a:endParaRPr lang="ko-KR" altLang="en-US" sz="1000" dirty="0"/>
          </a:p>
        </p:txBody>
      </p:sp>
      <p:sp>
        <p:nvSpPr>
          <p:cNvPr id="41" name="TextBox 40">
            <a:extLst>
              <a:ext uri="{FF2B5EF4-FFF2-40B4-BE49-F238E27FC236}">
                <a16:creationId xmlns:a16="http://schemas.microsoft.com/office/drawing/2014/main" id="{DB0FA948-7990-2606-F5CA-3CBC08D7FFD0}"/>
              </a:ext>
            </a:extLst>
          </p:cNvPr>
          <p:cNvSpPr txBox="1"/>
          <p:nvPr/>
        </p:nvSpPr>
        <p:spPr>
          <a:xfrm>
            <a:off x="3081241" y="2189766"/>
            <a:ext cx="648072" cy="246221"/>
          </a:xfrm>
          <a:prstGeom prst="rect">
            <a:avLst/>
          </a:prstGeom>
          <a:noFill/>
        </p:spPr>
        <p:txBody>
          <a:bodyPr wrap="square" rtlCol="0">
            <a:spAutoFit/>
          </a:bodyPr>
          <a:lstStyle/>
          <a:p>
            <a:r>
              <a:rPr lang="en-US" altLang="ko-KR" sz="1000" dirty="0"/>
              <a:t>10%</a:t>
            </a:r>
            <a:endParaRPr lang="ko-KR" altLang="en-US" sz="1000" dirty="0"/>
          </a:p>
        </p:txBody>
      </p:sp>
      <p:sp>
        <p:nvSpPr>
          <p:cNvPr id="42" name="TextBox 41">
            <a:extLst>
              <a:ext uri="{FF2B5EF4-FFF2-40B4-BE49-F238E27FC236}">
                <a16:creationId xmlns:a16="http://schemas.microsoft.com/office/drawing/2014/main" id="{262BE95E-A3C7-9795-FB53-76503780B7D2}"/>
              </a:ext>
            </a:extLst>
          </p:cNvPr>
          <p:cNvSpPr txBox="1"/>
          <p:nvPr/>
        </p:nvSpPr>
        <p:spPr>
          <a:xfrm>
            <a:off x="1031073" y="2161167"/>
            <a:ext cx="648072" cy="246221"/>
          </a:xfrm>
          <a:prstGeom prst="rect">
            <a:avLst/>
          </a:prstGeom>
          <a:noFill/>
        </p:spPr>
        <p:txBody>
          <a:bodyPr wrap="square" rtlCol="0">
            <a:spAutoFit/>
          </a:bodyPr>
          <a:lstStyle/>
          <a:p>
            <a:r>
              <a:rPr lang="en-US" altLang="ko-KR" sz="1000" dirty="0"/>
              <a:t>10%</a:t>
            </a:r>
            <a:endParaRPr lang="ko-KR" altLang="en-US" sz="1000" dirty="0"/>
          </a:p>
        </p:txBody>
      </p:sp>
      <p:sp>
        <p:nvSpPr>
          <p:cNvPr id="43" name="TextBox 42">
            <a:extLst>
              <a:ext uri="{FF2B5EF4-FFF2-40B4-BE49-F238E27FC236}">
                <a16:creationId xmlns:a16="http://schemas.microsoft.com/office/drawing/2014/main" id="{D876E042-DCC3-C531-1E5A-A3CE2B313B31}"/>
              </a:ext>
            </a:extLst>
          </p:cNvPr>
          <p:cNvSpPr txBox="1"/>
          <p:nvPr/>
        </p:nvSpPr>
        <p:spPr>
          <a:xfrm>
            <a:off x="2433169" y="2107090"/>
            <a:ext cx="648072" cy="246221"/>
          </a:xfrm>
          <a:prstGeom prst="rect">
            <a:avLst/>
          </a:prstGeom>
          <a:noFill/>
        </p:spPr>
        <p:txBody>
          <a:bodyPr wrap="square" rtlCol="0">
            <a:spAutoFit/>
          </a:bodyPr>
          <a:lstStyle/>
          <a:p>
            <a:r>
              <a:rPr lang="en-US" altLang="ko-KR" sz="1000" dirty="0"/>
              <a:t>40%</a:t>
            </a:r>
            <a:endParaRPr lang="ko-KR" altLang="en-US" sz="1000" dirty="0"/>
          </a:p>
        </p:txBody>
      </p:sp>
      <p:sp>
        <p:nvSpPr>
          <p:cNvPr id="44" name="TextBox 43">
            <a:extLst>
              <a:ext uri="{FF2B5EF4-FFF2-40B4-BE49-F238E27FC236}">
                <a16:creationId xmlns:a16="http://schemas.microsoft.com/office/drawing/2014/main" id="{9147D4F0-D566-F035-8F33-A8C5DAA9B9C2}"/>
              </a:ext>
            </a:extLst>
          </p:cNvPr>
          <p:cNvSpPr txBox="1"/>
          <p:nvPr/>
        </p:nvSpPr>
        <p:spPr>
          <a:xfrm>
            <a:off x="2561057" y="5394634"/>
            <a:ext cx="648072" cy="246221"/>
          </a:xfrm>
          <a:prstGeom prst="rect">
            <a:avLst/>
          </a:prstGeom>
          <a:noFill/>
        </p:spPr>
        <p:txBody>
          <a:bodyPr wrap="square" rtlCol="0">
            <a:spAutoFit/>
          </a:bodyPr>
          <a:lstStyle/>
          <a:p>
            <a:r>
              <a:rPr lang="en-US" altLang="ko-KR" sz="1000" dirty="0"/>
              <a:t>40%</a:t>
            </a:r>
            <a:endParaRPr lang="ko-KR" altLang="en-US" sz="1000" dirty="0"/>
          </a:p>
        </p:txBody>
      </p:sp>
      <p:sp>
        <p:nvSpPr>
          <p:cNvPr id="46" name="TextBox 45">
            <a:extLst>
              <a:ext uri="{FF2B5EF4-FFF2-40B4-BE49-F238E27FC236}">
                <a16:creationId xmlns:a16="http://schemas.microsoft.com/office/drawing/2014/main" id="{57AEA0B0-B85D-6515-E23F-CD9D489B2BA9}"/>
              </a:ext>
            </a:extLst>
          </p:cNvPr>
          <p:cNvSpPr txBox="1"/>
          <p:nvPr/>
        </p:nvSpPr>
        <p:spPr>
          <a:xfrm>
            <a:off x="2946522" y="4974965"/>
            <a:ext cx="648072" cy="246221"/>
          </a:xfrm>
          <a:prstGeom prst="rect">
            <a:avLst/>
          </a:prstGeom>
          <a:noFill/>
        </p:spPr>
        <p:txBody>
          <a:bodyPr wrap="square" rtlCol="0">
            <a:spAutoFit/>
          </a:bodyPr>
          <a:lstStyle/>
          <a:p>
            <a:r>
              <a:rPr lang="en-US" altLang="ko-KR" sz="1000" dirty="0"/>
              <a:t>20%</a:t>
            </a:r>
            <a:endParaRPr lang="ko-KR" altLang="en-US" sz="1000" dirty="0"/>
          </a:p>
        </p:txBody>
      </p:sp>
      <p:sp>
        <p:nvSpPr>
          <p:cNvPr id="47" name="TextBox 46">
            <a:extLst>
              <a:ext uri="{FF2B5EF4-FFF2-40B4-BE49-F238E27FC236}">
                <a16:creationId xmlns:a16="http://schemas.microsoft.com/office/drawing/2014/main" id="{9BE01E5C-26EE-2A51-60EC-C4814676F1EE}"/>
              </a:ext>
            </a:extLst>
          </p:cNvPr>
          <p:cNvSpPr txBox="1"/>
          <p:nvPr/>
        </p:nvSpPr>
        <p:spPr>
          <a:xfrm>
            <a:off x="1139598" y="4989268"/>
            <a:ext cx="648072" cy="246221"/>
          </a:xfrm>
          <a:prstGeom prst="rect">
            <a:avLst/>
          </a:prstGeom>
          <a:noFill/>
        </p:spPr>
        <p:txBody>
          <a:bodyPr wrap="square" rtlCol="0">
            <a:spAutoFit/>
          </a:bodyPr>
          <a:lstStyle/>
          <a:p>
            <a:r>
              <a:rPr lang="en-US" altLang="ko-KR" sz="1000" dirty="0"/>
              <a:t>20%</a:t>
            </a:r>
            <a:endParaRPr lang="ko-KR" altLang="en-US" sz="1000" dirty="0"/>
          </a:p>
        </p:txBody>
      </p:sp>
      <p:pic>
        <p:nvPicPr>
          <p:cNvPr id="6" name="그림 5">
            <a:extLst>
              <a:ext uri="{FF2B5EF4-FFF2-40B4-BE49-F238E27FC236}">
                <a16:creationId xmlns:a16="http://schemas.microsoft.com/office/drawing/2014/main" id="{5C5AA2A3-AA0D-607C-5A3B-B5E209F402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7679" y="2613758"/>
            <a:ext cx="2072879" cy="2072879"/>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인트로</a:t>
            </a:r>
            <a:r>
              <a:rPr lang="ko-KR" altLang="en-US" dirty="0"/>
              <a:t>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메뉴</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4108873139"/>
              </p:ext>
            </p:extLst>
          </p:nvPr>
        </p:nvGraphicFramePr>
        <p:xfrm>
          <a:off x="8688288" y="476672"/>
          <a:ext cx="3384376" cy="2231782"/>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메인 메뉴를 통해 원하는 기능으로 넘어갈 수 있다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검색 기능을 통해 원하는 영화를 검색할 수 있다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현재 상영되는 영화들이 화면에 나열된다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영화를 선택하면 정보를 볼 수 있다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배경</a:t>
                      </a:r>
                      <a:r>
                        <a:rPr lang="en-US" altLang="ko-KR" sz="800" b="0" dirty="0">
                          <a:solidFill>
                            <a:schemeClr val="tx1"/>
                          </a:solidFill>
                          <a:latin typeface="+mn-ea"/>
                          <a:ea typeface="+mn-ea"/>
                          <a:sym typeface="맑은 고딕"/>
                        </a:rPr>
                        <a:t>: </a:t>
                      </a:r>
                      <a:r>
                        <a:rPr lang="en-US" altLang="ko-KR" sz="800" b="0" dirty="0">
                          <a:latin typeface="+mn-ea"/>
                          <a:ea typeface="+mn-ea"/>
                        </a:rPr>
                        <a:t>#FFC000, </a:t>
                      </a:r>
                      <a:r>
                        <a:rPr lang="ko-KR" altLang="en-US" sz="800" b="0" dirty="0">
                          <a:latin typeface="+mn-ea"/>
                          <a:ea typeface="+mn-ea"/>
                        </a:rPr>
                        <a:t>상단 띠 색상</a:t>
                      </a:r>
                      <a:r>
                        <a:rPr lang="en-US" altLang="ko-KR" sz="800" b="0" dirty="0">
                          <a:latin typeface="+mn-ea"/>
                          <a:ea typeface="+mn-ea"/>
                        </a:rPr>
                        <a:t>: (</a:t>
                      </a:r>
                      <a:r>
                        <a:rPr lang="ko-KR" altLang="en-US" sz="800" b="0" dirty="0">
                          <a:latin typeface="+mn-ea"/>
                          <a:ea typeface="+mn-ea"/>
                        </a:rPr>
                        <a:t>글자</a:t>
                      </a:r>
                      <a:r>
                        <a:rPr lang="en-US" altLang="ko-KR" sz="800" b="0" dirty="0">
                          <a:latin typeface="+mn-ea"/>
                          <a:ea typeface="+mn-ea"/>
                        </a:rPr>
                        <a:t>)#FFFFFF, (</a:t>
                      </a:r>
                      <a:r>
                        <a:rPr lang="ko-KR" altLang="en-US" sz="800" b="0" dirty="0">
                          <a:latin typeface="+mn-ea"/>
                          <a:ea typeface="+mn-ea"/>
                        </a:rPr>
                        <a:t>배경</a:t>
                      </a:r>
                      <a:r>
                        <a:rPr lang="en-US" altLang="ko-KR" sz="800" b="0" dirty="0">
                          <a:latin typeface="+mn-ea"/>
                          <a:ea typeface="+mn-ea"/>
                        </a:rPr>
                        <a:t>)#000000</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메인 메뉴</a:t>
                      </a:r>
                      <a:r>
                        <a:rPr lang="en-US" altLang="ko-KR" sz="850" b="0" dirty="0">
                          <a:latin typeface="+mn-ea"/>
                          <a:ea typeface="+mn-ea"/>
                        </a:rPr>
                        <a:t>: </a:t>
                      </a:r>
                      <a:r>
                        <a:rPr lang="ko-KR" altLang="en-US" sz="850" b="0" dirty="0">
                          <a:latin typeface="+mn-ea"/>
                          <a:ea typeface="+mn-ea"/>
                        </a:rPr>
                        <a:t>추천</a:t>
                      </a:r>
                      <a:r>
                        <a:rPr lang="en-US" altLang="ko-KR" sz="850" b="0" dirty="0">
                          <a:latin typeface="+mn-ea"/>
                          <a:ea typeface="+mn-ea"/>
                        </a:rPr>
                        <a:t>, </a:t>
                      </a:r>
                      <a:r>
                        <a:rPr lang="ko-KR" altLang="en-US" sz="850" b="0" dirty="0">
                          <a:latin typeface="+mn-ea"/>
                          <a:ea typeface="+mn-ea"/>
                        </a:rPr>
                        <a:t>정보</a:t>
                      </a:r>
                      <a:r>
                        <a:rPr lang="en-US" altLang="ko-KR" sz="850" b="0" dirty="0">
                          <a:latin typeface="+mn-ea"/>
                          <a:ea typeface="+mn-ea"/>
                        </a:rPr>
                        <a:t>, </a:t>
                      </a:r>
                      <a:r>
                        <a:rPr lang="ko-KR" altLang="en-US" sz="850" b="0" dirty="0">
                          <a:latin typeface="+mn-ea"/>
                          <a:ea typeface="+mn-ea"/>
                        </a:rPr>
                        <a:t>리뷰 버튼이 있고 검색 및 작성을 할 수 있다</a:t>
                      </a:r>
                      <a:r>
                        <a:rPr lang="en-US" altLang="ko-KR" sz="850" b="0" dirty="0">
                          <a:latin typeface="+mn-ea"/>
                          <a:ea typeface="+mn-ea"/>
                        </a:rPr>
                        <a:t>. W=6%, H=6%, </a:t>
                      </a:r>
                      <a:r>
                        <a:rPr lang="ko-KR" altLang="en-US" sz="900" b="0" dirty="0">
                          <a:latin typeface="+mn-ea"/>
                          <a:ea typeface="+mn-ea"/>
                        </a:rPr>
                        <a:t>색상</a:t>
                      </a:r>
                      <a:r>
                        <a:rPr lang="en-US" altLang="ko-KR" sz="900" b="0" dirty="0">
                          <a:latin typeface="+mn-ea"/>
                          <a:ea typeface="+mn-ea"/>
                        </a:rPr>
                        <a:t>: #000000</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검색 버튼</a:t>
                      </a:r>
                      <a:r>
                        <a:rPr kumimoji="1" lang="en-US" altLang="ko-KR" sz="850" dirty="0">
                          <a:solidFill>
                            <a:schemeClr val="tx1"/>
                          </a:solidFill>
                          <a:latin typeface="+mn-ea"/>
                        </a:rPr>
                        <a:t>: </a:t>
                      </a:r>
                      <a:r>
                        <a:rPr kumimoji="1" lang="ko-KR" altLang="en-US" sz="850" dirty="0">
                          <a:solidFill>
                            <a:schemeClr val="tx1"/>
                          </a:solidFill>
                          <a:latin typeface="+mn-ea"/>
                        </a:rPr>
                        <a:t>영화를 검색할 수 있다</a:t>
                      </a:r>
                      <a:r>
                        <a:rPr kumimoji="1" lang="en-US" altLang="ko-KR" sz="850" dirty="0">
                          <a:solidFill>
                            <a:schemeClr val="tx1"/>
                          </a:solidFill>
                          <a:latin typeface="+mn-ea"/>
                        </a:rPr>
                        <a:t>. W=6%, H=6%, </a:t>
                      </a:r>
                      <a:r>
                        <a:rPr lang="ko-KR" altLang="en-US" sz="900" b="0" dirty="0">
                          <a:latin typeface="+mn-ea"/>
                          <a:ea typeface="+mn-ea"/>
                        </a:rPr>
                        <a:t>색상</a:t>
                      </a:r>
                      <a:r>
                        <a:rPr lang="en-US" altLang="ko-KR" sz="900" b="0" dirty="0">
                          <a:latin typeface="+mn-ea"/>
                          <a:ea typeface="+mn-ea"/>
                        </a:rPr>
                        <a:t>: #000000</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영화 이미지</a:t>
                      </a:r>
                      <a:r>
                        <a:rPr lang="en-US" altLang="ko-KR" sz="850" b="0" dirty="0">
                          <a:latin typeface="+mn-ea"/>
                          <a:ea typeface="+mn-ea"/>
                        </a:rPr>
                        <a:t>: </a:t>
                      </a:r>
                      <a:r>
                        <a:rPr lang="ko-KR" altLang="en-US" sz="850" b="0" dirty="0">
                          <a:latin typeface="+mn-ea"/>
                          <a:ea typeface="+mn-ea"/>
                        </a:rPr>
                        <a:t>현재 상영되는 영화가 나열되어 있다</a:t>
                      </a:r>
                      <a:r>
                        <a:rPr lang="en-US" altLang="ko-KR" sz="850" b="0" dirty="0">
                          <a:latin typeface="+mn-ea"/>
                          <a:ea typeface="+mn-ea"/>
                        </a:rPr>
                        <a:t>. W=30%, H= 20%</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12" name="사각형: 둥근 모서리 11">
            <a:extLst>
              <a:ext uri="{FF2B5EF4-FFF2-40B4-BE49-F238E27FC236}">
                <a16:creationId xmlns:a16="http://schemas.microsoft.com/office/drawing/2014/main" id="{0195EB65-FAE9-3514-1D30-5B1359E050D0}"/>
              </a:ext>
            </a:extLst>
          </p:cNvPr>
          <p:cNvSpPr/>
          <p:nvPr/>
        </p:nvSpPr>
        <p:spPr>
          <a:xfrm>
            <a:off x="1055440" y="1052736"/>
            <a:ext cx="2376264" cy="504056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B1ED85E-536D-0244-173D-DD82CF9974E8}"/>
              </a:ext>
            </a:extLst>
          </p:cNvPr>
          <p:cNvSpPr txBox="1"/>
          <p:nvPr/>
        </p:nvSpPr>
        <p:spPr>
          <a:xfrm>
            <a:off x="693028" y="1198540"/>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ko-Kore-KR" dirty="0"/>
              <a:t>1</a:t>
            </a:r>
            <a:endParaRPr kumimoji="1" lang="ko-Kore-KR" altLang="en-US" dirty="0"/>
          </a:p>
        </p:txBody>
      </p:sp>
      <p:sp>
        <p:nvSpPr>
          <p:cNvPr id="2" name="TextBox 1">
            <a:extLst>
              <a:ext uri="{FF2B5EF4-FFF2-40B4-BE49-F238E27FC236}">
                <a16:creationId xmlns:a16="http://schemas.microsoft.com/office/drawing/2014/main" id="{EC865078-3057-FBFE-8935-B5B6D033B267}"/>
              </a:ext>
            </a:extLst>
          </p:cNvPr>
          <p:cNvSpPr txBox="1"/>
          <p:nvPr/>
        </p:nvSpPr>
        <p:spPr>
          <a:xfrm>
            <a:off x="1038626" y="1767293"/>
            <a:ext cx="2409891" cy="369332"/>
          </a:xfrm>
          <a:prstGeom prst="rect">
            <a:avLst/>
          </a:prstGeom>
          <a:solidFill>
            <a:schemeClr val="tx1"/>
          </a:solidFill>
          <a:ln>
            <a:solidFill>
              <a:schemeClr val="tx1"/>
            </a:solidFill>
          </a:ln>
        </p:spPr>
        <p:txBody>
          <a:bodyPr wrap="square" rtlCol="0">
            <a:spAutoFit/>
          </a:bodyPr>
          <a:lstStyle/>
          <a:p>
            <a:r>
              <a:rPr lang="en-US" altLang="ko-KR" dirty="0">
                <a:solidFill>
                  <a:schemeClr val="bg1"/>
                </a:solidFill>
                <a:latin typeface="Hollywood Hills" panose="00000400000000000000" pitchFamily="2" charset="0"/>
              </a:rPr>
              <a:t>Favorite movie</a:t>
            </a:r>
            <a:endParaRPr lang="ko-KR" altLang="en-US" dirty="0">
              <a:solidFill>
                <a:schemeClr val="bg1"/>
              </a:solidFill>
              <a:latin typeface="Hollywood Hills" panose="00000400000000000000" pitchFamily="2" charset="0"/>
            </a:endParaRPr>
          </a:p>
        </p:txBody>
      </p:sp>
      <p:pic>
        <p:nvPicPr>
          <p:cNvPr id="1026" name="Picture 2" descr="뮤지컬 &lt;엘리자벳&gt; 포스터 - 오마이뉴스 모바일">
            <a:extLst>
              <a:ext uri="{FF2B5EF4-FFF2-40B4-BE49-F238E27FC236}">
                <a16:creationId xmlns:a16="http://schemas.microsoft.com/office/drawing/2014/main" id="{DF006B0E-F70A-51DB-4E4D-1135F12C31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49267" y="2210964"/>
            <a:ext cx="780492" cy="1101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뮤지컬 '웃는 남자' 관전 포인트 공개…역대급 시즌 예고 - 매일일보">
            <a:extLst>
              <a:ext uri="{FF2B5EF4-FFF2-40B4-BE49-F238E27FC236}">
                <a16:creationId xmlns:a16="http://schemas.microsoft.com/office/drawing/2014/main" id="{01899086-C5F0-98D8-4F0C-8E3FBF2C71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7130" y="4671276"/>
            <a:ext cx="789136" cy="110468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공식] '레미제라블: 뮤지컬 콘서트' 2월 19일 개봉 확정, 포스터 공개 | 서울경제">
            <a:extLst>
              <a:ext uri="{FF2B5EF4-FFF2-40B4-BE49-F238E27FC236}">
                <a16:creationId xmlns:a16="http://schemas.microsoft.com/office/drawing/2014/main" id="{31D2ADA8-D887-64BD-BA2A-9E9FCBBF35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6170" y="3441120"/>
            <a:ext cx="770980" cy="11046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5·18 이야기 '광주' 뮤지컬 포스터 공개 - 광주타임즈">
            <a:extLst>
              <a:ext uri="{FF2B5EF4-FFF2-40B4-BE49-F238E27FC236}">
                <a16:creationId xmlns:a16="http://schemas.microsoft.com/office/drawing/2014/main" id="{EFCF96D7-1C9E-AE80-95B1-5BD2B415E7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40623" y="4660348"/>
            <a:ext cx="789136" cy="11140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뮤지컬코리아 - 뮤지컬 포스터 1 | Facebook">
            <a:extLst>
              <a:ext uri="{FF2B5EF4-FFF2-40B4-BE49-F238E27FC236}">
                <a16:creationId xmlns:a16="http://schemas.microsoft.com/office/drawing/2014/main" id="{BB13AF45-9CC5-F1FF-13FC-4E61EFF5DA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9267" y="3429000"/>
            <a:ext cx="789137" cy="111481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뮤지컬] 물랑루즈_포스터 – CJ미디어라이브러리">
            <a:extLst>
              <a:ext uri="{FF2B5EF4-FFF2-40B4-BE49-F238E27FC236}">
                <a16:creationId xmlns:a16="http://schemas.microsoft.com/office/drawing/2014/main" id="{E4A782E5-C459-EDC1-BB79-EFAAD1DDA7E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86170" y="2210964"/>
            <a:ext cx="770980" cy="1104688"/>
          </a:xfrm>
          <a:prstGeom prst="rect">
            <a:avLst/>
          </a:prstGeom>
          <a:noFill/>
          <a:extLst>
            <a:ext uri="{909E8E84-426E-40DD-AFC4-6F175D3DCCD1}">
              <a14:hiddenFill xmlns:a14="http://schemas.microsoft.com/office/drawing/2010/main">
                <a:solidFill>
                  <a:srgbClr val="FFFFFF"/>
                </a:solidFill>
              </a14:hiddenFill>
            </a:ext>
          </a:extLst>
        </p:spPr>
      </p:pic>
      <p:pic>
        <p:nvPicPr>
          <p:cNvPr id="13" name="그림 12">
            <a:extLst>
              <a:ext uri="{FF2B5EF4-FFF2-40B4-BE49-F238E27FC236}">
                <a16:creationId xmlns:a16="http://schemas.microsoft.com/office/drawing/2014/main" id="{282F17E7-A86A-4F23-BB8B-96650AD1607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18554"/>
          <a:stretch/>
        </p:blipFill>
        <p:spPr>
          <a:xfrm>
            <a:off x="1021368" y="1468887"/>
            <a:ext cx="263086" cy="214274"/>
          </a:xfrm>
          <a:prstGeom prst="rect">
            <a:avLst/>
          </a:prstGeom>
        </p:spPr>
      </p:pic>
      <p:pic>
        <p:nvPicPr>
          <p:cNvPr id="19" name="그림 18">
            <a:extLst>
              <a:ext uri="{FF2B5EF4-FFF2-40B4-BE49-F238E27FC236}">
                <a16:creationId xmlns:a16="http://schemas.microsoft.com/office/drawing/2014/main" id="{4D98975D-E621-8FC1-C650-AC53D17A4FC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68618" y="1444481"/>
            <a:ext cx="263086" cy="263086"/>
          </a:xfrm>
          <a:prstGeom prst="rect">
            <a:avLst/>
          </a:prstGeom>
        </p:spPr>
      </p:pic>
      <p:sp>
        <p:nvSpPr>
          <p:cNvPr id="20" name="TextBox 19">
            <a:extLst>
              <a:ext uri="{FF2B5EF4-FFF2-40B4-BE49-F238E27FC236}">
                <a16:creationId xmlns:a16="http://schemas.microsoft.com/office/drawing/2014/main" id="{19ADDAA3-563D-E92D-384C-56BA58824734}"/>
              </a:ext>
            </a:extLst>
          </p:cNvPr>
          <p:cNvSpPr txBox="1"/>
          <p:nvPr/>
        </p:nvSpPr>
        <p:spPr>
          <a:xfrm>
            <a:off x="2857314" y="1091573"/>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2</a:t>
            </a:r>
            <a:endParaRPr kumimoji="1" lang="ko-Kore-KR" altLang="en-US" dirty="0"/>
          </a:p>
        </p:txBody>
      </p:sp>
      <p:sp>
        <p:nvSpPr>
          <p:cNvPr id="21" name="TextBox 20">
            <a:extLst>
              <a:ext uri="{FF2B5EF4-FFF2-40B4-BE49-F238E27FC236}">
                <a16:creationId xmlns:a16="http://schemas.microsoft.com/office/drawing/2014/main" id="{9AC06920-F7B4-63AD-1647-96A37A8FB21B}"/>
              </a:ext>
            </a:extLst>
          </p:cNvPr>
          <p:cNvSpPr txBox="1"/>
          <p:nvPr/>
        </p:nvSpPr>
        <p:spPr>
          <a:xfrm>
            <a:off x="882752" y="2026298"/>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3</a:t>
            </a:r>
            <a:endParaRPr kumimoji="1" lang="ko-Kore-KR" altLang="en-US" dirty="0"/>
          </a:p>
        </p:txBody>
      </p:sp>
      <p:cxnSp>
        <p:nvCxnSpPr>
          <p:cNvPr id="6" name="직선 화살표 연결선 5">
            <a:extLst>
              <a:ext uri="{FF2B5EF4-FFF2-40B4-BE49-F238E27FC236}">
                <a16:creationId xmlns:a16="http://schemas.microsoft.com/office/drawing/2014/main" id="{B0810090-3566-F256-BD58-6E0B8A935169}"/>
              </a:ext>
            </a:extLst>
          </p:cNvPr>
          <p:cNvCxnSpPr>
            <a:stCxn id="12" idx="0"/>
            <a:endCxn id="2" idx="0"/>
          </p:cNvCxnSpPr>
          <p:nvPr/>
        </p:nvCxnSpPr>
        <p:spPr>
          <a:xfrm>
            <a:off x="2243572" y="1052736"/>
            <a:ext cx="0" cy="7145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CC7D39F5-A7C7-8E73-D8AD-634C2257E594}"/>
              </a:ext>
            </a:extLst>
          </p:cNvPr>
          <p:cNvCxnSpPr>
            <a:cxnSpLocks/>
          </p:cNvCxnSpPr>
          <p:nvPr/>
        </p:nvCxnSpPr>
        <p:spPr>
          <a:xfrm>
            <a:off x="1170678" y="1091573"/>
            <a:ext cx="0" cy="3773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18530411-0C4D-17B9-1121-8890BC25539F}"/>
              </a:ext>
            </a:extLst>
          </p:cNvPr>
          <p:cNvCxnSpPr>
            <a:cxnSpLocks/>
          </p:cNvCxnSpPr>
          <p:nvPr/>
        </p:nvCxnSpPr>
        <p:spPr>
          <a:xfrm>
            <a:off x="3287688" y="1067167"/>
            <a:ext cx="0" cy="3773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5C156D6D-610A-3DFE-86F9-2F78F7352FC0}"/>
              </a:ext>
            </a:extLst>
          </p:cNvPr>
          <p:cNvCxnSpPr>
            <a:stCxn id="2" idx="2"/>
            <a:endCxn id="12" idx="2"/>
          </p:cNvCxnSpPr>
          <p:nvPr/>
        </p:nvCxnSpPr>
        <p:spPr>
          <a:xfrm>
            <a:off x="2243572" y="2136625"/>
            <a:ext cx="0" cy="395667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B927ADF9-3AED-7F01-62F3-2F1B32D0C8C2}"/>
              </a:ext>
            </a:extLst>
          </p:cNvPr>
          <p:cNvCxnSpPr>
            <a:stCxn id="1044" idx="3"/>
          </p:cNvCxnSpPr>
          <p:nvPr/>
        </p:nvCxnSpPr>
        <p:spPr>
          <a:xfrm>
            <a:off x="3157150" y="2763308"/>
            <a:ext cx="320151" cy="176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C512C6CC-BAEA-D697-61C4-94279F078C23}"/>
              </a:ext>
            </a:extLst>
          </p:cNvPr>
          <p:cNvCxnSpPr>
            <a:stCxn id="1026" idx="1"/>
          </p:cNvCxnSpPr>
          <p:nvPr/>
        </p:nvCxnSpPr>
        <p:spPr>
          <a:xfrm flipH="1">
            <a:off x="1080042" y="2761715"/>
            <a:ext cx="269225" cy="192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9DDBB2B5-A120-DB58-5A21-5C00BE86AD7F}"/>
              </a:ext>
            </a:extLst>
          </p:cNvPr>
          <p:cNvCxnSpPr>
            <a:stCxn id="1026" idx="3"/>
            <a:endCxn id="1044" idx="1"/>
          </p:cNvCxnSpPr>
          <p:nvPr/>
        </p:nvCxnSpPr>
        <p:spPr>
          <a:xfrm>
            <a:off x="2129759" y="2761715"/>
            <a:ext cx="256411" cy="15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257AABD7-7EF2-9E71-00B1-BD8675B378BC}"/>
              </a:ext>
            </a:extLst>
          </p:cNvPr>
          <p:cNvCxnSpPr>
            <a:stCxn id="1026" idx="2"/>
            <a:endCxn id="1040" idx="0"/>
          </p:cNvCxnSpPr>
          <p:nvPr/>
        </p:nvCxnSpPr>
        <p:spPr>
          <a:xfrm>
            <a:off x="1739513" y="3312465"/>
            <a:ext cx="4323" cy="1165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CC986342-9FFC-5FD7-26B7-771FB20361DF}"/>
              </a:ext>
            </a:extLst>
          </p:cNvPr>
          <p:cNvCxnSpPr/>
          <p:nvPr/>
        </p:nvCxnSpPr>
        <p:spPr>
          <a:xfrm>
            <a:off x="2771660" y="2136625"/>
            <a:ext cx="0" cy="743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4" name="직선 화살표 연결선 1023">
            <a:extLst>
              <a:ext uri="{FF2B5EF4-FFF2-40B4-BE49-F238E27FC236}">
                <a16:creationId xmlns:a16="http://schemas.microsoft.com/office/drawing/2014/main" id="{EA8D06C9-78F3-9D5E-65E7-CEA75F14B9A7}"/>
              </a:ext>
            </a:extLst>
          </p:cNvPr>
          <p:cNvCxnSpPr>
            <a:stCxn id="1030" idx="2"/>
          </p:cNvCxnSpPr>
          <p:nvPr/>
        </p:nvCxnSpPr>
        <p:spPr>
          <a:xfrm flipH="1">
            <a:off x="2771660" y="5775964"/>
            <a:ext cx="38" cy="317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7" name="직선 화살표 연결선 1026">
            <a:extLst>
              <a:ext uri="{FF2B5EF4-FFF2-40B4-BE49-F238E27FC236}">
                <a16:creationId xmlns:a16="http://schemas.microsoft.com/office/drawing/2014/main" id="{07ED2589-8889-8C69-3AD8-C12A51EFDB54}"/>
              </a:ext>
            </a:extLst>
          </p:cNvPr>
          <p:cNvCxnSpPr>
            <a:cxnSpLocks/>
            <a:stCxn id="13" idx="2"/>
          </p:cNvCxnSpPr>
          <p:nvPr/>
        </p:nvCxnSpPr>
        <p:spPr>
          <a:xfrm>
            <a:off x="1152911" y="1683161"/>
            <a:ext cx="61743" cy="44101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9" name="직선 화살표 연결선 1028">
            <a:extLst>
              <a:ext uri="{FF2B5EF4-FFF2-40B4-BE49-F238E27FC236}">
                <a16:creationId xmlns:a16="http://schemas.microsoft.com/office/drawing/2014/main" id="{FF69B59C-10B5-45A9-C2BF-6135BC589F6B}"/>
              </a:ext>
            </a:extLst>
          </p:cNvPr>
          <p:cNvCxnSpPr>
            <a:cxnSpLocks/>
            <a:stCxn id="19" idx="2"/>
          </p:cNvCxnSpPr>
          <p:nvPr/>
        </p:nvCxnSpPr>
        <p:spPr>
          <a:xfrm flipH="1">
            <a:off x="3287688" y="1707567"/>
            <a:ext cx="12473" cy="43857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3" name="TextBox 1032">
            <a:extLst>
              <a:ext uri="{FF2B5EF4-FFF2-40B4-BE49-F238E27FC236}">
                <a16:creationId xmlns:a16="http://schemas.microsoft.com/office/drawing/2014/main" id="{284E21A9-64CD-EA8E-86D6-93AD76BBDE98}"/>
              </a:ext>
            </a:extLst>
          </p:cNvPr>
          <p:cNvSpPr txBox="1"/>
          <p:nvPr/>
        </p:nvSpPr>
        <p:spPr>
          <a:xfrm>
            <a:off x="1898195" y="1274106"/>
            <a:ext cx="648072" cy="246221"/>
          </a:xfrm>
          <a:prstGeom prst="rect">
            <a:avLst/>
          </a:prstGeom>
          <a:noFill/>
        </p:spPr>
        <p:txBody>
          <a:bodyPr wrap="square" rtlCol="0">
            <a:spAutoFit/>
          </a:bodyPr>
          <a:lstStyle/>
          <a:p>
            <a:r>
              <a:rPr lang="en-US" altLang="ko-KR" sz="1000" dirty="0"/>
              <a:t>15%</a:t>
            </a:r>
            <a:endParaRPr lang="ko-KR" altLang="en-US" sz="1000" dirty="0"/>
          </a:p>
        </p:txBody>
      </p:sp>
      <p:sp>
        <p:nvSpPr>
          <p:cNvPr id="1034" name="TextBox 1033">
            <a:extLst>
              <a:ext uri="{FF2B5EF4-FFF2-40B4-BE49-F238E27FC236}">
                <a16:creationId xmlns:a16="http://schemas.microsoft.com/office/drawing/2014/main" id="{956BBCC4-06E3-F609-E87D-CB1EE697024A}"/>
              </a:ext>
            </a:extLst>
          </p:cNvPr>
          <p:cNvSpPr txBox="1"/>
          <p:nvPr/>
        </p:nvSpPr>
        <p:spPr>
          <a:xfrm>
            <a:off x="1170678" y="1151739"/>
            <a:ext cx="648072" cy="246221"/>
          </a:xfrm>
          <a:prstGeom prst="rect">
            <a:avLst/>
          </a:prstGeom>
          <a:noFill/>
        </p:spPr>
        <p:txBody>
          <a:bodyPr wrap="square" rtlCol="0">
            <a:spAutoFit/>
          </a:bodyPr>
          <a:lstStyle/>
          <a:p>
            <a:r>
              <a:rPr lang="en-US" altLang="ko-KR" sz="1000" dirty="0"/>
              <a:t>8%</a:t>
            </a:r>
            <a:endParaRPr lang="ko-KR" altLang="en-US" sz="1000" dirty="0"/>
          </a:p>
        </p:txBody>
      </p:sp>
      <p:sp>
        <p:nvSpPr>
          <p:cNvPr id="1035" name="TextBox 1034">
            <a:extLst>
              <a:ext uri="{FF2B5EF4-FFF2-40B4-BE49-F238E27FC236}">
                <a16:creationId xmlns:a16="http://schemas.microsoft.com/office/drawing/2014/main" id="{337BD22D-F62C-4224-1F03-20F892C0682C}"/>
              </a:ext>
            </a:extLst>
          </p:cNvPr>
          <p:cNvSpPr txBox="1"/>
          <p:nvPr/>
        </p:nvSpPr>
        <p:spPr>
          <a:xfrm>
            <a:off x="3296306" y="1132713"/>
            <a:ext cx="648072" cy="246221"/>
          </a:xfrm>
          <a:prstGeom prst="rect">
            <a:avLst/>
          </a:prstGeom>
          <a:noFill/>
        </p:spPr>
        <p:txBody>
          <a:bodyPr wrap="square" rtlCol="0">
            <a:spAutoFit/>
          </a:bodyPr>
          <a:lstStyle/>
          <a:p>
            <a:r>
              <a:rPr lang="en-US" altLang="ko-KR" sz="1000" dirty="0"/>
              <a:t>8%</a:t>
            </a:r>
            <a:endParaRPr lang="ko-KR" altLang="en-US" sz="1000" dirty="0"/>
          </a:p>
        </p:txBody>
      </p:sp>
      <p:sp>
        <p:nvSpPr>
          <p:cNvPr id="1037" name="TextBox 1036">
            <a:extLst>
              <a:ext uri="{FF2B5EF4-FFF2-40B4-BE49-F238E27FC236}">
                <a16:creationId xmlns:a16="http://schemas.microsoft.com/office/drawing/2014/main" id="{D1906B0A-BC46-3C57-BAA9-6C71CEB2C951}"/>
              </a:ext>
            </a:extLst>
          </p:cNvPr>
          <p:cNvSpPr txBox="1"/>
          <p:nvPr/>
        </p:nvSpPr>
        <p:spPr>
          <a:xfrm>
            <a:off x="2172476" y="3255276"/>
            <a:ext cx="648072" cy="246221"/>
          </a:xfrm>
          <a:prstGeom prst="rect">
            <a:avLst/>
          </a:prstGeom>
          <a:noFill/>
        </p:spPr>
        <p:txBody>
          <a:bodyPr wrap="square" rtlCol="0">
            <a:spAutoFit/>
          </a:bodyPr>
          <a:lstStyle/>
          <a:p>
            <a:r>
              <a:rPr lang="en-US" altLang="ko-KR" sz="1000" dirty="0"/>
              <a:t>78%</a:t>
            </a:r>
            <a:endParaRPr lang="ko-KR" altLang="en-US" sz="1000" dirty="0"/>
          </a:p>
        </p:txBody>
      </p:sp>
      <p:sp>
        <p:nvSpPr>
          <p:cNvPr id="1039" name="TextBox 1038">
            <a:extLst>
              <a:ext uri="{FF2B5EF4-FFF2-40B4-BE49-F238E27FC236}">
                <a16:creationId xmlns:a16="http://schemas.microsoft.com/office/drawing/2014/main" id="{4ADACEE0-27EC-EEF4-6BC0-B574180EEB51}"/>
              </a:ext>
            </a:extLst>
          </p:cNvPr>
          <p:cNvSpPr txBox="1"/>
          <p:nvPr/>
        </p:nvSpPr>
        <p:spPr>
          <a:xfrm>
            <a:off x="3207344" y="3236323"/>
            <a:ext cx="648072" cy="246221"/>
          </a:xfrm>
          <a:prstGeom prst="rect">
            <a:avLst/>
          </a:prstGeom>
          <a:noFill/>
        </p:spPr>
        <p:txBody>
          <a:bodyPr wrap="square" rtlCol="0">
            <a:spAutoFit/>
          </a:bodyPr>
          <a:lstStyle/>
          <a:p>
            <a:r>
              <a:rPr lang="en-US" altLang="ko-KR" sz="1000" dirty="0"/>
              <a:t>86%</a:t>
            </a:r>
            <a:endParaRPr lang="ko-KR" altLang="en-US" sz="1000" dirty="0"/>
          </a:p>
        </p:txBody>
      </p:sp>
      <p:sp>
        <p:nvSpPr>
          <p:cNvPr id="1041" name="TextBox 1040">
            <a:extLst>
              <a:ext uri="{FF2B5EF4-FFF2-40B4-BE49-F238E27FC236}">
                <a16:creationId xmlns:a16="http://schemas.microsoft.com/office/drawing/2014/main" id="{2E3068A1-F63C-4111-632D-EC76AB4333A5}"/>
              </a:ext>
            </a:extLst>
          </p:cNvPr>
          <p:cNvSpPr txBox="1"/>
          <p:nvPr/>
        </p:nvSpPr>
        <p:spPr>
          <a:xfrm>
            <a:off x="988115" y="3305889"/>
            <a:ext cx="648072" cy="246221"/>
          </a:xfrm>
          <a:prstGeom prst="rect">
            <a:avLst/>
          </a:prstGeom>
          <a:noFill/>
        </p:spPr>
        <p:txBody>
          <a:bodyPr wrap="square" rtlCol="0">
            <a:spAutoFit/>
          </a:bodyPr>
          <a:lstStyle/>
          <a:p>
            <a:r>
              <a:rPr lang="en-US" altLang="ko-KR" sz="1000" dirty="0"/>
              <a:t>86%</a:t>
            </a:r>
            <a:endParaRPr lang="ko-KR" altLang="en-US" sz="1000" dirty="0"/>
          </a:p>
        </p:txBody>
      </p:sp>
      <p:sp>
        <p:nvSpPr>
          <p:cNvPr id="1042" name="TextBox 1041">
            <a:extLst>
              <a:ext uri="{FF2B5EF4-FFF2-40B4-BE49-F238E27FC236}">
                <a16:creationId xmlns:a16="http://schemas.microsoft.com/office/drawing/2014/main" id="{3EEA8EAD-AEC6-7994-4737-D4C7CA515C77}"/>
              </a:ext>
            </a:extLst>
          </p:cNvPr>
          <p:cNvSpPr txBox="1"/>
          <p:nvPr/>
        </p:nvSpPr>
        <p:spPr>
          <a:xfrm>
            <a:off x="2758571" y="5811519"/>
            <a:ext cx="648072" cy="246221"/>
          </a:xfrm>
          <a:prstGeom prst="rect">
            <a:avLst/>
          </a:prstGeom>
          <a:noFill/>
        </p:spPr>
        <p:txBody>
          <a:bodyPr wrap="square" rtlCol="0">
            <a:spAutoFit/>
          </a:bodyPr>
          <a:lstStyle/>
          <a:p>
            <a:r>
              <a:rPr lang="en-US" altLang="ko-KR" sz="1000" dirty="0"/>
              <a:t>7%</a:t>
            </a:r>
            <a:endParaRPr lang="ko-KR" altLang="en-US" sz="1000" dirty="0"/>
          </a:p>
        </p:txBody>
      </p:sp>
      <p:sp>
        <p:nvSpPr>
          <p:cNvPr id="1043" name="TextBox 1042">
            <a:extLst>
              <a:ext uri="{FF2B5EF4-FFF2-40B4-BE49-F238E27FC236}">
                <a16:creationId xmlns:a16="http://schemas.microsoft.com/office/drawing/2014/main" id="{4E2814E9-E01B-166E-C20D-56ADA353866B}"/>
              </a:ext>
            </a:extLst>
          </p:cNvPr>
          <p:cNvSpPr txBox="1"/>
          <p:nvPr/>
        </p:nvSpPr>
        <p:spPr>
          <a:xfrm>
            <a:off x="2088273" y="2751771"/>
            <a:ext cx="648072" cy="246221"/>
          </a:xfrm>
          <a:prstGeom prst="rect">
            <a:avLst/>
          </a:prstGeom>
          <a:noFill/>
        </p:spPr>
        <p:txBody>
          <a:bodyPr wrap="square" rtlCol="0">
            <a:spAutoFit/>
          </a:bodyPr>
          <a:lstStyle/>
          <a:p>
            <a:r>
              <a:rPr lang="en-US" altLang="ko-KR" sz="1000" dirty="0"/>
              <a:t>10%</a:t>
            </a:r>
            <a:endParaRPr lang="ko-KR" altLang="en-US" sz="1000" dirty="0"/>
          </a:p>
        </p:txBody>
      </p:sp>
      <p:sp>
        <p:nvSpPr>
          <p:cNvPr id="1045" name="TextBox 1044">
            <a:extLst>
              <a:ext uri="{FF2B5EF4-FFF2-40B4-BE49-F238E27FC236}">
                <a16:creationId xmlns:a16="http://schemas.microsoft.com/office/drawing/2014/main" id="{47BCB673-E4DF-5301-5B76-71B56A8A9085}"/>
              </a:ext>
            </a:extLst>
          </p:cNvPr>
          <p:cNvSpPr txBox="1"/>
          <p:nvPr/>
        </p:nvSpPr>
        <p:spPr>
          <a:xfrm>
            <a:off x="3124907" y="2761349"/>
            <a:ext cx="648072" cy="246221"/>
          </a:xfrm>
          <a:prstGeom prst="rect">
            <a:avLst/>
          </a:prstGeom>
          <a:noFill/>
        </p:spPr>
        <p:txBody>
          <a:bodyPr wrap="square" rtlCol="0">
            <a:spAutoFit/>
          </a:bodyPr>
          <a:lstStyle/>
          <a:p>
            <a:r>
              <a:rPr lang="en-US" altLang="ko-KR" sz="1000" dirty="0"/>
              <a:t>15%</a:t>
            </a:r>
            <a:endParaRPr lang="ko-KR" altLang="en-US" sz="1000" dirty="0"/>
          </a:p>
        </p:txBody>
      </p:sp>
      <p:sp>
        <p:nvSpPr>
          <p:cNvPr id="1046" name="TextBox 1045">
            <a:extLst>
              <a:ext uri="{FF2B5EF4-FFF2-40B4-BE49-F238E27FC236}">
                <a16:creationId xmlns:a16="http://schemas.microsoft.com/office/drawing/2014/main" id="{2BC55B7B-FFA4-3A70-B1CE-2117BDFCCC04}"/>
              </a:ext>
            </a:extLst>
          </p:cNvPr>
          <p:cNvSpPr txBox="1"/>
          <p:nvPr/>
        </p:nvSpPr>
        <p:spPr>
          <a:xfrm>
            <a:off x="1002028" y="2800663"/>
            <a:ext cx="648072" cy="246221"/>
          </a:xfrm>
          <a:prstGeom prst="rect">
            <a:avLst/>
          </a:prstGeom>
          <a:noFill/>
        </p:spPr>
        <p:txBody>
          <a:bodyPr wrap="square" rtlCol="0">
            <a:spAutoFit/>
          </a:bodyPr>
          <a:lstStyle/>
          <a:p>
            <a:r>
              <a:rPr lang="en-US" altLang="ko-KR" sz="1000" dirty="0"/>
              <a:t>15%</a:t>
            </a:r>
            <a:endParaRPr lang="ko-KR" altLang="en-US" sz="1000" dirty="0"/>
          </a:p>
        </p:txBody>
      </p:sp>
      <p:cxnSp>
        <p:nvCxnSpPr>
          <p:cNvPr id="1048" name="직선 화살표 연결선 1047">
            <a:extLst>
              <a:ext uri="{FF2B5EF4-FFF2-40B4-BE49-F238E27FC236}">
                <a16:creationId xmlns:a16="http://schemas.microsoft.com/office/drawing/2014/main" id="{08782641-DABA-EA52-241B-3F6BFF06382D}"/>
              </a:ext>
            </a:extLst>
          </p:cNvPr>
          <p:cNvCxnSpPr>
            <a:stCxn id="13" idx="3"/>
            <a:endCxn id="19" idx="1"/>
          </p:cNvCxnSpPr>
          <p:nvPr/>
        </p:nvCxnSpPr>
        <p:spPr>
          <a:xfrm>
            <a:off x="1284454" y="1576024"/>
            <a:ext cx="18841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9" name="TextBox 1048">
            <a:extLst>
              <a:ext uri="{FF2B5EF4-FFF2-40B4-BE49-F238E27FC236}">
                <a16:creationId xmlns:a16="http://schemas.microsoft.com/office/drawing/2014/main" id="{C5C0C515-D830-53D3-0A50-18A1728B68A4}"/>
              </a:ext>
            </a:extLst>
          </p:cNvPr>
          <p:cNvSpPr txBox="1"/>
          <p:nvPr/>
        </p:nvSpPr>
        <p:spPr>
          <a:xfrm>
            <a:off x="1851068" y="1522685"/>
            <a:ext cx="648072" cy="246221"/>
          </a:xfrm>
          <a:prstGeom prst="rect">
            <a:avLst/>
          </a:prstGeom>
          <a:noFill/>
        </p:spPr>
        <p:txBody>
          <a:bodyPr wrap="square" rtlCol="0">
            <a:spAutoFit/>
          </a:bodyPr>
          <a:lstStyle/>
          <a:p>
            <a:r>
              <a:rPr lang="en-US" altLang="ko-KR" sz="1000" dirty="0"/>
              <a:t>88%</a:t>
            </a:r>
            <a:endParaRPr lang="ko-KR" altLang="en-US" sz="1000" dirty="0"/>
          </a:p>
        </p:txBody>
      </p:sp>
      <p:sp>
        <p:nvSpPr>
          <p:cNvPr id="1050" name="TextBox 1049">
            <a:extLst>
              <a:ext uri="{FF2B5EF4-FFF2-40B4-BE49-F238E27FC236}">
                <a16:creationId xmlns:a16="http://schemas.microsoft.com/office/drawing/2014/main" id="{AFA0FF0E-6309-F67D-8725-FDBB362564C2}"/>
              </a:ext>
            </a:extLst>
          </p:cNvPr>
          <p:cNvSpPr txBox="1"/>
          <p:nvPr/>
        </p:nvSpPr>
        <p:spPr>
          <a:xfrm>
            <a:off x="2732746" y="2073240"/>
            <a:ext cx="648072" cy="246221"/>
          </a:xfrm>
          <a:prstGeom prst="rect">
            <a:avLst/>
          </a:prstGeom>
          <a:noFill/>
        </p:spPr>
        <p:txBody>
          <a:bodyPr wrap="square" rtlCol="0">
            <a:spAutoFit/>
          </a:bodyPr>
          <a:lstStyle/>
          <a:p>
            <a:r>
              <a:rPr lang="en-US" altLang="ko-KR" sz="1000" dirty="0">
                <a:solidFill>
                  <a:schemeClr val="bg1"/>
                </a:solidFill>
              </a:rPr>
              <a:t>3%</a:t>
            </a:r>
            <a:endParaRPr lang="ko-KR" altLang="en-US" sz="1000" dirty="0">
              <a:solidFill>
                <a:schemeClr val="bg1"/>
              </a:solidFill>
            </a:endParaRPr>
          </a:p>
        </p:txBody>
      </p:sp>
      <p:sp>
        <p:nvSpPr>
          <p:cNvPr id="1051" name="TextBox 1050">
            <a:extLst>
              <a:ext uri="{FF2B5EF4-FFF2-40B4-BE49-F238E27FC236}">
                <a16:creationId xmlns:a16="http://schemas.microsoft.com/office/drawing/2014/main" id="{F7218F4B-DB8F-280E-1313-322C93FB0ECB}"/>
              </a:ext>
            </a:extLst>
          </p:cNvPr>
          <p:cNvSpPr txBox="1"/>
          <p:nvPr/>
        </p:nvSpPr>
        <p:spPr>
          <a:xfrm>
            <a:off x="1749247" y="3246028"/>
            <a:ext cx="648072" cy="246221"/>
          </a:xfrm>
          <a:prstGeom prst="rect">
            <a:avLst/>
          </a:prstGeom>
          <a:noFill/>
        </p:spPr>
        <p:txBody>
          <a:bodyPr wrap="square" rtlCol="0">
            <a:spAutoFit/>
          </a:bodyPr>
          <a:lstStyle/>
          <a:p>
            <a:r>
              <a:rPr lang="en-US" altLang="ko-KR" sz="1000" dirty="0">
                <a:solidFill>
                  <a:schemeClr val="bg1"/>
                </a:solidFill>
              </a:rPr>
              <a:t>3%</a:t>
            </a:r>
            <a:endParaRPr lang="ko-KR" altLang="en-US" sz="1000" dirty="0">
              <a:solidFill>
                <a:schemeClr val="bg1"/>
              </a:solidFill>
            </a:endParaRPr>
          </a:p>
        </p:txBody>
      </p:sp>
    </p:spTree>
    <p:extLst>
      <p:ext uri="{BB962C8B-B14F-4D97-AF65-F5344CB8AC3E}">
        <p14:creationId xmlns:p14="http://schemas.microsoft.com/office/powerpoint/2010/main" val="3416187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인트로</a:t>
            </a:r>
            <a:r>
              <a:rPr lang="ko-KR" altLang="en-US" dirty="0"/>
              <a:t>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메인 메뉴</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081730894"/>
              </p:ext>
            </p:extLst>
          </p:nvPr>
        </p:nvGraphicFramePr>
        <p:xfrm>
          <a:off x="8688288" y="476672"/>
          <a:ext cx="3384376" cy="267260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메인 메뉴를 통해 원하는 기능으로 넘어갈 수 있다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검색 기능을 통해 원하는 영화를 검색할 수 있다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현재 상영되는 영화들이 화면에 나열된다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영화를 선택하면 정보를 볼 수 있다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배경색</a:t>
                      </a:r>
                      <a:r>
                        <a:rPr lang="en-US" altLang="ko-KR" sz="800" b="0" dirty="0">
                          <a:solidFill>
                            <a:schemeClr val="tx1"/>
                          </a:solidFill>
                          <a:latin typeface="+mn-ea"/>
                          <a:ea typeface="+mn-ea"/>
                          <a:sym typeface="맑은 고딕"/>
                        </a:rPr>
                        <a:t>: </a:t>
                      </a:r>
                      <a:r>
                        <a:rPr lang="en-US" altLang="ko-KR" sz="800" b="0" dirty="0">
                          <a:latin typeface="+mn-ea"/>
                          <a:ea typeface="+mn-ea"/>
                        </a:rPr>
                        <a:t> #000000</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추천 버튼</a:t>
                      </a:r>
                      <a:r>
                        <a:rPr lang="en-US" altLang="ko-KR" sz="850" b="0" dirty="0">
                          <a:latin typeface="+mn-ea"/>
                          <a:ea typeface="+mn-ea"/>
                        </a:rPr>
                        <a:t>: </a:t>
                      </a:r>
                      <a:r>
                        <a:rPr lang="ko-KR" altLang="en-US" sz="850" b="0" dirty="0">
                          <a:latin typeface="+mn-ea"/>
                          <a:ea typeface="+mn-ea"/>
                        </a:rPr>
                        <a:t>오늘의 영화를 랜덤으로 추천 받을 수 있는 창으로 넘어간다</a:t>
                      </a:r>
                      <a:r>
                        <a:rPr lang="en-US" altLang="ko-KR" sz="850" b="0" dirty="0">
                          <a:latin typeface="+mn-ea"/>
                          <a:ea typeface="+mn-ea"/>
                        </a:rPr>
                        <a:t>. W=35%, H=8%, </a:t>
                      </a:r>
                      <a:r>
                        <a:rPr lang="ko-KR" altLang="en-US" sz="850" b="0" dirty="0">
                          <a:latin typeface="+mn-ea"/>
                          <a:ea typeface="+mn-ea"/>
                        </a:rPr>
                        <a:t>폰트</a:t>
                      </a:r>
                      <a:r>
                        <a:rPr lang="en-US" altLang="ko-KR" sz="850" b="0" dirty="0">
                          <a:latin typeface="+mn-ea"/>
                          <a:ea typeface="+mn-ea"/>
                        </a:rPr>
                        <a:t>: </a:t>
                      </a:r>
                      <a:r>
                        <a:rPr lang="ko-KR" altLang="en-US" sz="850" b="0" dirty="0">
                          <a:latin typeface="+mn-ea"/>
                          <a:ea typeface="+mn-ea"/>
                        </a:rPr>
                        <a:t>맑은 고딕</a:t>
                      </a:r>
                      <a:r>
                        <a:rPr lang="en-US" altLang="ko-KR" sz="850" b="0" dirty="0">
                          <a:latin typeface="+mn-ea"/>
                          <a:ea typeface="+mn-ea"/>
                        </a:rPr>
                        <a:t>, </a:t>
                      </a:r>
                      <a:r>
                        <a:rPr lang="ko-KR" altLang="en-US" sz="850" b="0" dirty="0">
                          <a:latin typeface="+mn-ea"/>
                          <a:ea typeface="+mn-ea"/>
                        </a:rPr>
                        <a:t>색상</a:t>
                      </a:r>
                      <a:r>
                        <a:rPr lang="en-US" altLang="ko-KR" sz="850" b="0" dirty="0">
                          <a:latin typeface="+mn-ea"/>
                          <a:ea typeface="+mn-ea"/>
                        </a:rPr>
                        <a:t>: , #FFFFFF, #000000</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영화</a:t>
                      </a:r>
                      <a:r>
                        <a:rPr kumimoji="1" lang="en-US" altLang="ko-KR" sz="850" dirty="0">
                          <a:solidFill>
                            <a:schemeClr val="tx1"/>
                          </a:solidFill>
                          <a:latin typeface="+mn-ea"/>
                        </a:rPr>
                        <a:t> </a:t>
                      </a:r>
                      <a:r>
                        <a:rPr kumimoji="1" lang="ko-KR" altLang="en-US" sz="850" dirty="0">
                          <a:solidFill>
                            <a:schemeClr val="tx1"/>
                          </a:solidFill>
                          <a:latin typeface="+mn-ea"/>
                        </a:rPr>
                        <a:t>버튼</a:t>
                      </a:r>
                      <a:r>
                        <a:rPr kumimoji="1" lang="en-US" altLang="ko-KR" sz="850" dirty="0">
                          <a:solidFill>
                            <a:schemeClr val="tx1"/>
                          </a:solidFill>
                          <a:latin typeface="+mn-ea"/>
                        </a:rPr>
                        <a:t>: </a:t>
                      </a:r>
                      <a:r>
                        <a:rPr kumimoji="1" lang="ko-KR" altLang="en-US" sz="850" dirty="0">
                          <a:solidFill>
                            <a:schemeClr val="tx1"/>
                          </a:solidFill>
                          <a:latin typeface="+mn-ea"/>
                        </a:rPr>
                        <a:t>모든 영화들이 나열되어 있는 창으로 넘어간다</a:t>
                      </a:r>
                      <a:r>
                        <a:rPr kumimoji="1" lang="en-US" altLang="ko-KR" sz="850" dirty="0">
                          <a:solidFill>
                            <a:schemeClr val="tx1"/>
                          </a:solidFill>
                          <a:latin typeface="+mn-ea"/>
                        </a:rPr>
                        <a:t>. </a:t>
                      </a:r>
                      <a:r>
                        <a:rPr lang="en-US" altLang="ko-KR" sz="850" b="0" dirty="0">
                          <a:latin typeface="+mn-ea"/>
                          <a:ea typeface="+mn-ea"/>
                        </a:rPr>
                        <a:t>W=40%, H=8%, </a:t>
                      </a:r>
                      <a:r>
                        <a:rPr lang="ko-KR" altLang="en-US" sz="850" b="0" dirty="0">
                          <a:latin typeface="+mn-ea"/>
                          <a:ea typeface="+mn-ea"/>
                        </a:rPr>
                        <a:t>폰트</a:t>
                      </a:r>
                      <a:r>
                        <a:rPr lang="en-US" altLang="ko-KR" sz="850" b="0" dirty="0">
                          <a:latin typeface="+mn-ea"/>
                          <a:ea typeface="+mn-ea"/>
                        </a:rPr>
                        <a:t>: </a:t>
                      </a:r>
                      <a:r>
                        <a:rPr lang="ko-KR" altLang="en-US" sz="850" b="0" dirty="0">
                          <a:latin typeface="+mn-ea"/>
                          <a:ea typeface="+mn-ea"/>
                        </a:rPr>
                        <a:t>맑은 고딕</a:t>
                      </a:r>
                      <a:r>
                        <a:rPr lang="en-US" altLang="ko-KR" sz="850" b="0" dirty="0">
                          <a:latin typeface="+mn-ea"/>
                          <a:ea typeface="+mn-ea"/>
                        </a:rPr>
                        <a:t>, </a:t>
                      </a:r>
                      <a:r>
                        <a:rPr lang="ko-KR" altLang="en-US" sz="850" b="0" dirty="0">
                          <a:latin typeface="+mn-ea"/>
                          <a:ea typeface="+mn-ea"/>
                        </a:rPr>
                        <a:t>색상</a:t>
                      </a:r>
                      <a:r>
                        <a:rPr lang="en-US" altLang="ko-KR" sz="850" b="0" dirty="0">
                          <a:latin typeface="+mn-ea"/>
                          <a:ea typeface="+mn-ea"/>
                        </a:rPr>
                        <a:t>: , #FFFFFF, #000000</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리뷰 버튼</a:t>
                      </a:r>
                      <a:r>
                        <a:rPr lang="en-US" altLang="ko-KR" sz="850" b="0" dirty="0">
                          <a:latin typeface="+mn-ea"/>
                          <a:ea typeface="+mn-ea"/>
                        </a:rPr>
                        <a:t>: </a:t>
                      </a:r>
                      <a:r>
                        <a:rPr lang="ko-KR" altLang="en-US" sz="850" b="0" dirty="0">
                          <a:latin typeface="+mn-ea"/>
                          <a:ea typeface="+mn-ea"/>
                        </a:rPr>
                        <a:t>영화 리뷰를 찾아볼 수 있는 창으로 넘어간다</a:t>
                      </a:r>
                      <a:r>
                        <a:rPr lang="en-US" altLang="ko-KR" sz="850" b="0" dirty="0">
                          <a:latin typeface="+mn-ea"/>
                          <a:ea typeface="+mn-ea"/>
                        </a:rPr>
                        <a:t>. W=35%, H=8%, </a:t>
                      </a:r>
                      <a:r>
                        <a:rPr lang="ko-KR" altLang="en-US" sz="850" b="0" dirty="0">
                          <a:latin typeface="+mn-ea"/>
                          <a:ea typeface="+mn-ea"/>
                        </a:rPr>
                        <a:t>폰트</a:t>
                      </a:r>
                      <a:r>
                        <a:rPr lang="en-US" altLang="ko-KR" sz="850" b="0" dirty="0">
                          <a:latin typeface="+mn-ea"/>
                          <a:ea typeface="+mn-ea"/>
                        </a:rPr>
                        <a:t>: </a:t>
                      </a:r>
                      <a:r>
                        <a:rPr lang="ko-KR" altLang="en-US" sz="850" b="0" dirty="0">
                          <a:latin typeface="+mn-ea"/>
                          <a:ea typeface="+mn-ea"/>
                        </a:rPr>
                        <a:t>맑은 고딕</a:t>
                      </a:r>
                      <a:r>
                        <a:rPr lang="en-US" altLang="ko-KR" sz="850" b="0" dirty="0">
                          <a:latin typeface="+mn-ea"/>
                          <a:ea typeface="+mn-ea"/>
                        </a:rPr>
                        <a:t>, </a:t>
                      </a:r>
                      <a:r>
                        <a:rPr lang="ko-KR" altLang="en-US" sz="850" b="0" dirty="0">
                          <a:latin typeface="+mn-ea"/>
                          <a:ea typeface="+mn-ea"/>
                        </a:rPr>
                        <a:t>색상</a:t>
                      </a:r>
                      <a:r>
                        <a:rPr lang="en-US" altLang="ko-KR" sz="850" b="0" dirty="0">
                          <a:latin typeface="+mn-ea"/>
                          <a:ea typeface="+mn-ea"/>
                        </a:rPr>
                        <a:t>: , #FFFFFF, #000000</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sp>
        <p:nvSpPr>
          <p:cNvPr id="12" name="사각형: 둥근 모서리 11">
            <a:extLst>
              <a:ext uri="{FF2B5EF4-FFF2-40B4-BE49-F238E27FC236}">
                <a16:creationId xmlns:a16="http://schemas.microsoft.com/office/drawing/2014/main" id="{0195EB65-FAE9-3514-1D30-5B1359E050D0}"/>
              </a:ext>
            </a:extLst>
          </p:cNvPr>
          <p:cNvSpPr/>
          <p:nvPr/>
        </p:nvSpPr>
        <p:spPr>
          <a:xfrm>
            <a:off x="1055440" y="1052736"/>
            <a:ext cx="2376264" cy="504056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a:extLst>
              <a:ext uri="{FF2B5EF4-FFF2-40B4-BE49-F238E27FC236}">
                <a16:creationId xmlns:a16="http://schemas.microsoft.com/office/drawing/2014/main" id="{EC865078-3057-FBFE-8935-B5B6D033B267}"/>
              </a:ext>
            </a:extLst>
          </p:cNvPr>
          <p:cNvSpPr txBox="1"/>
          <p:nvPr/>
        </p:nvSpPr>
        <p:spPr>
          <a:xfrm>
            <a:off x="1038626" y="1767293"/>
            <a:ext cx="2409891" cy="369332"/>
          </a:xfrm>
          <a:prstGeom prst="rect">
            <a:avLst/>
          </a:prstGeom>
          <a:solidFill>
            <a:schemeClr val="tx1"/>
          </a:solidFill>
          <a:ln>
            <a:solidFill>
              <a:schemeClr val="tx1"/>
            </a:solidFill>
          </a:ln>
        </p:spPr>
        <p:txBody>
          <a:bodyPr wrap="square" rtlCol="0">
            <a:spAutoFit/>
          </a:bodyPr>
          <a:lstStyle/>
          <a:p>
            <a:r>
              <a:rPr lang="en-US" altLang="ko-KR" dirty="0">
                <a:solidFill>
                  <a:schemeClr val="bg1"/>
                </a:solidFill>
                <a:latin typeface="Hollywood Hills" panose="00000400000000000000" pitchFamily="2" charset="0"/>
              </a:rPr>
              <a:t>Musicals</a:t>
            </a:r>
            <a:endParaRPr lang="ko-KR" altLang="en-US" dirty="0">
              <a:solidFill>
                <a:schemeClr val="bg1"/>
              </a:solidFill>
              <a:latin typeface="Hollywood Hills" panose="00000400000000000000" pitchFamily="2" charset="0"/>
            </a:endParaRPr>
          </a:p>
        </p:txBody>
      </p:sp>
      <p:pic>
        <p:nvPicPr>
          <p:cNvPr id="1026" name="Picture 2" descr="뮤지컬 &lt;엘리자벳&gt; 포스터 - 오마이뉴스 모바일">
            <a:extLst>
              <a:ext uri="{FF2B5EF4-FFF2-40B4-BE49-F238E27FC236}">
                <a16:creationId xmlns:a16="http://schemas.microsoft.com/office/drawing/2014/main" id="{DF006B0E-F70A-51DB-4E4D-1135F12C31A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3557" y="2210964"/>
            <a:ext cx="780492" cy="11015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뮤지컬 '웃는 남자' 관전 포인트 공개…역대급 시즌 예고 - 매일일보">
            <a:extLst>
              <a:ext uri="{FF2B5EF4-FFF2-40B4-BE49-F238E27FC236}">
                <a16:creationId xmlns:a16="http://schemas.microsoft.com/office/drawing/2014/main" id="{01899086-C5F0-98D8-4F0C-8E3FBF2C71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8014" y="4665041"/>
            <a:ext cx="789136" cy="110468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공식] '레미제라블: 뮤지컬 콘서트' 2월 19일 개봉 확정, 포스터 공개 | 서울경제">
            <a:extLst>
              <a:ext uri="{FF2B5EF4-FFF2-40B4-BE49-F238E27FC236}">
                <a16:creationId xmlns:a16="http://schemas.microsoft.com/office/drawing/2014/main" id="{31D2ADA8-D887-64BD-BA2A-9E9FCBBF35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57386" y="3440562"/>
            <a:ext cx="770980" cy="11046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5·18 이야기 '광주' 뮤지컬 포스터 공개 - 광주타임즈">
            <a:extLst>
              <a:ext uri="{FF2B5EF4-FFF2-40B4-BE49-F238E27FC236}">
                <a16:creationId xmlns:a16="http://schemas.microsoft.com/office/drawing/2014/main" id="{EFCF96D7-1C9E-AE80-95B1-5BD2B415E7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64913" y="4660348"/>
            <a:ext cx="789136" cy="111407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뮤지컬코리아 - 뮤지컬 포스터 1 | Facebook">
            <a:extLst>
              <a:ext uri="{FF2B5EF4-FFF2-40B4-BE49-F238E27FC236}">
                <a16:creationId xmlns:a16="http://schemas.microsoft.com/office/drawing/2014/main" id="{BB13AF45-9CC5-F1FF-13FC-4E61EFF5DA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4912" y="3429000"/>
            <a:ext cx="789137" cy="111481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뮤지컬] 물랑루즈_포스터 – CJ미디어라이브러리">
            <a:extLst>
              <a:ext uri="{FF2B5EF4-FFF2-40B4-BE49-F238E27FC236}">
                <a16:creationId xmlns:a16="http://schemas.microsoft.com/office/drawing/2014/main" id="{E4A782E5-C459-EDC1-BB79-EFAAD1DDA7E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57386" y="2210964"/>
            <a:ext cx="770980" cy="1104688"/>
          </a:xfrm>
          <a:prstGeom prst="rect">
            <a:avLst/>
          </a:prstGeom>
          <a:noFill/>
          <a:extLst>
            <a:ext uri="{909E8E84-426E-40DD-AFC4-6F175D3DCCD1}">
              <a14:hiddenFill xmlns:a14="http://schemas.microsoft.com/office/drawing/2010/main">
                <a:solidFill>
                  <a:srgbClr val="FFFFFF"/>
                </a:solidFill>
              </a14:hiddenFill>
            </a:ext>
          </a:extLst>
        </p:spPr>
      </p:pic>
      <p:pic>
        <p:nvPicPr>
          <p:cNvPr id="13" name="그림 12">
            <a:extLst>
              <a:ext uri="{FF2B5EF4-FFF2-40B4-BE49-F238E27FC236}">
                <a16:creationId xmlns:a16="http://schemas.microsoft.com/office/drawing/2014/main" id="{282F17E7-A86A-4F23-BB8B-96650AD1607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b="18554"/>
          <a:stretch/>
        </p:blipFill>
        <p:spPr>
          <a:xfrm>
            <a:off x="1021368" y="1468887"/>
            <a:ext cx="263086" cy="214274"/>
          </a:xfrm>
          <a:prstGeom prst="rect">
            <a:avLst/>
          </a:prstGeom>
        </p:spPr>
      </p:pic>
      <p:pic>
        <p:nvPicPr>
          <p:cNvPr id="19" name="그림 18">
            <a:extLst>
              <a:ext uri="{FF2B5EF4-FFF2-40B4-BE49-F238E27FC236}">
                <a16:creationId xmlns:a16="http://schemas.microsoft.com/office/drawing/2014/main" id="{4D98975D-E621-8FC1-C650-AC53D17A4FC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68618" y="1444481"/>
            <a:ext cx="263086" cy="263086"/>
          </a:xfrm>
          <a:prstGeom prst="rect">
            <a:avLst/>
          </a:prstGeom>
        </p:spPr>
      </p:pic>
      <p:sp>
        <p:nvSpPr>
          <p:cNvPr id="3" name="사각형: 둥근 모서리 2">
            <a:extLst>
              <a:ext uri="{FF2B5EF4-FFF2-40B4-BE49-F238E27FC236}">
                <a16:creationId xmlns:a16="http://schemas.microsoft.com/office/drawing/2014/main" id="{60CD72C1-BB1A-ADAC-0373-61BDA4CBDEB4}"/>
              </a:ext>
            </a:extLst>
          </p:cNvPr>
          <p:cNvSpPr/>
          <p:nvPr/>
        </p:nvSpPr>
        <p:spPr>
          <a:xfrm>
            <a:off x="1024936" y="1052736"/>
            <a:ext cx="1555824" cy="5040560"/>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A5D906A1-556A-F5B3-0EC5-22963DE71040}"/>
              </a:ext>
            </a:extLst>
          </p:cNvPr>
          <p:cNvSpPr txBox="1"/>
          <p:nvPr/>
        </p:nvSpPr>
        <p:spPr>
          <a:xfrm>
            <a:off x="1224560" y="2036091"/>
            <a:ext cx="70135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ko-KR" altLang="en-US" dirty="0"/>
              <a:t>추천</a:t>
            </a:r>
          </a:p>
        </p:txBody>
      </p:sp>
      <p:sp>
        <p:nvSpPr>
          <p:cNvPr id="6" name="TextBox 5">
            <a:extLst>
              <a:ext uri="{FF2B5EF4-FFF2-40B4-BE49-F238E27FC236}">
                <a16:creationId xmlns:a16="http://schemas.microsoft.com/office/drawing/2014/main" id="{9BD1DC43-0351-BC4E-A8DF-FEDD00C11B4C}"/>
              </a:ext>
            </a:extLst>
          </p:cNvPr>
          <p:cNvSpPr txBox="1"/>
          <p:nvPr/>
        </p:nvSpPr>
        <p:spPr>
          <a:xfrm>
            <a:off x="1224561" y="2553661"/>
            <a:ext cx="708128"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ko-KR" altLang="en-US" dirty="0"/>
              <a:t>영화</a:t>
            </a:r>
          </a:p>
        </p:txBody>
      </p:sp>
      <p:sp>
        <p:nvSpPr>
          <p:cNvPr id="11" name="TextBox 10">
            <a:extLst>
              <a:ext uri="{FF2B5EF4-FFF2-40B4-BE49-F238E27FC236}">
                <a16:creationId xmlns:a16="http://schemas.microsoft.com/office/drawing/2014/main" id="{21B8B677-1D93-5FF6-9236-CF1C264DB374}"/>
              </a:ext>
            </a:extLst>
          </p:cNvPr>
          <p:cNvSpPr txBox="1"/>
          <p:nvPr/>
        </p:nvSpPr>
        <p:spPr>
          <a:xfrm>
            <a:off x="1224560" y="3071230"/>
            <a:ext cx="70135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ko-KR" altLang="en-US" dirty="0"/>
              <a:t>리뷰</a:t>
            </a:r>
          </a:p>
        </p:txBody>
      </p:sp>
      <p:sp>
        <p:nvSpPr>
          <p:cNvPr id="10" name="TextBox 9">
            <a:extLst>
              <a:ext uri="{FF2B5EF4-FFF2-40B4-BE49-F238E27FC236}">
                <a16:creationId xmlns:a16="http://schemas.microsoft.com/office/drawing/2014/main" id="{2B1ED85E-536D-0244-173D-DD82CF9974E8}"/>
              </a:ext>
            </a:extLst>
          </p:cNvPr>
          <p:cNvSpPr txBox="1"/>
          <p:nvPr/>
        </p:nvSpPr>
        <p:spPr>
          <a:xfrm>
            <a:off x="773357" y="2033956"/>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ko-Kore-KR" dirty="0"/>
              <a:t>1</a:t>
            </a:r>
            <a:endParaRPr kumimoji="1" lang="ko-Kore-KR" altLang="en-US" dirty="0"/>
          </a:p>
        </p:txBody>
      </p:sp>
      <p:sp>
        <p:nvSpPr>
          <p:cNvPr id="21" name="TextBox 20">
            <a:extLst>
              <a:ext uri="{FF2B5EF4-FFF2-40B4-BE49-F238E27FC236}">
                <a16:creationId xmlns:a16="http://schemas.microsoft.com/office/drawing/2014/main" id="{9AC06920-F7B4-63AD-1647-96A37A8FB21B}"/>
              </a:ext>
            </a:extLst>
          </p:cNvPr>
          <p:cNvSpPr txBox="1"/>
          <p:nvPr/>
        </p:nvSpPr>
        <p:spPr>
          <a:xfrm>
            <a:off x="778929" y="3031501"/>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3</a:t>
            </a:r>
            <a:endParaRPr kumimoji="1" lang="ko-Kore-KR" altLang="en-US" dirty="0"/>
          </a:p>
        </p:txBody>
      </p:sp>
      <p:sp>
        <p:nvSpPr>
          <p:cNvPr id="20" name="TextBox 19">
            <a:extLst>
              <a:ext uri="{FF2B5EF4-FFF2-40B4-BE49-F238E27FC236}">
                <a16:creationId xmlns:a16="http://schemas.microsoft.com/office/drawing/2014/main" id="{19ADDAA3-563D-E92D-384C-56BA58824734}"/>
              </a:ext>
            </a:extLst>
          </p:cNvPr>
          <p:cNvSpPr txBox="1"/>
          <p:nvPr/>
        </p:nvSpPr>
        <p:spPr>
          <a:xfrm>
            <a:off x="790253" y="2552761"/>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2</a:t>
            </a:r>
            <a:endParaRPr kumimoji="1" lang="ko-Kore-KR" altLang="en-US" dirty="0"/>
          </a:p>
        </p:txBody>
      </p:sp>
      <p:cxnSp>
        <p:nvCxnSpPr>
          <p:cNvPr id="14" name="직선 화살표 연결선 13">
            <a:extLst>
              <a:ext uri="{FF2B5EF4-FFF2-40B4-BE49-F238E27FC236}">
                <a16:creationId xmlns:a16="http://schemas.microsoft.com/office/drawing/2014/main" id="{AD7EA633-7A9A-2630-AF62-6A5207393050}"/>
              </a:ext>
            </a:extLst>
          </p:cNvPr>
          <p:cNvCxnSpPr>
            <a:stCxn id="3" idx="0"/>
            <a:endCxn id="3" idx="2"/>
          </p:cNvCxnSpPr>
          <p:nvPr/>
        </p:nvCxnSpPr>
        <p:spPr>
          <a:xfrm>
            <a:off x="1802848" y="1052736"/>
            <a:ext cx="0" cy="50405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2C5DC307-5B8E-3E12-56FE-2404652B2C61}"/>
              </a:ext>
            </a:extLst>
          </p:cNvPr>
          <p:cNvCxnSpPr>
            <a:stCxn id="3" idx="1"/>
            <a:endCxn id="3" idx="3"/>
          </p:cNvCxnSpPr>
          <p:nvPr/>
        </p:nvCxnSpPr>
        <p:spPr>
          <a:xfrm>
            <a:off x="1024936" y="3573016"/>
            <a:ext cx="155582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D0AF5244-E882-F450-26BD-5E6616B96CA8}"/>
              </a:ext>
            </a:extLst>
          </p:cNvPr>
          <p:cNvCxnSpPr>
            <a:cxnSpLocks/>
            <a:endCxn id="6" idx="3"/>
          </p:cNvCxnSpPr>
          <p:nvPr/>
        </p:nvCxnSpPr>
        <p:spPr>
          <a:xfrm flipH="1" flipV="1">
            <a:off x="1932689" y="2738327"/>
            <a:ext cx="648071" cy="4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FB5D09B4-83C4-97C5-1826-B006962C4DFC}"/>
              </a:ext>
            </a:extLst>
          </p:cNvPr>
          <p:cNvCxnSpPr>
            <a:endCxn id="18" idx="3"/>
          </p:cNvCxnSpPr>
          <p:nvPr/>
        </p:nvCxnSpPr>
        <p:spPr>
          <a:xfrm flipH="1">
            <a:off x="1925910" y="2210964"/>
            <a:ext cx="654850" cy="97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3C00147-D668-4FE8-2B82-471068EFB0E7}"/>
              </a:ext>
            </a:extLst>
          </p:cNvPr>
          <p:cNvCxnSpPr/>
          <p:nvPr/>
        </p:nvCxnSpPr>
        <p:spPr>
          <a:xfrm flipH="1">
            <a:off x="1925910" y="3239656"/>
            <a:ext cx="654850" cy="979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E232D988-1C8A-DDAD-7F0F-F80191612057}"/>
              </a:ext>
            </a:extLst>
          </p:cNvPr>
          <p:cNvCxnSpPr>
            <a:cxnSpLocks/>
          </p:cNvCxnSpPr>
          <p:nvPr/>
        </p:nvCxnSpPr>
        <p:spPr>
          <a:xfrm flipH="1">
            <a:off x="1012415" y="1939312"/>
            <a:ext cx="21214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B681D8C-565A-9D1A-6279-B57B9E3AFF89}"/>
              </a:ext>
            </a:extLst>
          </p:cNvPr>
          <p:cNvSpPr txBox="1"/>
          <p:nvPr/>
        </p:nvSpPr>
        <p:spPr>
          <a:xfrm>
            <a:off x="1730013" y="1446953"/>
            <a:ext cx="648072" cy="246221"/>
          </a:xfrm>
          <a:prstGeom prst="rect">
            <a:avLst/>
          </a:prstGeom>
          <a:noFill/>
        </p:spPr>
        <p:txBody>
          <a:bodyPr wrap="square" rtlCol="0">
            <a:spAutoFit/>
          </a:bodyPr>
          <a:lstStyle/>
          <a:p>
            <a:r>
              <a:rPr lang="en-US" altLang="ko-KR" sz="1000" dirty="0">
                <a:solidFill>
                  <a:schemeClr val="bg1"/>
                </a:solidFill>
              </a:rPr>
              <a:t>100%</a:t>
            </a:r>
            <a:endParaRPr lang="ko-KR" altLang="en-US" sz="1000" dirty="0">
              <a:solidFill>
                <a:schemeClr val="bg1"/>
              </a:solidFill>
            </a:endParaRPr>
          </a:p>
        </p:txBody>
      </p:sp>
      <p:sp>
        <p:nvSpPr>
          <p:cNvPr id="31" name="TextBox 30">
            <a:extLst>
              <a:ext uri="{FF2B5EF4-FFF2-40B4-BE49-F238E27FC236}">
                <a16:creationId xmlns:a16="http://schemas.microsoft.com/office/drawing/2014/main" id="{B5B3ECB2-4D5A-C1BD-1F7E-B146CCA01792}"/>
              </a:ext>
            </a:extLst>
          </p:cNvPr>
          <p:cNvSpPr txBox="1"/>
          <p:nvPr/>
        </p:nvSpPr>
        <p:spPr>
          <a:xfrm>
            <a:off x="2024943" y="3584423"/>
            <a:ext cx="648072" cy="246221"/>
          </a:xfrm>
          <a:prstGeom prst="rect">
            <a:avLst/>
          </a:prstGeom>
          <a:noFill/>
        </p:spPr>
        <p:txBody>
          <a:bodyPr wrap="square" rtlCol="0">
            <a:spAutoFit/>
          </a:bodyPr>
          <a:lstStyle/>
          <a:p>
            <a:r>
              <a:rPr lang="en-US" altLang="ko-KR" sz="1000" dirty="0">
                <a:solidFill>
                  <a:schemeClr val="bg1"/>
                </a:solidFill>
              </a:rPr>
              <a:t>70%</a:t>
            </a:r>
            <a:endParaRPr lang="ko-KR" altLang="en-US" sz="1000" dirty="0">
              <a:solidFill>
                <a:schemeClr val="bg1"/>
              </a:solidFill>
            </a:endParaRPr>
          </a:p>
        </p:txBody>
      </p:sp>
      <p:sp>
        <p:nvSpPr>
          <p:cNvPr id="1024" name="TextBox 1023">
            <a:extLst>
              <a:ext uri="{FF2B5EF4-FFF2-40B4-BE49-F238E27FC236}">
                <a16:creationId xmlns:a16="http://schemas.microsoft.com/office/drawing/2014/main" id="{08C6510D-2D2D-78FA-9797-49BC31F003A7}"/>
              </a:ext>
            </a:extLst>
          </p:cNvPr>
          <p:cNvSpPr txBox="1"/>
          <p:nvPr/>
        </p:nvSpPr>
        <p:spPr>
          <a:xfrm>
            <a:off x="956341" y="1706793"/>
            <a:ext cx="648072" cy="246221"/>
          </a:xfrm>
          <a:prstGeom prst="rect">
            <a:avLst/>
          </a:prstGeom>
          <a:noFill/>
        </p:spPr>
        <p:txBody>
          <a:bodyPr wrap="square" rtlCol="0">
            <a:spAutoFit/>
          </a:bodyPr>
          <a:lstStyle/>
          <a:p>
            <a:r>
              <a:rPr lang="en-US" altLang="ko-KR" sz="1000" dirty="0">
                <a:solidFill>
                  <a:schemeClr val="bg1"/>
                </a:solidFill>
              </a:rPr>
              <a:t>4%</a:t>
            </a:r>
            <a:endParaRPr lang="ko-KR" altLang="en-US" sz="1000" dirty="0">
              <a:solidFill>
                <a:schemeClr val="bg1"/>
              </a:solidFill>
            </a:endParaRPr>
          </a:p>
        </p:txBody>
      </p:sp>
      <p:sp>
        <p:nvSpPr>
          <p:cNvPr id="1025" name="TextBox 1024">
            <a:extLst>
              <a:ext uri="{FF2B5EF4-FFF2-40B4-BE49-F238E27FC236}">
                <a16:creationId xmlns:a16="http://schemas.microsoft.com/office/drawing/2014/main" id="{9F120E35-74E7-439F-825C-D7AAA827EBC1}"/>
              </a:ext>
            </a:extLst>
          </p:cNvPr>
          <p:cNvSpPr txBox="1"/>
          <p:nvPr/>
        </p:nvSpPr>
        <p:spPr>
          <a:xfrm>
            <a:off x="2043735" y="1983873"/>
            <a:ext cx="648072" cy="246221"/>
          </a:xfrm>
          <a:prstGeom prst="rect">
            <a:avLst/>
          </a:prstGeom>
          <a:noFill/>
        </p:spPr>
        <p:txBody>
          <a:bodyPr wrap="square" rtlCol="0">
            <a:spAutoFit/>
          </a:bodyPr>
          <a:lstStyle/>
          <a:p>
            <a:r>
              <a:rPr lang="en-US" altLang="ko-KR" sz="1000" dirty="0">
                <a:solidFill>
                  <a:schemeClr val="bg1"/>
                </a:solidFill>
              </a:rPr>
              <a:t>15%</a:t>
            </a:r>
            <a:endParaRPr lang="ko-KR" altLang="en-US" sz="1000" dirty="0">
              <a:solidFill>
                <a:schemeClr val="bg1"/>
              </a:solidFill>
            </a:endParaRPr>
          </a:p>
        </p:txBody>
      </p:sp>
      <p:sp>
        <p:nvSpPr>
          <p:cNvPr id="1027" name="TextBox 1026">
            <a:extLst>
              <a:ext uri="{FF2B5EF4-FFF2-40B4-BE49-F238E27FC236}">
                <a16:creationId xmlns:a16="http://schemas.microsoft.com/office/drawing/2014/main" id="{7A96D592-1985-C9DB-89A6-30C5203D6DA7}"/>
              </a:ext>
            </a:extLst>
          </p:cNvPr>
          <p:cNvSpPr txBox="1"/>
          <p:nvPr/>
        </p:nvSpPr>
        <p:spPr>
          <a:xfrm>
            <a:off x="2185180" y="2460192"/>
            <a:ext cx="648072" cy="246221"/>
          </a:xfrm>
          <a:prstGeom prst="rect">
            <a:avLst/>
          </a:prstGeom>
          <a:noFill/>
        </p:spPr>
        <p:txBody>
          <a:bodyPr wrap="square" rtlCol="0">
            <a:spAutoFit/>
          </a:bodyPr>
          <a:lstStyle/>
          <a:p>
            <a:r>
              <a:rPr lang="en-US" altLang="ko-KR" sz="1000" dirty="0">
                <a:solidFill>
                  <a:schemeClr val="bg1"/>
                </a:solidFill>
              </a:rPr>
              <a:t>15%</a:t>
            </a:r>
            <a:endParaRPr lang="ko-KR" altLang="en-US" sz="1000" dirty="0">
              <a:solidFill>
                <a:schemeClr val="bg1"/>
              </a:solidFill>
            </a:endParaRPr>
          </a:p>
        </p:txBody>
      </p:sp>
      <p:sp>
        <p:nvSpPr>
          <p:cNvPr id="1031" name="TextBox 1030">
            <a:extLst>
              <a:ext uri="{FF2B5EF4-FFF2-40B4-BE49-F238E27FC236}">
                <a16:creationId xmlns:a16="http://schemas.microsoft.com/office/drawing/2014/main" id="{50399397-96C3-F752-18AE-6D79F1887536}"/>
              </a:ext>
            </a:extLst>
          </p:cNvPr>
          <p:cNvSpPr txBox="1"/>
          <p:nvPr/>
        </p:nvSpPr>
        <p:spPr>
          <a:xfrm>
            <a:off x="2043735" y="3001333"/>
            <a:ext cx="648072" cy="246221"/>
          </a:xfrm>
          <a:prstGeom prst="rect">
            <a:avLst/>
          </a:prstGeom>
          <a:noFill/>
        </p:spPr>
        <p:txBody>
          <a:bodyPr wrap="square" rtlCol="0">
            <a:spAutoFit/>
          </a:bodyPr>
          <a:lstStyle/>
          <a:p>
            <a:r>
              <a:rPr lang="en-US" altLang="ko-KR" sz="1000" dirty="0">
                <a:solidFill>
                  <a:schemeClr val="bg1"/>
                </a:solidFill>
              </a:rPr>
              <a:t>15%</a:t>
            </a:r>
            <a:endParaRPr lang="ko-KR" altLang="en-US" sz="1000" dirty="0">
              <a:solidFill>
                <a:schemeClr val="bg1"/>
              </a:solidFill>
            </a:endParaRPr>
          </a:p>
        </p:txBody>
      </p:sp>
    </p:spTree>
    <p:extLst>
      <p:ext uri="{BB962C8B-B14F-4D97-AF65-F5344CB8AC3E}">
        <p14:creationId xmlns:p14="http://schemas.microsoft.com/office/powerpoint/2010/main" val="20034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r>
              <a:rPr lang="ko-KR" altLang="en-US" dirty="0" err="1"/>
              <a:t>인트로</a:t>
            </a:r>
            <a:r>
              <a:rPr lang="ko-KR" altLang="en-US" dirty="0"/>
              <a:t> 페이지</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r>
              <a:rPr lang="ko-KR" altLang="en-US" dirty="0"/>
              <a:t>뮤지컬 정보 화면</a:t>
            </a:r>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2624870596"/>
              </p:ext>
            </p:extLst>
          </p:nvPr>
        </p:nvGraphicFramePr>
        <p:xfrm>
          <a:off x="8688288" y="476672"/>
          <a:ext cx="3384376" cy="2543999"/>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ko-KR" altLang="en-US" sz="800" b="0" dirty="0">
                          <a:solidFill>
                            <a:schemeClr val="tx1"/>
                          </a:solidFill>
                          <a:latin typeface="+mn-ea"/>
                          <a:ea typeface="+mn-ea"/>
                          <a:sym typeface="맑은 고딕"/>
                        </a:rPr>
                        <a:t>영화를 선택하면 줄거리</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출연진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평점</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리뷰</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상영 시간을 알 수 있다</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배경</a:t>
                      </a:r>
                      <a:r>
                        <a:rPr lang="en-US" altLang="ko-KR" sz="800" b="0" dirty="0">
                          <a:solidFill>
                            <a:schemeClr val="tx1"/>
                          </a:solidFill>
                          <a:latin typeface="+mn-ea"/>
                          <a:ea typeface="+mn-ea"/>
                          <a:sym typeface="맑은 고딕"/>
                        </a:rPr>
                        <a:t>: </a:t>
                      </a:r>
                      <a:r>
                        <a:rPr lang="en-US" altLang="ko-KR" sz="800" b="0" dirty="0">
                          <a:latin typeface="+mn-ea"/>
                          <a:ea typeface="+mn-ea"/>
                        </a:rPr>
                        <a:t>#FFC000</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영화 메인 포스터 </a:t>
                      </a:r>
                      <a:r>
                        <a:rPr lang="en-US" altLang="ko-KR" sz="850" b="0" dirty="0">
                          <a:latin typeface="+mn-ea"/>
                          <a:ea typeface="+mn-ea"/>
                        </a:rPr>
                        <a:t>W=20%, H = 45%</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a:solidFill>
                            <a:schemeClr val="tx1"/>
                          </a:solidFill>
                          <a:latin typeface="+mn-ea"/>
                        </a:rPr>
                        <a:t>영화 줄거리 설명</a:t>
                      </a:r>
                      <a:r>
                        <a:rPr kumimoji="1" lang="en-US" altLang="ko-KR" sz="850" dirty="0">
                          <a:solidFill>
                            <a:schemeClr val="tx1"/>
                          </a:solidFill>
                          <a:latin typeface="+mn-ea"/>
                        </a:rPr>
                        <a:t>, </a:t>
                      </a:r>
                      <a:r>
                        <a:rPr kumimoji="1" lang="ko-KR" altLang="en-US" sz="850" dirty="0">
                          <a:solidFill>
                            <a:schemeClr val="tx1"/>
                          </a:solidFill>
                          <a:latin typeface="+mn-ea"/>
                        </a:rPr>
                        <a:t>폰트</a:t>
                      </a:r>
                      <a:r>
                        <a:rPr kumimoji="1" lang="en-US" altLang="ko-KR" sz="850" dirty="0">
                          <a:solidFill>
                            <a:schemeClr val="tx1"/>
                          </a:solidFill>
                          <a:latin typeface="+mn-ea"/>
                        </a:rPr>
                        <a:t>: </a:t>
                      </a:r>
                      <a:r>
                        <a:rPr kumimoji="1" lang="ko-KR" altLang="en-US" sz="850" dirty="0">
                          <a:solidFill>
                            <a:schemeClr val="tx1"/>
                          </a:solidFill>
                          <a:latin typeface="+mn-ea"/>
                        </a:rPr>
                        <a:t>맑은 고딕</a:t>
                      </a:r>
                      <a:r>
                        <a:rPr kumimoji="1" lang="en-US" altLang="ko-KR" sz="850" dirty="0">
                          <a:solidFill>
                            <a:schemeClr val="tx1"/>
                          </a:solidFill>
                          <a:latin typeface="+mn-ea"/>
                        </a:rPr>
                        <a:t>, </a:t>
                      </a:r>
                      <a:r>
                        <a:rPr kumimoji="1" lang="ko-KR" altLang="en-US" sz="850" dirty="0">
                          <a:solidFill>
                            <a:schemeClr val="tx1"/>
                          </a:solidFill>
                          <a:latin typeface="+mn-ea"/>
                        </a:rPr>
                        <a:t>색상</a:t>
                      </a:r>
                      <a:r>
                        <a:rPr kumimoji="1" lang="en-US" altLang="ko-KR" sz="850" dirty="0">
                          <a:solidFill>
                            <a:schemeClr val="tx1"/>
                          </a:solidFill>
                          <a:latin typeface="+mn-ea"/>
                        </a:rPr>
                        <a:t>: </a:t>
                      </a:r>
                      <a:r>
                        <a:rPr lang="en-US" altLang="ko-KR" sz="850" b="0" dirty="0">
                          <a:latin typeface="+mn-ea"/>
                          <a:ea typeface="+mn-ea"/>
                        </a:rPr>
                        <a:t>#000000</a:t>
                      </a: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영화 출연진 정보 </a:t>
                      </a:r>
                      <a:r>
                        <a:rPr lang="en-US" altLang="ko-KR" sz="850" b="0" dirty="0">
                          <a:latin typeface="+mn-ea"/>
                          <a:ea typeface="+mn-ea"/>
                        </a:rPr>
                        <a:t>W=10%, H = 10%</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영화 평점</a:t>
                      </a:r>
                      <a:r>
                        <a:rPr lang="en-US" altLang="ko-KR" sz="850" b="0" dirty="0">
                          <a:latin typeface="+mn-ea"/>
                          <a:ea typeface="+mn-ea"/>
                        </a:rPr>
                        <a:t>: </a:t>
                      </a:r>
                      <a:r>
                        <a:rPr lang="ko-KR" altLang="en-US" sz="850" b="0" dirty="0">
                          <a:latin typeface="+mn-ea"/>
                          <a:ea typeface="+mn-ea"/>
                        </a:rPr>
                        <a:t>평균 평점을 볼 수 있다</a:t>
                      </a:r>
                      <a:r>
                        <a:rPr lang="en-US" altLang="ko-KR" sz="850" b="0" dirty="0">
                          <a:latin typeface="+mn-ea"/>
                          <a:ea typeface="+mn-ea"/>
                        </a:rPr>
                        <a:t>. W=60%, H=6%, </a:t>
                      </a:r>
                      <a:r>
                        <a:rPr lang="ko-KR" altLang="en-US" sz="850" b="0" dirty="0">
                          <a:latin typeface="+mn-ea"/>
                          <a:ea typeface="+mn-ea"/>
                        </a:rPr>
                        <a:t>별 색</a:t>
                      </a:r>
                      <a:r>
                        <a:rPr lang="en-US" altLang="ko-KR" sz="850" b="0" dirty="0">
                          <a:latin typeface="+mn-ea"/>
                          <a:ea typeface="+mn-ea"/>
                        </a:rPr>
                        <a:t>=#FFCC00, #FFFFFF, #000000</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58921162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영화 리뷰</a:t>
                      </a:r>
                      <a:r>
                        <a:rPr lang="en-US" altLang="ko-KR" sz="850" b="0" dirty="0">
                          <a:latin typeface="+mn-ea"/>
                          <a:ea typeface="+mn-ea"/>
                        </a:rPr>
                        <a:t>: </a:t>
                      </a:r>
                      <a:r>
                        <a:rPr lang="ko-KR" altLang="en-US" sz="850" b="0" dirty="0">
                          <a:latin typeface="+mn-ea"/>
                          <a:ea typeface="+mn-ea"/>
                        </a:rPr>
                        <a:t>누르면 더 자세한 리뷰를 볼 수 있다</a:t>
                      </a:r>
                      <a:r>
                        <a:rPr lang="en-US" altLang="ko-KR" sz="850" b="0" dirty="0">
                          <a:latin typeface="+mn-ea"/>
                          <a:ea typeface="+mn-ea"/>
                        </a:rPr>
                        <a:t>. W=80%, H=40%, ,</a:t>
                      </a:r>
                      <a:r>
                        <a:rPr lang="ko-KR" altLang="en-US" sz="850" b="0" dirty="0">
                          <a:latin typeface="+mn-ea"/>
                          <a:ea typeface="+mn-ea"/>
                        </a:rPr>
                        <a:t>색상</a:t>
                      </a:r>
                      <a:r>
                        <a:rPr lang="en-US" altLang="ko-KR" sz="850" b="0" dirty="0">
                          <a:latin typeface="+mn-ea"/>
                          <a:ea typeface="+mn-ea"/>
                        </a:rPr>
                        <a:t>: #FFFFFF, #000000</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72859797"/>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sp>
        <p:nvSpPr>
          <p:cNvPr id="12" name="사각형: 둥근 모서리 11">
            <a:extLst>
              <a:ext uri="{FF2B5EF4-FFF2-40B4-BE49-F238E27FC236}">
                <a16:creationId xmlns:a16="http://schemas.microsoft.com/office/drawing/2014/main" id="{0195EB65-FAE9-3514-1D30-5B1359E050D0}"/>
              </a:ext>
            </a:extLst>
          </p:cNvPr>
          <p:cNvSpPr/>
          <p:nvPr/>
        </p:nvSpPr>
        <p:spPr>
          <a:xfrm>
            <a:off x="1055440" y="1052736"/>
            <a:ext cx="2376264" cy="5040560"/>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2B1ED85E-536D-0244-173D-DD82CF9974E8}"/>
              </a:ext>
            </a:extLst>
          </p:cNvPr>
          <p:cNvSpPr txBox="1"/>
          <p:nvPr/>
        </p:nvSpPr>
        <p:spPr>
          <a:xfrm>
            <a:off x="1290698" y="1128662"/>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ko-Kore-KR" dirty="0"/>
              <a:t>1</a:t>
            </a:r>
            <a:endParaRPr kumimoji="1" lang="ko-Kore-KR" altLang="en-US" dirty="0"/>
          </a:p>
        </p:txBody>
      </p:sp>
      <p:pic>
        <p:nvPicPr>
          <p:cNvPr id="1030" name="Picture 6" descr="뮤지컬 '웃는 남자' 관전 포인트 공개…역대급 시즌 예고 - 매일일보">
            <a:extLst>
              <a:ext uri="{FF2B5EF4-FFF2-40B4-BE49-F238E27FC236}">
                <a16:creationId xmlns:a16="http://schemas.microsoft.com/office/drawing/2014/main" id="{01899086-C5F0-98D8-4F0C-8E3FBF2C71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2255" y="1460905"/>
            <a:ext cx="927685" cy="129863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9ADDAA3-563D-E92D-384C-56BA58824734}"/>
              </a:ext>
            </a:extLst>
          </p:cNvPr>
          <p:cNvSpPr txBox="1"/>
          <p:nvPr/>
        </p:nvSpPr>
        <p:spPr>
          <a:xfrm>
            <a:off x="888362" y="2641175"/>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2</a:t>
            </a:r>
            <a:endParaRPr kumimoji="1" lang="ko-Kore-KR" altLang="en-US" dirty="0"/>
          </a:p>
        </p:txBody>
      </p:sp>
      <p:sp>
        <p:nvSpPr>
          <p:cNvPr id="21" name="TextBox 20">
            <a:extLst>
              <a:ext uri="{FF2B5EF4-FFF2-40B4-BE49-F238E27FC236}">
                <a16:creationId xmlns:a16="http://schemas.microsoft.com/office/drawing/2014/main" id="{9AC06920-F7B4-63AD-1647-96A37A8FB21B}"/>
              </a:ext>
            </a:extLst>
          </p:cNvPr>
          <p:cNvSpPr txBox="1"/>
          <p:nvPr/>
        </p:nvSpPr>
        <p:spPr>
          <a:xfrm>
            <a:off x="1090162" y="3528440"/>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3</a:t>
            </a:r>
            <a:endParaRPr kumimoji="1" lang="ko-Kore-KR" altLang="en-US" dirty="0"/>
          </a:p>
        </p:txBody>
      </p:sp>
      <p:sp>
        <p:nvSpPr>
          <p:cNvPr id="3" name="TextBox 2">
            <a:extLst>
              <a:ext uri="{FF2B5EF4-FFF2-40B4-BE49-F238E27FC236}">
                <a16:creationId xmlns:a16="http://schemas.microsoft.com/office/drawing/2014/main" id="{1CFCBAD6-267B-6144-ED81-5B6FF3252A02}"/>
              </a:ext>
            </a:extLst>
          </p:cNvPr>
          <p:cNvSpPr txBox="1"/>
          <p:nvPr/>
        </p:nvSpPr>
        <p:spPr>
          <a:xfrm>
            <a:off x="1194056" y="2892138"/>
            <a:ext cx="1974562" cy="553998"/>
          </a:xfrm>
          <a:prstGeom prst="rect">
            <a:avLst/>
          </a:prstGeom>
          <a:noFill/>
        </p:spPr>
        <p:txBody>
          <a:bodyPr wrap="square" rtlCol="0">
            <a:spAutoFit/>
          </a:bodyPr>
          <a:lstStyle/>
          <a:p>
            <a:r>
              <a:rPr lang="ko-KR" altLang="en-US" sz="600" b="0" i="0" dirty="0">
                <a:solidFill>
                  <a:srgbClr val="424242"/>
                </a:solidFill>
                <a:effectLst/>
                <a:latin typeface="-apple-system"/>
              </a:rPr>
              <a:t>‘부자들의 낙원은 가난한 자들의 지옥으로 세워진 것이다’ </a:t>
            </a:r>
            <a:r>
              <a:rPr lang="en-US" altLang="ko-KR" sz="600" b="0" i="0" dirty="0">
                <a:solidFill>
                  <a:srgbClr val="424242"/>
                </a:solidFill>
                <a:effectLst/>
                <a:latin typeface="-apple-system"/>
              </a:rPr>
              <a:t>17</a:t>
            </a:r>
            <a:r>
              <a:rPr lang="ko-KR" altLang="en-US" sz="600" b="0" i="0" dirty="0">
                <a:solidFill>
                  <a:srgbClr val="424242"/>
                </a:solidFill>
                <a:effectLst/>
                <a:latin typeface="-apple-system"/>
              </a:rPr>
              <a:t>세기 영국</a:t>
            </a:r>
            <a:r>
              <a:rPr lang="en-US" altLang="ko-KR" sz="600" b="0" i="0" dirty="0">
                <a:solidFill>
                  <a:srgbClr val="424242"/>
                </a:solidFill>
                <a:effectLst/>
                <a:latin typeface="-apple-system"/>
              </a:rPr>
              <a:t>, </a:t>
            </a:r>
            <a:r>
              <a:rPr lang="ko-KR" altLang="en-US" sz="600" b="0" i="0" dirty="0">
                <a:solidFill>
                  <a:srgbClr val="424242"/>
                </a:solidFill>
                <a:effectLst/>
                <a:latin typeface="-apple-system"/>
              </a:rPr>
              <a:t>아이들을 납치해 기형적인 괴물로 만들어 귀족들의 </a:t>
            </a:r>
            <a:r>
              <a:rPr lang="ko-KR" altLang="en-US" sz="600" b="0" i="0" dirty="0" err="1">
                <a:solidFill>
                  <a:srgbClr val="424242"/>
                </a:solidFill>
                <a:effectLst/>
                <a:latin typeface="-apple-system"/>
              </a:rPr>
              <a:t>놀잇감으로</a:t>
            </a:r>
            <a:r>
              <a:rPr lang="ko-KR" altLang="en-US" sz="600" b="0" i="0" dirty="0">
                <a:solidFill>
                  <a:srgbClr val="424242"/>
                </a:solidFill>
                <a:effectLst/>
                <a:latin typeface="-apple-system"/>
              </a:rPr>
              <a:t> 팔던 인신 </a:t>
            </a:r>
            <a:r>
              <a:rPr lang="ko-KR" altLang="en-US" sz="600" b="0" i="0" dirty="0" err="1">
                <a:solidFill>
                  <a:srgbClr val="424242"/>
                </a:solidFill>
                <a:effectLst/>
                <a:latin typeface="-apple-system"/>
              </a:rPr>
              <a:t>매매단</a:t>
            </a:r>
            <a:r>
              <a:rPr lang="ko-KR" altLang="en-US" sz="600" b="0" i="0" dirty="0">
                <a:solidFill>
                  <a:srgbClr val="424242"/>
                </a:solidFill>
                <a:effectLst/>
                <a:latin typeface="-apple-system"/>
              </a:rPr>
              <a:t> </a:t>
            </a:r>
            <a:r>
              <a:rPr lang="ko-KR" altLang="en-US" sz="600" b="0" i="0" dirty="0" err="1">
                <a:solidFill>
                  <a:srgbClr val="424242"/>
                </a:solidFill>
                <a:effectLst/>
                <a:latin typeface="-apple-system"/>
              </a:rPr>
              <a:t>콤프라치코스에</a:t>
            </a:r>
            <a:r>
              <a:rPr lang="ko-KR" altLang="en-US" sz="600" b="0" i="0" dirty="0">
                <a:solidFill>
                  <a:srgbClr val="424242"/>
                </a:solidFill>
                <a:effectLst/>
                <a:latin typeface="-apple-system"/>
              </a:rPr>
              <a:t> 의해 기이하게 찢겨진 입을 갖게 된 어린 </a:t>
            </a:r>
            <a:r>
              <a:rPr lang="ko-KR" altLang="en-US" sz="600" b="0" i="0" dirty="0" err="1">
                <a:solidFill>
                  <a:srgbClr val="424242"/>
                </a:solidFill>
                <a:effectLst/>
                <a:latin typeface="-apple-system"/>
              </a:rPr>
              <a:t>그윈플렌은</a:t>
            </a:r>
            <a:r>
              <a:rPr lang="ko-KR" altLang="en-US" sz="600" b="0" i="0" dirty="0">
                <a:solidFill>
                  <a:srgbClr val="424242"/>
                </a:solidFill>
                <a:effectLst/>
                <a:latin typeface="-apple-system"/>
              </a:rPr>
              <a:t> 매서운 눈보라 속에 홀로 버려진다</a:t>
            </a:r>
            <a:r>
              <a:rPr lang="en-US" altLang="ko-KR" sz="600" b="0" i="0" dirty="0">
                <a:solidFill>
                  <a:srgbClr val="424242"/>
                </a:solidFill>
                <a:effectLst/>
                <a:latin typeface="-apple-system"/>
              </a:rPr>
              <a:t>.</a:t>
            </a:r>
            <a:endParaRPr lang="ko-KR" altLang="en-US" sz="600" dirty="0"/>
          </a:p>
        </p:txBody>
      </p:sp>
      <p:pic>
        <p:nvPicPr>
          <p:cNvPr id="9" name="그림 8">
            <a:extLst>
              <a:ext uri="{FF2B5EF4-FFF2-40B4-BE49-F238E27FC236}">
                <a16:creationId xmlns:a16="http://schemas.microsoft.com/office/drawing/2014/main" id="{46766A28-F735-A40A-B250-07429E02683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5452"/>
          <a:stretch/>
        </p:blipFill>
        <p:spPr>
          <a:xfrm>
            <a:off x="1485005" y="3512150"/>
            <a:ext cx="1508961" cy="1515658"/>
          </a:xfrm>
          <a:prstGeom prst="rect">
            <a:avLst/>
          </a:prstGeom>
        </p:spPr>
      </p:pic>
      <p:sp>
        <p:nvSpPr>
          <p:cNvPr id="15" name="직사각형 14">
            <a:extLst>
              <a:ext uri="{FF2B5EF4-FFF2-40B4-BE49-F238E27FC236}">
                <a16:creationId xmlns:a16="http://schemas.microsoft.com/office/drawing/2014/main" id="{6612F42B-7C1B-D40B-5A4C-D39348BD2076}"/>
              </a:ext>
            </a:extLst>
          </p:cNvPr>
          <p:cNvSpPr/>
          <p:nvPr/>
        </p:nvSpPr>
        <p:spPr>
          <a:xfrm>
            <a:off x="1485005" y="5106796"/>
            <a:ext cx="1342856" cy="3574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A3B02B05-F612-EC4D-D192-3982DA1553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2002" y="5169189"/>
            <a:ext cx="1080120" cy="232698"/>
          </a:xfrm>
          <a:prstGeom prst="rect">
            <a:avLst/>
          </a:prstGeom>
        </p:spPr>
      </p:pic>
      <p:sp>
        <p:nvSpPr>
          <p:cNvPr id="16" name="사각형: 둥근 모서리 15">
            <a:extLst>
              <a:ext uri="{FF2B5EF4-FFF2-40B4-BE49-F238E27FC236}">
                <a16:creationId xmlns:a16="http://schemas.microsoft.com/office/drawing/2014/main" id="{74D4F37B-76F2-7B72-7FE0-5A69267CD767}"/>
              </a:ext>
            </a:extLst>
          </p:cNvPr>
          <p:cNvSpPr/>
          <p:nvPr/>
        </p:nvSpPr>
        <p:spPr>
          <a:xfrm>
            <a:off x="1336011" y="5661248"/>
            <a:ext cx="1837949" cy="45343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56B43618-16FB-5860-2A62-B77199F0760A}"/>
              </a:ext>
            </a:extLst>
          </p:cNvPr>
          <p:cNvSpPr txBox="1"/>
          <p:nvPr/>
        </p:nvSpPr>
        <p:spPr>
          <a:xfrm>
            <a:off x="1877930" y="5745348"/>
            <a:ext cx="1159574" cy="369332"/>
          </a:xfrm>
          <a:prstGeom prst="rect">
            <a:avLst/>
          </a:prstGeom>
          <a:noFill/>
        </p:spPr>
        <p:txBody>
          <a:bodyPr wrap="square" rtlCol="0">
            <a:spAutoFit/>
          </a:bodyPr>
          <a:lstStyle/>
          <a:p>
            <a:r>
              <a:rPr lang="ko-KR" altLang="en-US" dirty="0"/>
              <a:t>리뷰</a:t>
            </a:r>
          </a:p>
        </p:txBody>
      </p:sp>
      <p:sp>
        <p:nvSpPr>
          <p:cNvPr id="23" name="TextBox 22">
            <a:extLst>
              <a:ext uri="{FF2B5EF4-FFF2-40B4-BE49-F238E27FC236}">
                <a16:creationId xmlns:a16="http://schemas.microsoft.com/office/drawing/2014/main" id="{C31716BE-246B-0086-E4AF-30BD37F04846}"/>
              </a:ext>
            </a:extLst>
          </p:cNvPr>
          <p:cNvSpPr txBox="1"/>
          <p:nvPr/>
        </p:nvSpPr>
        <p:spPr>
          <a:xfrm>
            <a:off x="1076548" y="4806034"/>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4</a:t>
            </a:r>
            <a:endParaRPr kumimoji="1" lang="ko-Kore-KR" altLang="en-US" dirty="0"/>
          </a:p>
        </p:txBody>
      </p:sp>
      <p:sp>
        <p:nvSpPr>
          <p:cNvPr id="24" name="TextBox 23">
            <a:extLst>
              <a:ext uri="{FF2B5EF4-FFF2-40B4-BE49-F238E27FC236}">
                <a16:creationId xmlns:a16="http://schemas.microsoft.com/office/drawing/2014/main" id="{E5D5F382-2234-F513-9E5C-A34557949EC4}"/>
              </a:ext>
            </a:extLst>
          </p:cNvPr>
          <p:cNvSpPr txBox="1"/>
          <p:nvPr/>
        </p:nvSpPr>
        <p:spPr>
          <a:xfrm>
            <a:off x="990483" y="5313744"/>
            <a:ext cx="311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en-US" dirty="0"/>
              <a:t>5</a:t>
            </a:r>
            <a:endParaRPr kumimoji="1" lang="ko-Kore-KR" altLang="en-US" dirty="0"/>
          </a:p>
        </p:txBody>
      </p:sp>
    </p:spTree>
    <p:extLst>
      <p:ext uri="{BB962C8B-B14F-4D97-AF65-F5344CB8AC3E}">
        <p14:creationId xmlns:p14="http://schemas.microsoft.com/office/powerpoint/2010/main" val="67435200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3528</TotalTime>
  <Words>884</Words>
  <Application>Microsoft Office PowerPoint</Application>
  <PresentationFormat>와이드스크린</PresentationFormat>
  <Paragraphs>190</Paragraphs>
  <Slides>11</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11</vt:i4>
      </vt:variant>
    </vt:vector>
  </HeadingPairs>
  <TitlesOfParts>
    <vt:vector size="18" baseType="lpstr">
      <vt:lpstr>-apple-system</vt:lpstr>
      <vt:lpstr>SF Pro Text Medium</vt:lpstr>
      <vt:lpstr>SF Pro Text Regular</vt:lpstr>
      <vt:lpstr>맑은 고딕</vt:lpstr>
      <vt:lpstr>Arial</vt:lpstr>
      <vt:lpstr>Hollywood Hills</vt:lpstr>
      <vt:lpstr>Office 테마</vt:lpstr>
      <vt:lpstr>화면설계서 </vt:lpstr>
      <vt:lpstr>History</vt:lpstr>
      <vt:lpstr>서비스 개요</vt:lpstr>
      <vt:lpstr>메인 그룹</vt:lpstr>
      <vt:lpstr>리뷰 그룹</vt:lpstr>
      <vt:lpstr>PowerPoint 프레젠테이션</vt:lpstr>
      <vt:lpstr>PowerPoint 프레젠테이션</vt:lpstr>
      <vt:lpstr>PowerPoint 프레젠테이션</vt:lpstr>
      <vt:lpstr>PowerPoint 프레젠테이션</vt:lpstr>
      <vt:lpstr>PowerPoint 프레젠테이션</vt:lpstr>
      <vt:lpstr>사이트맵</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황 민경</cp:lastModifiedBy>
  <cp:revision>179</cp:revision>
  <cp:lastPrinted>2019-05-29T05:54:36Z</cp:lastPrinted>
  <dcterms:created xsi:type="dcterms:W3CDTF">2019-03-11T07:43:12Z</dcterms:created>
  <dcterms:modified xsi:type="dcterms:W3CDTF">2023-06-09T16:55:53Z</dcterms:modified>
</cp:coreProperties>
</file>