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sldIdLst>
    <p:sldId id="256" r:id="rId3"/>
    <p:sldId id="257" r:id="rId4"/>
    <p:sldId id="258" r:id="rId5"/>
    <p:sldId id="271" r:id="rId6"/>
    <p:sldId id="259" r:id="rId7"/>
    <p:sldId id="260" r:id="rId8"/>
    <p:sldId id="261" r:id="rId9"/>
    <p:sldId id="264" r:id="rId10"/>
    <p:sldId id="265" r:id="rId11"/>
    <p:sldId id="272" r:id="rId12"/>
    <p:sldId id="273" r:id="rId13"/>
    <p:sldId id="266" r:id="rId14"/>
    <p:sldId id="278" r:id="rId15"/>
    <p:sldId id="267" r:id="rId16"/>
    <p:sldId id="268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96" r:id="rId27"/>
    <p:sldId id="297" r:id="rId28"/>
    <p:sldId id="298" r:id="rId29"/>
    <p:sldId id="299" r:id="rId30"/>
    <p:sldId id="285" r:id="rId31"/>
    <p:sldId id="286" r:id="rId32"/>
    <p:sldId id="287" r:id="rId33"/>
    <p:sldId id="288" r:id="rId34"/>
    <p:sldId id="289" r:id="rId35"/>
    <p:sldId id="291" r:id="rId36"/>
    <p:sldId id="294" r:id="rId37"/>
    <p:sldId id="292" r:id="rId38"/>
    <p:sldId id="293" r:id="rId39"/>
    <p:sldId id="290" r:id="rId40"/>
    <p:sldId id="26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474" autoAdjust="0"/>
    <p:restoredTop sz="94660"/>
  </p:normalViewPr>
  <p:slideViewPr>
    <p:cSldViewPr snapToGrid="0">
      <p:cViewPr>
        <p:scale>
          <a:sx n="66" d="100"/>
          <a:sy n="66" d="100"/>
        </p:scale>
        <p:origin x="-1464" y="-5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8198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0345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92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8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910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2746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5724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5607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2498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8243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822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5DA1C2-9E17-4EAE-854B-E5DC78D4C1C3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2017-05-17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5992E-3673-4B80-B4C0-EC9C5C1E74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73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teamcrak.tistory.com/32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ftware.intel.com/en-us/articles/pintool-downloads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pintool/docs/67254/Pin/html/index.html" TargetMode="External"/><Relationship Id="rId2" Type="http://schemas.openxmlformats.org/officeDocument/2006/relationships/hyperlink" Target="http://sanguine.leaveret.kr/1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ftware.intel.com/sites/landingpage/pintool/docs/67254/Pin/html/group__API__REF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88968" y="2003869"/>
            <a:ext cx="8915399" cy="1277723"/>
          </a:xfrm>
        </p:spPr>
        <p:txBody>
          <a:bodyPr>
            <a:noAutofit/>
          </a:bodyPr>
          <a:lstStyle/>
          <a:p>
            <a:r>
              <a:rPr lang="en-US" altLang="ko-KR" sz="13800" i="1" dirty="0" smtClean="0"/>
              <a:t>Tracer</a:t>
            </a:r>
            <a:endParaRPr lang="ko-KR" altLang="en-US" sz="13800" i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89213" y="466980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	 :	</a:t>
            </a:r>
            <a:r>
              <a:rPr lang="ko-KR" altLang="en-US" dirty="0" smtClean="0"/>
              <a:t>황 상 두</a:t>
            </a:r>
            <a:endParaRPr lang="en-US" altLang="ko-KR" dirty="0" smtClean="0"/>
          </a:p>
          <a:p>
            <a:r>
              <a:rPr lang="ko-KR" altLang="en-US" dirty="0" smtClean="0"/>
              <a:t>전화번호 </a:t>
            </a:r>
            <a:r>
              <a:rPr lang="en-US" altLang="ko-KR" dirty="0" smtClean="0"/>
              <a:t>:	010-4082-8382</a:t>
            </a:r>
          </a:p>
          <a:p>
            <a:r>
              <a:rPr lang="ko-KR" altLang="en-US" dirty="0" smtClean="0"/>
              <a:t>이메일 </a:t>
            </a:r>
            <a:r>
              <a:rPr lang="en-US" altLang="ko-KR" dirty="0" smtClean="0"/>
              <a:t>	 :	ghkdtkden93@gmail.com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2589213" y="2963119"/>
            <a:ext cx="8915399" cy="934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-</a:t>
            </a:r>
            <a:r>
              <a:rPr kumimoji="0" lang="en-US" altLang="ko-KR" sz="3600" b="0" i="0" u="none" strike="noStrike" kern="1200" cap="none" spc="0" normalizeH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ko-KR" altLang="en-US" sz="360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동적 분석 툴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4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400" dirty="0">
                <a:solidFill>
                  <a:srgbClr val="31B4E6">
                    <a:lumMod val="75000"/>
                  </a:srgbClr>
                </a:solidFill>
              </a:rPr>
              <a:t>실행결과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317" y="2290474"/>
            <a:ext cx="6331615" cy="1346690"/>
          </a:xfrm>
          <a:prstGeom prst="rect">
            <a:avLst/>
          </a:prstGeom>
        </p:spPr>
      </p:pic>
      <p:sp>
        <p:nvSpPr>
          <p:cNvPr id="9" name="타원 8"/>
          <p:cNvSpPr/>
          <p:nvPr/>
        </p:nvSpPr>
        <p:spPr>
          <a:xfrm>
            <a:off x="2680300" y="3155127"/>
            <a:ext cx="1102659" cy="29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9" idx="2"/>
          </p:cNvCxnSpPr>
          <p:nvPr/>
        </p:nvCxnSpPr>
        <p:spPr>
          <a:xfrm rot="10800000" flipV="1">
            <a:off x="2680300" y="3303044"/>
            <a:ext cx="1" cy="1571625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-34229" b="39292"/>
          <a:stretch/>
        </p:blipFill>
        <p:spPr>
          <a:xfrm>
            <a:off x="2680297" y="1856426"/>
            <a:ext cx="3415703" cy="4943540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4072559" y="4107999"/>
            <a:ext cx="1102659" cy="2958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711732" y="3936932"/>
            <a:ext cx="573398" cy="2958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4243569" y="3850594"/>
            <a:ext cx="1292476" cy="452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매개변수</a:t>
            </a:r>
            <a:endParaRPr lang="ko-KR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100768" y="4022638"/>
            <a:ext cx="1998545" cy="846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Return </a:t>
            </a:r>
            <a:r>
              <a:rPr lang="ko-KR" alt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값</a:t>
            </a:r>
            <a:endParaRPr lang="en-US" altLang="ko-K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ko-KR" alt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6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5" grpId="0" animBg="1"/>
      <p:bldP spid="15" grpId="1" animBg="1"/>
      <p:bldP spid="17" grpId="0"/>
      <p:bldP spid="17" grpId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err="1" smtClean="0"/>
              <a:t>CreateFileTrace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51176" y="5154707"/>
            <a:ext cx="5076918" cy="433786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619935"/>
            <a:ext cx="6610350" cy="381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296755" y="2637368"/>
            <a:ext cx="1113385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0139"/>
          <a:stretch/>
        </p:blipFill>
        <p:spPr>
          <a:xfrm>
            <a:off x="2790825" y="3201617"/>
            <a:ext cx="6153150" cy="228964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7575176" y="3201617"/>
            <a:ext cx="995082" cy="382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7"/>
            <a:endCxn id="5" idx="4"/>
          </p:cNvCxnSpPr>
          <p:nvPr/>
        </p:nvCxnSpPr>
        <p:spPr>
          <a:xfrm flipV="1">
            <a:off x="8424532" y="2932643"/>
            <a:ext cx="428916" cy="325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3316777" y="4590790"/>
            <a:ext cx="4193684" cy="384723"/>
            <a:chOff x="2992581" y="4615729"/>
            <a:chExt cx="4193684" cy="38472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l="49567" t="-18797" b="-1"/>
            <a:stretch/>
          </p:blipFill>
          <p:spPr>
            <a:xfrm>
              <a:off x="2992581" y="4615729"/>
              <a:ext cx="4193684" cy="384723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2992581" y="4929447"/>
              <a:ext cx="419368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8863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6" y="2009815"/>
            <a:ext cx="6153150" cy="158115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실행결과</a:t>
            </a:r>
            <a:endParaRPr lang="ko-KR" altLang="en-US" sz="54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936371" y="3589871"/>
            <a:ext cx="3917582" cy="425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B050"/>
                </a:solidFill>
              </a:rPr>
              <a:t>특정 함수 실시간 관찰 가능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r="8885" b="20724"/>
          <a:stretch/>
        </p:blipFill>
        <p:spPr>
          <a:xfrm>
            <a:off x="2031906" y="4176747"/>
            <a:ext cx="9389129" cy="2571117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2031906" y="3113564"/>
            <a:ext cx="1102659" cy="29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8" idx="2"/>
          </p:cNvCxnSpPr>
          <p:nvPr/>
        </p:nvCxnSpPr>
        <p:spPr>
          <a:xfrm rot="10800000" flipV="1">
            <a:off x="2031906" y="3261481"/>
            <a:ext cx="1" cy="1571625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748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1850" y="2816290"/>
            <a:ext cx="63531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2676726" y="3168361"/>
            <a:ext cx="801134" cy="68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dirty="0" smtClean="0"/>
              <a:t>정상 </a:t>
            </a:r>
            <a:r>
              <a:rPr lang="en-US" altLang="ko-KR" dirty="0" smtClean="0"/>
              <a:t>:  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676726" y="4390492"/>
            <a:ext cx="801134" cy="68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dirty="0" err="1" smtClean="0"/>
              <a:t>후킹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78158" y="4918017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 함수 호출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12165" y="5252125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단</a:t>
            </a:r>
            <a:r>
              <a:rPr lang="en-US" altLang="ko-KR" b="1" dirty="0" smtClean="0">
                <a:solidFill>
                  <a:srgbClr val="FF0000"/>
                </a:solidFill>
              </a:rPr>
              <a:t>,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ko-KR" altLang="en-US" b="1" dirty="0" smtClean="0">
                <a:solidFill>
                  <a:srgbClr val="FF0000"/>
                </a:solidFill>
              </a:rPr>
              <a:t>함수는 사용자가 정의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함수 가로채기 예제</a:t>
            </a:r>
            <a:endParaRPr lang="ko-KR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2270872"/>
            <a:ext cx="6358317" cy="41865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1666034"/>
            <a:ext cx="4467225" cy="352425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4132728" y="1918447"/>
            <a:ext cx="1550893" cy="1036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603407" y="4769225"/>
            <a:ext cx="892829" cy="29583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164541" y="5613307"/>
            <a:ext cx="1084730" cy="29583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5"/>
          <p:cNvSpPr>
            <a:spLocks noGrp="1"/>
          </p:cNvSpPr>
          <p:nvPr>
            <p:ph idx="1"/>
          </p:nvPr>
        </p:nvSpPr>
        <p:spPr>
          <a:xfrm>
            <a:off x="7476559" y="5613307"/>
            <a:ext cx="860617" cy="425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B050"/>
                </a:solidFill>
              </a:rPr>
              <a:t>클릭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0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40" y="643218"/>
            <a:ext cx="6181725" cy="1866900"/>
          </a:xfrm>
          <a:prstGeom prst="rect">
            <a:avLst/>
          </a:prstGeom>
        </p:spPr>
      </p:pic>
      <p:sp>
        <p:nvSpPr>
          <p:cNvPr id="5" name="내용 개체 틀 5"/>
          <p:cNvSpPr txBox="1">
            <a:spLocks/>
          </p:cNvSpPr>
          <p:nvPr/>
        </p:nvSpPr>
        <p:spPr>
          <a:xfrm>
            <a:off x="4053444" y="2577610"/>
            <a:ext cx="3839419" cy="425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2400" b="1" dirty="0" smtClean="0">
                <a:solidFill>
                  <a:srgbClr val="FF0000"/>
                </a:solidFill>
              </a:rPr>
              <a:t>바탕화면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이 </a:t>
            </a:r>
            <a:r>
              <a:rPr lang="ko-KR" altLang="en-US" sz="2400" b="1" smtClean="0">
                <a:solidFill>
                  <a:srgbClr val="00B050"/>
                </a:solidFill>
              </a:rPr>
              <a:t>아닌 위치 저장 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348753" y="643217"/>
            <a:ext cx="5773271" cy="28014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829" y="643217"/>
            <a:ext cx="6358317" cy="4186518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8690724" y="3141570"/>
            <a:ext cx="892829" cy="29583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251858" y="3985652"/>
            <a:ext cx="1084730" cy="29583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5"/>
          <p:cNvSpPr>
            <a:spLocks noGrp="1"/>
          </p:cNvSpPr>
          <p:nvPr>
            <p:ph idx="1"/>
          </p:nvPr>
        </p:nvSpPr>
        <p:spPr>
          <a:xfrm>
            <a:off x="13563876" y="3985652"/>
            <a:ext cx="860617" cy="425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B050"/>
                </a:solidFill>
              </a:rPr>
              <a:t>클릭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3" name="직선 화살표 연결선 12"/>
          <p:cNvCxnSpPr>
            <a:endCxn id="8" idx="2"/>
          </p:cNvCxnSpPr>
          <p:nvPr/>
        </p:nvCxnSpPr>
        <p:spPr>
          <a:xfrm>
            <a:off x="5300102" y="923364"/>
            <a:ext cx="3390622" cy="2366124"/>
          </a:xfrm>
          <a:prstGeom prst="straightConnector1">
            <a:avLst/>
          </a:prstGeom>
          <a:ln>
            <a:headEnd type="triangle"/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5"/>
          <p:cNvSpPr txBox="1">
            <a:spLocks/>
          </p:cNvSpPr>
          <p:nvPr/>
        </p:nvSpPr>
        <p:spPr>
          <a:xfrm>
            <a:off x="2209240" y="4252609"/>
            <a:ext cx="1748123" cy="425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400" b="1" dirty="0" smtClean="0">
                <a:solidFill>
                  <a:srgbClr val="00B050"/>
                </a:solidFill>
              </a:rPr>
              <a:t>Probe</a:t>
            </a:r>
            <a:r>
              <a:rPr lang="ko-KR" altLang="en-US" sz="2400" b="1" dirty="0" smtClean="0">
                <a:solidFill>
                  <a:srgbClr val="00B050"/>
                </a:solidFill>
              </a:rPr>
              <a:t>모드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내용 개체 틀 5"/>
          <p:cNvSpPr txBox="1">
            <a:spLocks/>
          </p:cNvSpPr>
          <p:nvPr/>
        </p:nvSpPr>
        <p:spPr>
          <a:xfrm>
            <a:off x="4661647" y="4249786"/>
            <a:ext cx="2178423" cy="425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2400" b="1" dirty="0" smtClean="0">
                <a:solidFill>
                  <a:srgbClr val="00B050"/>
                </a:solidFill>
              </a:rPr>
              <a:t>함수 삽입 가능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8" name="직선 화살표 연결선 17"/>
          <p:cNvCxnSpPr>
            <a:stCxn id="15" idx="3"/>
            <a:endCxn id="16" idx="1"/>
          </p:cNvCxnSpPr>
          <p:nvPr/>
        </p:nvCxnSpPr>
        <p:spPr>
          <a:xfrm flipV="1">
            <a:off x="3957363" y="4462440"/>
            <a:ext cx="704284" cy="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764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 build="p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87" y="1730187"/>
            <a:ext cx="4601458" cy="4986338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smtClean="0"/>
              <a:t>Main </a:t>
            </a:r>
            <a:r>
              <a:rPr lang="ko-KR" altLang="en-US" sz="5400" dirty="0" smtClean="0"/>
              <a:t>함수</a:t>
            </a:r>
            <a:endParaRPr lang="ko-KR" altLang="en-US" sz="5400" dirty="0"/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2772219" y="3807013"/>
            <a:ext cx="1318732" cy="425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2400" dirty="0" smtClean="0">
                <a:solidFill>
                  <a:srgbClr val="FF0000"/>
                </a:solidFill>
              </a:rPr>
              <a:t>초기화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내용 개체 틀 5"/>
          <p:cNvSpPr txBox="1">
            <a:spLocks/>
          </p:cNvSpPr>
          <p:nvPr/>
        </p:nvSpPr>
        <p:spPr>
          <a:xfrm>
            <a:off x="2781183" y="4827496"/>
            <a:ext cx="2068722" cy="425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Code </a:t>
            </a:r>
            <a:r>
              <a:rPr lang="ko-KR" altLang="en-US" sz="2400" dirty="0" smtClean="0">
                <a:solidFill>
                  <a:srgbClr val="FF0000"/>
                </a:solidFill>
              </a:rPr>
              <a:t>삽입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내용 개체 틀 5"/>
          <p:cNvSpPr txBox="1">
            <a:spLocks/>
          </p:cNvSpPr>
          <p:nvPr/>
        </p:nvSpPr>
        <p:spPr>
          <a:xfrm>
            <a:off x="2772219" y="5825996"/>
            <a:ext cx="2068722" cy="425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400" dirty="0" smtClean="0">
                <a:solidFill>
                  <a:srgbClr val="FF0000"/>
                </a:solidFill>
              </a:rPr>
              <a:t>Pin </a:t>
            </a:r>
            <a:r>
              <a:rPr lang="ko-KR" altLang="en-US" sz="2400" dirty="0" smtClean="0">
                <a:solidFill>
                  <a:srgbClr val="FF0000"/>
                </a:solidFill>
              </a:rPr>
              <a:t>시작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760259" y="4687422"/>
            <a:ext cx="860612" cy="280147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5"/>
          <p:cNvSpPr txBox="1">
            <a:spLocks/>
          </p:cNvSpPr>
          <p:nvPr/>
        </p:nvSpPr>
        <p:spPr>
          <a:xfrm>
            <a:off x="5844988" y="4542261"/>
            <a:ext cx="2814917" cy="425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함수 포인터 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139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9" grpId="0"/>
      <p:bldP spid="10" grpId="0"/>
      <p:bldP spid="10" grpId="1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70" y="271792"/>
            <a:ext cx="7063627" cy="649432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1963269" y="253862"/>
            <a:ext cx="860612" cy="2801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335" t="48673" r="40118" b="25621"/>
          <a:stretch/>
        </p:blipFill>
        <p:spPr>
          <a:xfrm>
            <a:off x="6400799" y="4491318"/>
            <a:ext cx="5620871" cy="83371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109014" y="4422451"/>
            <a:ext cx="5029199" cy="28014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 rot="10800000">
            <a:off x="5897279" y="4468907"/>
            <a:ext cx="422837" cy="1597170"/>
          </a:xfrm>
          <a:custGeom>
            <a:avLst/>
            <a:gdLst>
              <a:gd name="connsiteX0" fmla="*/ 403459 w 422837"/>
              <a:gd name="connsiteY0" fmla="*/ 0 h 1597170"/>
              <a:gd name="connsiteX1" fmla="*/ 47 w 422837"/>
              <a:gd name="connsiteY1" fmla="*/ 779929 h 1597170"/>
              <a:gd name="connsiteX2" fmla="*/ 376565 w 422837"/>
              <a:gd name="connsiteY2" fmla="*/ 1532965 h 1597170"/>
              <a:gd name="connsiteX3" fmla="*/ 403459 w 422837"/>
              <a:gd name="connsiteY3" fmla="*/ 1506071 h 159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37" h="1597170">
                <a:moveTo>
                  <a:pt x="403459" y="0"/>
                </a:moveTo>
                <a:cubicBezTo>
                  <a:pt x="203994" y="262217"/>
                  <a:pt x="4529" y="524435"/>
                  <a:pt x="47" y="779929"/>
                </a:cubicBezTo>
                <a:cubicBezTo>
                  <a:pt x="-4435" y="1035423"/>
                  <a:pt x="309330" y="1411941"/>
                  <a:pt x="376565" y="1532965"/>
                </a:cubicBezTo>
                <a:cubicBezTo>
                  <a:pt x="443800" y="1653989"/>
                  <a:pt x="423629" y="1580030"/>
                  <a:pt x="403459" y="1506071"/>
                </a:cubicBezTo>
              </a:path>
            </a:pathLst>
          </a:cu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2393575" y="813565"/>
            <a:ext cx="1963274" cy="523373"/>
          </a:xfrm>
        </p:spPr>
        <p:txBody>
          <a:bodyPr>
            <a:noAutofit/>
          </a:bodyPr>
          <a:lstStyle/>
          <a:p>
            <a:r>
              <a:rPr lang="ko-KR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함수 </a:t>
            </a:r>
            <a:r>
              <a:rPr lang="ko-KR" altLang="en-US" sz="24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자료형</a:t>
            </a:r>
            <a:endParaRPr lang="ko-KR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21785" y="935179"/>
            <a:ext cx="546289" cy="2801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4"/>
          <p:cNvSpPr txBox="1">
            <a:spLocks/>
          </p:cNvSpPr>
          <p:nvPr/>
        </p:nvSpPr>
        <p:spPr>
          <a:xfrm>
            <a:off x="5897278" y="3964422"/>
            <a:ext cx="1963274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매개변수</a:t>
            </a:r>
            <a:endParaRPr lang="ko-KR" alt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81838" y="3720135"/>
            <a:ext cx="873503" cy="2801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4"/>
          <p:cNvSpPr txBox="1">
            <a:spLocks/>
          </p:cNvSpPr>
          <p:nvPr/>
        </p:nvSpPr>
        <p:spPr>
          <a:xfrm>
            <a:off x="5816596" y="3607486"/>
            <a:ext cx="1606180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solidFill>
                  <a:srgbClr val="FF0000"/>
                </a:solidFill>
              </a:rPr>
              <a:t>대체 함수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383739" y="4199213"/>
            <a:ext cx="9681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38399" y="2352484"/>
            <a:ext cx="1021978" cy="5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제목 4"/>
          <p:cNvSpPr txBox="1">
            <a:spLocks/>
          </p:cNvSpPr>
          <p:nvPr/>
        </p:nvSpPr>
        <p:spPr>
          <a:xfrm>
            <a:off x="761255" y="2374265"/>
            <a:ext cx="3013638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solidFill>
                  <a:srgbClr val="FF0000"/>
                </a:solidFill>
              </a:rPr>
              <a:t>대체 함수 </a:t>
            </a:r>
            <a:r>
              <a:rPr lang="ko-KR" altLang="en-US" sz="2400" dirty="0" smtClean="0"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타입 정의</a:t>
            </a:r>
            <a:endParaRPr lang="ko-KR" altLang="en-US" sz="2400" dirty="0"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23" name="제목 4"/>
          <p:cNvSpPr txBox="1">
            <a:spLocks/>
          </p:cNvSpPr>
          <p:nvPr/>
        </p:nvSpPr>
        <p:spPr>
          <a:xfrm>
            <a:off x="2165532" y="3390908"/>
            <a:ext cx="2025465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err="1" smtClean="0"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CreateFileW</a:t>
            </a:r>
            <a:endParaRPr lang="ko-KR" altLang="en-US" sz="2400" dirty="0"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cxnSp>
        <p:nvCxnSpPr>
          <p:cNvPr id="25" name="직선 화살표 연결선 24"/>
          <p:cNvCxnSpPr>
            <a:endCxn id="13" idx="0"/>
          </p:cNvCxnSpPr>
          <p:nvPr/>
        </p:nvCxnSpPr>
        <p:spPr>
          <a:xfrm>
            <a:off x="4186518" y="3720135"/>
            <a:ext cx="1132072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7233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10" grpId="0" animBg="1"/>
      <p:bldP spid="10" grpId="1" animBg="1"/>
      <p:bldP spid="12" grpId="0"/>
      <p:bldP spid="12" grpId="1"/>
      <p:bldP spid="13" grpId="0" animBg="1"/>
      <p:bldP spid="14" grpId="0"/>
      <p:bldP spid="14" grpId="1"/>
      <p:bldP spid="22" grpId="0"/>
      <p:bldP spid="22" grpId="1"/>
      <p:bldP spid="23" grpId="0"/>
      <p:bldP spid="2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69" y="669271"/>
            <a:ext cx="10239375" cy="5895975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2043952" y="642376"/>
            <a:ext cx="860612" cy="28014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/>
          <p:cNvSpPr txBox="1">
            <a:spLocks/>
          </p:cNvSpPr>
          <p:nvPr/>
        </p:nvSpPr>
        <p:spPr>
          <a:xfrm>
            <a:off x="2101474" y="259076"/>
            <a:ext cx="1606180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solidFill>
                  <a:srgbClr val="FF0000"/>
                </a:solidFill>
              </a:rPr>
              <a:t>대체 함수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제목 4"/>
          <p:cNvSpPr txBox="1">
            <a:spLocks/>
          </p:cNvSpPr>
          <p:nvPr/>
        </p:nvSpPr>
        <p:spPr>
          <a:xfrm>
            <a:off x="5759072" y="2114771"/>
            <a:ext cx="4353116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solidFill>
                  <a:srgbClr val="FF0000"/>
                </a:solidFill>
              </a:rPr>
              <a:t>유니코드  </a:t>
            </a:r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멀티바이트 코드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5335" t="48673" r="40118" b="46614"/>
          <a:stretch/>
        </p:blipFill>
        <p:spPr>
          <a:xfrm>
            <a:off x="3173506" y="3234306"/>
            <a:ext cx="5620871" cy="152869"/>
          </a:xfrm>
          <a:prstGeom prst="rect">
            <a:avLst/>
          </a:prstGeom>
        </p:spPr>
      </p:pic>
      <p:sp>
        <p:nvSpPr>
          <p:cNvPr id="8" name="제목 4"/>
          <p:cNvSpPr txBox="1">
            <a:spLocks/>
          </p:cNvSpPr>
          <p:nvPr/>
        </p:nvSpPr>
        <p:spPr>
          <a:xfrm>
            <a:off x="2407024" y="3066985"/>
            <a:ext cx="811306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smtClean="0">
                <a:solidFill>
                  <a:srgbClr val="FF0000"/>
                </a:solidFill>
              </a:rPr>
              <a:t>출력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제목 4"/>
          <p:cNvSpPr txBox="1">
            <a:spLocks/>
          </p:cNvSpPr>
          <p:nvPr/>
        </p:nvSpPr>
        <p:spPr>
          <a:xfrm>
            <a:off x="7761195" y="5243947"/>
            <a:ext cx="2156012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400" dirty="0" err="1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저장경로</a:t>
            </a:r>
            <a:r>
              <a:rPr lang="ko-KR" alt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변경</a:t>
            </a:r>
            <a:endParaRPr lang="ko-KR" alt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제목 4"/>
          <p:cNvSpPr txBox="1">
            <a:spLocks/>
          </p:cNvSpPr>
          <p:nvPr/>
        </p:nvSpPr>
        <p:spPr>
          <a:xfrm>
            <a:off x="5204011" y="3472932"/>
            <a:ext cx="4630271" cy="523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 smtClean="0">
                <a:solidFill>
                  <a:srgbClr val="FF0000"/>
                </a:solidFill>
              </a:rPr>
              <a:t>If </a:t>
            </a:r>
            <a:r>
              <a:rPr lang="en-US" altLang="ko-KR" sz="2400" dirty="0" err="1"/>
              <a:t>S</a:t>
            </a:r>
            <a:r>
              <a:rPr lang="en-US" altLang="ko-KR" sz="2400" dirty="0" err="1" smtClean="0"/>
              <a:t>aveFileName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/>
              <a:t>==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hwang.txt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U자형 화살표 32"/>
          <p:cNvSpPr/>
          <p:nvPr/>
        </p:nvSpPr>
        <p:spPr>
          <a:xfrm rot="5400000">
            <a:off x="9069766" y="4207048"/>
            <a:ext cx="2075331" cy="87782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1739153" y="5172635"/>
            <a:ext cx="81780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64436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/>
      <p:bldP spid="9" grpId="0"/>
      <p:bldP spid="10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향후 계획</a:t>
            </a:r>
            <a:endParaRPr lang="ko-KR" altLang="en-US" sz="5400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>
          <a:xfrm>
            <a:off x="4616820" y="2173941"/>
            <a:ext cx="5154708" cy="5244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컴파일러</a:t>
            </a:r>
            <a:r>
              <a:rPr lang="en-US" altLang="ko-KR" dirty="0" smtClean="0"/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리눅스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Cygwin </a:t>
            </a:r>
            <a:r>
              <a:rPr lang="ko-KR" altLang="en-US" b="1" dirty="0" smtClean="0">
                <a:solidFill>
                  <a:srgbClr val="FF0000"/>
                </a:solidFill>
              </a:rPr>
              <a:t>사용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949869" y="2182907"/>
            <a:ext cx="2995830" cy="1703296"/>
            <a:chOff x="1147094" y="2604248"/>
            <a:chExt cx="2995830" cy="170329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14054" t="21257" r="54229" b="58370"/>
            <a:stretch/>
          </p:blipFill>
          <p:spPr>
            <a:xfrm>
              <a:off x="1147094" y="2604248"/>
              <a:ext cx="2995830" cy="1703296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2070850" y="3756213"/>
              <a:ext cx="753456" cy="588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아래쪽 화살표 14"/>
          <p:cNvSpPr/>
          <p:nvPr/>
        </p:nvSpPr>
        <p:spPr>
          <a:xfrm>
            <a:off x="6553200" y="2788025"/>
            <a:ext cx="268941" cy="1129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7"/>
          <p:cNvSpPr txBox="1">
            <a:spLocks/>
          </p:cNvSpPr>
          <p:nvPr/>
        </p:nvSpPr>
        <p:spPr>
          <a:xfrm>
            <a:off x="4616820" y="4155140"/>
            <a:ext cx="3854827" cy="5244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rgbClr val="FF0000"/>
                </a:solidFill>
              </a:rPr>
              <a:t>리눅스 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en-US" altLang="ko-KR" dirty="0" smtClean="0"/>
              <a:t>Visual studio(</a:t>
            </a:r>
            <a:r>
              <a:rPr lang="en-US" altLang="ko-KR" b="1" dirty="0" smtClean="0">
                <a:solidFill>
                  <a:srgbClr val="FF0000"/>
                </a:solidFill>
              </a:rPr>
              <a:t>windows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7" name="내용 개체 틀 7"/>
          <p:cNvSpPr txBox="1">
            <a:spLocks/>
          </p:cNvSpPr>
          <p:nvPr/>
        </p:nvSpPr>
        <p:spPr>
          <a:xfrm>
            <a:off x="4580961" y="4661646"/>
            <a:ext cx="3505203" cy="5244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 smtClean="0">
                <a:ln w="660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둘다 가능하도록 변환</a:t>
            </a:r>
            <a:endParaRPr lang="ko-KR" altLang="en-US" sz="2000" b="1" dirty="0">
              <a:ln w="660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7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5" grpId="0" animBg="1"/>
      <p:bldP spid="16" grpId="0" build="p"/>
      <p:bldP spid="1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목차</a:t>
            </a:r>
            <a:endParaRPr lang="ko-KR" altLang="en-US" sz="5400" dirty="0"/>
          </a:p>
        </p:txBody>
      </p:sp>
      <p:sp>
        <p:nvSpPr>
          <p:cNvPr id="7" name="오각형 6"/>
          <p:cNvSpPr/>
          <p:nvPr/>
        </p:nvSpPr>
        <p:spPr>
          <a:xfrm>
            <a:off x="2612150" y="1836784"/>
            <a:ext cx="7042837" cy="57357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. </a:t>
            </a:r>
            <a:r>
              <a:rPr lang="en-US" altLang="ko-KR" sz="2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PinTool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이란</a:t>
            </a:r>
            <a:r>
              <a:rPr lang="en-US" altLang="ko-K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</p:txBody>
      </p:sp>
      <p:sp>
        <p:nvSpPr>
          <p:cNvPr id="8" name="오각형 7"/>
          <p:cNvSpPr/>
          <p:nvPr/>
        </p:nvSpPr>
        <p:spPr>
          <a:xfrm>
            <a:off x="2612150" y="2608027"/>
            <a:ext cx="7042837" cy="57357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사용법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2612150" y="3379270"/>
            <a:ext cx="7042837" cy="57357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3.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예제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2612150" y="4150513"/>
            <a:ext cx="7042837" cy="57357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4. Pin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구조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0" name="오각형 9"/>
          <p:cNvSpPr/>
          <p:nvPr/>
        </p:nvSpPr>
        <p:spPr>
          <a:xfrm>
            <a:off x="2592925" y="5692997"/>
            <a:ext cx="7042837" cy="57357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 Q &amp; A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2592924" y="4921756"/>
            <a:ext cx="7042837" cy="57357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5. </a:t>
            </a:r>
            <a:r>
              <a:rPr lang="ko-KR" altLang="en-US" sz="2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향후 계획</a:t>
            </a:r>
            <a:endParaRPr lang="en-US" altLang="ko-KR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97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 animBg="1"/>
      <p:bldP spid="1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Taint Analysis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66" y="2214554"/>
            <a:ext cx="9867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6547371" y="2751944"/>
            <a:ext cx="1047757" cy="928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Taint Analysis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844233"/>
            <a:ext cx="8915400" cy="3777622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외부입력</a:t>
            </a:r>
            <a:r>
              <a:rPr lang="ko-KR" altLang="en-US" sz="2800" dirty="0" smtClean="0"/>
              <a:t>으로부터 흐름을 파악 </a:t>
            </a:r>
            <a:r>
              <a:rPr lang="en-US" altLang="ko-KR" sz="2800" dirty="0" smtClean="0"/>
              <a:t>!</a:t>
            </a:r>
          </a:p>
          <a:p>
            <a:r>
              <a:rPr lang="en-US" altLang="ko-KR" sz="3200" dirty="0" smtClean="0">
                <a:hlinkClick r:id="rId2"/>
              </a:rPr>
              <a:t>http://teamcrak.tistory.com/328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참조</a:t>
            </a:r>
            <a:endParaRPr lang="en-US" altLang="ko-KR" sz="32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8216" y="2500306"/>
            <a:ext cx="9042539" cy="390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6013" y="1397977"/>
            <a:ext cx="3695628" cy="537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타원 5"/>
          <p:cNvSpPr/>
          <p:nvPr/>
        </p:nvSpPr>
        <p:spPr>
          <a:xfrm>
            <a:off x="906318" y="1907928"/>
            <a:ext cx="2198016" cy="2198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4545" y="1999115"/>
            <a:ext cx="76835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Taint Analysis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23" y="1353993"/>
            <a:ext cx="84455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1989" y="428625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LOAD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05500" y="171448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STORE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1556" y="5500702"/>
            <a:ext cx="734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LOAD </a:t>
            </a:r>
            <a:r>
              <a:rPr lang="ko-KR" altLang="en-US" dirty="0" smtClean="0"/>
              <a:t>및 </a:t>
            </a:r>
            <a:r>
              <a:rPr lang="en-US" altLang="ko-KR" b="1" dirty="0" smtClean="0"/>
              <a:t>STORE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캐치하여 </a:t>
            </a:r>
            <a:r>
              <a:rPr lang="ko-KR" altLang="en-US" dirty="0" err="1" smtClean="0"/>
              <a:t>테인트를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Spread</a:t>
            </a:r>
            <a:r>
              <a:rPr lang="en-US" altLang="ko-KR" dirty="0" smtClean="0"/>
              <a:t>)</a:t>
            </a:r>
            <a:r>
              <a:rPr lang="ko-KR" altLang="en-US" dirty="0" smtClean="0"/>
              <a:t>퍼뜨릴 수 있다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Taint Analysis</a:t>
            </a:r>
            <a:endParaRPr lang="ko-KR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3995" y="3000371"/>
            <a:ext cx="6477045" cy="25554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b="1" dirty="0" smtClean="0"/>
              <a:t>**</a:t>
            </a:r>
            <a:r>
              <a:rPr lang="ko-KR" altLang="en-US" sz="1600" b="1" dirty="0" err="1" smtClean="0"/>
              <a:t>테인트</a:t>
            </a:r>
            <a:r>
              <a:rPr lang="ko-KR" altLang="en-US" sz="1600" b="1" dirty="0" smtClean="0"/>
              <a:t> 영역이  메모리로 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STRORE	 </a:t>
            </a:r>
            <a:r>
              <a:rPr lang="ko-KR" altLang="en-US" sz="1600" b="1" dirty="0" smtClean="0"/>
              <a:t>될 때</a:t>
            </a:r>
            <a:r>
              <a:rPr lang="en-US" altLang="ko-KR" sz="1600" b="1" dirty="0" smtClean="0"/>
              <a:t>**</a:t>
            </a:r>
          </a:p>
          <a:p>
            <a:pPr>
              <a:buNone/>
            </a:pPr>
            <a:r>
              <a:rPr lang="en-US" altLang="ko-KR" sz="1600" b="1" dirty="0" smtClean="0"/>
              <a:t>**</a:t>
            </a:r>
            <a:r>
              <a:rPr lang="ko-KR" altLang="en-US" sz="1600" b="1" dirty="0" err="1" smtClean="0"/>
              <a:t>테인트</a:t>
            </a:r>
            <a:r>
              <a:rPr lang="ko-KR" altLang="en-US" sz="1600" b="1" dirty="0" smtClean="0"/>
              <a:t> 영역을  메모리가 </a:t>
            </a:r>
            <a:r>
              <a:rPr lang="en-US" altLang="ko-KR" sz="1600" b="1" dirty="0" smtClean="0"/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LOAD    </a:t>
            </a:r>
            <a:r>
              <a:rPr lang="ko-KR" altLang="en-US" sz="1600" b="1" dirty="0" smtClean="0"/>
              <a:t>할 때</a:t>
            </a:r>
            <a:r>
              <a:rPr lang="en-US" altLang="ko-KR" sz="1600" b="1" dirty="0" smtClean="0"/>
              <a:t>**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2000" b="1" dirty="0" smtClean="0"/>
              <a:t>SPREAD</a:t>
            </a:r>
            <a:r>
              <a:rPr lang="ko-KR" altLang="en-US" sz="2000" b="1" dirty="0" smtClean="0"/>
              <a:t>가 진행된다</a:t>
            </a:r>
            <a:r>
              <a:rPr lang="en-US" altLang="ko-KR" sz="2000" b="1" dirty="0" smtClean="0"/>
              <a:t>.</a:t>
            </a:r>
            <a:endParaRPr lang="ko-KR" altLang="en-US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19981" r="19405"/>
          <a:stretch>
            <a:fillRect/>
          </a:stretch>
        </p:blipFill>
        <p:spPr bwMode="auto">
          <a:xfrm>
            <a:off x="476211" y="1857364"/>
            <a:ext cx="4476781" cy="344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380960" y="3929066"/>
            <a:ext cx="1047757" cy="157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745325" y="7765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Taint Analysis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649" y="612535"/>
            <a:ext cx="8911687" cy="1280890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Symbolic Execution Engine </a:t>
            </a:r>
            <a:endParaRPr lang="ko-KR" altLang="en-US" sz="4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00" y="2349768"/>
            <a:ext cx="9867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8848757" y="2908090"/>
            <a:ext cx="1047757" cy="928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5687" y="2621906"/>
            <a:ext cx="3774830" cy="395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3056792" y="21320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프로그램을  </a:t>
            </a:r>
            <a:r>
              <a:rPr lang="en-US" altLang="ko-KR" dirty="0" smtClean="0"/>
              <a:t>"</a:t>
            </a:r>
            <a:r>
              <a:rPr lang="ko-KR" altLang="en-US" b="1" dirty="0" smtClean="0">
                <a:solidFill>
                  <a:srgbClr val="FF0000"/>
                </a:solidFill>
              </a:rPr>
              <a:t>여러 갈래</a:t>
            </a:r>
            <a:r>
              <a:rPr lang="ko-KR" altLang="en-US" dirty="0" smtClean="0">
                <a:solidFill>
                  <a:srgbClr val="FF0000"/>
                </a:solidFill>
              </a:rPr>
              <a:t>로</a:t>
            </a:r>
            <a:r>
              <a:rPr lang="en-US" altLang="ko-KR" dirty="0" smtClean="0"/>
              <a:t>" </a:t>
            </a:r>
            <a:r>
              <a:rPr lang="ko-KR" altLang="en-US" dirty="0" smtClean="0"/>
              <a:t>실행</a:t>
            </a:r>
            <a:r>
              <a:rPr lang="ko-KR" altLang="en-US" b="1" dirty="0" smtClean="0"/>
              <a:t>가능</a:t>
            </a:r>
            <a:r>
              <a:rPr lang="ko-KR" altLang="en-US" dirty="0" smtClean="0"/>
              <a:t> 하도록 만들어줌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56792" y="17188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기본적으로 </a:t>
            </a:r>
            <a:r>
              <a:rPr lang="ko-KR" altLang="en-US" b="1" dirty="0" smtClean="0"/>
              <a:t>하나의 </a:t>
            </a:r>
            <a:r>
              <a:rPr lang="en-US" altLang="ko-KR" b="1" dirty="0" smtClean="0"/>
              <a:t>input</a:t>
            </a:r>
            <a:r>
              <a:rPr lang="ko-KR" altLang="en-US" dirty="0" smtClean="0"/>
              <a:t>으로 </a:t>
            </a:r>
            <a:r>
              <a:rPr lang="ko-KR" altLang="en-US" b="1" dirty="0" smtClean="0"/>
              <a:t>하나의 경로</a:t>
            </a:r>
            <a:r>
              <a:rPr lang="ko-KR" altLang="en-US" dirty="0" smtClean="0"/>
              <a:t>만 실행가능</a:t>
            </a:r>
            <a:endParaRPr lang="ko-KR" altLang="en-US" dirty="0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627649" y="61253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Symbolic Execution Engine 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89223" y="4097434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0184" y="40858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y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01337" y="4132162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(symbolic </a:t>
            </a:r>
            <a:r>
              <a:rPr lang="ko-KR" altLang="en-US" b="1" dirty="0" smtClean="0"/>
              <a:t>기호를 사용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 smtClean="0"/>
              <a:t>SMT_Solver</a:t>
            </a:r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0408" y="1699014"/>
            <a:ext cx="10972800" cy="1811343"/>
          </a:xfrm>
        </p:spPr>
        <p:txBody>
          <a:bodyPr/>
          <a:lstStyle/>
          <a:p>
            <a:r>
              <a:rPr lang="en-US" altLang="ko-KR" sz="2000" dirty="0" smtClean="0"/>
              <a:t>MS</a:t>
            </a:r>
            <a:r>
              <a:rPr lang="ko-KR" altLang="en-US" sz="2000" dirty="0" smtClean="0"/>
              <a:t>에서 만든 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Z3</a:t>
            </a:r>
            <a:r>
              <a:rPr lang="ko-KR" altLang="en-US" sz="2000" dirty="0" smtClean="0"/>
              <a:t>가 대표적임</a:t>
            </a:r>
            <a:endParaRPr lang="en-US" altLang="ko-KR" sz="2000" dirty="0" smtClean="0"/>
          </a:p>
          <a:p>
            <a:r>
              <a:rPr lang="ko-KR" altLang="en-US" sz="2400" dirty="0" smtClean="0"/>
              <a:t>자신이 원하는 경로의 해를  빠른 시간 내에 찾아줌</a:t>
            </a:r>
            <a:endParaRPr lang="en-US" altLang="ko-KR" sz="2400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2484" y="3097106"/>
            <a:ext cx="9867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6870487" y="4481908"/>
            <a:ext cx="1047757" cy="928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 smtClean="0"/>
              <a:t>SMT_Solver</a:t>
            </a:r>
            <a:endParaRPr lang="ko-KR" altLang="en-US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557" y="2120745"/>
            <a:ext cx="3774830" cy="395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2402" y="2388211"/>
            <a:ext cx="35623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타원 8"/>
          <p:cNvSpPr/>
          <p:nvPr/>
        </p:nvSpPr>
        <p:spPr>
          <a:xfrm>
            <a:off x="3015762" y="3323492"/>
            <a:ext cx="1907929" cy="3604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09894" y="2804746"/>
            <a:ext cx="3062057" cy="707886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만족하는  해가  적으므로</a:t>
            </a:r>
            <a:endParaRPr lang="en-US" altLang="ko-KR" sz="2000" b="1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ko-KR" altLang="en-US" sz="20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경로를  놓치기 쉬움</a:t>
            </a:r>
            <a:endParaRPr lang="ko-KR" altLang="en-US" sz="20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48917" y="4914872"/>
            <a:ext cx="3801041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ko-KR" altLang="en-US" dirty="0" smtClean="0"/>
              <a:t>경로의 해를  빠른 시간 내에 찾아줌</a:t>
            </a:r>
            <a:endParaRPr lang="en-US" altLang="ko-KR" dirty="0" smtClean="0"/>
          </a:p>
        </p:txBody>
      </p:sp>
      <p:sp>
        <p:nvSpPr>
          <p:cNvPr id="12" name="타원 11"/>
          <p:cNvSpPr/>
          <p:nvPr/>
        </p:nvSpPr>
        <p:spPr>
          <a:xfrm>
            <a:off x="8370277" y="3692769"/>
            <a:ext cx="931986" cy="57149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2"/>
            <a:endCxn id="11" idx="0"/>
          </p:cNvCxnSpPr>
          <p:nvPr/>
        </p:nvCxnSpPr>
        <p:spPr>
          <a:xfrm rot="10800000" flipV="1">
            <a:off x="6649439" y="3978518"/>
            <a:ext cx="1720839" cy="93635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시리얼 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10714"/>
          <a:stretch>
            <a:fillRect/>
          </a:stretch>
        </p:blipFill>
        <p:spPr bwMode="auto">
          <a:xfrm>
            <a:off x="5861077" y="1643050"/>
            <a:ext cx="41402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40624" y="1428736"/>
            <a:ext cx="3279123" cy="533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>
                <a:solidFill>
                  <a:srgbClr val="FF0000"/>
                </a:solidFill>
              </a:rPr>
              <a:t>DBI</a:t>
            </a:r>
            <a:r>
              <a:rPr lang="ko-KR" altLang="en-US" sz="6600" dirty="0" smtClean="0"/>
              <a:t>란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29497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ko-KR" sz="4000" i="1" dirty="0" smtClean="0">
                <a:solidFill>
                  <a:srgbClr val="FF0000"/>
                </a:solidFill>
              </a:rPr>
              <a:t>D</a:t>
            </a:r>
            <a:r>
              <a:rPr lang="en-US" altLang="ko-KR" sz="2800" dirty="0" smtClean="0"/>
              <a:t>ynamic  </a:t>
            </a:r>
            <a:r>
              <a:rPr lang="en-US" altLang="ko-KR" sz="4000" i="1" dirty="0" smtClean="0">
                <a:solidFill>
                  <a:srgbClr val="FF0000"/>
                </a:solidFill>
              </a:rPr>
              <a:t>B</a:t>
            </a:r>
            <a:r>
              <a:rPr lang="en-US" altLang="ko-KR" sz="2800" dirty="0" smtClean="0"/>
              <a:t>inary    </a:t>
            </a:r>
            <a:r>
              <a:rPr lang="en-US" altLang="ko-KR" sz="4000" i="1" dirty="0" smtClean="0">
                <a:solidFill>
                  <a:srgbClr val="FF0000"/>
                </a:solidFill>
              </a:rPr>
              <a:t>I</a:t>
            </a:r>
            <a:r>
              <a:rPr lang="en-US" altLang="ko-KR" sz="2800" dirty="0" smtClean="0"/>
              <a:t>nstrumentation </a:t>
            </a:r>
            <a:r>
              <a:rPr lang="en-US" altLang="ko-KR" sz="3600" dirty="0" smtClean="0">
                <a:solidFill>
                  <a:srgbClr val="FF0000"/>
                </a:solidFill>
              </a:rPr>
              <a:t>Tool</a:t>
            </a:r>
            <a:r>
              <a:rPr lang="en-US" altLang="ko-KR" sz="3600" dirty="0" smtClean="0"/>
              <a:t> </a:t>
            </a:r>
            <a:r>
              <a:rPr lang="en-US" altLang="ko-KR" sz="2400" dirty="0"/>
              <a:t> 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2977201" y="3110217"/>
            <a:ext cx="1768184" cy="580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00B050"/>
                </a:solidFill>
              </a:rPr>
              <a:t>Run Time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중</a:t>
            </a:r>
            <a:endParaRPr lang="en-US" altLang="ko-KR" sz="20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775923" y="3110217"/>
            <a:ext cx="1591793" cy="580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00B050"/>
                </a:solidFill>
              </a:rPr>
              <a:t>기계어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6234712" y="3110217"/>
            <a:ext cx="1828802" cy="580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구성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하겠다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027079" y="3455378"/>
            <a:ext cx="846654" cy="580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(</a:t>
            </a:r>
            <a:r>
              <a:rPr lang="ko-KR" altLang="en-US" sz="2000" dirty="0" smtClean="0">
                <a:solidFill>
                  <a:srgbClr val="00B050"/>
                </a:solidFill>
              </a:rPr>
              <a:t>실행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231069" y="3455378"/>
            <a:ext cx="1152206" cy="580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00B050"/>
                </a:solidFill>
              </a:rPr>
              <a:t>삽입</a:t>
            </a:r>
            <a:r>
              <a:rPr lang="en-US" altLang="ko-KR" dirty="0" smtClean="0"/>
              <a:t>)</a:t>
            </a: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2977201" y="4470586"/>
            <a:ext cx="3100870" cy="94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3600" dirty="0" smtClean="0"/>
              <a:t>Made in intel</a:t>
            </a:r>
            <a:endParaRPr lang="ko-KR" altLang="en-US" sz="36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698" y="4442358"/>
            <a:ext cx="952500" cy="8382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022" y="4390530"/>
            <a:ext cx="1695450" cy="923925"/>
          </a:xfrm>
          <a:prstGeom prst="rect">
            <a:avLst/>
          </a:prstGeom>
        </p:spPr>
      </p:pic>
      <p:sp>
        <p:nvSpPr>
          <p:cNvPr id="24" name="내용 개체 틀 2"/>
          <p:cNvSpPr txBox="1">
            <a:spLocks/>
          </p:cNvSpPr>
          <p:nvPr/>
        </p:nvSpPr>
        <p:spPr>
          <a:xfrm>
            <a:off x="3027079" y="5832213"/>
            <a:ext cx="6054168" cy="241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hlinkClick r:id="rId4"/>
              </a:rPr>
              <a:t>http://software.intel.com/en-us/articles/pintool-downloads</a:t>
            </a:r>
            <a:endParaRPr lang="ko-KR" altLang="en-US" sz="1600" b="1" dirty="0"/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3027079" y="5478933"/>
            <a:ext cx="2450356" cy="506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 err="1" smtClean="0">
                <a:solidFill>
                  <a:srgbClr val="FF0000"/>
                </a:solidFill>
              </a:rPr>
              <a:t>DownLoad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/>
              <a:t>▼</a:t>
            </a:r>
            <a:r>
              <a:rPr lang="ko-KR" altLang="en-US" sz="2000" dirty="0"/>
              <a:t>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090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2" grpId="0"/>
      <p:bldP spid="15" grpId="0"/>
      <p:bldP spid="2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472" y="1500174"/>
            <a:ext cx="7986944" cy="454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21" y="428604"/>
            <a:ext cx="8526048" cy="608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5524496" y="4286256"/>
            <a:ext cx="1333509" cy="285752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928638" y="4410470"/>
            <a:ext cx="1333509" cy="21431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90268" y="4204935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0848533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48507" y="40719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08485354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68415" y="4659907"/>
            <a:ext cx="7960001" cy="146833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Find </a:t>
            </a:r>
            <a:r>
              <a:rPr lang="ko-KR" altLang="en-US" sz="2400" dirty="0" smtClean="0"/>
              <a:t>주소를 찾아가고 </a:t>
            </a:r>
            <a:endParaRPr lang="en-US" altLang="ko-KR" sz="2400" dirty="0" smtClean="0"/>
          </a:p>
          <a:p>
            <a:r>
              <a:rPr lang="en-US" altLang="ko-KR" sz="2400" dirty="0" smtClean="0"/>
              <a:t>Avoid </a:t>
            </a:r>
            <a:r>
              <a:rPr lang="ko-KR" altLang="en-US" sz="2400" dirty="0" smtClean="0"/>
              <a:t>주소를 피하는 </a:t>
            </a:r>
            <a:endParaRPr lang="en-US" altLang="ko-KR" sz="2400" dirty="0" smtClean="0"/>
          </a:p>
          <a:p>
            <a:r>
              <a:rPr lang="ko-KR" altLang="en-US" sz="2400" dirty="0" smtClean="0"/>
              <a:t>해를 </a:t>
            </a:r>
            <a:r>
              <a:rPr lang="ko-KR" altLang="en-US" sz="2400" dirty="0" err="1" smtClean="0"/>
              <a:t>구해다준다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66" y="2353041"/>
            <a:ext cx="92837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6324597" y="3205194"/>
            <a:ext cx="2000264" cy="3673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229082" y="3205194"/>
            <a:ext cx="2286016" cy="3673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실행결과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16" y="1357298"/>
            <a:ext cx="6951227" cy="519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4393929" y="6267858"/>
            <a:ext cx="1428760" cy="285752"/>
          </a:xfrm>
          <a:prstGeom prst="ellipse">
            <a:avLst/>
          </a:prstGeom>
          <a:noFill/>
          <a:ln>
            <a:solidFill>
              <a:schemeClr val="bg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91515" y="2857496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206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비밀번호</a:t>
            </a:r>
            <a:r>
              <a:rPr lang="ko-KR" altLang="en-US" dirty="0" smtClean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  <a:r>
              <a:rPr lang="en-US" altLang="ko-KR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Math is hard</a:t>
            </a:r>
            <a:r>
              <a:rPr lang="en-US" altLang="ko-KR" dirty="0" smtClean="0">
                <a:solidFill>
                  <a:schemeClr val="accent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!</a:t>
            </a:r>
            <a:endParaRPr lang="ko-KR" altLang="en-US" dirty="0">
              <a:solidFill>
                <a:schemeClr val="accent2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5905499" y="3357562"/>
            <a:ext cx="4286280" cy="3071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ntermediate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epresentation (</a:t>
            </a:r>
            <a:r>
              <a:rPr lang="en-US" dirty="0" smtClean="0">
                <a:solidFill>
                  <a:srgbClr val="FF0000"/>
                </a:solidFill>
              </a:rPr>
              <a:t>IR</a:t>
            </a:r>
            <a:r>
              <a:rPr lang="en-US" dirty="0" smtClean="0"/>
              <a:t>)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0553" y="2543198"/>
            <a:ext cx="98679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타원 4"/>
          <p:cNvSpPr/>
          <p:nvPr/>
        </p:nvSpPr>
        <p:spPr>
          <a:xfrm>
            <a:off x="10079679" y="3127895"/>
            <a:ext cx="1047757" cy="92869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ntermediate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epresentation (</a:t>
            </a:r>
            <a:r>
              <a:rPr lang="en-US" dirty="0" smtClean="0">
                <a:solidFill>
                  <a:srgbClr val="FF0000"/>
                </a:solidFill>
              </a:rPr>
              <a:t>IR</a:t>
            </a:r>
            <a:r>
              <a:rPr lang="en-US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430033" y="2980593"/>
            <a:ext cx="10688304" cy="2637602"/>
            <a:chOff x="1234013" y="2196450"/>
            <a:chExt cx="10744628" cy="2651503"/>
          </a:xfrm>
        </p:grpSpPr>
        <p:pic>
          <p:nvPicPr>
            <p:cNvPr id="5" name="Picture 4" descr="C:\Users\Kitae\AppData\Local\Microsoft\Windows\Temporary Internet Files\Content.IE5\F2JW7Z4E\MC900433867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013" y="3076236"/>
              <a:ext cx="1841420" cy="138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776041" y="3263865"/>
              <a:ext cx="1353537" cy="786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tlCol="0">
              <a:spAutoFit/>
            </a:bodyPr>
            <a:lstStyle/>
            <a:p>
              <a:r>
                <a:rPr lang="en-US" altLang="ko-KR" sz="1600" dirty="0" smtClean="0"/>
                <a:t>01010000</a:t>
              </a:r>
            </a:p>
            <a:p>
              <a:r>
                <a:rPr lang="en-US" altLang="ko-KR" sz="1600" dirty="0" smtClean="0"/>
                <a:t>00101001</a:t>
              </a:r>
            </a:p>
            <a:p>
              <a:r>
                <a:rPr lang="en-US" altLang="ko-KR" sz="1600" dirty="0" smtClean="0"/>
                <a:t>11101011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91995" y="4081044"/>
              <a:ext cx="830172" cy="34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기계어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6511" y="3263873"/>
              <a:ext cx="1798841" cy="7864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tlCol="0">
              <a:spAutoFit/>
            </a:bodyPr>
            <a:lstStyle/>
            <a:p>
              <a:r>
                <a:rPr lang="en-US" altLang="ko-KR" sz="1600" dirty="0" smtClean="0"/>
                <a:t>LOAD AX 35</a:t>
              </a:r>
            </a:p>
            <a:p>
              <a:r>
                <a:rPr lang="en-US" altLang="ko-KR" sz="1600" dirty="0" smtClean="0"/>
                <a:t>LOAD BX 56</a:t>
              </a:r>
            </a:p>
            <a:p>
              <a:r>
                <a:rPr lang="en-US" altLang="ko-KR" sz="1600" dirty="0" smtClean="0"/>
                <a:t>ADD AX BX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11196" y="4107755"/>
              <a:ext cx="1267104" cy="34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어셈블리</a:t>
              </a:r>
              <a:r>
                <a:rPr lang="ko-KR" altLang="en-US" dirty="0"/>
                <a:t>어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91423" y="3380382"/>
              <a:ext cx="1744978" cy="602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tlCol="0">
              <a:spAutoFit/>
            </a:bodyPr>
            <a:lstStyle/>
            <a:p>
              <a:r>
                <a:rPr lang="en-US" altLang="ko-KR" sz="1600" dirty="0" smtClean="0"/>
                <a:t>int i;</a:t>
              </a:r>
            </a:p>
            <a:p>
              <a:r>
                <a:rPr lang="en-US" altLang="ko-KR" sz="1600" dirty="0" smtClean="0"/>
                <a:t>i = 35 + 56;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76540" y="4081044"/>
              <a:ext cx="619291" cy="3495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C++</a:t>
              </a:r>
              <a:endParaRPr lang="ko-KR" altLang="en-US" dirty="0"/>
            </a:p>
          </p:txBody>
        </p:sp>
        <p:sp>
          <p:nvSpPr>
            <p:cNvPr id="12" name="자유형 11"/>
            <p:cNvSpPr/>
            <p:nvPr/>
          </p:nvSpPr>
          <p:spPr>
            <a:xfrm>
              <a:off x="2479746" y="3572413"/>
              <a:ext cx="1412248" cy="203136"/>
            </a:xfrm>
            <a:custGeom>
              <a:avLst/>
              <a:gdLst>
                <a:gd name="connsiteX0" fmla="*/ 265043 w 1119141"/>
                <a:gd name="connsiteY0" fmla="*/ 0 h 214634"/>
                <a:gd name="connsiteX1" fmla="*/ 1099930 w 1119141"/>
                <a:gd name="connsiteY1" fmla="*/ 66261 h 214634"/>
                <a:gd name="connsiteX2" fmla="*/ 781878 w 1119141"/>
                <a:gd name="connsiteY2" fmla="*/ 212035 h 214634"/>
                <a:gd name="connsiteX3" fmla="*/ 0 w 1119141"/>
                <a:gd name="connsiteY3" fmla="*/ 145774 h 21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141" h="214634">
                  <a:moveTo>
                    <a:pt x="265043" y="0"/>
                  </a:moveTo>
                  <a:cubicBezTo>
                    <a:pt x="639417" y="15461"/>
                    <a:pt x="1013791" y="30922"/>
                    <a:pt x="1099930" y="66261"/>
                  </a:cubicBezTo>
                  <a:cubicBezTo>
                    <a:pt x="1186069" y="101600"/>
                    <a:pt x="965200" y="198783"/>
                    <a:pt x="781878" y="212035"/>
                  </a:cubicBezTo>
                  <a:cubicBezTo>
                    <a:pt x="598556" y="225287"/>
                    <a:pt x="299278" y="185530"/>
                    <a:pt x="0" y="145774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3" name="직선 화살표 연결선 12"/>
            <p:cNvCxnSpPr>
              <a:stCxn id="10" idx="1"/>
              <a:endCxn id="8" idx="3"/>
            </p:cNvCxnSpPr>
            <p:nvPr/>
          </p:nvCxnSpPr>
          <p:spPr>
            <a:xfrm rot="10800000">
              <a:off x="7655353" y="3657113"/>
              <a:ext cx="636071" cy="24384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8" idx="1"/>
              <a:endCxn id="6" idx="3"/>
            </p:cNvCxnSpPr>
            <p:nvPr/>
          </p:nvCxnSpPr>
          <p:spPr>
            <a:xfrm flipH="1" flipV="1">
              <a:off x="5129574" y="3657109"/>
              <a:ext cx="726937" cy="3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endCxn id="10" idx="3"/>
            </p:cNvCxnSpPr>
            <p:nvPr/>
          </p:nvCxnSpPr>
          <p:spPr>
            <a:xfrm rot="10800000" flipV="1">
              <a:off x="10036402" y="3657107"/>
              <a:ext cx="338564" cy="24388"/>
            </a:xfrm>
            <a:prstGeom prst="straightConnector1">
              <a:avLst/>
            </a:prstGeom>
            <a:ln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8037324" y="3673981"/>
              <a:ext cx="0" cy="78332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532427" y="4469955"/>
              <a:ext cx="845230" cy="361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00B050"/>
                  </a:solidFill>
                </a:rPr>
                <a:t>컴파</a:t>
              </a:r>
              <a:r>
                <a:rPr lang="ko-KR" altLang="en-US" sz="1600" b="1" dirty="0">
                  <a:solidFill>
                    <a:srgbClr val="00B050"/>
                  </a:solidFill>
                </a:rPr>
                <a:t>일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 flipV="1">
              <a:off x="5533347" y="3682351"/>
              <a:ext cx="0" cy="78332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28450" y="4486006"/>
              <a:ext cx="845230" cy="361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00B050"/>
                  </a:solidFill>
                </a:rPr>
                <a:t>어셈블</a:t>
              </a:r>
              <a:endParaRPr lang="ko-KR" altLang="en-US" sz="1600" b="1" dirty="0">
                <a:solidFill>
                  <a:srgbClr val="00B050"/>
                </a:solidFill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4964" y="2998389"/>
              <a:ext cx="1603677" cy="1257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5114881" y="2196450"/>
              <a:ext cx="824100" cy="3486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디셈블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rot="5400000">
              <a:off x="5059680" y="2980946"/>
              <a:ext cx="95097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5120640" y="3512820"/>
              <a:ext cx="755904" cy="106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86046" y="2215662"/>
            <a:ext cx="796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각 </a:t>
            </a:r>
            <a:r>
              <a:rPr lang="en-US" altLang="ko-KR" sz="2400" dirty="0" smtClean="0"/>
              <a:t>CPU </a:t>
            </a:r>
            <a:r>
              <a:rPr lang="ko-KR" altLang="en-US" sz="2400" dirty="0" smtClean="0"/>
              <a:t>마다 고유의 기계어와 어셈블리어를 가지고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ntermediate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epresentation (</a:t>
            </a:r>
            <a:r>
              <a:rPr lang="en-US" dirty="0" smtClean="0">
                <a:solidFill>
                  <a:srgbClr val="FF0000"/>
                </a:solidFill>
              </a:rPr>
              <a:t>IR</a:t>
            </a:r>
            <a:r>
              <a:rPr lang="en-US" dirty="0" smtClean="0"/>
              <a:t>)</a:t>
            </a:r>
            <a:endParaRPr lang="ko-KR" altLang="en-US" dirty="0"/>
          </a:p>
        </p:txBody>
      </p:sp>
      <p:pic>
        <p:nvPicPr>
          <p:cNvPr id="1028" name="Picture 4" descr="intermediate representation에 대한 이미지 검색결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9011" y="2943229"/>
            <a:ext cx="7080564" cy="2912448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286046" y="1995854"/>
            <a:ext cx="878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다양한 어셈블리어</a:t>
            </a:r>
            <a:r>
              <a:rPr lang="ko-KR" altLang="en-US" sz="2400" dirty="0" smtClean="0"/>
              <a:t>는 취약점 분석하는데 있어서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장애물</a:t>
            </a:r>
            <a:r>
              <a:rPr lang="ko-KR" altLang="en-US" sz="2400" dirty="0" smtClean="0"/>
              <a:t>이 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ntermediate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epresentation (</a:t>
            </a:r>
            <a:r>
              <a:rPr lang="en-US" dirty="0" smtClean="0">
                <a:solidFill>
                  <a:srgbClr val="FF0000"/>
                </a:solidFill>
              </a:rPr>
              <a:t>IR</a:t>
            </a:r>
            <a:r>
              <a:rPr lang="en-US" dirty="0" smtClean="0"/>
              <a:t>)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863970" y="2523345"/>
            <a:ext cx="9125514" cy="2139830"/>
            <a:chOff x="1987062" y="2769577"/>
            <a:chExt cx="9125514" cy="213983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08570" y="2769577"/>
              <a:ext cx="9104006" cy="2139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타원 5"/>
            <p:cNvSpPr/>
            <p:nvPr/>
          </p:nvSpPr>
          <p:spPr>
            <a:xfrm>
              <a:off x="9179171" y="2892669"/>
              <a:ext cx="1825174" cy="110237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987062" y="2892669"/>
              <a:ext cx="2813537" cy="110237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>
              <a:stCxn id="7" idx="7"/>
              <a:endCxn id="6" idx="1"/>
            </p:cNvCxnSpPr>
            <p:nvPr/>
          </p:nvCxnSpPr>
          <p:spPr>
            <a:xfrm rot="5400000" flipH="1" flipV="1">
              <a:off x="6917514" y="525160"/>
              <a:ext cx="1588" cy="5057896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smtClean="0"/>
              <a:t>설명 사이트</a:t>
            </a:r>
            <a:endParaRPr lang="ko-KR" altLang="en-US" sz="4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2657303"/>
            <a:ext cx="8915400" cy="251321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http://sanguine.leaveret.kr/110</a:t>
            </a:r>
            <a:r>
              <a:rPr lang="ko-KR" altLang="en-US" dirty="0"/>
              <a:t> </a:t>
            </a:r>
            <a:r>
              <a:rPr lang="en-US" altLang="ko-KR" dirty="0"/>
              <a:t>- (</a:t>
            </a:r>
            <a:r>
              <a:rPr lang="ko-KR" altLang="en-US" dirty="0" err="1"/>
              <a:t>입문자용</a:t>
            </a:r>
            <a:r>
              <a:rPr lang="ko-KR" altLang="en-US" dirty="0"/>
              <a:t> 설명 </a:t>
            </a:r>
            <a:r>
              <a:rPr lang="en-US" altLang="ko-KR" dirty="0"/>
              <a:t>+ 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hlinkClick r:id="rId3"/>
              </a:rPr>
              <a:t>https://software.intel.com/sites/landingpage/pintool/docs/67254/Pin/html/index.html#WINDOWS_TOOLS</a:t>
            </a:r>
            <a:r>
              <a:rPr lang="ko-KR" altLang="en-US" dirty="0"/>
              <a:t>   </a:t>
            </a:r>
            <a:r>
              <a:rPr lang="en-US" altLang="ko-KR" dirty="0"/>
              <a:t>(</a:t>
            </a:r>
            <a:r>
              <a:rPr lang="ko-KR" altLang="en-US" dirty="0"/>
              <a:t>예제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hlinkClick r:id="rId4"/>
              </a:rPr>
              <a:t>https://software.intel.com/sites/landingpage/pintool/docs/67254/Pin/html/group__API__REF.html</a:t>
            </a:r>
            <a:r>
              <a:rPr lang="ko-KR" altLang="en-US" dirty="0"/>
              <a:t>              </a:t>
            </a:r>
            <a:r>
              <a:rPr lang="en-US" altLang="ko-KR" dirty="0"/>
              <a:t>(API</a:t>
            </a:r>
            <a:r>
              <a:rPr lang="ko-KR" altLang="en-US" dirty="0"/>
              <a:t>설명서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73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4996" y="0"/>
            <a:ext cx="8902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897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뺄셈 기호 8"/>
          <p:cNvSpPr/>
          <p:nvPr/>
        </p:nvSpPr>
        <p:spPr>
          <a:xfrm rot="20988947">
            <a:off x="5516060" y="3686955"/>
            <a:ext cx="6314579" cy="678792"/>
          </a:xfrm>
          <a:prstGeom prst="mathMinus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아래쪽 화살표 9"/>
          <p:cNvSpPr/>
          <p:nvPr/>
        </p:nvSpPr>
        <p:spPr>
          <a:xfrm>
            <a:off x="6183439" y="2592506"/>
            <a:ext cx="1906072" cy="1333765"/>
          </a:xfrm>
          <a:prstGeom prst="downArrow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자유형 10"/>
          <p:cNvSpPr/>
          <p:nvPr/>
        </p:nvSpPr>
        <p:spPr>
          <a:xfrm>
            <a:off x="7926646" y="2456328"/>
            <a:ext cx="2033143" cy="1400453"/>
          </a:xfrm>
          <a:custGeom>
            <a:avLst/>
            <a:gdLst>
              <a:gd name="connsiteX0" fmla="*/ 0 w 1801689"/>
              <a:gd name="connsiteY0" fmla="*/ 0 h 1322057"/>
              <a:gd name="connsiteX1" fmla="*/ 1801689 w 1801689"/>
              <a:gd name="connsiteY1" fmla="*/ 0 h 1322057"/>
              <a:gd name="connsiteX2" fmla="*/ 1801689 w 1801689"/>
              <a:gd name="connsiteY2" fmla="*/ 1322057 h 1322057"/>
              <a:gd name="connsiteX3" fmla="*/ 0 w 1801689"/>
              <a:gd name="connsiteY3" fmla="*/ 1322057 h 1322057"/>
              <a:gd name="connsiteX4" fmla="*/ 0 w 1801689"/>
              <a:gd name="connsiteY4" fmla="*/ 0 h 1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689" h="1322057">
                <a:moveTo>
                  <a:pt x="0" y="0"/>
                </a:moveTo>
                <a:lnTo>
                  <a:pt x="1801689" y="0"/>
                </a:lnTo>
                <a:lnTo>
                  <a:pt x="1801689" y="1322057"/>
                </a:lnTo>
                <a:lnTo>
                  <a:pt x="0" y="13220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0040" tIns="320040" rIns="320040" bIns="320040" numCol="1" spcCol="1270" anchor="ctr" anchorCtr="0">
            <a:noAutofit/>
          </a:bodyPr>
          <a:lstStyle/>
          <a:p>
            <a:pPr lvl="0" algn="ctr" defTabSz="20002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4500" kern="12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속도</a:t>
            </a:r>
            <a:endParaRPr lang="ko-KR" sz="4500" kern="12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위쪽 화살표 11"/>
          <p:cNvSpPr/>
          <p:nvPr/>
        </p:nvSpPr>
        <p:spPr>
          <a:xfrm>
            <a:off x="8773368" y="4191327"/>
            <a:ext cx="1906072" cy="1333765"/>
          </a:xfrm>
          <a:prstGeom prst="upArrow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706166"/>
              <a:satOff val="-1777"/>
              <a:lumOff val="2155"/>
              <a:alphaOff val="0"/>
            </a:schemeClr>
          </a:fillRef>
          <a:effectRef idx="2">
            <a:schemeClr val="accent5">
              <a:hueOff val="1706166"/>
              <a:satOff val="-1777"/>
              <a:lumOff val="2155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자유형 12"/>
          <p:cNvSpPr/>
          <p:nvPr/>
        </p:nvSpPr>
        <p:spPr>
          <a:xfrm>
            <a:off x="6183440" y="4257093"/>
            <a:ext cx="2767278" cy="1400453"/>
          </a:xfrm>
          <a:custGeom>
            <a:avLst/>
            <a:gdLst>
              <a:gd name="connsiteX0" fmla="*/ 0 w 1801689"/>
              <a:gd name="connsiteY0" fmla="*/ 0 h 1322057"/>
              <a:gd name="connsiteX1" fmla="*/ 1801689 w 1801689"/>
              <a:gd name="connsiteY1" fmla="*/ 0 h 1322057"/>
              <a:gd name="connsiteX2" fmla="*/ 1801689 w 1801689"/>
              <a:gd name="connsiteY2" fmla="*/ 1322057 h 1322057"/>
              <a:gd name="connsiteX3" fmla="*/ 0 w 1801689"/>
              <a:gd name="connsiteY3" fmla="*/ 1322057 h 1322057"/>
              <a:gd name="connsiteX4" fmla="*/ 0 w 1801689"/>
              <a:gd name="connsiteY4" fmla="*/ 0 h 132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689" h="1322057">
                <a:moveTo>
                  <a:pt x="0" y="0"/>
                </a:moveTo>
                <a:lnTo>
                  <a:pt x="1801689" y="0"/>
                </a:lnTo>
                <a:lnTo>
                  <a:pt x="1801689" y="1322057"/>
                </a:lnTo>
                <a:lnTo>
                  <a:pt x="0" y="132205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20040" tIns="320040" rIns="320040" bIns="320040" numCol="1" spcCol="1270" anchor="ctr" anchorCtr="0">
            <a:noAutofit/>
          </a:bodyPr>
          <a:lstStyle/>
          <a:p>
            <a:pPr lvl="0" algn="ctr" defTabSz="20002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4000" kern="12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정확성</a:t>
            </a:r>
            <a:endParaRPr lang="ko-KR" sz="4000" kern="1200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2138176" y="482980"/>
            <a:ext cx="5723872" cy="1411672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indent="0">
              <a:buNone/>
            </a:pPr>
            <a:r>
              <a:rPr lang="en-US" altLang="ko-KR" sz="6600" dirty="0" smtClean="0"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DBI </a:t>
            </a:r>
            <a:r>
              <a:rPr lang="ko-KR" altLang="en-US" sz="6600" dirty="0" smtClean="0">
                <a:effectLst>
                  <a:glow rad="101600">
                    <a:srgbClr val="92D050">
                      <a:alpha val="60000"/>
                    </a:srgbClr>
                  </a:glow>
                </a:effectLst>
              </a:rPr>
              <a:t>장단점</a:t>
            </a:r>
            <a:endParaRPr lang="ko-KR" altLang="en-US" sz="6600" dirty="0">
              <a:effectLst>
                <a:glow rad="101600">
                  <a:srgbClr val="92D050">
                    <a:alpha val="60000"/>
                  </a:srgbClr>
                </a:glow>
              </a:effectLst>
            </a:endParaRPr>
          </a:p>
        </p:txBody>
      </p:sp>
      <p:sp>
        <p:nvSpPr>
          <p:cNvPr id="15" name="내용 개체 틀 6"/>
          <p:cNvSpPr txBox="1">
            <a:spLocks/>
          </p:cNvSpPr>
          <p:nvPr/>
        </p:nvSpPr>
        <p:spPr>
          <a:xfrm>
            <a:off x="879876" y="4529577"/>
            <a:ext cx="5117512" cy="1384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3600" dirty="0" smtClean="0">
                <a:solidFill>
                  <a:srgbClr val="FF0000"/>
                </a:solidFill>
                <a:effectLst/>
              </a:rPr>
              <a:t>Re</a:t>
            </a:r>
            <a:r>
              <a:rPr lang="en-US" altLang="ko-KR" sz="3600" dirty="0" smtClean="0">
                <a:effectLst/>
              </a:rPr>
              <a:t>compile , </a:t>
            </a:r>
            <a:r>
              <a:rPr lang="en-US" altLang="ko-KR" sz="3600" dirty="0" smtClean="0">
                <a:solidFill>
                  <a:srgbClr val="FF0000"/>
                </a:solidFill>
                <a:effectLst/>
              </a:rPr>
              <a:t>Re</a:t>
            </a:r>
            <a:r>
              <a:rPr lang="en-US" altLang="ko-KR" sz="3600" dirty="0" smtClean="0">
                <a:effectLst/>
              </a:rPr>
              <a:t>link (</a:t>
            </a:r>
            <a:r>
              <a:rPr lang="en-US" altLang="ko-KR" sz="3600" dirty="0" smtClean="0">
                <a:solidFill>
                  <a:srgbClr val="FF0000"/>
                </a:solidFill>
                <a:effectLst/>
              </a:rPr>
              <a:t>X</a:t>
            </a:r>
            <a:r>
              <a:rPr lang="en-US" altLang="ko-KR" sz="3600" dirty="0" smtClean="0">
                <a:effectLst/>
              </a:rPr>
              <a:t>)</a:t>
            </a:r>
            <a:br>
              <a:rPr lang="en-US" altLang="ko-KR" sz="3600" dirty="0" smtClean="0">
                <a:effectLst/>
              </a:rPr>
            </a:br>
            <a:endParaRPr lang="en-US" altLang="ko-KR" sz="5400" dirty="0" smtClean="0">
              <a:effectLst/>
            </a:endParaRPr>
          </a:p>
        </p:txBody>
      </p:sp>
      <p:sp>
        <p:nvSpPr>
          <p:cNvPr id="16" name="내용 개체 틀 6"/>
          <p:cNvSpPr txBox="1">
            <a:spLocks/>
          </p:cNvSpPr>
          <p:nvPr/>
        </p:nvSpPr>
        <p:spPr>
          <a:xfrm>
            <a:off x="876876" y="2671358"/>
            <a:ext cx="4643173" cy="1119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ko-KR" altLang="en-US" sz="3600" dirty="0" smtClean="0">
                <a:solidFill>
                  <a:srgbClr val="FF0000"/>
                </a:solidFill>
                <a:effectLst/>
              </a:rPr>
              <a:t>실행</a:t>
            </a:r>
            <a:r>
              <a:rPr lang="en-US" altLang="ko-KR" sz="3600" dirty="0" smtClean="0">
                <a:effectLst/>
              </a:rPr>
              <a:t> </a:t>
            </a:r>
            <a:r>
              <a:rPr lang="ko-KR" altLang="en-US" sz="3600" dirty="0" smtClean="0">
                <a:effectLst/>
              </a:rPr>
              <a:t>중 </a:t>
            </a:r>
            <a:r>
              <a:rPr lang="en-US" altLang="ko-KR" sz="3600" dirty="0" smtClean="0">
                <a:effectLst/>
              </a:rPr>
              <a:t>code </a:t>
            </a:r>
            <a:r>
              <a:rPr lang="ko-KR" altLang="en-US" sz="3600" dirty="0" smtClean="0">
                <a:solidFill>
                  <a:srgbClr val="FF0000"/>
                </a:solidFill>
                <a:effectLst/>
              </a:rPr>
              <a:t>삽입</a:t>
            </a:r>
            <a:r>
              <a:rPr lang="en-US" altLang="ko-KR" sz="3600" dirty="0" smtClean="0">
                <a:effectLst/>
              </a:rPr>
              <a:t> </a:t>
            </a:r>
            <a:endParaRPr lang="en-US" altLang="ko-KR" sz="5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2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컴파일</a:t>
            </a:r>
            <a:endParaRPr lang="ko-KR" altLang="en-US" sz="6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4054" t="21257" r="54229" b="58370"/>
          <a:stretch/>
        </p:blipFill>
        <p:spPr>
          <a:xfrm>
            <a:off x="2128048" y="2083396"/>
            <a:ext cx="2995830" cy="1703296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377439" y="4937763"/>
            <a:ext cx="5723068" cy="1052953"/>
            <a:chOff x="5372318" y="3811177"/>
            <a:chExt cx="4438650" cy="72785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2318" y="3811177"/>
              <a:ext cx="4438650" cy="723900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9367934" y="4173127"/>
              <a:ext cx="363894" cy="3659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l="10133" t="-11914" r="52693" b="-3980"/>
          <a:stretch/>
        </p:blipFill>
        <p:spPr>
          <a:xfrm>
            <a:off x="5764701" y="1932101"/>
            <a:ext cx="3341586" cy="2311599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840001" y="3302596"/>
            <a:ext cx="1173984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4898097" y="2978174"/>
            <a:ext cx="1086522" cy="30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New File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108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사용법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96792" y="3687466"/>
            <a:ext cx="4327955" cy="5985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2. </a:t>
            </a:r>
            <a:r>
              <a:rPr lang="en-US" altLang="ko-KR" sz="2800" dirty="0" smtClean="0">
                <a:solidFill>
                  <a:srgbClr val="FF0000"/>
                </a:solidFill>
              </a:rPr>
              <a:t>Pin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-t </a:t>
            </a:r>
            <a:r>
              <a:rPr lang="en-US" altLang="ko-KR" sz="2800" dirty="0" smtClean="0"/>
              <a:t>[.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dll</a:t>
            </a:r>
            <a:r>
              <a:rPr lang="en-US" altLang="ko-KR" sz="2800" dirty="0" smtClean="0"/>
              <a:t>] </a:t>
            </a:r>
            <a:r>
              <a:rPr lang="en-US" altLang="ko-KR" sz="2800" dirty="0"/>
              <a:t>-- [.</a:t>
            </a:r>
            <a:r>
              <a:rPr lang="en-US" altLang="ko-KR" sz="2800" dirty="0">
                <a:solidFill>
                  <a:srgbClr val="FF0000"/>
                </a:solidFill>
              </a:rPr>
              <a:t>exe</a:t>
            </a:r>
            <a:r>
              <a:rPr lang="en-US" altLang="ko-KR" sz="2800" dirty="0"/>
              <a:t>]</a:t>
            </a:r>
            <a:endParaRPr lang="ko-KR" altLang="en-US" sz="2800" dirty="0"/>
          </a:p>
          <a:p>
            <a:pPr>
              <a:buAutoNum type="arabicPeriod"/>
            </a:pP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-12135"/>
          <a:stretch/>
        </p:blipFill>
        <p:spPr>
          <a:xfrm>
            <a:off x="6207161" y="2242504"/>
            <a:ext cx="3163521" cy="125131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2796705" y="4286021"/>
            <a:ext cx="6648226" cy="977152"/>
            <a:chOff x="3883510" y="3517806"/>
            <a:chExt cx="6487627" cy="7905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16632"/>
            <a:stretch/>
          </p:blipFill>
          <p:spPr>
            <a:xfrm>
              <a:off x="3883510" y="3517806"/>
              <a:ext cx="6487627" cy="790575"/>
            </a:xfrm>
            <a:prstGeom prst="rect">
              <a:avLst/>
            </a:prstGeom>
          </p:spPr>
        </p:pic>
        <p:cxnSp>
          <p:nvCxnSpPr>
            <p:cNvPr id="8" name="직선 연결선 7"/>
            <p:cNvCxnSpPr/>
            <p:nvPr/>
          </p:nvCxnSpPr>
          <p:spPr>
            <a:xfrm>
              <a:off x="6615953" y="4195482"/>
              <a:ext cx="356078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내용 개체 틀 2"/>
          <p:cNvSpPr txBox="1">
            <a:spLocks/>
          </p:cNvSpPr>
          <p:nvPr/>
        </p:nvSpPr>
        <p:spPr>
          <a:xfrm>
            <a:off x="2689412" y="2919067"/>
            <a:ext cx="3614569" cy="682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AutoNum type="arabicPeriod"/>
            </a:pPr>
            <a:r>
              <a:rPr lang="en-US" altLang="ko-KR" sz="2800" dirty="0" smtClean="0">
                <a:solidFill>
                  <a:srgbClr val="FF0000"/>
                </a:solidFill>
              </a:rPr>
              <a:t>Pin</a:t>
            </a:r>
            <a:r>
              <a:rPr lang="en-US" altLang="ko-KR" sz="2800" dirty="0" smtClean="0">
                <a:solidFill>
                  <a:schemeClr val="tx1"/>
                </a:solidFill>
              </a:rPr>
              <a:t>.exe</a:t>
            </a:r>
            <a:r>
              <a:rPr lang="en-US" altLang="ko-KR" sz="2000" dirty="0" smtClean="0"/>
              <a:t>  </a:t>
            </a:r>
            <a:r>
              <a:rPr lang="ko-KR" altLang="en-US" sz="2000" dirty="0" smtClean="0"/>
              <a:t>환경변수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pPr>
              <a:buFont typeface="Wingdings 3" charset="2"/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7639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1" b="45989"/>
          <a:stretch/>
        </p:blipFill>
        <p:spPr>
          <a:xfrm>
            <a:off x="2671850" y="2771860"/>
            <a:ext cx="5282391" cy="2312325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2592925" y="3509049"/>
            <a:ext cx="4689024" cy="461484"/>
            <a:chOff x="2671850" y="3471385"/>
            <a:chExt cx="3781425" cy="2667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l="2028"/>
            <a:stretch/>
          </p:blipFill>
          <p:spPr>
            <a:xfrm>
              <a:off x="2671850" y="3471385"/>
              <a:ext cx="3781425" cy="266700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3301843" y="3698943"/>
              <a:ext cx="307244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/>
              <a:t>명령어 </a:t>
            </a:r>
            <a:r>
              <a:rPr lang="en-US" altLang="ko-KR" sz="6000" dirty="0" smtClean="0"/>
              <a:t>count</a:t>
            </a:r>
            <a:endParaRPr lang="ko-KR" altLang="en-US" sz="60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1850" y="2233959"/>
            <a:ext cx="6838950" cy="295275"/>
          </a:xfrm>
          <a:prstGeom prst="rect">
            <a:avLst/>
          </a:prstGeom>
        </p:spPr>
      </p:pic>
      <p:sp>
        <p:nvSpPr>
          <p:cNvPr id="11" name="내용 개체 틀 4"/>
          <p:cNvSpPr txBox="1">
            <a:spLocks/>
          </p:cNvSpPr>
          <p:nvPr/>
        </p:nvSpPr>
        <p:spPr>
          <a:xfrm>
            <a:off x="2826327" y="4263037"/>
            <a:ext cx="4813070" cy="358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287790" y="2233959"/>
            <a:ext cx="1346662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795247" y="2671482"/>
            <a:ext cx="995082" cy="382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8" idx="7"/>
            <a:endCxn id="12" idx="3"/>
          </p:cNvCxnSpPr>
          <p:nvPr/>
        </p:nvCxnSpPr>
        <p:spPr>
          <a:xfrm flipV="1">
            <a:off x="7644603" y="2485992"/>
            <a:ext cx="840401" cy="241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2756125" y="4022278"/>
            <a:ext cx="3398663" cy="598556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>
                <a:solidFill>
                  <a:srgbClr val="FF0000"/>
                </a:solidFill>
              </a:rPr>
              <a:t>Pin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-t </a:t>
            </a:r>
            <a:r>
              <a:rPr lang="en-US" altLang="ko-KR" sz="2800" dirty="0" smtClean="0"/>
              <a:t>[.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dll</a:t>
            </a:r>
            <a:r>
              <a:rPr lang="en-US" altLang="ko-KR" sz="2800" dirty="0" smtClean="0"/>
              <a:t>] </a:t>
            </a:r>
            <a:r>
              <a:rPr lang="en-US" altLang="ko-KR" sz="2800" dirty="0"/>
              <a:t>-- [.</a:t>
            </a:r>
            <a:r>
              <a:rPr lang="en-US" altLang="ko-KR" sz="2800" dirty="0">
                <a:solidFill>
                  <a:srgbClr val="FF0000"/>
                </a:solidFill>
              </a:rPr>
              <a:t>exe</a:t>
            </a:r>
            <a:r>
              <a:rPr lang="en-US" altLang="ko-KR" sz="2800" dirty="0"/>
              <a:t>]</a:t>
            </a:r>
            <a:endParaRPr lang="ko-KR" altLang="en-US" sz="2800" dirty="0"/>
          </a:p>
          <a:p>
            <a:pPr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10210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7" y="5114925"/>
            <a:ext cx="2130433" cy="452717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실행결과</a:t>
            </a:r>
            <a:endParaRPr lang="ko-KR" altLang="en-US" sz="5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33600"/>
            <a:ext cx="6181725" cy="2752725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200398" y="3621741"/>
            <a:ext cx="1102659" cy="29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>
            <a:stCxn id="8" idx="2"/>
            <a:endCxn id="4" idx="1"/>
          </p:cNvCxnSpPr>
          <p:nvPr/>
        </p:nvCxnSpPr>
        <p:spPr>
          <a:xfrm rot="10800000" flipV="1">
            <a:off x="3200398" y="3769658"/>
            <a:ext cx="1" cy="1571625"/>
          </a:xfrm>
          <a:prstGeom prst="curvedConnector3">
            <a:avLst>
              <a:gd name="adj1" fmla="val 22860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344701" y="4868608"/>
            <a:ext cx="2232214" cy="4253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b="1" dirty="0" smtClean="0">
                <a:solidFill>
                  <a:srgbClr val="00B050"/>
                </a:solidFill>
              </a:rPr>
              <a:t>명령어 개수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61864" y="3509962"/>
            <a:ext cx="1788461" cy="513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3">
                    <a:lumMod val="50000"/>
                  </a:schemeClr>
                </a:solidFill>
              </a:rPr>
              <a:t>.out</a:t>
            </a:r>
            <a:r>
              <a:rPr lang="ko-KR" alt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3">
                    <a:lumMod val="50000"/>
                  </a:schemeClr>
                </a:solidFill>
              </a:rPr>
              <a:t>파일 생성</a:t>
            </a:r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735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7" y="3257663"/>
            <a:ext cx="6181725" cy="14954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 err="1" smtClean="0"/>
              <a:t>malloctrace</a:t>
            </a:r>
            <a:endParaRPr lang="ko-KR" altLang="en-US" sz="6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2619935"/>
            <a:ext cx="6610350" cy="381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8296755" y="2637368"/>
            <a:ext cx="1113385" cy="2952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575176" y="3201617"/>
            <a:ext cx="995082" cy="3827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7" idx="7"/>
            <a:endCxn id="5" idx="4"/>
          </p:cNvCxnSpPr>
          <p:nvPr/>
        </p:nvCxnSpPr>
        <p:spPr>
          <a:xfrm flipV="1">
            <a:off x="8424532" y="2932643"/>
            <a:ext cx="428916" cy="3250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3651059" y="4690897"/>
            <a:ext cx="3838575" cy="183776"/>
            <a:chOff x="357747" y="3767697"/>
            <a:chExt cx="3838575" cy="18377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747" y="3767697"/>
              <a:ext cx="3838575" cy="180975"/>
            </a:xfrm>
            <a:prstGeom prst="rect">
              <a:avLst/>
            </a:prstGeom>
          </p:spPr>
        </p:pic>
        <p:cxnSp>
          <p:nvCxnSpPr>
            <p:cNvPr id="12" name="직선 연결선 11"/>
            <p:cNvCxnSpPr/>
            <p:nvPr/>
          </p:nvCxnSpPr>
          <p:spPr>
            <a:xfrm>
              <a:off x="357747" y="3948672"/>
              <a:ext cx="3739124" cy="28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22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1813</TotalTime>
  <Words>399</Words>
  <Application>Microsoft Office PowerPoint</Application>
  <PresentationFormat>사용자 지정</PresentationFormat>
  <Paragraphs>135</Paragraphs>
  <Slides>39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줄기</vt:lpstr>
      <vt:lpstr>Office 테마</vt:lpstr>
      <vt:lpstr>Tracer</vt:lpstr>
      <vt:lpstr>목차</vt:lpstr>
      <vt:lpstr>DBI란?</vt:lpstr>
      <vt:lpstr>슬라이드 4</vt:lpstr>
      <vt:lpstr>컴파일</vt:lpstr>
      <vt:lpstr>사용법</vt:lpstr>
      <vt:lpstr>명령어 count</vt:lpstr>
      <vt:lpstr>실행결과</vt:lpstr>
      <vt:lpstr>malloctrace</vt:lpstr>
      <vt:lpstr>실행결과</vt:lpstr>
      <vt:lpstr>CreateFileTrace</vt:lpstr>
      <vt:lpstr>실행결과</vt:lpstr>
      <vt:lpstr>함수 가로채기 예제</vt:lpstr>
      <vt:lpstr>슬라이드 14</vt:lpstr>
      <vt:lpstr>슬라이드 15</vt:lpstr>
      <vt:lpstr>Main 함수</vt:lpstr>
      <vt:lpstr>함수 자료형</vt:lpstr>
      <vt:lpstr>슬라이드 18</vt:lpstr>
      <vt:lpstr>향후 계획</vt:lpstr>
      <vt:lpstr>Taint Analysis</vt:lpstr>
      <vt:lpstr>Taint Analysis</vt:lpstr>
      <vt:lpstr>Taint Analysis</vt:lpstr>
      <vt:lpstr>Taint Analysis</vt:lpstr>
      <vt:lpstr>슬라이드 24</vt:lpstr>
      <vt:lpstr>Symbolic Execution Engine </vt:lpstr>
      <vt:lpstr>슬라이드 26</vt:lpstr>
      <vt:lpstr>SMT_Solver</vt:lpstr>
      <vt:lpstr>SMT_Solver</vt:lpstr>
      <vt:lpstr>간단한 예제 (시리얼 키)</vt:lpstr>
      <vt:lpstr>실행결과</vt:lpstr>
      <vt:lpstr>슬라이드 31</vt:lpstr>
      <vt:lpstr>슬라이드 32</vt:lpstr>
      <vt:lpstr>실행결과</vt:lpstr>
      <vt:lpstr> Intermediate Representation (IR)</vt:lpstr>
      <vt:lpstr> Intermediate Representation (IR)</vt:lpstr>
      <vt:lpstr> Intermediate Representation (IR)</vt:lpstr>
      <vt:lpstr> Intermediate Representation (IR)</vt:lpstr>
      <vt:lpstr>설명 사이트</vt:lpstr>
      <vt:lpstr>슬라이드 39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PinTool</dc:title>
  <dc:creator>haha</dc:creator>
  <cp:lastModifiedBy>Hwang</cp:lastModifiedBy>
  <cp:revision>95</cp:revision>
  <dcterms:created xsi:type="dcterms:W3CDTF">2016-08-04T00:21:00Z</dcterms:created>
  <dcterms:modified xsi:type="dcterms:W3CDTF">2017-05-17T12:24:23Z</dcterms:modified>
</cp:coreProperties>
</file>