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1" r:id="rId3"/>
    <p:sldId id="293" r:id="rId4"/>
    <p:sldId id="267" r:id="rId5"/>
    <p:sldId id="270" r:id="rId6"/>
    <p:sldId id="294" r:id="rId7"/>
    <p:sldId id="295" r:id="rId8"/>
    <p:sldId id="296" r:id="rId9"/>
    <p:sldId id="297" r:id="rId10"/>
    <p:sldId id="298" r:id="rId11"/>
    <p:sldId id="299" r:id="rId12"/>
    <p:sldId id="278" r:id="rId13"/>
    <p:sldId id="279" r:id="rId14"/>
    <p:sldId id="303" r:id="rId15"/>
    <p:sldId id="280" r:id="rId16"/>
    <p:sldId id="281" r:id="rId17"/>
    <p:sldId id="282" r:id="rId18"/>
    <p:sldId id="285" r:id="rId19"/>
    <p:sldId id="283" r:id="rId20"/>
    <p:sldId id="284" r:id="rId21"/>
    <p:sldId id="274" r:id="rId22"/>
    <p:sldId id="273" r:id="rId23"/>
    <p:sldId id="271" r:id="rId24"/>
    <p:sldId id="287" r:id="rId25"/>
    <p:sldId id="286" r:id="rId26"/>
    <p:sldId id="288" r:id="rId27"/>
    <p:sldId id="289" r:id="rId28"/>
    <p:sldId id="265" r:id="rId29"/>
    <p:sldId id="290" r:id="rId30"/>
    <p:sldId id="292" r:id="rId31"/>
    <p:sldId id="304" r:id="rId32"/>
    <p:sldId id="302" r:id="rId33"/>
    <p:sldId id="305" r:id="rId34"/>
    <p:sldId id="300" r:id="rId35"/>
    <p:sldId id="256" r:id="rId36"/>
  </p:sldIdLst>
  <p:sldSz cx="12192000" cy="6858000"/>
  <p:notesSz cx="6858000" cy="9144000"/>
  <p:embeddedFontLst>
    <p:embeddedFont>
      <p:font typeface="Century Gothic" pitchFamily="34" charset="0"/>
      <p:regular r:id="rId39"/>
      <p:bold r:id="rId40"/>
      <p:italic r:id="rId41"/>
      <p:boldItalic r:id="rId42"/>
    </p:embeddedFont>
    <p:embeddedFont>
      <p:font typeface="HY중고딕" pitchFamily="18" charset="-127"/>
      <p:regular r:id="rId43"/>
    </p:embeddedFont>
    <p:embeddedFont>
      <p:font typeface="Segoe Print" pitchFamily="2" charset="0"/>
      <p:regular r:id="rId44"/>
      <p:bold r:id="rId45"/>
    </p:embeddedFont>
    <p:embeddedFont>
      <p:font typeface="맑은 고딕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56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-1109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67151-E3E3-4D7F-A685-BCA50E57A061}" type="datetimeFigureOut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4D0-5FC5-47D9-8322-F51FAAAC1B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88937-AB8E-42B7-94CE-A5470FF72C1C}" type="datetimeFigureOut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FB6B-5F1C-4088-B85D-E3E7A9F6B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FB6B-5F1C-4088-B85D-E3E7A9F6B40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5D384-4C0C-4827-BBFB-6DF36241032C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0BC8B-577A-45D6-9DD7-7CA56A3123E2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BC698E-2C04-4BB3-9E3D-692A6FA36D2E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12520B-BBF5-480C-948F-00ED4BD8B0FA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64E819-1757-45EF-9DDF-26F44BE33DED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5AA87-3E44-4139-824E-304D61189590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64995-CD90-49F7-9375-256103AAB80F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07C9E5-D18E-48B1-ADF1-8014C1D7F2D1}" type="datetime1">
              <a:rPr lang="ko-KR" altLang="en-US" smtClean="0"/>
              <a:pPr/>
              <a:t>2016-11-10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000750" y="5178734"/>
            <a:ext cx="4484370" cy="1161105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EC745B"/>
                </a:solidFill>
              </a:rPr>
              <a:t>컴퓨터미디어정보공학부 </a:t>
            </a:r>
            <a:r>
              <a:rPr lang="en-US" altLang="ko-KR" sz="2400" dirty="0" smtClean="0">
                <a:solidFill>
                  <a:srgbClr val="EC745B"/>
                </a:solidFill>
              </a:rPr>
              <a:t>2</a:t>
            </a:r>
            <a:r>
              <a:rPr lang="ko-KR" altLang="en-US" sz="2400" dirty="0" smtClean="0">
                <a:solidFill>
                  <a:srgbClr val="EC745B"/>
                </a:solidFill>
              </a:rPr>
              <a:t>학년</a:t>
            </a:r>
            <a:endParaRPr lang="en-US" altLang="ko-KR" sz="2400" dirty="0" smtClean="0">
              <a:solidFill>
                <a:srgbClr val="EC745B"/>
              </a:solidFill>
            </a:endParaRPr>
          </a:p>
          <a:p>
            <a:r>
              <a:rPr lang="en-US" altLang="ko-KR" sz="2400" dirty="0" smtClean="0">
                <a:solidFill>
                  <a:srgbClr val="EC745B"/>
                </a:solidFill>
              </a:rPr>
              <a:t>201301311 – </a:t>
            </a:r>
            <a:r>
              <a:rPr lang="ko-KR" altLang="en-US" sz="2400" dirty="0" smtClean="0">
                <a:solidFill>
                  <a:srgbClr val="EC745B"/>
                </a:solidFill>
              </a:rPr>
              <a:t>황 상 두</a:t>
            </a:r>
            <a:endParaRPr lang="ko-KR" altLang="en-US" sz="2400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099560" y="2957681"/>
            <a:ext cx="6602296" cy="1809743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96F74"/>
                </a:solidFill>
              </a:rPr>
              <a:t>ProcessTracer</a:t>
            </a:r>
            <a:endParaRPr lang="ko-KR" altLang="en-US" sz="8000" dirty="0">
              <a:solidFill>
                <a:srgbClr val="496F74"/>
              </a:solidFill>
            </a:endParaRPr>
          </a:p>
        </p:txBody>
      </p:sp>
      <p:sp>
        <p:nvSpPr>
          <p:cNvPr id="5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OllyDbg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683" y="2303363"/>
            <a:ext cx="169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VisualStudio</a:t>
            </a:r>
            <a:endParaRPr lang="ko-KR" altLang="en-US" sz="2000" b="1" dirty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 r="48556"/>
          <a:stretch>
            <a:fillRect/>
          </a:stretch>
        </p:blipFill>
        <p:spPr bwMode="auto">
          <a:xfrm>
            <a:off x="1250069" y="2798864"/>
            <a:ext cx="3665991" cy="328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395964" y="230336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OllyDbg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804476" y="299784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VisualStuio</a:t>
            </a:r>
            <a:r>
              <a:rPr lang="ko-KR" altLang="en-US" sz="1600" dirty="0" smtClean="0"/>
              <a:t>와 달리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어셈블리어숙지</a:t>
            </a:r>
            <a:r>
              <a:rPr lang="ko-KR" altLang="en-US" dirty="0" smtClean="0"/>
              <a:t>가 </a:t>
            </a:r>
            <a:r>
              <a:rPr lang="ko-KR" altLang="en-US" b="1" dirty="0" smtClean="0"/>
              <a:t>필수</a:t>
            </a:r>
            <a:endParaRPr lang="ko-KR" altLang="en-US" b="1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 b="51317"/>
          <a:stretch>
            <a:fillRect/>
          </a:stretch>
        </p:blipFill>
        <p:spPr bwMode="auto">
          <a:xfrm>
            <a:off x="4966385" y="2789498"/>
            <a:ext cx="3497641" cy="20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738873" y="3703901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초보자가 사용하기 어렵다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32423" y="445625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VisualStudio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b="1" dirty="0" smtClean="0"/>
              <a:t>전문적</a:t>
            </a:r>
            <a:r>
              <a:rPr lang="ko-KR" altLang="en-US" dirty="0" smtClean="0"/>
              <a:t>인 기능 제공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00929" y="505814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단기간 숙지가 어렵다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12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3. </a:t>
            </a:r>
            <a:r>
              <a:rPr lang="ko-KR" altLang="en-US" sz="2000" dirty="0" smtClean="0">
                <a:solidFill>
                  <a:srgbClr val="496F74"/>
                </a:solidFill>
              </a:rPr>
              <a:t>시사점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084913" y="2724451"/>
            <a:ext cx="5306752" cy="1726361"/>
            <a:chOff x="3490008" y="1993010"/>
            <a:chExt cx="4459644" cy="1450785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3520496" y="2725250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4572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53535"/>
                </a:buClr>
                <a:buSzTx/>
                <a:buFontTx/>
                <a:buNone/>
                <a:tabLst/>
                <a:defRPr/>
              </a:pPr>
              <a:r>
                <a:rPr lang="ko-KR" altLang="en-US" b="1" kern="0" dirty="0" smtClean="0">
                  <a:solidFill>
                    <a:sysClr val="window" lastClr="FFFFFF"/>
                  </a:solidFill>
                  <a:latin typeface="Century Gothic"/>
                  <a:ea typeface="HY중고딕"/>
                </a:rPr>
                <a:t>데이터를  가공하여  제공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3520496" y="1993010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4572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53535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HY중고딕"/>
                  <a:cs typeface="+mn-cs"/>
                </a:rPr>
                <a:t>초보자도 사용하기 쉬운</a:t>
              </a:r>
              <a:r>
                <a:rPr kumimoji="0" lang="ko-KR" alt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HY중고딕"/>
                  <a:cs typeface="+mn-cs"/>
                </a:rPr>
                <a:t>  프로그램  개발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0008" y="2421638"/>
              <a:ext cx="4459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개발자도 사용 가능한 프로그램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90008" y="3136018"/>
              <a:ext cx="4459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많은 데이터 중 중요한 데이터를 추출하여 제공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개발목표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11285" y="2193564"/>
            <a:ext cx="5318327" cy="3675362"/>
            <a:chOff x="2112620" y="2571744"/>
            <a:chExt cx="4459644" cy="3081948"/>
          </a:xfrm>
        </p:grpSpPr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2143108" y="4768463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4572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53535"/>
                </a:buClr>
                <a:buSzTx/>
                <a:buFontTx/>
                <a:buNone/>
                <a:tabLst/>
                <a:defRPr/>
              </a:pPr>
              <a:r>
                <a:rPr lang="ko-KR" altLang="en-US" b="1" kern="0" dirty="0" smtClean="0">
                  <a:solidFill>
                    <a:sysClr val="window" lastClr="FFFFFF"/>
                  </a:solidFill>
                  <a:latin typeface="Century Gothic"/>
                  <a:ea typeface="HY중고딕"/>
                </a:rPr>
                <a:t>많은 시도를 할 수 있도록 개발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  <p:sp>
          <p:nvSpPr>
            <p:cNvPr id="26" name="내용 개체 틀 2"/>
            <p:cNvSpPr txBox="1">
              <a:spLocks/>
            </p:cNvSpPr>
            <p:nvPr/>
          </p:nvSpPr>
          <p:spPr>
            <a:xfrm>
              <a:off x="2143108" y="3303984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indent="-342900" algn="ctr" defTabSz="457200" latinLnBrk="0">
                <a:spcBef>
                  <a:spcPts val="1000"/>
                </a:spcBef>
                <a:buClr>
                  <a:srgbClr val="353535"/>
                </a:buClr>
                <a:defRPr/>
              </a:pPr>
              <a:r>
                <a:rPr lang="ko-KR" altLang="en-US" b="1" kern="0" dirty="0" smtClean="0">
                  <a:solidFill>
                    <a:sysClr val="window" lastClr="FFFFFF"/>
                  </a:solidFill>
                  <a:latin typeface="Century Gothic"/>
                  <a:ea typeface="HY중고딕"/>
                </a:rPr>
                <a:t>오류를 쉽게 알 수 있도록 개발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2143108" y="2571744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4572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53535"/>
                </a:buClr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Century Gothic"/>
                  <a:ea typeface="HY중고딕"/>
                </a:rPr>
                <a:t>C,C++ </a:t>
              </a:r>
              <a:r>
                <a:rPr lang="ko-KR" altLang="en-US" b="1" kern="0" dirty="0" smtClean="0">
                  <a:solidFill>
                    <a:sysClr val="window" lastClr="FFFFFF"/>
                  </a:solidFill>
                  <a:latin typeface="Century Gothic"/>
                  <a:ea typeface="HY중고딕"/>
                </a:rPr>
                <a:t>숙지로도 사용 가능한 프로그램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2620" y="3000372"/>
              <a:ext cx="4459644" cy="25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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보안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(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리버싱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)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 공부</a:t>
              </a:r>
              <a:r>
                <a:rPr lang="ko-KR" altLang="en-US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필요 </a:t>
              </a:r>
              <a:r>
                <a:rPr lang="en-US" altLang="ko-KR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2620" y="3714752"/>
              <a:ext cx="4459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Crash</a:t>
              </a:r>
              <a:r>
                <a:rPr lang="ko-KR" altLang="en-US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의 원인분석을  쉽게 할 수 있도록 개발</a:t>
              </a:r>
            </a:p>
            <a:p>
              <a:pPr algn="ctr" latinLnBrk="0"/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2620" y="4447062"/>
              <a:ext cx="4459644" cy="25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</a:t>
              </a:r>
              <a:r>
                <a:rPr lang="ko-KR" altLang="en-US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모든 함수 주석작성으로 가독성을 높임</a:t>
              </a:r>
              <a:r>
                <a:rPr lang="en-US" altLang="ko-KR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2620" y="5214950"/>
              <a:ext cx="4459644" cy="43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Wingdings" pitchFamily="2" charset="2"/>
                </a:rPr>
                <a:t></a:t>
              </a:r>
              <a:r>
                <a:rPr lang="ko-KR" altLang="en-US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디버거 이벤트를 제공하여 </a:t>
              </a:r>
              <a:endParaRPr lang="en-US" altLang="ko-KR" sz="1400" b="1" kern="0" dirty="0" smtClean="0">
                <a:solidFill>
                  <a:srgbClr val="FF0000"/>
                </a:solidFill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rgbClr val="FF0000"/>
                  </a:solidFill>
                  <a:sym typeface="Wingdings" pitchFamily="2" charset="2"/>
                </a:rPr>
                <a:t>자신이 원하는 방향으로 쉽게 개발가능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내용 개체 틀 2"/>
            <p:cNvSpPr txBox="1">
              <a:spLocks/>
            </p:cNvSpPr>
            <p:nvPr/>
          </p:nvSpPr>
          <p:spPr>
            <a:xfrm>
              <a:off x="2143108" y="4036364"/>
              <a:ext cx="4429156" cy="428628"/>
            </a:xfrm>
            <a:prstGeom prst="rect">
              <a:avLst/>
            </a:prstGeom>
            <a:gradFill rotWithShape="1">
              <a:gsLst>
                <a:gs pos="0">
                  <a:srgbClr val="353535">
                    <a:tint val="96000"/>
                    <a:lumMod val="104000"/>
                  </a:srgbClr>
                </a:gs>
                <a:gs pos="100000">
                  <a:srgbClr val="353535">
                    <a:shade val="98000"/>
                    <a:lumMod val="94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4572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353535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HY중고딕"/>
                  <a:cs typeface="+mn-cs"/>
                </a:rPr>
                <a:t>이해하기 쉬운 코드 작성</a:t>
              </a:r>
              <a:endPara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HY중고딕"/>
                <a:cs typeface="+mn-cs"/>
              </a:endParaRPr>
            </a:p>
          </p:txBody>
        </p:sp>
      </p:grpSp>
      <p:sp>
        <p:nvSpPr>
          <p:cNvPr id="12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240" y="2042160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Debugger</a:t>
            </a:r>
            <a:r>
              <a:rPr lang="ko-KR" altLang="en-US" sz="2800" b="1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5" name="덧셈 기호 4"/>
          <p:cNvSpPr/>
          <p:nvPr/>
        </p:nvSpPr>
        <p:spPr>
          <a:xfrm>
            <a:off x="8310880" y="2590800"/>
            <a:ext cx="1473200" cy="147320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4682" y="4128254"/>
            <a:ext cx="3504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Disassembler</a:t>
            </a:r>
            <a:r>
              <a:rPr lang="en-US" altLang="ko-KR" sz="2400" dirty="0" smtClean="0"/>
              <a:t>-engine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63840" y="2052320"/>
            <a:ext cx="249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ProcessTracer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67002" y="4138414"/>
            <a:ext cx="1000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Zyan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>
            <a:off x="5693001" y="2303770"/>
            <a:ext cx="1794919" cy="1271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>
            <a:off x="6209168" y="4389864"/>
            <a:ext cx="1217792" cy="9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rgbClr val="496F74"/>
                </a:solidFill>
              </a:rPr>
              <a:t>순서도 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4" name="그림 3" descr="순서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33" y="2372810"/>
            <a:ext cx="1742980" cy="3958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825" y="1886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5166" y="1770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Main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8833" y="177092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Run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그림 7" descr="Run순서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75" y="2361821"/>
            <a:ext cx="3059671" cy="397449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282633" y="5984111"/>
            <a:ext cx="1597306" cy="13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8121526" y="2876471"/>
            <a:ext cx="3788823" cy="1035773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발생 </a:t>
            </a:r>
            <a:r>
              <a:rPr lang="en-US" altLang="ko-KR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DebugEvent</a:t>
            </a: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에따라 </a:t>
            </a:r>
            <a:endParaRPr lang="en-US" altLang="ko-KR" sz="2400" b="1" kern="0" dirty="0" smtClean="0">
              <a:solidFill>
                <a:sysClr val="window" lastClr="FFFFFF"/>
              </a:solidFill>
              <a:latin typeface="Century Gothic"/>
              <a:ea typeface="HY중고딕"/>
            </a:endParaRPr>
          </a:p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함수 실행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041640" y="5227320"/>
            <a:ext cx="949960" cy="5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37320" y="504444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Disassembler</a:t>
            </a:r>
            <a:endParaRPr lang="ko-KR" altLang="en-US" dirty="0"/>
          </a:p>
        </p:txBody>
      </p:sp>
      <p:sp>
        <p:nvSpPr>
          <p:cNvPr id="16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55840" y="219456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디버깅 이벤트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32064" y="1878965"/>
            <a:ext cx="3162731" cy="3820795"/>
            <a:chOff x="2471105" y="2346960"/>
            <a:chExt cx="3212666" cy="38811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71105" y="2346960"/>
              <a:ext cx="3212666" cy="3881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직사각형 16"/>
            <p:cNvSpPr/>
            <p:nvPr/>
          </p:nvSpPr>
          <p:spPr>
            <a:xfrm>
              <a:off x="2743200" y="2661920"/>
              <a:ext cx="1148080" cy="233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22320" y="3200400"/>
              <a:ext cx="2225040" cy="223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30720" y="354584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이벤트에 따라 </a:t>
            </a:r>
            <a:r>
              <a:rPr lang="ko-KR" altLang="en-US" sz="2000" b="1" dirty="0" smtClean="0"/>
              <a:t>함수 실행 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6451600" y="4975275"/>
            <a:ext cx="44399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프로세스 종료 이벤트 시 </a:t>
            </a:r>
            <a:r>
              <a:rPr lang="ko-KR" altLang="en-US" sz="2000" b="1" dirty="0" smtClean="0"/>
              <a:t>종료</a:t>
            </a:r>
            <a:endParaRPr lang="ko-KR" altLang="en-US" b="1" dirty="0" smtClean="0"/>
          </a:p>
          <a:p>
            <a:pPr algn="ctr"/>
            <a:r>
              <a:rPr lang="en-US" altLang="ko-KR" dirty="0" smtClean="0"/>
              <a:t>(EXIT_PROCESS_DEBUG_EVENT)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8091646" y="4363720"/>
            <a:ext cx="742474" cy="7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>
            <a:off x="8091646" y="3042920"/>
            <a:ext cx="742474" cy="7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92708" y="5730240"/>
            <a:ext cx="1200329" cy="719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600" dirty="0" smtClean="0"/>
              <a:t>…</a:t>
            </a:r>
            <a:endParaRPr lang="ko-KR" altLang="en-US" sz="6600" dirty="0"/>
          </a:p>
        </p:txBody>
      </p:sp>
      <p:sp>
        <p:nvSpPr>
          <p:cNvPr id="14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6800" y="49987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예외처리 후 종료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183120" y="5300395"/>
            <a:ext cx="2529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bool</a:t>
            </a:r>
            <a:r>
              <a:rPr lang="ko-KR" altLang="en-US" sz="1600" dirty="0" smtClean="0"/>
              <a:t>형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8091646" y="4577080"/>
            <a:ext cx="742474" cy="7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350" y="1846580"/>
            <a:ext cx="3543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2779610" y="6004560"/>
            <a:ext cx="2473110" cy="24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27520" y="3420795"/>
            <a:ext cx="3281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예외 디버그 이벤트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번 발생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8320" y="188976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프로그램</a:t>
            </a:r>
            <a:r>
              <a:rPr lang="ko-KR" altLang="en-US" sz="2400" b="1" dirty="0" smtClean="0"/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오류</a:t>
            </a:r>
            <a:r>
              <a:rPr lang="ko-KR" altLang="en-US" sz="2400" b="1" dirty="0" smtClean="0"/>
              <a:t> </a:t>
            </a:r>
            <a:r>
              <a:rPr lang="ko-KR" altLang="en-US" sz="2400" dirty="0" smtClean="0"/>
              <a:t>발생</a:t>
            </a:r>
            <a:endParaRPr lang="ko-KR" altLang="en-US" sz="2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8091646" y="2992120"/>
            <a:ext cx="742474" cy="7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83120" y="3745915"/>
            <a:ext cx="252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정상</a:t>
            </a:r>
            <a:r>
              <a:rPr lang="ko-KR" altLang="en-US" dirty="0" smtClean="0"/>
              <a:t>일 때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번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13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0508" y="2517217"/>
            <a:ext cx="6912292" cy="322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그룹 41"/>
          <p:cNvGrpSpPr/>
          <p:nvPr/>
        </p:nvGrpSpPr>
        <p:grpSpPr>
          <a:xfrm>
            <a:off x="3566160" y="3001330"/>
            <a:ext cx="430853" cy="1330960"/>
            <a:chOff x="3566160" y="2468880"/>
            <a:chExt cx="430853" cy="1330960"/>
          </a:xfrm>
        </p:grpSpPr>
        <p:cxnSp>
          <p:nvCxnSpPr>
            <p:cNvPr id="36" name="직선 연결선 35"/>
            <p:cNvCxnSpPr/>
            <p:nvPr/>
          </p:nvCxnSpPr>
          <p:spPr>
            <a:xfrm rot="5400000">
              <a:off x="2903127" y="3134258"/>
              <a:ext cx="1329823" cy="13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566160" y="2468880"/>
              <a:ext cx="422275" cy="7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74739" y="3787934"/>
              <a:ext cx="422274" cy="7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635760" y="342805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64</a:t>
            </a:r>
            <a:r>
              <a:rPr lang="ko-KR" altLang="en-US" dirty="0" smtClean="0"/>
              <a:t>비트면 실행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043860" y="3432677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</a:t>
            </a:r>
            <a:r>
              <a:rPr lang="ko-KR" altLang="en-US" dirty="0" smtClean="0"/>
              <a:t>번째 예외이벤트 발생 시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 t="45656" b="5685"/>
          <a:stretch>
            <a:fillRect/>
          </a:stretch>
        </p:blipFill>
        <p:spPr bwMode="auto">
          <a:xfrm>
            <a:off x="8359153" y="2430684"/>
            <a:ext cx="1896017" cy="55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2018" y="2014959"/>
            <a:ext cx="1962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8" name="직선 화살표 연결선 57"/>
          <p:cNvCxnSpPr/>
          <p:nvPr/>
        </p:nvCxnSpPr>
        <p:spPr>
          <a:xfrm flipV="1">
            <a:off x="6146157" y="2627453"/>
            <a:ext cx="2419109" cy="254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6200000" flipH="1">
            <a:off x="5758404" y="2588356"/>
            <a:ext cx="532436" cy="11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4201" y="2096961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dirty="0" smtClean="0"/>
              <a:t>번째 예외 이벤트발생 시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4886446" y="4924656"/>
            <a:ext cx="990620" cy="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 flipV="1">
            <a:off x="5709922" y="2854959"/>
            <a:ext cx="3403598" cy="1818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0508" y="2517217"/>
            <a:ext cx="6912292" cy="322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직선 연결선 68"/>
          <p:cNvCxnSpPr/>
          <p:nvPr/>
        </p:nvCxnSpPr>
        <p:spPr>
          <a:xfrm>
            <a:off x="4886446" y="4924656"/>
            <a:ext cx="990620" cy="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6446" y="4294208"/>
            <a:ext cx="2861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onException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함수에</a:t>
            </a:r>
            <a:endParaRPr lang="en-US" altLang="ko-KR" sz="2000" dirty="0" smtClean="0"/>
          </a:p>
          <a:p>
            <a:r>
              <a:rPr lang="ko-KR" altLang="en-US" sz="2400" b="1" dirty="0" smtClean="0"/>
              <a:t>디셈블러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3020993" y="4838215"/>
            <a:ext cx="1840375" cy="11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7630" y="1650545"/>
            <a:ext cx="4971361" cy="46166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대표적인 </a:t>
            </a:r>
            <a:r>
              <a:rPr lang="en-US" altLang="ko-KR" sz="2400" b="1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Disassembler</a:t>
            </a:r>
            <a:r>
              <a:rPr lang="en-US" altLang="ko-KR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Framework</a:t>
            </a:r>
            <a:endParaRPr lang="ko-KR" alt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r="26549" b="29375"/>
          <a:stretch>
            <a:fillRect/>
          </a:stretch>
        </p:blipFill>
        <p:spPr bwMode="auto">
          <a:xfrm>
            <a:off x="2369194" y="2422097"/>
            <a:ext cx="5466867" cy="355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853890" y="1175980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단순</a:t>
            </a:r>
            <a:r>
              <a:rPr lang="ko-KR" altLang="en-US" dirty="0" smtClean="0"/>
              <a:t>해서 선택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88152" y="1406813"/>
            <a:ext cx="3265738" cy="5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24888" y="4061428"/>
            <a:ext cx="248842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224760" y="3019706"/>
            <a:ext cx="84495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목차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3" name="오각형 32"/>
          <p:cNvSpPr/>
          <p:nvPr/>
        </p:nvSpPr>
        <p:spPr>
          <a:xfrm>
            <a:off x="2276072" y="1937498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4" name="오각형 33"/>
          <p:cNvSpPr/>
          <p:nvPr/>
        </p:nvSpPr>
        <p:spPr>
          <a:xfrm>
            <a:off x="2276072" y="2997013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필요성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5" name="오각형 34"/>
          <p:cNvSpPr/>
          <p:nvPr/>
        </p:nvSpPr>
        <p:spPr>
          <a:xfrm>
            <a:off x="2276072" y="4056528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기존프로그램 분석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2276072" y="5116044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개발내용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7" name="오각형 36"/>
          <p:cNvSpPr/>
          <p:nvPr/>
        </p:nvSpPr>
        <p:spPr>
          <a:xfrm>
            <a:off x="6722321" y="1943099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개발과정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8" name="오각형 37"/>
          <p:cNvSpPr/>
          <p:nvPr/>
        </p:nvSpPr>
        <p:spPr>
          <a:xfrm>
            <a:off x="6722321" y="3000747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개발환경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6722321" y="4058395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개발일정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" name="오각형 39"/>
          <p:cNvSpPr/>
          <p:nvPr/>
        </p:nvSpPr>
        <p:spPr>
          <a:xfrm>
            <a:off x="6722321" y="5116044"/>
            <a:ext cx="4065284" cy="598972"/>
          </a:xfrm>
          <a:prstGeom prst="homePlate">
            <a:avLst/>
          </a:prstGeom>
          <a:gradFill rotWithShape="1">
            <a:gsLst>
              <a:gs pos="0">
                <a:srgbClr val="CFE2E7">
                  <a:tint val="90000"/>
                  <a:satMod val="92000"/>
                  <a:lumMod val="120000"/>
                </a:srgbClr>
              </a:gs>
              <a:gs pos="100000">
                <a:srgbClr val="CFE2E7">
                  <a:shade val="98000"/>
                  <a:satMod val="120000"/>
                  <a:lumMod val="98000"/>
                </a:srgbClr>
              </a:gs>
            </a:gsLst>
            <a:path path="circle">
              <a:fillToRect l="50000" t="50000" r="100000" b="100000"/>
            </a:path>
          </a:gradFill>
          <a:ln w="1587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 w="12700">
                  <a:solidFill>
                    <a:srgbClr val="2E5369">
                      <a:lumMod val="75000"/>
                    </a:srgbClr>
                  </a:solidFill>
                  <a:prstDash val="solid"/>
                </a:ln>
                <a:solidFill>
                  <a:srgbClr val="353535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2E5369">
                      <a:lumMod val="75000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활용방안</a:t>
            </a:r>
            <a:endParaRPr kumimoji="0" lang="en-US" altLang="ko-KR" sz="2800" b="1" i="0" u="none" strike="noStrike" kern="0" cap="none" spc="0" normalizeH="0" baseline="0" noProof="0" dirty="0">
              <a:ln w="12700">
                <a:solidFill>
                  <a:srgbClr val="2E5369">
                    <a:lumMod val="75000"/>
                  </a:srgbClr>
                </a:solidFill>
                <a:prstDash val="solid"/>
              </a:ln>
              <a:solidFill>
                <a:srgbClr val="353535">
                  <a:lumMod val="20000"/>
                  <a:lumOff val="80000"/>
                </a:srgbClr>
              </a:solidFill>
              <a:effectLst>
                <a:outerShdw dist="38100" dir="2640000" algn="bl" rotWithShape="0">
                  <a:srgbClr val="2E5369">
                    <a:lumMod val="75000"/>
                  </a:srgbClr>
                </a:outerShdw>
              </a:effectLst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2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개발내용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559" y="1562100"/>
            <a:ext cx="4026681" cy="505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9613" y="2815908"/>
            <a:ext cx="4371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06080" y="224536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디셈블링 실행결과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2769450" y="2143760"/>
            <a:ext cx="3621190" cy="47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  <a:endCxn id="10243" idx="0"/>
          </p:cNvCxnSpPr>
          <p:nvPr/>
        </p:nvCxnSpPr>
        <p:spPr>
          <a:xfrm>
            <a:off x="6390640" y="2383019"/>
            <a:ext cx="2854961" cy="4328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5440" y="15951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기계어</a:t>
            </a:r>
            <a:endParaRPr lang="ko-KR" altLang="en-US" sz="2000" b="1" dirty="0"/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91920" y="1635760"/>
            <a:ext cx="9113520" cy="599440"/>
            <a:chOff x="1391920" y="1473200"/>
            <a:chExt cx="9113520" cy="59944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/>
            <a:srcRect l="11417" t="12641" r="13833" b="79592"/>
            <a:stretch>
              <a:fillRect/>
            </a:stretch>
          </p:blipFill>
          <p:spPr bwMode="auto">
            <a:xfrm>
              <a:off x="1391920" y="1564640"/>
              <a:ext cx="911352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6898640" y="1625600"/>
              <a:ext cx="205232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95120" y="1473200"/>
              <a:ext cx="528320" cy="497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32560" y="2184400"/>
            <a:ext cx="8917531" cy="605095"/>
            <a:chOff x="1432560" y="3190240"/>
            <a:chExt cx="8917531" cy="605095"/>
          </a:xfrm>
        </p:grpSpPr>
        <p:sp>
          <p:nvSpPr>
            <p:cNvPr id="7" name="TextBox 6"/>
            <p:cNvSpPr txBox="1"/>
            <p:nvPr/>
          </p:nvSpPr>
          <p:spPr>
            <a:xfrm>
              <a:off x="6065520" y="3190240"/>
              <a:ext cx="4284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processTracer</a:t>
              </a:r>
              <a:r>
                <a:rPr lang="ko-KR" altLang="en-US" dirty="0" smtClean="0">
                  <a:solidFill>
                    <a:prstClr val="black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 </a:t>
              </a:r>
              <a:r>
                <a:rPr lang="ko-KR" altLang="en-US" dirty="0" smtClean="0">
                  <a:solidFill>
                    <a:prstClr val="black"/>
                  </a:solidFill>
                </a:rPr>
                <a:t>라고 </a:t>
              </a:r>
              <a:r>
                <a:rPr lang="ko-KR" altLang="en-US" sz="3200" b="1" dirty="0" smtClean="0"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검색</a:t>
              </a:r>
              <a:endParaRPr lang="ko-KR" altLang="en-US" sz="32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32560" y="3210560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GitHub</a:t>
              </a:r>
              <a:r>
                <a:rPr lang="ko-KR" altLang="en-US" dirty="0" smtClean="0"/>
                <a:t>에서 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560830" y="2941991"/>
            <a:ext cx="6516370" cy="2950809"/>
            <a:chOff x="1154430" y="3154797"/>
            <a:chExt cx="8741410" cy="3880983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9684" y="3459215"/>
              <a:ext cx="8686156" cy="2984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25869" y="3154797"/>
              <a:ext cx="2370772" cy="426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4430" y="6522720"/>
              <a:ext cx="1409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직사각형 36"/>
            <p:cNvSpPr/>
            <p:nvPr/>
          </p:nvSpPr>
          <p:spPr>
            <a:xfrm>
              <a:off x="1158240" y="6532880"/>
              <a:ext cx="1442720" cy="487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5280" y="651256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/>
                <a:t>설명서 참조</a:t>
              </a:r>
              <a:endParaRPr lang="ko-KR" altLang="en-US" sz="28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71840" y="4419600"/>
            <a:ext cx="253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Zyan</a:t>
            </a:r>
            <a:r>
              <a:rPr lang="ko-KR" altLang="en-US" sz="2400" b="1" dirty="0" smtClean="0"/>
              <a:t>도 이와동일</a:t>
            </a:r>
            <a:endParaRPr lang="ko-KR" altLang="en-US" sz="2400" b="1" dirty="0"/>
          </a:p>
        </p:txBody>
      </p:sp>
      <p:sp>
        <p:nvSpPr>
          <p:cNvPr id="1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48220" y="2082801"/>
            <a:ext cx="10548874" cy="4104958"/>
            <a:chOff x="1348220" y="2082801"/>
            <a:chExt cx="10548874" cy="41049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8220" y="2082801"/>
              <a:ext cx="4717300" cy="4104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78039" y="2377440"/>
              <a:ext cx="4719055" cy="3471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오른쪽 화살표 6"/>
            <p:cNvSpPr/>
            <p:nvPr/>
          </p:nvSpPr>
          <p:spPr>
            <a:xfrm>
              <a:off x="6096000" y="3423920"/>
              <a:ext cx="975360" cy="579120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5760" y="4297680"/>
              <a:ext cx="2458720" cy="284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83360" y="2448560"/>
              <a:ext cx="3566160" cy="15849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35520" y="2651760"/>
              <a:ext cx="2570480" cy="284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79360" y="4074160"/>
              <a:ext cx="3891280" cy="284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1" idx="3"/>
              <a:endCxn id="14" idx="1"/>
            </p:cNvCxnSpPr>
            <p:nvPr/>
          </p:nvCxnSpPr>
          <p:spPr>
            <a:xfrm flipV="1">
              <a:off x="5049520" y="2794000"/>
              <a:ext cx="2286000" cy="447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3"/>
              <a:endCxn id="17" idx="1"/>
            </p:cNvCxnSpPr>
            <p:nvPr/>
          </p:nvCxnSpPr>
          <p:spPr>
            <a:xfrm flipV="1">
              <a:off x="4094480" y="4216400"/>
              <a:ext cx="3484880" cy="223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483360" y="1605280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최대한 </a:t>
            </a:r>
            <a:r>
              <a:rPr lang="ko-KR" altLang="en-US" sz="2400" b="1" dirty="0" smtClean="0"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객체화</a:t>
            </a:r>
            <a:r>
              <a:rPr lang="ko-KR" altLang="en-US" sz="2000" dirty="0" smtClean="0"/>
              <a:t>하여 가독성 높임</a:t>
            </a:r>
            <a:endParaRPr lang="ko-KR" altLang="en-US" sz="2000" dirty="0"/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15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185035" y="1757680"/>
            <a:ext cx="8147050" cy="4502536"/>
            <a:chOff x="2185035" y="1544320"/>
            <a:chExt cx="8147050" cy="45025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85035" y="2349500"/>
              <a:ext cx="8147050" cy="307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5575170" y="5547360"/>
              <a:ext cx="738664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 dirty="0" smtClean="0"/>
                <a:t>…</a:t>
              </a:r>
              <a:endParaRPr lang="ko-KR" altLang="en-US" sz="36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65680" y="2326640"/>
              <a:ext cx="6126480" cy="5486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45360" y="3393440"/>
              <a:ext cx="6126480" cy="701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14880" y="4582160"/>
              <a:ext cx="6126480" cy="538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65680" y="1544320"/>
              <a:ext cx="4417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/>
                <a:t>모든 함수 </a:t>
              </a:r>
              <a:r>
                <a:rPr lang="ko-KR" altLang="en-US" sz="4400" b="1" dirty="0" smtClean="0">
                  <a:ln>
                    <a:solidFill>
                      <a:srgbClr val="FFC000"/>
                    </a:solidFill>
                  </a:ln>
                </a:rPr>
                <a:t>주석작성</a:t>
              </a:r>
              <a:endParaRPr lang="ko-KR" altLang="en-US" sz="4000" b="1" dirty="0">
                <a:ln>
                  <a:solidFill>
                    <a:srgbClr val="FFC000"/>
                  </a:solidFill>
                </a:ln>
              </a:endParaRP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ProcessTracer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13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0836" y="2880600"/>
            <a:ext cx="6153703" cy="23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71060" y="237108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기존 예외 처리 함수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2123440" y="4175760"/>
            <a:ext cx="3251200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2705" y="2618844"/>
            <a:ext cx="7648575" cy="345048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 l="1701" t="6364"/>
          <a:stretch>
            <a:fillRect/>
          </a:stretch>
        </p:blipFill>
        <p:spPr bwMode="auto">
          <a:xfrm>
            <a:off x="2656840" y="1762760"/>
            <a:ext cx="3174048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1930403" y="2155190"/>
            <a:ext cx="726437" cy="567690"/>
            <a:chOff x="1635763" y="3242975"/>
            <a:chExt cx="726437" cy="1867504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1635763" y="5090164"/>
              <a:ext cx="670557" cy="10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1645920" y="3242975"/>
              <a:ext cx="716280" cy="1867504"/>
              <a:chOff x="3566160" y="2426045"/>
              <a:chExt cx="716280" cy="1867504"/>
            </a:xfrm>
          </p:grpSpPr>
          <p:cxnSp>
            <p:nvCxnSpPr>
              <p:cNvPr id="16" name="직선 연결선 15"/>
              <p:cNvCxnSpPr/>
              <p:nvPr/>
            </p:nvCxnSpPr>
            <p:spPr>
              <a:xfrm rot="5400000">
                <a:off x="2655669" y="3380508"/>
                <a:ext cx="1823533" cy="255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endCxn id="11271" idx="1"/>
              </p:cNvCxnSpPr>
              <p:nvPr/>
            </p:nvCxnSpPr>
            <p:spPr>
              <a:xfrm flipV="1">
                <a:off x="3566160" y="2426045"/>
                <a:ext cx="716280" cy="941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2570480" y="3403600"/>
            <a:ext cx="314960" cy="1046480"/>
            <a:chOff x="3566160" y="2459466"/>
            <a:chExt cx="716280" cy="1834083"/>
          </a:xfrm>
        </p:grpSpPr>
        <p:cxnSp>
          <p:nvCxnSpPr>
            <p:cNvPr id="32" name="직선 연결선 31"/>
            <p:cNvCxnSpPr/>
            <p:nvPr/>
          </p:nvCxnSpPr>
          <p:spPr>
            <a:xfrm rot="5400000">
              <a:off x="2655669" y="3380508"/>
              <a:ext cx="1823533" cy="2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3566160" y="2459466"/>
              <a:ext cx="716280" cy="9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3566160" y="4264301"/>
              <a:ext cx="716280" cy="9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87680" y="363728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예외주소로부터 </a:t>
            </a:r>
            <a:endParaRPr lang="en-US" altLang="ko-KR" dirty="0" smtClean="0"/>
          </a:p>
          <a:p>
            <a:r>
              <a:rPr lang="ko-KR" altLang="en-US" b="1" dirty="0" smtClean="0"/>
              <a:t>심볼정보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</p:txBody>
      </p:sp>
      <p:sp>
        <p:nvSpPr>
          <p:cNvPr id="1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0800000">
            <a:off x="3728660" y="4037651"/>
            <a:ext cx="152400" cy="1310640"/>
            <a:chOff x="4192270" y="2563190"/>
            <a:chExt cx="347726" cy="1373812"/>
          </a:xfrm>
        </p:grpSpPr>
        <p:cxnSp>
          <p:nvCxnSpPr>
            <p:cNvPr id="32" name="직선 연결선 31"/>
            <p:cNvCxnSpPr/>
            <p:nvPr/>
          </p:nvCxnSpPr>
          <p:spPr>
            <a:xfrm rot="5400000">
              <a:off x="3512293" y="3249517"/>
              <a:ext cx="1373812" cy="11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4192270" y="2564263"/>
              <a:ext cx="347726" cy="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4198620" y="3914966"/>
              <a:ext cx="325120" cy="7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5598" y="2377760"/>
            <a:ext cx="61055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 descr="메모리 주소에 대한 이미지 검색결과"/>
          <p:cNvPicPr>
            <a:picLocks noChangeAspect="1" noChangeArrowheads="1"/>
          </p:cNvPicPr>
          <p:nvPr/>
        </p:nvPicPr>
        <p:blipFill>
          <a:blip r:embed="rId4"/>
          <a:srcRect l="13073" t="5463" r="76470" b="9415"/>
          <a:stretch>
            <a:fillRect/>
          </a:stretch>
        </p:blipFill>
        <p:spPr bwMode="auto">
          <a:xfrm>
            <a:off x="3126680" y="2624417"/>
            <a:ext cx="608584" cy="284985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000" y="3870010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ExceptionAddress</a:t>
            </a:r>
          </a:p>
        </p:txBody>
      </p:sp>
      <p:cxnSp>
        <p:nvCxnSpPr>
          <p:cNvPr id="23" name="직선 연결선 22"/>
          <p:cNvCxnSpPr>
            <a:stCxn id="12292" idx="1"/>
            <a:endCxn id="12292" idx="3"/>
          </p:cNvCxnSpPr>
          <p:nvPr/>
        </p:nvCxnSpPr>
        <p:spPr>
          <a:xfrm rot="10800000" flipH="1">
            <a:off x="3126680" y="4049346"/>
            <a:ext cx="60858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6400" y="2709230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Address</a:t>
            </a:r>
          </a:p>
        </p:txBody>
      </p:sp>
      <p:cxnSp>
        <p:nvCxnSpPr>
          <p:cNvPr id="26" name="직선 연결선 25"/>
          <p:cNvCxnSpPr/>
          <p:nvPr/>
        </p:nvCxnSpPr>
        <p:spPr>
          <a:xfrm rot="10800000" flipH="1">
            <a:off x="3149540" y="2868246"/>
            <a:ext cx="60858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 (180 Degrees)"/>
          <p:cNvSpPr>
            <a:spLocks noEditPoints="1"/>
          </p:cNvSpPr>
          <p:nvPr/>
        </p:nvSpPr>
        <p:spPr bwMode="auto">
          <a:xfrm>
            <a:off x="2808790" y="2164079"/>
            <a:ext cx="3243961" cy="598807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olid"/>
            <a:round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 rot="10800000">
            <a:off x="3713420" y="2833689"/>
            <a:ext cx="167640" cy="1242061"/>
            <a:chOff x="4192270" y="2563190"/>
            <a:chExt cx="347726" cy="1373812"/>
          </a:xfrm>
        </p:grpSpPr>
        <p:cxnSp>
          <p:nvCxnSpPr>
            <p:cNvPr id="41" name="직선 연결선 40"/>
            <p:cNvCxnSpPr/>
            <p:nvPr/>
          </p:nvCxnSpPr>
          <p:spPr>
            <a:xfrm rot="5400000">
              <a:off x="3512293" y="3249517"/>
              <a:ext cx="1373812" cy="11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4192270" y="2576398"/>
              <a:ext cx="347726" cy="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4198620" y="3914966"/>
              <a:ext cx="325120" cy="7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82940" y="322231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82940" y="451771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48" name="타원 47"/>
          <p:cNvSpPr/>
          <p:nvPr/>
        </p:nvSpPr>
        <p:spPr>
          <a:xfrm>
            <a:off x="9032180" y="2696530"/>
            <a:ext cx="388620" cy="312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4931096" y="3159826"/>
            <a:ext cx="1591056" cy="6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793289" y="1960403"/>
            <a:ext cx="1743075" cy="604465"/>
            <a:chOff x="9811889" y="2307653"/>
            <a:chExt cx="1743075" cy="604465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/>
            <a:srcRect t="12745"/>
            <a:stretch>
              <a:fillRect/>
            </a:stretch>
          </p:blipFill>
          <p:spPr bwMode="auto">
            <a:xfrm>
              <a:off x="9811889" y="2307653"/>
              <a:ext cx="174307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886884" y="2588930"/>
              <a:ext cx="1583622" cy="32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" name="TextBox 52"/>
          <p:cNvSpPr txBox="1"/>
          <p:nvPr/>
        </p:nvSpPr>
        <p:spPr>
          <a:xfrm>
            <a:off x="7213600" y="1493520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r>
              <a:rPr lang="ko-KR" altLang="en-US" dirty="0" smtClean="0"/>
              <a:t>에 따라 디셈블링 </a:t>
            </a:r>
            <a:r>
              <a:rPr lang="en-US" altLang="ko-KR" sz="2400" b="1" dirty="0" smtClean="0"/>
              <a:t>Range</a:t>
            </a:r>
            <a:r>
              <a:rPr lang="ko-KR" altLang="en-US" dirty="0" smtClean="0"/>
              <a:t> 결정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6888480" y="3352800"/>
            <a:ext cx="433772" cy="5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1600" y="324104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SIZE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1600" y="449072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SIZE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97872" y="2743200"/>
            <a:ext cx="174415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</a:rPr>
              <a:t>메모리 </a:t>
            </a:r>
            <a:r>
              <a:rPr lang="en-US" altLang="ko-KR" sz="1600" dirty="0" smtClean="0">
                <a:solidFill>
                  <a:schemeClr val="bg1"/>
                </a:solidFill>
              </a:rPr>
              <a:t>Read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41152" y="3088640"/>
            <a:ext cx="174415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디셈블링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1186891"/>
            <a:ext cx="228210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Zyan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87600" y="2275840"/>
            <a:ext cx="11079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레지스터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515360" y="1818640"/>
            <a:ext cx="6273435" cy="4063683"/>
            <a:chOff x="3657600" y="1718912"/>
            <a:chExt cx="7101840" cy="4600291"/>
          </a:xfrm>
        </p:grpSpPr>
        <p:pic>
          <p:nvPicPr>
            <p:cNvPr id="28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8278" y="1718912"/>
              <a:ext cx="6761162" cy="4600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그룹 28"/>
            <p:cNvGrpSpPr/>
            <p:nvPr/>
          </p:nvGrpSpPr>
          <p:grpSpPr>
            <a:xfrm>
              <a:off x="3657600" y="1808480"/>
              <a:ext cx="325120" cy="1656080"/>
              <a:chOff x="3566160" y="2459466"/>
              <a:chExt cx="716280" cy="1834083"/>
            </a:xfrm>
          </p:grpSpPr>
          <p:cxnSp>
            <p:nvCxnSpPr>
              <p:cNvPr id="30" name="직선 연결선 29"/>
              <p:cNvCxnSpPr/>
              <p:nvPr/>
            </p:nvCxnSpPr>
            <p:spPr>
              <a:xfrm rot="5400000">
                <a:off x="2655669" y="3380508"/>
                <a:ext cx="1823533" cy="255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3566160" y="2459466"/>
                <a:ext cx="716280" cy="94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3566160" y="4264301"/>
                <a:ext cx="716280" cy="94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3657600" y="3647440"/>
              <a:ext cx="325120" cy="2590800"/>
              <a:chOff x="3566160" y="2459466"/>
              <a:chExt cx="716280" cy="1834083"/>
            </a:xfrm>
          </p:grpSpPr>
          <p:cxnSp>
            <p:nvCxnSpPr>
              <p:cNvPr id="39" name="직선 연결선 38"/>
              <p:cNvCxnSpPr/>
              <p:nvPr/>
            </p:nvCxnSpPr>
            <p:spPr>
              <a:xfrm rot="5400000">
                <a:off x="2655669" y="3380508"/>
                <a:ext cx="1823533" cy="255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V="1">
                <a:off x="3566160" y="2459466"/>
                <a:ext cx="716280" cy="94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3566160" y="4264301"/>
                <a:ext cx="716280" cy="94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387600" y="4429760"/>
            <a:ext cx="11079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64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6788" y="5939790"/>
            <a:ext cx="3552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1737360" y="59334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종료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07280" y="1361440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레지스터 출력부분</a:t>
            </a:r>
            <a:endParaRPr lang="ko-KR" altLang="en-US" sz="28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tHub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2067" y="4736005"/>
            <a:ext cx="4353989" cy="1613879"/>
          </a:xfrm>
          <a:prstGeom prst="rect">
            <a:avLst/>
          </a:prstGeom>
          <a:noFill/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개발환경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pic>
        <p:nvPicPr>
          <p:cNvPr id="32771" name="Picture 3" descr="visual studio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7075" y="2943054"/>
            <a:ext cx="2900045" cy="1440668"/>
          </a:xfrm>
          <a:prstGeom prst="rect">
            <a:avLst/>
          </a:prstGeom>
          <a:noFill/>
        </p:spPr>
      </p:pic>
      <p:pic>
        <p:nvPicPr>
          <p:cNvPr id="32773" name="Picture 5" descr="C++에 대한 이미지 검색결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835" y="1359697"/>
            <a:ext cx="2595245" cy="1793078"/>
          </a:xfrm>
          <a:prstGeom prst="rect">
            <a:avLst/>
          </a:prstGeom>
          <a:noFill/>
        </p:spPr>
      </p:pic>
      <p:pic>
        <p:nvPicPr>
          <p:cNvPr id="32777" name="Picture 9" descr="API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7579" y="1334675"/>
            <a:ext cx="3223107" cy="3115670"/>
          </a:xfrm>
          <a:prstGeom prst="rect">
            <a:avLst/>
          </a:prstGeom>
          <a:noFill/>
        </p:spPr>
      </p:pic>
      <p:sp>
        <p:nvSpPr>
          <p:cNvPr id="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개발일정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aphicFrame>
        <p:nvGraphicFramePr>
          <p:cNvPr id="7" name="내용 개체 틀 5"/>
          <p:cNvGraphicFramePr>
            <a:graphicFrameLocks/>
          </p:cNvGraphicFramePr>
          <p:nvPr/>
        </p:nvGraphicFramePr>
        <p:xfrm>
          <a:off x="2364600" y="1389113"/>
          <a:ext cx="7957957" cy="4865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20"/>
                <a:gridCol w="2035229"/>
                <a:gridCol w="450484"/>
                <a:gridCol w="428236"/>
                <a:gridCol w="428236"/>
                <a:gridCol w="428236"/>
                <a:gridCol w="428236"/>
                <a:gridCol w="428236"/>
                <a:gridCol w="428236"/>
                <a:gridCol w="428236"/>
                <a:gridCol w="428236"/>
                <a:gridCol w="428236"/>
              </a:tblGrid>
              <a:tr h="628689">
                <a:tc rowSpan="2"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/>
                        <a:t>          </a:t>
                      </a:r>
                      <a:r>
                        <a:rPr lang="ko-KR" altLang="en-US" sz="1600" b="1" dirty="0" smtClean="0"/>
                        <a:t>일정</a:t>
                      </a:r>
                      <a:endParaRPr lang="en-US" altLang="ko-KR" sz="1600" b="1" dirty="0" smtClean="0"/>
                    </a:p>
                    <a:p>
                      <a:pPr algn="l" latinLnBrk="1"/>
                      <a:r>
                        <a:rPr lang="ko-KR" altLang="en-US" sz="1600" b="1" dirty="0" smtClean="0"/>
                        <a:t>내용</a:t>
                      </a:r>
                      <a:endParaRPr lang="ko-KR" altLang="en-US" sz="1600" b="1" dirty="0"/>
                    </a:p>
                  </a:txBody>
                  <a:tcPr marL="100874" marR="100874" marT="50436" marB="50436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49771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</a:t>
                      </a:r>
                      <a:endParaRPr lang="ko-KR" altLang="en-US" sz="1100" b="1" dirty="0"/>
                    </a:p>
                  </a:txBody>
                  <a:tcPr marL="100874" marR="100874" marT="50436" marB="50436" anchor="ctr"/>
                </a:tc>
              </a:tr>
              <a:tr h="373867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개발환경 구축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ProcessTracer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클래스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주석작성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인스턴스화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.h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.cpp</a:t>
                      </a:r>
                      <a:r>
                        <a:rPr lang="ko-KR" altLang="en-US" sz="1600" dirty="0" smtClean="0"/>
                        <a:t>로 분리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Zydn-Engine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어셈블리어 공부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사용법 숙지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예외처리 작성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Main</a:t>
                      </a:r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</a:tr>
              <a:tr h="373867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</a:tr>
              <a:tr h="373867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유지보수</a:t>
                      </a:r>
                    </a:p>
                  </a:txBody>
                  <a:tcPr marL="100874" marR="100874" marT="50436" marB="5043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0874" marR="100874" marT="50436" marB="50436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rot="5400000" flipH="1" flipV="1">
            <a:off x="2963828" y="2143116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397760" y="1422400"/>
            <a:ext cx="359664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개요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72913" y="1913257"/>
            <a:ext cx="10433268" cy="2561763"/>
            <a:chOff x="1234013" y="2196450"/>
            <a:chExt cx="10744628" cy="2638213"/>
          </a:xfrm>
        </p:grpSpPr>
        <p:pic>
          <p:nvPicPr>
            <p:cNvPr id="2" name="Picture 4" descr="C:\Users\Kitae\AppData\Local\Microsoft\Windows\Temporary Internet Files\Content.IE5\F2JW7Z4E\MC900433867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013" y="3076236"/>
              <a:ext cx="1841420" cy="138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776041" y="3263865"/>
              <a:ext cx="1353537" cy="786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01010000</a:t>
              </a:r>
            </a:p>
            <a:p>
              <a:r>
                <a:rPr lang="en-US" altLang="ko-KR" sz="1600" dirty="0" smtClean="0"/>
                <a:t>00101001</a:t>
              </a:r>
            </a:p>
            <a:p>
              <a:r>
                <a:rPr lang="en-US" altLang="ko-KR" sz="1600" dirty="0" smtClean="0"/>
                <a:t>11101011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91995" y="4081044"/>
              <a:ext cx="830172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기계어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6511" y="3263873"/>
              <a:ext cx="1798841" cy="786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LOAD AX 35</a:t>
              </a:r>
            </a:p>
            <a:p>
              <a:r>
                <a:rPr lang="en-US" altLang="ko-KR" sz="1600" dirty="0" smtClean="0"/>
                <a:t>LOAD BX 56</a:t>
              </a:r>
            </a:p>
            <a:p>
              <a:r>
                <a:rPr lang="en-US" altLang="ko-KR" sz="1600" dirty="0" smtClean="0"/>
                <a:t>ADD AX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11196" y="4107755"/>
              <a:ext cx="1267104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어셈블리</a:t>
              </a:r>
              <a:r>
                <a:rPr lang="ko-KR" altLang="en-US" dirty="0"/>
                <a:t>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91423" y="3380382"/>
              <a:ext cx="1744978" cy="602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int i;</a:t>
              </a:r>
            </a:p>
            <a:p>
              <a:r>
                <a:rPr lang="en-US" altLang="ko-KR" sz="1600" dirty="0" smtClean="0"/>
                <a:t>i = 35 + 56;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76540" y="4081044"/>
              <a:ext cx="619291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C++</a:t>
              </a:r>
              <a:endParaRPr lang="ko-KR" altLang="en-US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479746" y="3572413"/>
              <a:ext cx="1412248" cy="203136"/>
            </a:xfrm>
            <a:custGeom>
              <a:avLst/>
              <a:gdLst>
                <a:gd name="connsiteX0" fmla="*/ 265043 w 1119141"/>
                <a:gd name="connsiteY0" fmla="*/ 0 h 214634"/>
                <a:gd name="connsiteX1" fmla="*/ 1099930 w 1119141"/>
                <a:gd name="connsiteY1" fmla="*/ 66261 h 214634"/>
                <a:gd name="connsiteX2" fmla="*/ 781878 w 1119141"/>
                <a:gd name="connsiteY2" fmla="*/ 212035 h 214634"/>
                <a:gd name="connsiteX3" fmla="*/ 0 w 1119141"/>
                <a:gd name="connsiteY3" fmla="*/ 145774 h 21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41" h="214634">
                  <a:moveTo>
                    <a:pt x="265043" y="0"/>
                  </a:moveTo>
                  <a:cubicBezTo>
                    <a:pt x="639417" y="15461"/>
                    <a:pt x="1013791" y="30922"/>
                    <a:pt x="1099930" y="66261"/>
                  </a:cubicBezTo>
                  <a:cubicBezTo>
                    <a:pt x="1186069" y="101600"/>
                    <a:pt x="965200" y="198783"/>
                    <a:pt x="781878" y="212035"/>
                  </a:cubicBezTo>
                  <a:cubicBezTo>
                    <a:pt x="598556" y="225287"/>
                    <a:pt x="299278" y="185530"/>
                    <a:pt x="0" y="145774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8" idx="1"/>
              <a:endCxn id="6" idx="3"/>
            </p:cNvCxnSpPr>
            <p:nvPr/>
          </p:nvCxnSpPr>
          <p:spPr>
            <a:xfrm rot="10800000">
              <a:off x="7655353" y="3657113"/>
              <a:ext cx="636071" cy="2438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1"/>
              <a:endCxn id="3" idx="3"/>
            </p:cNvCxnSpPr>
            <p:nvPr/>
          </p:nvCxnSpPr>
          <p:spPr>
            <a:xfrm flipH="1" flipV="1">
              <a:off x="5129574" y="3657109"/>
              <a:ext cx="726937" cy="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endCxn id="8" idx="3"/>
            </p:cNvCxnSpPr>
            <p:nvPr/>
          </p:nvCxnSpPr>
          <p:spPr>
            <a:xfrm rot="10800000" flipV="1">
              <a:off x="10036402" y="3657107"/>
              <a:ext cx="338564" cy="2438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8037324" y="3673981"/>
              <a:ext cx="0" cy="78332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32427" y="4469955"/>
              <a:ext cx="757350" cy="32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B050"/>
                  </a:solidFill>
                </a:rPr>
                <a:t>컴파</a:t>
              </a:r>
              <a:r>
                <a:rPr lang="ko-KR" altLang="en-US" sz="1600" dirty="0">
                  <a:solidFill>
                    <a:srgbClr val="00B050"/>
                  </a:solidFill>
                </a:rPr>
                <a:t>일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5533347" y="3682351"/>
              <a:ext cx="0" cy="78332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8450" y="4486006"/>
              <a:ext cx="824100" cy="348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B050"/>
                  </a:solidFill>
                </a:rPr>
                <a:t>어셈블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4964" y="2998389"/>
              <a:ext cx="1603677" cy="125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114881" y="2196450"/>
              <a:ext cx="824100" cy="3486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디셈블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rot="5400000">
              <a:off x="5059680" y="2980946"/>
              <a:ext cx="95097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0640" y="3512820"/>
              <a:ext cx="755904" cy="10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261641" y="5162309"/>
            <a:ext cx="961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Crash(Error)</a:t>
            </a:r>
            <a:r>
              <a:rPr lang="ko-KR" altLang="en-US" sz="2400" dirty="0" smtClean="0">
                <a:solidFill>
                  <a:srgbClr val="FF0000"/>
                </a:solidFill>
              </a:rPr>
              <a:t>지점</a:t>
            </a:r>
            <a:r>
              <a:rPr lang="ko-KR" altLang="en-US" dirty="0" smtClean="0"/>
              <a:t>에서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디셈블</a:t>
            </a:r>
            <a:r>
              <a:rPr lang="ko-KR" altLang="en-US" dirty="0" smtClean="0"/>
              <a:t>하여 </a:t>
            </a:r>
            <a:r>
              <a:rPr lang="ko-KR" altLang="en-US" sz="2400" dirty="0" smtClean="0">
                <a:solidFill>
                  <a:srgbClr val="FF0000"/>
                </a:solidFill>
              </a:rPr>
              <a:t>원인분석시간</a:t>
            </a:r>
            <a:r>
              <a:rPr lang="ko-KR" altLang="en-US" sz="1600" dirty="0" smtClean="0"/>
              <a:t>을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단축</a:t>
            </a:r>
            <a:r>
              <a:rPr lang="ko-KR" altLang="en-US" dirty="0" smtClean="0"/>
              <a:t>시키는</a:t>
            </a:r>
            <a:r>
              <a:rPr lang="ko-KR" altLang="en-US" sz="2400" dirty="0" smtClean="0"/>
              <a:t> 프로그램</a:t>
            </a:r>
            <a:endParaRPr lang="ko-KR" altLang="en-US" sz="2400" dirty="0"/>
          </a:p>
        </p:txBody>
      </p:sp>
      <p:sp>
        <p:nvSpPr>
          <p:cNvPr id="24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2493092" y="302971"/>
            <a:ext cx="7077628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기대효과 및 활용방안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1600" y="2296160"/>
            <a:ext cx="663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개발자들도 쉽게 디버깅하여 </a:t>
            </a:r>
            <a:r>
              <a:rPr lang="ko-KR" altLang="en-US" sz="2400" b="1" dirty="0" smtClean="0"/>
              <a:t>원인분석</a:t>
            </a:r>
            <a:r>
              <a:rPr lang="ko-KR" altLang="en-US" sz="2000" dirty="0" smtClean="0"/>
              <a:t>을 </a:t>
            </a:r>
            <a:r>
              <a:rPr lang="ko-KR" altLang="en-US" sz="2400" b="1" dirty="0" smtClean="0"/>
              <a:t>수월</a:t>
            </a:r>
            <a:r>
              <a:rPr lang="ko-KR" altLang="en-US" sz="2000" dirty="0" smtClean="0"/>
              <a:t>하게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41600" y="294640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디버거 이벤트를 활용한 </a:t>
            </a:r>
            <a:r>
              <a:rPr lang="ko-KR" altLang="en-US" sz="2400" b="1" dirty="0" smtClean="0"/>
              <a:t>부가기능창출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41600" y="3647440"/>
            <a:ext cx="878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퍼징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puzzing</a:t>
            </a:r>
            <a:r>
              <a:rPr lang="en-US" altLang="ko-KR" sz="2400" b="1" dirty="0" smtClean="0"/>
              <a:t>)</a:t>
            </a:r>
            <a:r>
              <a:rPr lang="ko-KR" altLang="en-US" sz="2000" dirty="0" smtClean="0"/>
              <a:t> 및 자동화 도구 </a:t>
            </a:r>
            <a:r>
              <a:rPr lang="ko-KR" altLang="en-US" sz="2400" b="1" dirty="0" smtClean="0"/>
              <a:t>제작</a:t>
            </a:r>
            <a:r>
              <a:rPr lang="ko-KR" altLang="en-US" sz="2000" dirty="0" smtClean="0"/>
              <a:t>에 </a:t>
            </a:r>
            <a:r>
              <a:rPr lang="en-US" altLang="ko-KR" sz="2400" b="1" dirty="0" smtClean="0"/>
              <a:t>Base</a:t>
            </a:r>
            <a:r>
              <a:rPr lang="ko-KR" altLang="en-US" sz="2000" dirty="0" smtClean="0"/>
              <a:t>가 되는 프로그램으로 사용</a:t>
            </a:r>
            <a:endParaRPr lang="ko-KR" altLang="en-US" sz="2000" dirty="0"/>
          </a:p>
        </p:txBody>
      </p:sp>
      <p:sp>
        <p:nvSpPr>
          <p:cNvPr id="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시연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572" y="2689988"/>
            <a:ext cx="5594667" cy="183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연결선 10"/>
          <p:cNvCxnSpPr/>
          <p:nvPr/>
        </p:nvCxnSpPr>
        <p:spPr>
          <a:xfrm flipV="1">
            <a:off x="4792920" y="2880794"/>
            <a:ext cx="666908" cy="1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803080" y="3165274"/>
            <a:ext cx="666908" cy="1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792920" y="3470074"/>
            <a:ext cx="666908" cy="1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792920" y="3774874"/>
            <a:ext cx="666908" cy="1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7440" y="2692400"/>
            <a:ext cx="253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명령어 매개변수</a:t>
            </a:r>
            <a:r>
              <a:rPr lang="en-US" altLang="ko-KR" sz="1600" dirty="0" smtClean="0"/>
              <a:t>(calc.exe)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0960" y="2987040"/>
            <a:ext cx="94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cmd.exe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2400" y="3281680"/>
            <a:ext cx="3495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에러</a:t>
            </a:r>
            <a:r>
              <a:rPr lang="ko-KR" altLang="en-US" sz="1600" dirty="0" smtClean="0"/>
              <a:t>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포함</a:t>
            </a:r>
            <a:r>
              <a:rPr lang="ko-KR" altLang="en-US" sz="1600" dirty="0" smtClean="0"/>
              <a:t>하는 실행파일</a:t>
            </a:r>
            <a:r>
              <a:rPr lang="en-US" altLang="ko-KR" sz="1600" dirty="0" smtClean="0"/>
              <a:t>(Error.exe)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8960" y="3586480"/>
            <a:ext cx="31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정상</a:t>
            </a:r>
            <a:r>
              <a:rPr lang="ko-KR" altLang="en-US" sz="1600" dirty="0" smtClean="0"/>
              <a:t>적인 실행파일</a:t>
            </a:r>
            <a:r>
              <a:rPr lang="en-US" altLang="ko-KR" sz="1600" dirty="0" smtClean="0"/>
              <a:t>(Normal.exe)</a:t>
            </a:r>
            <a:endParaRPr lang="ko-KR" altLang="en-US" sz="1600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4104640" y="1911271"/>
            <a:ext cx="4257040" cy="51696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디버깅을 할  실행파일 선택</a:t>
            </a:r>
          </a:p>
        </p:txBody>
      </p:sp>
      <p:sp>
        <p:nvSpPr>
          <p:cNvPr id="15" name="타원 14"/>
          <p:cNvSpPr/>
          <p:nvPr/>
        </p:nvSpPr>
        <p:spPr>
          <a:xfrm>
            <a:off x="10576560" y="4012768"/>
            <a:ext cx="629920" cy="640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시연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6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0" y="1314853"/>
            <a:ext cx="5888990" cy="528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8534400" y="165727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Process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생성 시점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534400" y="240911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DLL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 로드 시점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8534400" y="349623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Thread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생성 시점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673" y="2108518"/>
            <a:ext cx="6679247" cy="306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534400" y="482719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Process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종료 시점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534400" y="256151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DLL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 </a:t>
            </a:r>
            <a:r>
              <a:rPr lang="ko-KR" altLang="en-US" sz="2000" b="1" kern="0" dirty="0" err="1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언로드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 시점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534400" y="3811191"/>
            <a:ext cx="2733040" cy="40520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Thread </a:t>
            </a:r>
            <a:r>
              <a:rPr lang="ko-KR" altLang="en-US" sz="20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종료 시점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시연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시연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83280" y="1686243"/>
            <a:ext cx="7630160" cy="4867275"/>
            <a:chOff x="2560320" y="1401763"/>
            <a:chExt cx="7630160" cy="4867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r="20406"/>
            <a:stretch>
              <a:fillRect/>
            </a:stretch>
          </p:blipFill>
          <p:spPr bwMode="auto">
            <a:xfrm>
              <a:off x="2593975" y="1401763"/>
              <a:ext cx="7596505" cy="486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타원 9"/>
            <p:cNvSpPr/>
            <p:nvPr/>
          </p:nvSpPr>
          <p:spPr>
            <a:xfrm>
              <a:off x="2560320" y="3159328"/>
              <a:ext cx="406400" cy="3458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860800" y="3149168"/>
              <a:ext cx="619760" cy="3458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197600" y="4215968"/>
              <a:ext cx="2032000" cy="3966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480560" y="3128848"/>
              <a:ext cx="416560" cy="3966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91360" y="3413760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CrashPoint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0400" y="34239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Divide </a:t>
            </a:r>
            <a:r>
              <a:rPr lang="ko-KR" altLang="en-US" b="1" dirty="0" smtClean="0"/>
              <a:t>명령어</a:t>
            </a:r>
            <a:endParaRPr lang="ko-KR" altLang="en-US" b="1" dirty="0"/>
          </a:p>
        </p:txBody>
      </p:sp>
      <p:sp>
        <p:nvSpPr>
          <p:cNvPr id="16" name="Arrow (180 Degrees)"/>
          <p:cNvSpPr>
            <a:spLocks noEditPoints="1"/>
          </p:cNvSpPr>
          <p:nvPr/>
        </p:nvSpPr>
        <p:spPr bwMode="auto">
          <a:xfrm>
            <a:off x="5100320" y="2997200"/>
            <a:ext cx="980119" cy="476250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Arrow (180 Degrees)"/>
          <p:cNvSpPr>
            <a:spLocks noEditPoints="1"/>
          </p:cNvSpPr>
          <p:nvPr/>
        </p:nvSpPr>
        <p:spPr bwMode="auto">
          <a:xfrm>
            <a:off x="6360160" y="2976880"/>
            <a:ext cx="1899920" cy="506730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7280" y="3403600"/>
            <a:ext cx="39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</a:t>
            </a:r>
            <a:r>
              <a:rPr lang="ko-KR" altLang="en-US" sz="20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으로 나눗셈을 하다 </a:t>
            </a:r>
            <a:r>
              <a:rPr lang="en-US" altLang="ko-KR" sz="20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Crash </a:t>
            </a:r>
            <a:r>
              <a:rPr lang="ko-KR" altLang="en-US" sz="20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발생</a:t>
            </a:r>
            <a:endParaRPr lang="ko-KR" altLang="en-US" sz="20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795520" y="4441111"/>
            <a:ext cx="2174240" cy="51696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레지스터 값</a:t>
            </a:r>
          </a:p>
        </p:txBody>
      </p:sp>
      <p:cxnSp>
        <p:nvCxnSpPr>
          <p:cNvPr id="22" name="직선 화살표 연결선 21"/>
          <p:cNvCxnSpPr>
            <a:stCxn id="30" idx="5"/>
          </p:cNvCxnSpPr>
          <p:nvPr/>
        </p:nvCxnSpPr>
        <p:spPr>
          <a:xfrm rot="16200000" flipH="1">
            <a:off x="6097412" y="3313572"/>
            <a:ext cx="748974" cy="16256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 txBox="1">
            <a:spLocks/>
          </p:cNvSpPr>
          <p:nvPr/>
        </p:nvSpPr>
        <p:spPr>
          <a:xfrm>
            <a:off x="3383280" y="1220391"/>
            <a:ext cx="2926080" cy="516969"/>
          </a:xfrm>
          <a:prstGeom prst="rect">
            <a:avLst/>
          </a:prstGeom>
          <a:gradFill rotWithShape="1">
            <a:gsLst>
              <a:gs pos="0">
                <a:srgbClr val="353535">
                  <a:tint val="96000"/>
                  <a:lumMod val="104000"/>
                </a:srgbClr>
              </a:gs>
              <a:gs pos="100000">
                <a:srgbClr val="353535">
                  <a:shade val="98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457200" latinLnBrk="0">
              <a:spcBef>
                <a:spcPts val="1000"/>
              </a:spcBef>
              <a:buClr>
                <a:srgbClr val="353535"/>
              </a:buClr>
              <a:defRPr/>
            </a:pPr>
            <a:r>
              <a:rPr lang="en-US" altLang="ko-KR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Crash </a:t>
            </a:r>
            <a:r>
              <a:rPr lang="ko-KR" altLang="en-US" sz="2400" b="1" kern="0" dirty="0" smtClean="0">
                <a:solidFill>
                  <a:sysClr val="window" lastClr="FFFFFF"/>
                </a:solidFill>
                <a:latin typeface="Century Gothic"/>
                <a:ea typeface="HY중고딕"/>
              </a:rPr>
              <a:t>발생 했을 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6343" y="1795006"/>
            <a:ext cx="1270984" cy="1269055"/>
          </a:xfrm>
          <a:prstGeom prst="rect">
            <a:avLst/>
          </a:prstGeom>
        </p:spPr>
      </p:pic>
      <p:sp>
        <p:nvSpPr>
          <p:cNvPr id="5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필요성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2332" y="2171700"/>
            <a:ext cx="69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프로그램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검수</a:t>
            </a:r>
            <a:r>
              <a:rPr lang="ko-KR" altLang="en-US" sz="2400" dirty="0" smtClean="0"/>
              <a:t> 및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배포</a:t>
            </a:r>
            <a:r>
              <a:rPr lang="ko-KR" altLang="en-US" sz="2800" dirty="0" smtClean="0"/>
              <a:t> </a:t>
            </a:r>
            <a:r>
              <a:rPr lang="ko-KR" altLang="en-US" sz="2400" dirty="0" smtClean="0"/>
              <a:t>시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오류대응미흡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7847" y="480937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취약점 분석 후 교정</a:t>
            </a:r>
            <a:endParaRPr lang="ko-KR" altLang="en-US" sz="2400" dirty="0"/>
          </a:p>
        </p:txBody>
      </p:sp>
      <p:sp>
        <p:nvSpPr>
          <p:cNvPr id="14" name="아래쪽 화살표 13"/>
          <p:cNvSpPr/>
          <p:nvPr/>
        </p:nvSpPr>
        <p:spPr>
          <a:xfrm>
            <a:off x="5917208" y="3059725"/>
            <a:ext cx="661970" cy="133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1423" y="3560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496F74"/>
                </a:solidFill>
              </a:rPr>
              <a:t>필요성</a:t>
            </a:r>
            <a:endParaRPr lang="ko-KR" altLang="en-US" sz="6000" dirty="0">
              <a:solidFill>
                <a:srgbClr val="496F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3742" y="2235005"/>
            <a:ext cx="744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보안업계종사자</a:t>
            </a:r>
            <a:r>
              <a:rPr lang="ko-KR" altLang="en-US" dirty="0" smtClean="0"/>
              <a:t>의 다수가 취약점 분석 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독자적인 프로그램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6146" name="Picture 2" descr="BUT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8355" y="3340062"/>
            <a:ext cx="2473325" cy="10566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93742" y="2793805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개인목적</a:t>
            </a:r>
            <a:r>
              <a:rPr lang="ko-KR" altLang="en-US" dirty="0" smtClean="0"/>
              <a:t>에 맞는 </a:t>
            </a:r>
            <a:r>
              <a:rPr lang="ko-KR" altLang="en-US" sz="2400" b="1" dirty="0" smtClean="0"/>
              <a:t>디버깅 프로그램 </a:t>
            </a:r>
            <a:r>
              <a:rPr lang="ko-KR" altLang="en-US" dirty="0" smtClean="0"/>
              <a:t>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3742" y="4510845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 , C++</a:t>
            </a:r>
            <a:r>
              <a:rPr lang="ko-KR" altLang="en-US" sz="2000" b="1" dirty="0" smtClean="0"/>
              <a:t> 배포판 </a:t>
            </a:r>
            <a:r>
              <a:rPr lang="ko-KR" altLang="en-US" dirty="0" smtClean="0"/>
              <a:t>부족</a:t>
            </a:r>
            <a:endParaRPr lang="ko-KR" altLang="en-US" dirty="0"/>
          </a:p>
        </p:txBody>
      </p:sp>
      <p:sp>
        <p:nvSpPr>
          <p:cNvPr id="7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51007" y="2141318"/>
            <a:ext cx="6474049" cy="3657601"/>
            <a:chOff x="2280213" y="1539433"/>
            <a:chExt cx="7928658" cy="4479402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2"/>
            <a:srcRect l="16804" t="12792" r="18165" b="18721"/>
            <a:stretch>
              <a:fillRect/>
            </a:stretch>
          </p:blipFill>
          <p:spPr bwMode="auto">
            <a:xfrm>
              <a:off x="2280213" y="1539433"/>
              <a:ext cx="7928658" cy="4479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3491416" y="2164563"/>
              <a:ext cx="1050516" cy="2198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Dissambler - </a:t>
            </a:r>
            <a:r>
              <a:rPr lang="ko-KR" altLang="en-US" sz="2000" dirty="0" smtClean="0">
                <a:solidFill>
                  <a:srgbClr val="496F74"/>
                </a:solidFill>
              </a:rPr>
              <a:t>선택이유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4241" y="4317387"/>
            <a:ext cx="288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사용하기 쉬움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84242" y="3565038"/>
            <a:ext cx="2979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VisualStudio</a:t>
            </a:r>
            <a:r>
              <a:rPr lang="ko-KR" altLang="en-US" dirty="0" smtClean="0"/>
              <a:t>로 </a:t>
            </a:r>
            <a:r>
              <a:rPr lang="ko-KR" altLang="en-US" sz="2000" b="1" dirty="0" smtClean="0"/>
              <a:t>빌드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3767" y="2801109"/>
            <a:ext cx="351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시중에서 쉽게 접할 수 있음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9232" y="2879132"/>
            <a:ext cx="15996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Disassember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Dissambler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008" y="2106592"/>
            <a:ext cx="5922745" cy="322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722587" y="2511706"/>
            <a:ext cx="5111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CommandLine Parameter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</a:t>
            </a:r>
            <a:endParaRPr lang="ko-KR" altLang="en-US" sz="2000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48" y="3102015"/>
            <a:ext cx="3691543" cy="167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0463513" y="3312160"/>
            <a:ext cx="590567" cy="1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54640" y="3505200"/>
            <a:ext cx="10708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error.exe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0473" y="2722880"/>
            <a:ext cx="610887" cy="273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57913" y="4826000"/>
            <a:ext cx="661687" cy="273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1. Dissambler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 b="25829"/>
          <a:stretch>
            <a:fillRect/>
          </a:stretch>
        </p:blipFill>
        <p:spPr bwMode="auto">
          <a:xfrm>
            <a:off x="2245852" y="2770992"/>
            <a:ext cx="2774540" cy="334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858946" y="2164466"/>
            <a:ext cx="145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Output.txt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61892" y="325198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어셈블리어 코드 출력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61892" y="3853864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원하지 않는 코드까지 모조리 출력</a:t>
            </a:r>
            <a:endParaRPr lang="ko-KR" altLang="en-US" sz="2000" dirty="0"/>
          </a:p>
        </p:txBody>
      </p:sp>
      <p:sp>
        <p:nvSpPr>
          <p:cNvPr id="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1" y="302971"/>
            <a:ext cx="6199495" cy="1175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dirty="0" smtClean="0">
                <a:solidFill>
                  <a:srgbClr val="496F74"/>
                </a:solidFill>
              </a:rPr>
              <a:t>기존프로그램 분석</a:t>
            </a:r>
            <a:endParaRPr lang="ko-KR" altLang="en-US" sz="54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86891"/>
            <a:ext cx="3166928" cy="57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496F74"/>
                </a:solidFill>
              </a:rPr>
              <a:t>2. OllyDbg- </a:t>
            </a:r>
            <a:r>
              <a:rPr lang="ko-KR" altLang="en-US" sz="2000" dirty="0" smtClean="0">
                <a:solidFill>
                  <a:srgbClr val="496F74"/>
                </a:solidFill>
              </a:rPr>
              <a:t>선택이유</a:t>
            </a:r>
            <a:endParaRPr lang="ko-KR" altLang="en-US" sz="2000" dirty="0">
              <a:solidFill>
                <a:srgbClr val="496F74"/>
              </a:solidFill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486" y="1856590"/>
            <a:ext cx="7378378" cy="404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306046" y="2673767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무료</a:t>
            </a:r>
            <a:r>
              <a:rPr lang="ko-KR" altLang="en-US" dirty="0" smtClean="0"/>
              <a:t>로 사용가능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54621" y="3483995"/>
            <a:ext cx="3199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리버서들이 많이 사용하는 툴</a:t>
            </a:r>
            <a:endParaRPr lang="en-US" altLang="ko-KR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대중적인 툴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51726" y="459515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다른 디버깅 툴에 비해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비교적 가볍고 쉬움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슬라이드 번호 개체 틀 10"/>
          <p:cNvSpPr txBox="1">
            <a:spLocks/>
          </p:cNvSpPr>
          <p:nvPr/>
        </p:nvSpPr>
        <p:spPr bwMode="gray">
          <a:xfrm>
            <a:off x="398861" y="787785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1972</TotalTime>
  <Words>627</Words>
  <Application>Microsoft Office PowerPoint</Application>
  <PresentationFormat>사용자 지정</PresentationFormat>
  <Paragraphs>273</Paragraphs>
  <Slides>35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KoPub돋움체 Medium</vt:lpstr>
      <vt:lpstr>Century Gothic</vt:lpstr>
      <vt:lpstr>돋움</vt:lpstr>
      <vt:lpstr>HY중고딕</vt:lpstr>
      <vt:lpstr>Wingdings</vt:lpstr>
      <vt:lpstr>Segoe Print</vt:lpstr>
      <vt:lpstr>맑은 고딕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Hwang</cp:lastModifiedBy>
  <cp:revision>93</cp:revision>
  <dcterms:created xsi:type="dcterms:W3CDTF">2015-04-03T04:33:23Z</dcterms:created>
  <dcterms:modified xsi:type="dcterms:W3CDTF">2016-11-10T00:20:02Z</dcterms:modified>
</cp:coreProperties>
</file>