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66" r:id="rId2"/>
    <p:sldId id="258" r:id="rId3"/>
    <p:sldId id="264" r:id="rId4"/>
    <p:sldId id="265" r:id="rId5"/>
    <p:sldId id="260" r:id="rId6"/>
    <p:sldId id="257" r:id="rId7"/>
    <p:sldId id="259" r:id="rId8"/>
    <p:sldId id="261" r:id="rId9"/>
    <p:sldId id="263" r:id="rId10"/>
    <p:sldId id="269" r:id="rId11"/>
    <p:sldId id="277" r:id="rId12"/>
    <p:sldId id="278" r:id="rId13"/>
    <p:sldId id="262" r:id="rId14"/>
    <p:sldId id="273" r:id="rId15"/>
    <p:sldId id="27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91AD4-894D-4354-843B-19916A233EE9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80A48-221C-4137-8B39-8525B82DAD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37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93418-B917-AFF1-DBCA-C802E5A91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6A596E-A3C7-956D-A7D1-252F9023A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1B8A4A-FC15-FC30-4C2F-1556A393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F4DEB-2B5E-444B-AC03-9D72A67E73F7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33051-7561-03A8-C566-96B1DFEC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69C0C-E997-50C3-2197-CFAF0528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4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E3B2-8787-443A-143A-1B12BDF30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62724A-2D59-9F63-150B-B3946AEFA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3A482-0CF4-678C-2DB8-73D38468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4F59-CEBD-494F-83C6-713232BACD6E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5E0D-ABBC-6181-8AEE-5747934E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5BCD8-DCFF-7F4C-ACC5-901FF126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68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B6F3F7-DA4B-85E3-F9BC-A60DE8BBFF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46CAD5-665F-3167-0457-B13C121C4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446672-1CF6-33C1-8095-77AF8ABF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885F-8155-4B5F-A59C-1BDB6275D669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54E260-0E69-6ACB-0EA3-E531A605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8923A3-AA83-5264-F315-1E76B920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2D8B0-7F62-6A71-25DD-4472E0A8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6B8CC-0E1D-6252-2FC3-8BBB8A1A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A2D6F4-1C0C-C7A5-0575-D55E3FB9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2200-3A0F-4BD0-8347-7CA7015B4020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6FF2D-9490-B5CF-A005-827A2644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FBCC16-94E0-1E18-0396-4D14482A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4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D1E51-4053-481D-4E63-ADD53396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50E318-7B72-FE8B-08A7-3AB9F69C2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982789-1DD3-0935-CBBB-AE2DB9BA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5983-0859-43D6-82CC-2E5BAEE0AE16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B0FD7-4947-CEC4-614D-5B871CAE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291458-77A3-525F-6702-4EC840C1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4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038E6-932D-9915-DED6-A00203B1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C0A2D-E674-56E7-F990-49FE6C044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ADFFE3-9450-7996-F8FA-1EAD8DA35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60EAD-A79F-E617-4CFA-AC8FB63F1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EEDF-BF0B-489E-AE35-7035AB3B1B12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A3935-3B1A-A1F0-A241-C4D07854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2768E-5EDD-2D00-8D1F-5CD9D1FA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72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4A2D6-1413-BF60-DCDF-562B70C8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11250-A591-BAC7-B30D-1E3D2D33A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51F87D-57D2-E2C2-E0A3-15AA75FD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7E0416D-22FB-B9E2-FE5F-7E9C3E0C4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4E5F6-5AEA-7428-16D2-53BD448242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78DA6-3C66-01AA-7E4C-4E7DFED8A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E003-6D1E-48B0-BEB5-C9AB303265A5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AF565E-F945-1B85-CC6C-9F0A50BB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3350AA-63BA-FBEE-55FA-669DFA09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4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071D4-781E-1286-D08A-711463CDA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67515F-D698-56DD-019E-4C1661E32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3444E-8D69-4057-AFF1-0457579C2861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AA6904-0C5A-F24A-F302-187D70241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2A8738-20F1-E936-07B1-A8ABE240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64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41A461-CFB8-7141-2E37-1165E280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6F7C-721C-4E22-AA9D-C21656C4FCD5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A58BB5-8D09-48C0-1E92-2852460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1E02AF-6D39-E88E-3A39-79ADF65DB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1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6B28-6674-A005-32EE-6F220D1F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0C0DA-D2D5-1EEE-FB27-E938E817A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89070A-2F97-2143-A561-F259661DD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D965F-529C-A82D-EA48-86041E54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29B0D-842D-433A-B210-8A412718E7A8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F5216-271A-9440-D199-A8383076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5A3C7D-A5DE-64EF-EC6F-5EE8B0B3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27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0C2A5-C73C-18A0-E97C-70E79CF1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DDA702-01C3-C0A4-1C76-0553F6631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37862C-BDA6-9D77-9890-334B6FF7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62D41-0DD3-2444-DC25-BDC765D8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B37D7-AFDF-458B-A167-2D7F8FE072BE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A43F2-C9CB-D2A7-731E-2933DB986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E2F56-8999-1D9E-D8BF-EC3BD174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60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60E4A5-259F-0069-8521-290030FE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68BC8-83DD-2E61-6C98-0F9905151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8FA23-E8BD-6911-5C51-1F8AD3F18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2013B-B94D-491A-A772-5B02932C8C3E}" type="datetime1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6C4C5-90AF-AF0F-111D-8C14C593A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12011-AA22-6A55-909E-0F5DF5BFA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ED266-1EC8-4379-B03D-AB5803AACF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316479" y="1974715"/>
            <a:ext cx="4276919" cy="424866"/>
          </a:xfrm>
          <a:noFill/>
          <a:ln>
            <a:noFill/>
          </a:ln>
          <a:effectLst/>
        </p:spPr>
        <p:txBody>
          <a:bodyPr>
            <a:noAutofit/>
          </a:bodyPr>
          <a:lstStyle/>
          <a:p>
            <a:r>
              <a:rPr lang="en-US" altLang="ko-KR" sz="18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a typeface="문체부 돋음체" panose="020B0609000101010101" pitchFamily="49" charset="-127"/>
              </a:rPr>
              <a:t>Mobile web </a:t>
            </a:r>
            <a:r>
              <a:rPr lang="ko-KR" altLang="en-US" sz="18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a typeface="문체부 돋음체" panose="020B0609000101010101" pitchFamily="49" charset="-127"/>
              </a:rPr>
              <a:t>기획서  </a:t>
            </a:r>
            <a:r>
              <a:rPr lang="en-US" altLang="ko-KR" sz="18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함초롬바탕" panose="02030604000101010101" pitchFamily="18" charset="-127"/>
                <a:ea typeface="문체부 돋음체" panose="020B0609000101010101" pitchFamily="49" charset="-127"/>
                <a:cs typeface="함초롬바탕" panose="02030604000101010101" pitchFamily="18" charset="-127"/>
              </a:rPr>
              <a:t>|  </a:t>
            </a:r>
            <a:r>
              <a:rPr lang="ko-KR" altLang="en-US" sz="18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함초롬바탕" panose="02030604000101010101" pitchFamily="18" charset="-127"/>
                <a:ea typeface="문체부 돋음체" panose="020B0609000101010101" pitchFamily="49" charset="-127"/>
                <a:cs typeface="함초롬바탕" panose="02030604000101010101" pitchFamily="18" charset="-127"/>
              </a:rPr>
              <a:t>황민선</a:t>
            </a:r>
            <a:endParaRPr lang="ko-KR" altLang="en-US" sz="1800" spc="3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a typeface="문체부 돋음체" panose="020B0609000101010101" pitchFamily="49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EA055BC-9A21-417C-AE25-4FD9F7224C1F}"/>
              </a:ext>
            </a:extLst>
          </p:cNvPr>
          <p:cNvCxnSpPr/>
          <p:nvPr/>
        </p:nvCxnSpPr>
        <p:spPr>
          <a:xfrm>
            <a:off x="622570" y="0"/>
            <a:ext cx="0" cy="685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F8B6E01-0628-4FA9-8A80-BBF6A3E02BAC}"/>
              </a:ext>
            </a:extLst>
          </p:cNvPr>
          <p:cNvCxnSpPr>
            <a:cxnSpLocks/>
          </p:cNvCxnSpPr>
          <p:nvPr/>
        </p:nvCxnSpPr>
        <p:spPr>
          <a:xfrm flipH="1">
            <a:off x="0" y="3025223"/>
            <a:ext cx="12192000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D57FF785-7F48-426A-86AB-E0073012953D}"/>
              </a:ext>
            </a:extLst>
          </p:cNvPr>
          <p:cNvCxnSpPr/>
          <p:nvPr/>
        </p:nvCxnSpPr>
        <p:spPr>
          <a:xfrm>
            <a:off x="570692" y="-1"/>
            <a:ext cx="0" cy="685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3672829-413E-4EFE-919D-D308195F1CCA}"/>
              </a:ext>
            </a:extLst>
          </p:cNvPr>
          <p:cNvSpPr/>
          <p:nvPr/>
        </p:nvSpPr>
        <p:spPr>
          <a:xfrm>
            <a:off x="0" y="-1"/>
            <a:ext cx="570692" cy="68580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6A0DF7FA-057C-4276-95BB-014ABFBA1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477" y="1148738"/>
            <a:ext cx="2124075" cy="333375"/>
          </a:xfrm>
          <a:prstGeom prst="rect">
            <a:avLst/>
          </a:prstGeom>
        </p:spPr>
      </p:pic>
      <p:sp>
        <p:nvSpPr>
          <p:cNvPr id="9" name="제목 1"/>
          <p:cNvSpPr txBox="1">
            <a:spLocks/>
          </p:cNvSpPr>
          <p:nvPr/>
        </p:nvSpPr>
        <p:spPr>
          <a:xfrm>
            <a:off x="1366357" y="3566160"/>
            <a:ext cx="4610496" cy="7498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200000"/>
              </a:lnSpc>
            </a:pPr>
            <a:r>
              <a:rPr lang="ko-KR" altLang="en-US" sz="12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a typeface="문체부 돋음체" panose="020B0609000101010101" pitchFamily="49" charset="-127"/>
              </a:rPr>
              <a:t>모바일 포트폴리오</a:t>
            </a:r>
            <a:r>
              <a:rPr lang="en-US" altLang="ko-KR" sz="12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a typeface="문체부 돋음체" panose="020B0609000101010101" pitchFamily="49" charset="-127"/>
              </a:rPr>
              <a:t>http://icelatte.dothome.co.kr</a:t>
            </a:r>
            <a:endParaRPr lang="ko-KR" altLang="en-US" sz="1200" spc="3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a typeface="문체부 돋음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430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6654768" y="4680282"/>
            <a:ext cx="4892422" cy="38403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647429" y="2081758"/>
            <a:ext cx="4904205" cy="345653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725" y="2128783"/>
            <a:ext cx="1501076" cy="4571099"/>
          </a:xfrm>
          <a:prstGeom prst="rect">
            <a:avLst/>
          </a:prstGeom>
        </p:spPr>
      </p:pic>
      <p:pic>
        <p:nvPicPr>
          <p:cNvPr id="63" name="그림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975" y="2071856"/>
            <a:ext cx="1313725" cy="2552807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8426779" y="1198641"/>
            <a:ext cx="1382240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826711" y="1572958"/>
            <a:ext cx="1823257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34041" y="1187417"/>
            <a:ext cx="1823257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29695" y="777089"/>
            <a:ext cx="1823257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35330"/>
            <a:ext cx="2743200" cy="365125"/>
          </a:xfrm>
        </p:spPr>
        <p:txBody>
          <a:bodyPr/>
          <a:lstStyle/>
          <a:p>
            <a:fld id="{B04FD099-542F-4999-9EB7-5BF05F78253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69565" y="341918"/>
            <a:ext cx="3099811" cy="4517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[ </a:t>
            </a:r>
            <a:r>
              <a:rPr lang="ko-KR" altLang="en-US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스토리보드</a:t>
            </a:r>
            <a:r>
              <a:rPr lang="en-US" altLang="ko-KR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_ </a:t>
            </a:r>
            <a:r>
              <a:rPr lang="ko-KR" altLang="en-US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모바일 웹 </a:t>
            </a:r>
            <a:r>
              <a:rPr lang="en-US" altLang="ko-KR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]</a:t>
            </a:r>
            <a:endParaRPr lang="ko-KR" altLang="en-US" sz="1800" i="1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565" y="777089"/>
            <a:ext cx="10976813" cy="1193025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29695" y="777089"/>
            <a:ext cx="0" cy="119302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52952" y="777089"/>
            <a:ext cx="0" cy="119302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29695" y="1598808"/>
            <a:ext cx="67194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32461" y="1185943"/>
            <a:ext cx="67194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426333" y="1185943"/>
            <a:ext cx="0" cy="41286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809018" y="1188712"/>
            <a:ext cx="0" cy="41286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913533" y="844721"/>
            <a:ext cx="691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/>
              <a:t>Project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41654" y="847894"/>
            <a:ext cx="2077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Cocodor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Web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Renewal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925467" y="1249272"/>
            <a:ext cx="685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 err="1"/>
              <a:t>Author</a:t>
            </a:r>
            <a:endParaRPr lang="ko-KR" altLang="en-US" sz="1100" b="1" spc="40" dirty="0"/>
          </a:p>
        </p:txBody>
      </p:sp>
      <p:sp>
        <p:nvSpPr>
          <p:cNvPr id="30" name="직사각형 29"/>
          <p:cNvSpPr/>
          <p:nvPr/>
        </p:nvSpPr>
        <p:spPr>
          <a:xfrm>
            <a:off x="6741654" y="125718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황민선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518313" y="1249679"/>
            <a:ext cx="519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 err="1"/>
              <a:t>Date</a:t>
            </a:r>
            <a:endParaRPr lang="ko-KR" altLang="en-US" sz="1100" b="1" spc="40" dirty="0"/>
          </a:p>
        </p:txBody>
      </p:sp>
      <p:sp>
        <p:nvSpPr>
          <p:cNvPr id="32" name="직사각형 31"/>
          <p:cNvSpPr/>
          <p:nvPr/>
        </p:nvSpPr>
        <p:spPr>
          <a:xfrm>
            <a:off x="9906513" y="1257184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2023. 03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14717" y="1642345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 err="1"/>
              <a:t>Navigation</a:t>
            </a:r>
            <a:endParaRPr lang="ko-KR" altLang="en-US" sz="1100" b="1" spc="40" dirty="0"/>
          </a:p>
        </p:txBody>
      </p:sp>
      <p:sp>
        <p:nvSpPr>
          <p:cNvPr id="34" name="직사각형 33"/>
          <p:cNvSpPr/>
          <p:nvPr/>
        </p:nvSpPr>
        <p:spPr>
          <a:xfrm>
            <a:off x="6657297" y="2073786"/>
            <a:ext cx="4889081" cy="456847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6647429" y="2414609"/>
            <a:ext cx="490945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6653956" y="4677213"/>
            <a:ext cx="489657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653956" y="5056254"/>
            <a:ext cx="489796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725489" y="2100697"/>
            <a:ext cx="15995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/>
              <a:t>Description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6741654" y="4735630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/>
              <a:t>Link</a:t>
            </a:r>
            <a:endParaRPr lang="ko-KR" altLang="en-US" sz="1200" b="1" dirty="0"/>
          </a:p>
        </p:txBody>
      </p:sp>
      <p:sp>
        <p:nvSpPr>
          <p:cNvPr id="43" name="직사각형 42"/>
          <p:cNvSpPr/>
          <p:nvPr/>
        </p:nvSpPr>
        <p:spPr>
          <a:xfrm>
            <a:off x="3231301" y="1942015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(1)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949392" y="2065691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(2)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500574" y="2081015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(3)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4244801" y="1969820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(4)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3373382" y="2415636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(5)</a:t>
            </a:r>
          </a:p>
        </p:txBody>
      </p:sp>
      <p:sp>
        <p:nvSpPr>
          <p:cNvPr id="49" name="직사각형 48"/>
          <p:cNvSpPr/>
          <p:nvPr/>
        </p:nvSpPr>
        <p:spPr>
          <a:xfrm>
            <a:off x="3432649" y="4202529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(7)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384471" y="5044672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(8)</a:t>
            </a:r>
          </a:p>
        </p:txBody>
      </p:sp>
      <p:sp>
        <p:nvSpPr>
          <p:cNvPr id="51" name="직사각형 50"/>
          <p:cNvSpPr/>
          <p:nvPr/>
        </p:nvSpPr>
        <p:spPr>
          <a:xfrm>
            <a:off x="3215471" y="5451205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(9)</a:t>
            </a:r>
          </a:p>
        </p:txBody>
      </p:sp>
      <p:pic>
        <p:nvPicPr>
          <p:cNvPr id="118" name="그림 1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55" y="2123835"/>
            <a:ext cx="1280476" cy="2075924"/>
          </a:xfrm>
          <a:prstGeom prst="rect">
            <a:avLst/>
          </a:prstGeom>
        </p:spPr>
      </p:pic>
      <p:sp>
        <p:nvSpPr>
          <p:cNvPr id="119" name="직사각형 118"/>
          <p:cNvSpPr/>
          <p:nvPr/>
        </p:nvSpPr>
        <p:spPr>
          <a:xfrm>
            <a:off x="4419453" y="2213435"/>
            <a:ext cx="168388" cy="1956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직사각형 119"/>
          <p:cNvSpPr/>
          <p:nvPr/>
        </p:nvSpPr>
        <p:spPr>
          <a:xfrm>
            <a:off x="3378966" y="2201838"/>
            <a:ext cx="197224" cy="21379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2" name="직사각형 121"/>
          <p:cNvSpPr/>
          <p:nvPr/>
        </p:nvSpPr>
        <p:spPr>
          <a:xfrm>
            <a:off x="3841186" y="2707967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(6)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6657299" y="2430503"/>
            <a:ext cx="48890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(1)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샌드위치 메뉴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버튼을 누르면 오른쪽 방향으로 슬라이드 되며 메뉴 화면이 나타납니다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(2) Login    (3)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회원가입   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(4)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검색 창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아래로 슬라이드 되며 나타납니다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(5)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얇은 배너   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(6)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메인 이미지   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(7) Brand story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문구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(8) </a:t>
            </a:r>
            <a:r>
              <a:rPr lang="ko-KR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배너 </a:t>
            </a: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신규가입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5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천원 쿠폰 지급 배너 </a:t>
            </a:r>
            <a:endParaRPr lang="en-US" altLang="ko-KR" sz="11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(9) BEST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상품 목록 왼쪽으로 슬라이드하면 더 많은 상품 보여지며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오른쪽 작은 카테고리 항목 선택하면 해당 카테고리의 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BEST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상품 목록으로 변경됩니다</a:t>
            </a:r>
            <a: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32" name="직사각형 131"/>
          <p:cNvSpPr/>
          <p:nvPr/>
        </p:nvSpPr>
        <p:spPr>
          <a:xfrm>
            <a:off x="6684658" y="5068231"/>
            <a:ext cx="4214569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(2) </a:t>
            </a:r>
            <a:r>
              <a:rPr lang="ko-KR" altLang="en-US" sz="1100" dirty="0" err="1"/>
              <a:t>Login</a:t>
            </a:r>
            <a:r>
              <a:rPr lang="ko-KR" altLang="en-US" sz="1100" dirty="0"/>
              <a:t>  </a:t>
            </a:r>
            <a:r>
              <a:rPr lang="en-US" altLang="ko-KR" sz="1100" dirty="0"/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로그인 페이지로 이동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(3) 회원가입 </a:t>
            </a:r>
            <a:r>
              <a:rPr lang="en-US" altLang="ko-KR" sz="1100" dirty="0"/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회원가입 페이지로 이동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(5) 얇은 배너 </a:t>
            </a:r>
            <a:r>
              <a:rPr lang="en-US" altLang="ko-KR" sz="1100" dirty="0"/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클릭하면 회원가입 페이지로 이동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(6) 메인 이미지 </a:t>
            </a:r>
            <a:r>
              <a:rPr lang="en-US" altLang="ko-KR" sz="1100" dirty="0"/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클릭하면 해당 상품 페이지로 이동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(8) 배너 </a:t>
            </a:r>
            <a:r>
              <a:rPr lang="en-US" altLang="ko-KR" sz="1100" dirty="0"/>
              <a:t>&gt; </a:t>
            </a: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클릭하면 회원가입 페이지로 이동</a:t>
            </a:r>
            <a:endParaRPr lang="ko-KR" altLang="en-US" sz="1100" dirty="0"/>
          </a:p>
        </p:txBody>
      </p:sp>
      <p:sp>
        <p:nvSpPr>
          <p:cNvPr id="133" name="직사각형 132"/>
          <p:cNvSpPr/>
          <p:nvPr/>
        </p:nvSpPr>
        <p:spPr>
          <a:xfrm>
            <a:off x="474109" y="2181766"/>
            <a:ext cx="1554791" cy="307777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*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메인 화면</a:t>
            </a: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메뉴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13E8223-1B37-408F-AF35-8AEBC690B55A}"/>
              </a:ext>
            </a:extLst>
          </p:cNvPr>
          <p:cNvSpPr/>
          <p:nvPr/>
        </p:nvSpPr>
        <p:spPr>
          <a:xfrm>
            <a:off x="766302" y="806332"/>
            <a:ext cx="3977458" cy="99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+mn-ea"/>
              </a:rPr>
              <a:t>Cocodor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 err="1">
                <a:latin typeface="+mn-ea"/>
              </a:rPr>
              <a:t>코코도르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n-ea"/>
              </a:rPr>
              <a:t>mobile web Storyboard</a:t>
            </a:r>
          </a:p>
        </p:txBody>
      </p:sp>
    </p:spTree>
    <p:extLst>
      <p:ext uri="{BB962C8B-B14F-4D97-AF65-F5344CB8AC3E}">
        <p14:creationId xmlns:p14="http://schemas.microsoft.com/office/powerpoint/2010/main" val="58846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8431302" y="4862665"/>
            <a:ext cx="3115888" cy="38403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8430490" y="2082095"/>
            <a:ext cx="3115888" cy="345653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5" name="그림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571" y="2139298"/>
            <a:ext cx="1395871" cy="445562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322" y="2139298"/>
            <a:ext cx="1593667" cy="450549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8426779" y="1198641"/>
            <a:ext cx="1382240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826711" y="1572958"/>
            <a:ext cx="1823257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34041" y="1187417"/>
            <a:ext cx="1823257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29695" y="777089"/>
            <a:ext cx="1823257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35330"/>
            <a:ext cx="2743200" cy="365125"/>
          </a:xfrm>
        </p:spPr>
        <p:txBody>
          <a:bodyPr/>
          <a:lstStyle/>
          <a:p>
            <a:fld id="{B04FD099-542F-4999-9EB7-5BF05F78253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69565" y="341918"/>
            <a:ext cx="3099811" cy="4517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[ </a:t>
            </a:r>
            <a:r>
              <a:rPr lang="ko-KR" altLang="en-US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스토리보드</a:t>
            </a:r>
            <a:r>
              <a:rPr lang="en-US" altLang="ko-KR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_ </a:t>
            </a:r>
            <a:r>
              <a:rPr lang="ko-KR" altLang="en-US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모바일 웹 </a:t>
            </a:r>
            <a:r>
              <a:rPr lang="en-US" altLang="ko-KR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]</a:t>
            </a:r>
            <a:endParaRPr lang="ko-KR" altLang="en-US" sz="1800" i="1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565" y="777089"/>
            <a:ext cx="10976813" cy="1193025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29695" y="777089"/>
            <a:ext cx="0" cy="119302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52952" y="777089"/>
            <a:ext cx="0" cy="119302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29695" y="1598808"/>
            <a:ext cx="67194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32461" y="1185943"/>
            <a:ext cx="67194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426333" y="1185943"/>
            <a:ext cx="0" cy="41286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809018" y="1188712"/>
            <a:ext cx="0" cy="41286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913533" y="844721"/>
            <a:ext cx="691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/>
              <a:t>Project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41654" y="847894"/>
            <a:ext cx="2077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Cocodor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Web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Renewal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925467" y="1249272"/>
            <a:ext cx="685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 err="1"/>
              <a:t>Author</a:t>
            </a:r>
            <a:endParaRPr lang="ko-KR" altLang="en-US" sz="1100" b="1" spc="40" dirty="0"/>
          </a:p>
        </p:txBody>
      </p:sp>
      <p:sp>
        <p:nvSpPr>
          <p:cNvPr id="30" name="직사각형 29"/>
          <p:cNvSpPr/>
          <p:nvPr/>
        </p:nvSpPr>
        <p:spPr>
          <a:xfrm>
            <a:off x="6741654" y="125718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황민선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518313" y="1249679"/>
            <a:ext cx="519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 err="1"/>
              <a:t>Date</a:t>
            </a:r>
            <a:endParaRPr lang="ko-KR" altLang="en-US" sz="1100" b="1" spc="40" dirty="0"/>
          </a:p>
        </p:txBody>
      </p:sp>
      <p:sp>
        <p:nvSpPr>
          <p:cNvPr id="32" name="직사각형 31"/>
          <p:cNvSpPr/>
          <p:nvPr/>
        </p:nvSpPr>
        <p:spPr>
          <a:xfrm>
            <a:off x="9906513" y="1257184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2023. 03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14717" y="1642345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 err="1"/>
              <a:t>Navigation</a:t>
            </a:r>
            <a:endParaRPr lang="ko-KR" altLang="en-US" sz="1100" b="1" spc="40" dirty="0"/>
          </a:p>
        </p:txBody>
      </p:sp>
      <p:sp>
        <p:nvSpPr>
          <p:cNvPr id="34" name="직사각형 33"/>
          <p:cNvSpPr/>
          <p:nvPr/>
        </p:nvSpPr>
        <p:spPr>
          <a:xfrm>
            <a:off x="8426333" y="2073786"/>
            <a:ext cx="3120045" cy="456847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8426333" y="2414609"/>
            <a:ext cx="3120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430490" y="4870107"/>
            <a:ext cx="3120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431874" y="5238638"/>
            <a:ext cx="3120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464073" y="2100697"/>
            <a:ext cx="10187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/>
              <a:t>Description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8476305" y="491801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/>
              <a:t>Link</a:t>
            </a:r>
            <a:endParaRPr lang="ko-KR" altLang="en-US" sz="1200" b="1" dirty="0"/>
          </a:p>
        </p:txBody>
      </p:sp>
      <p:sp>
        <p:nvSpPr>
          <p:cNvPr id="52" name="직사각형 51"/>
          <p:cNvSpPr/>
          <p:nvPr/>
        </p:nvSpPr>
        <p:spPr>
          <a:xfrm>
            <a:off x="2606090" y="2075418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(10)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967207" y="4052438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(11)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250075" y="2075214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(12)</a:t>
            </a:r>
          </a:p>
        </p:txBody>
      </p:sp>
      <p:sp>
        <p:nvSpPr>
          <p:cNvPr id="123" name="직사각형 122"/>
          <p:cNvSpPr/>
          <p:nvPr/>
        </p:nvSpPr>
        <p:spPr>
          <a:xfrm>
            <a:off x="5253675" y="3915856"/>
            <a:ext cx="473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5050"/>
                </a:solidFill>
              </a:rPr>
              <a:t>(1</a:t>
            </a:r>
            <a:r>
              <a:rPr lang="en-US" altLang="ko-KR" sz="1200" b="1" dirty="0">
                <a:solidFill>
                  <a:srgbClr val="FF5050"/>
                </a:solidFill>
              </a:rPr>
              <a:t>3</a:t>
            </a:r>
            <a:r>
              <a:rPr lang="ko-KR" altLang="en-US" sz="1200" b="1" dirty="0">
                <a:solidFill>
                  <a:srgbClr val="FF5050"/>
                </a:solidFill>
              </a:rPr>
              <a:t>)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104728" y="2223807"/>
            <a:ext cx="1207548" cy="307777"/>
          </a:xfrm>
          <a:prstGeom prst="rect">
            <a:avLst/>
          </a:prstGeom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*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메인 화면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8436844" y="2433256"/>
            <a:ext cx="31095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(10) NEW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이미지 왼쪽으로 슬라이드 됩니다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(11) Fragrance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상단 작은 제목에 마우스 커서 올리면 제목의 배경색 변경되며 가운데 사진도 함께 변경됩니다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(12) Flower, Gift    (13) </a:t>
            </a:r>
            <a:r>
              <a:rPr lang="ko-KR" altLang="en-US" sz="1200" dirty="0"/>
              <a:t>배너	  </a:t>
            </a:r>
            <a:r>
              <a:rPr lang="en-US" altLang="ko-KR" sz="1200" dirty="0"/>
              <a:t>(14) </a:t>
            </a:r>
            <a:r>
              <a:rPr lang="ko-KR" altLang="en-US" sz="1200" dirty="0" err="1"/>
              <a:t>회사정보</a:t>
            </a:r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8443053" y="5239690"/>
            <a:ext cx="3082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(10) NEW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클릭하면 상품 페이지로 이동합니다.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(12) </a:t>
            </a:r>
            <a:r>
              <a:rPr lang="ko-KR" altLang="en-US" sz="1200" dirty="0" err="1"/>
              <a:t>Flower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Gift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클릭하면 상품 페이지로 이동합니다.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CAA6AA2-6E7D-4E5D-9C00-92BE5D68B106}"/>
              </a:ext>
            </a:extLst>
          </p:cNvPr>
          <p:cNvSpPr/>
          <p:nvPr/>
        </p:nvSpPr>
        <p:spPr>
          <a:xfrm>
            <a:off x="766302" y="806332"/>
            <a:ext cx="3977458" cy="99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+mn-ea"/>
              </a:rPr>
              <a:t>Cocodor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 err="1">
                <a:latin typeface="+mn-ea"/>
              </a:rPr>
              <a:t>코코도르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n-ea"/>
              </a:rPr>
              <a:t>mobile web Storyboard</a:t>
            </a:r>
          </a:p>
        </p:txBody>
      </p:sp>
    </p:spTree>
    <p:extLst>
      <p:ext uri="{BB962C8B-B14F-4D97-AF65-F5344CB8AC3E}">
        <p14:creationId xmlns:p14="http://schemas.microsoft.com/office/powerpoint/2010/main" val="1606258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직사각형 125"/>
          <p:cNvSpPr/>
          <p:nvPr/>
        </p:nvSpPr>
        <p:spPr>
          <a:xfrm>
            <a:off x="8431302" y="4862665"/>
            <a:ext cx="3115888" cy="38403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8430490" y="2082095"/>
            <a:ext cx="3115888" cy="345653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426779" y="1198641"/>
            <a:ext cx="1382240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4826711" y="1572958"/>
            <a:ext cx="1823257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4834041" y="1187417"/>
            <a:ext cx="1823257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4829695" y="777089"/>
            <a:ext cx="1823257" cy="408854"/>
          </a:xfrm>
          <a:prstGeom prst="rect">
            <a:avLst/>
          </a:prstGeom>
          <a:solidFill>
            <a:srgbClr val="D6DCE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8610600" y="6335330"/>
            <a:ext cx="2743200" cy="365125"/>
          </a:xfrm>
        </p:spPr>
        <p:txBody>
          <a:bodyPr/>
          <a:lstStyle/>
          <a:p>
            <a:fld id="{B04FD099-542F-4999-9EB7-5BF05F7825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69565" y="341918"/>
            <a:ext cx="3099811" cy="4517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[ </a:t>
            </a:r>
            <a:r>
              <a:rPr lang="ko-KR" altLang="en-US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스토리보드</a:t>
            </a:r>
            <a:r>
              <a:rPr lang="en-US" altLang="ko-KR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_ </a:t>
            </a:r>
            <a:r>
              <a:rPr lang="ko-KR" altLang="en-US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모바일 웹 </a:t>
            </a:r>
            <a:r>
              <a:rPr lang="en-US" altLang="ko-KR" sz="1800" i="1" dirty="0">
                <a:solidFill>
                  <a:schemeClr val="bg2">
                    <a:lumMod val="25000"/>
                  </a:schemeClr>
                </a:solidFill>
                <a:latin typeface="+mj-ea"/>
              </a:rPr>
              <a:t>]</a:t>
            </a:r>
            <a:endParaRPr lang="ko-KR" altLang="en-US" sz="1800" i="1" dirty="0">
              <a:solidFill>
                <a:schemeClr val="bg2">
                  <a:lumMod val="25000"/>
                </a:schemeClr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69565" y="777089"/>
            <a:ext cx="10976813" cy="1193025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829695" y="777089"/>
            <a:ext cx="0" cy="119302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6652952" y="777089"/>
            <a:ext cx="0" cy="119302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829695" y="1598808"/>
            <a:ext cx="67194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4832461" y="1185943"/>
            <a:ext cx="6719451" cy="0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8426333" y="1185943"/>
            <a:ext cx="0" cy="41286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809018" y="1188712"/>
            <a:ext cx="0" cy="412865"/>
          </a:xfrm>
          <a:prstGeom prst="line">
            <a:avLst/>
          </a:prstGeom>
          <a:ln w="31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766302" y="806332"/>
            <a:ext cx="3977458" cy="998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600" dirty="0" err="1">
                <a:latin typeface="+mn-ea"/>
              </a:rPr>
              <a:t>Cocodor</a:t>
            </a:r>
            <a:r>
              <a:rPr lang="en-US" altLang="ko-KR" sz="1600" dirty="0">
                <a:latin typeface="+mn-ea"/>
              </a:rPr>
              <a:t> (</a:t>
            </a:r>
            <a:r>
              <a:rPr lang="ko-KR" altLang="en-US" sz="1600" dirty="0" err="1">
                <a:latin typeface="+mn-ea"/>
              </a:rPr>
              <a:t>코코도르</a:t>
            </a:r>
            <a:r>
              <a:rPr lang="en-US" altLang="ko-KR" sz="1600" dirty="0">
                <a:latin typeface="+mn-ea"/>
              </a:rPr>
              <a:t>) </a:t>
            </a:r>
          </a:p>
          <a:p>
            <a:pPr>
              <a:lnSpc>
                <a:spcPct val="200000"/>
              </a:lnSpc>
            </a:pPr>
            <a:r>
              <a:rPr lang="en-US" altLang="ko-KR" sz="1600" dirty="0">
                <a:latin typeface="+mn-ea"/>
              </a:rPr>
              <a:t>mobile web Storyboard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913533" y="844721"/>
            <a:ext cx="6918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/>
              <a:t>Project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741654" y="847894"/>
            <a:ext cx="20774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Cocodor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Web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site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Renewal</a:t>
            </a:r>
            <a:endParaRPr lang="ko-KR" altLang="en-US" sz="1200" dirty="0"/>
          </a:p>
        </p:txBody>
      </p:sp>
      <p:sp>
        <p:nvSpPr>
          <p:cNvPr id="29" name="직사각형 28"/>
          <p:cNvSpPr/>
          <p:nvPr/>
        </p:nvSpPr>
        <p:spPr>
          <a:xfrm>
            <a:off x="4925467" y="1249272"/>
            <a:ext cx="68512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 err="1"/>
              <a:t>Author</a:t>
            </a:r>
            <a:endParaRPr lang="ko-KR" altLang="en-US" sz="1100" b="1" spc="40" dirty="0"/>
          </a:p>
        </p:txBody>
      </p:sp>
      <p:sp>
        <p:nvSpPr>
          <p:cNvPr id="30" name="직사각형 29"/>
          <p:cNvSpPr/>
          <p:nvPr/>
        </p:nvSpPr>
        <p:spPr>
          <a:xfrm>
            <a:off x="6741654" y="125718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err="1"/>
              <a:t>황민선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518313" y="1249679"/>
            <a:ext cx="51937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 err="1"/>
              <a:t>Date</a:t>
            </a:r>
            <a:endParaRPr lang="ko-KR" altLang="en-US" sz="1100" b="1" spc="40" dirty="0"/>
          </a:p>
        </p:txBody>
      </p:sp>
      <p:sp>
        <p:nvSpPr>
          <p:cNvPr id="32" name="직사각형 31"/>
          <p:cNvSpPr/>
          <p:nvPr/>
        </p:nvSpPr>
        <p:spPr>
          <a:xfrm>
            <a:off x="9906513" y="1257184"/>
            <a:ext cx="7825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2023. 03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4914717" y="1642345"/>
            <a:ext cx="97174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100" b="1" spc="40" dirty="0" err="1"/>
              <a:t>Navigation</a:t>
            </a:r>
            <a:endParaRPr lang="ko-KR" altLang="en-US" sz="1100" b="1" spc="40" dirty="0"/>
          </a:p>
        </p:txBody>
      </p:sp>
      <p:sp>
        <p:nvSpPr>
          <p:cNvPr id="34" name="직사각형 33"/>
          <p:cNvSpPr/>
          <p:nvPr/>
        </p:nvSpPr>
        <p:spPr>
          <a:xfrm>
            <a:off x="8426333" y="2073786"/>
            <a:ext cx="3120045" cy="4568477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8426333" y="2414609"/>
            <a:ext cx="3120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8430490" y="4870107"/>
            <a:ext cx="3120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431874" y="5238638"/>
            <a:ext cx="312004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464073" y="2100697"/>
            <a:ext cx="10187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/>
              <a:t>Description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8476305" y="4918013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/>
              <a:t>Link</a:t>
            </a:r>
            <a:endParaRPr lang="ko-KR" altLang="en-US" sz="1200" b="1" dirty="0"/>
          </a:p>
        </p:txBody>
      </p:sp>
      <p:sp>
        <p:nvSpPr>
          <p:cNvPr id="59" name="직사각형 58"/>
          <p:cNvSpPr/>
          <p:nvPr/>
        </p:nvSpPr>
        <p:spPr>
          <a:xfrm>
            <a:off x="416405" y="2176233"/>
            <a:ext cx="1360252" cy="692497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*1 </a:t>
            </a:r>
            <a:r>
              <a:rPr lang="en-US" altLang="ko-KR" sz="1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debth</a:t>
            </a:r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 화면</a:t>
            </a:r>
            <a:endParaRPr lang="en-US" altLang="ko-KR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&gt; </a:t>
            </a:r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함초롬돋움" panose="020B0604000101010101" pitchFamily="50" charset="-127"/>
              </a:rPr>
              <a:t>상품목록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436844" y="2454276"/>
            <a:ext cx="3109534" cy="1996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Both"/>
            </a:pPr>
            <a:r>
              <a:rPr lang="ko-KR" altLang="en-US" sz="1200" dirty="0"/>
              <a:t>필터</a:t>
            </a:r>
            <a:r>
              <a:rPr lang="en-US" altLang="ko-KR" sz="1200" dirty="0"/>
              <a:t>, </a:t>
            </a:r>
            <a:r>
              <a:rPr lang="ko-KR" altLang="en-US" sz="1200" dirty="0"/>
              <a:t>상품종류 선택</a:t>
            </a:r>
            <a:r>
              <a:rPr lang="en-US" altLang="ko-KR" sz="1200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필터 내용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인기순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최신 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높은 가격 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낮은 가격 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(2) </a:t>
            </a:r>
            <a:r>
              <a:rPr lang="ko-KR" altLang="en-US" sz="1200" dirty="0"/>
              <a:t>상품 이미지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(3) </a:t>
            </a:r>
            <a:r>
              <a:rPr lang="ko-KR" altLang="en-US" sz="1200" dirty="0"/>
              <a:t>제목 및 가격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050" dirty="0"/>
              <a:t>** </a:t>
            </a:r>
            <a:r>
              <a:rPr lang="ko-KR" altLang="en-US" sz="1050" dirty="0"/>
              <a:t>장바구니 담기 </a:t>
            </a:r>
            <a:r>
              <a:rPr lang="en-US" altLang="ko-KR" sz="1050" dirty="0"/>
              <a:t>: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배치 수정되어 삭제했습니다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443053" y="5239690"/>
            <a:ext cx="3082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(</a:t>
            </a:r>
            <a:r>
              <a:rPr lang="en-US" altLang="ko-KR" sz="1200" dirty="0"/>
              <a:t>2</a:t>
            </a:r>
            <a:r>
              <a:rPr lang="ko-KR" altLang="en-US" sz="1200" dirty="0"/>
              <a:t>)</a:t>
            </a:r>
            <a:r>
              <a:rPr lang="en-US" altLang="ko-KR" sz="1200" dirty="0"/>
              <a:t>, (3)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클릭하면 상품 페이지로 이동합니다.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10" y="3037202"/>
            <a:ext cx="1484773" cy="26345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51" y="2186743"/>
            <a:ext cx="2062956" cy="4335517"/>
          </a:xfrm>
          <a:prstGeom prst="rect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50" y="2455508"/>
            <a:ext cx="2486176" cy="3984511"/>
          </a:xfrm>
          <a:prstGeom prst="rect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1649910" y="3067380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(1)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2236644" y="3469434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1693315" y="4315882"/>
            <a:ext cx="383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340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2639" y="375628"/>
            <a:ext cx="1644533" cy="391333"/>
          </a:xfrm>
          <a:noFill/>
        </p:spPr>
        <p:txBody>
          <a:bodyPr>
            <a:normAutofit/>
          </a:bodyPr>
          <a:lstStyle/>
          <a:p>
            <a:r>
              <a:rPr lang="en-US" altLang="ko-KR" sz="1800" i="1" dirty="0"/>
              <a:t>[</a:t>
            </a:r>
            <a:r>
              <a:rPr lang="ko-KR" altLang="en-US" sz="1800" i="1" dirty="0"/>
              <a:t>메인 디자인</a:t>
            </a:r>
            <a:r>
              <a:rPr lang="en-US" altLang="ko-KR" sz="1800" i="1" dirty="0"/>
              <a:t>]</a:t>
            </a:r>
            <a:endParaRPr lang="ko-KR" altLang="en-US" sz="1800" i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571" y="396045"/>
            <a:ext cx="2781364" cy="34767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602" y="410195"/>
            <a:ext cx="1523565" cy="61848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216" y="396045"/>
            <a:ext cx="1350229" cy="62131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AD0BE-0522-A8BD-8032-2A41FBE3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56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2638" y="367745"/>
            <a:ext cx="2404297" cy="391333"/>
          </a:xfrm>
          <a:noFill/>
        </p:spPr>
        <p:txBody>
          <a:bodyPr>
            <a:normAutofit/>
          </a:bodyPr>
          <a:lstStyle/>
          <a:p>
            <a:r>
              <a:rPr lang="en-US" altLang="ko-KR" sz="1800" i="1" dirty="0"/>
              <a:t>[</a:t>
            </a:r>
            <a:r>
              <a:rPr lang="ko-KR" altLang="en-US" sz="1800" i="1" dirty="0"/>
              <a:t>모바일 서브 디자인</a:t>
            </a:r>
            <a:r>
              <a:rPr lang="en-US" altLang="ko-KR" sz="1800" i="1" dirty="0"/>
              <a:t>]</a:t>
            </a:r>
            <a:endParaRPr lang="ko-KR" altLang="en-US" sz="1800" i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36" y="977463"/>
            <a:ext cx="2796410" cy="5493988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150" y="977463"/>
            <a:ext cx="2977314" cy="4177862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967" y="977458"/>
            <a:ext cx="2781741" cy="4172611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0" name="제목 1"/>
          <p:cNvSpPr txBox="1">
            <a:spLocks/>
          </p:cNvSpPr>
          <p:nvPr/>
        </p:nvSpPr>
        <p:spPr>
          <a:xfrm>
            <a:off x="1193448" y="977458"/>
            <a:ext cx="1303284" cy="38888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600" i="1" dirty="0"/>
              <a:t>&lt;1 depth &gt;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D099-542F-4999-9EB7-5BF05F78253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16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/>
        </p:nvSpPr>
        <p:spPr>
          <a:xfrm>
            <a:off x="610699" y="2312488"/>
            <a:ext cx="1188048" cy="563713"/>
          </a:xfrm>
          <a:prstGeom prst="round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메인화면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탐색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10474513" y="1772338"/>
            <a:ext cx="1095591" cy="508909"/>
          </a:xfrm>
          <a:prstGeom prst="roundRect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구매완료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5" name="다이아몬드 4"/>
          <p:cNvSpPr/>
          <p:nvPr/>
        </p:nvSpPr>
        <p:spPr>
          <a:xfrm>
            <a:off x="439180" y="3591004"/>
            <a:ext cx="1534129" cy="842861"/>
          </a:xfrm>
          <a:prstGeom prst="diamond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회원인가</a:t>
            </a:r>
            <a:r>
              <a:rPr lang="en-US" altLang="ko-KR" sz="1050" dirty="0">
                <a:solidFill>
                  <a:schemeClr val="tx1"/>
                </a:solidFill>
              </a:rPr>
              <a:t>?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34081" y="3752355"/>
            <a:ext cx="436849" cy="261610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194575" y="4474095"/>
            <a:ext cx="404278" cy="25391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9938165" y="3728053"/>
            <a:ext cx="470922" cy="25391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yes</a:t>
            </a:r>
          </a:p>
        </p:txBody>
      </p:sp>
      <p:sp>
        <p:nvSpPr>
          <p:cNvPr id="9" name="다이아몬드 8"/>
          <p:cNvSpPr/>
          <p:nvPr/>
        </p:nvSpPr>
        <p:spPr>
          <a:xfrm>
            <a:off x="8291058" y="3582685"/>
            <a:ext cx="1534129" cy="842861"/>
          </a:xfrm>
          <a:prstGeom prst="diamond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제품결정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2505134" y="3597808"/>
            <a:ext cx="1534129" cy="842861"/>
          </a:xfrm>
          <a:prstGeom prst="diamond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로그인</a:t>
            </a:r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758563" y="4864464"/>
            <a:ext cx="1027270" cy="551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778386" y="3738810"/>
            <a:ext cx="1027270" cy="551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err="1">
                <a:solidFill>
                  <a:schemeClr val="tx1"/>
                </a:solidFill>
              </a:rPr>
              <a:t>메뉴탐색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45994" y="3743704"/>
            <a:ext cx="1027270" cy="551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>
                <a:solidFill>
                  <a:schemeClr val="tx1"/>
                </a:solidFill>
              </a:rPr>
              <a:t>제품탐색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1203082" y="2884514"/>
            <a:ext cx="1" cy="641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1971483" y="4012107"/>
            <a:ext cx="487936" cy="7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807229" y="4015672"/>
            <a:ext cx="671048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4039621" y="4020213"/>
            <a:ext cx="671048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7580011" y="4003587"/>
            <a:ext cx="671048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 flipV="1">
            <a:off x="11048908" y="3291839"/>
            <a:ext cx="2" cy="436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H="1">
            <a:off x="1203082" y="4442173"/>
            <a:ext cx="672" cy="697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205219" y="5133512"/>
            <a:ext cx="1468501" cy="1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3272095" y="4447632"/>
            <a:ext cx="103" cy="409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9037453" y="4548533"/>
            <a:ext cx="404278" cy="253916"/>
          </a:xfrm>
          <a:prstGeom prst="rect">
            <a:avLst/>
          </a:prstGeom>
          <a:noFill/>
          <a:ln w="3175">
            <a:noFill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</a:t>
            </a:r>
          </a:p>
        </p:txBody>
      </p:sp>
      <p:cxnSp>
        <p:nvCxnSpPr>
          <p:cNvPr id="30" name="직선 화살표 연결선 29"/>
          <p:cNvCxnSpPr/>
          <p:nvPr/>
        </p:nvCxnSpPr>
        <p:spPr>
          <a:xfrm flipV="1">
            <a:off x="7093954" y="4360448"/>
            <a:ext cx="0" cy="6350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058122" y="4458798"/>
            <a:ext cx="0" cy="564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H="1" flipV="1">
            <a:off x="7077328" y="4995470"/>
            <a:ext cx="1964169" cy="16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0562959" y="3728053"/>
            <a:ext cx="1027270" cy="551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10535273" y="2707420"/>
            <a:ext cx="1027270" cy="5510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주문하기</a:t>
            </a:r>
          </a:p>
        </p:txBody>
      </p:sp>
      <p:cxnSp>
        <p:nvCxnSpPr>
          <p:cNvPr id="52" name="직선 화살표 연결선 51"/>
          <p:cNvCxnSpPr/>
          <p:nvPr/>
        </p:nvCxnSpPr>
        <p:spPr>
          <a:xfrm>
            <a:off x="9838102" y="3996546"/>
            <a:ext cx="671048" cy="3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flipH="1" flipV="1">
            <a:off x="11034079" y="2346799"/>
            <a:ext cx="14829" cy="36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제목 1">
            <a:extLst>
              <a:ext uri="{FF2B5EF4-FFF2-40B4-BE49-F238E27FC236}">
                <a16:creationId xmlns:a16="http://schemas.microsoft.com/office/drawing/2014/main" id="{B8D2066A-6D60-4086-B691-6C2249AF826F}"/>
              </a:ext>
            </a:extLst>
          </p:cNvPr>
          <p:cNvSpPr txBox="1">
            <a:spLocks/>
          </p:cNvSpPr>
          <p:nvPr/>
        </p:nvSpPr>
        <p:spPr>
          <a:xfrm>
            <a:off x="562638" y="367745"/>
            <a:ext cx="2404297" cy="391333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dirty="0"/>
              <a:t>[</a:t>
            </a:r>
            <a:r>
              <a:rPr lang="ko-KR" altLang="en-US" sz="1800" i="1" dirty="0"/>
              <a:t>워크플로우 제작</a:t>
            </a:r>
            <a:r>
              <a:rPr lang="en-US" altLang="ko-KR" sz="1800" i="1" dirty="0"/>
              <a:t>]</a:t>
            </a:r>
            <a:endParaRPr lang="ko-KR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62381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5576750" y="2626253"/>
            <a:ext cx="1123308" cy="601754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4483153" y="2639211"/>
            <a:ext cx="1101169" cy="583895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4479465" y="2062581"/>
            <a:ext cx="1111979" cy="576630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3369025" y="2070520"/>
            <a:ext cx="1114128" cy="568691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9004572" y="4978915"/>
            <a:ext cx="1153866" cy="595034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7840753" y="4398500"/>
            <a:ext cx="1167507" cy="588653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6677722" y="3216619"/>
            <a:ext cx="1160153" cy="590354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6704490" y="4405124"/>
            <a:ext cx="1136262" cy="582029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5589525" y="3803409"/>
            <a:ext cx="1121711" cy="595091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6707679" y="3808179"/>
            <a:ext cx="1139745" cy="591714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5582852" y="3216620"/>
            <a:ext cx="1114966" cy="585396"/>
          </a:xfrm>
          <a:prstGeom prst="rect">
            <a:avLst/>
          </a:prstGeom>
          <a:solidFill>
            <a:srgbClr val="E69F1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D099-542F-4999-9EB7-5BF05F7825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669781" y="428265"/>
            <a:ext cx="1340606" cy="38959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dist"/>
            <a:r>
              <a:rPr lang="en-US" altLang="ko-KR" sz="1600" i="1" dirty="0"/>
              <a:t>[</a:t>
            </a:r>
            <a:r>
              <a:rPr lang="ko-KR" altLang="en-US" sz="1600" i="1" dirty="0"/>
              <a:t>제작 일정</a:t>
            </a:r>
            <a:r>
              <a:rPr lang="en-US" altLang="ko-KR" sz="1600" i="1" dirty="0"/>
              <a:t>]</a:t>
            </a:r>
            <a:endParaRPr lang="ko-KR" altLang="en-US" sz="1600" i="1" dirty="0"/>
          </a:p>
        </p:txBody>
      </p:sp>
      <p:sp>
        <p:nvSpPr>
          <p:cNvPr id="10" name="직사각형 9"/>
          <p:cNvSpPr/>
          <p:nvPr/>
        </p:nvSpPr>
        <p:spPr>
          <a:xfrm>
            <a:off x="1673158" y="1352145"/>
            <a:ext cx="8482229" cy="422180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673158" y="2062266"/>
            <a:ext cx="848222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673158" y="3216619"/>
            <a:ext cx="848222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673158" y="4400148"/>
            <a:ext cx="848222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1673159" y="4980564"/>
            <a:ext cx="848222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673158" y="2632962"/>
            <a:ext cx="848222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365773" y="1352143"/>
            <a:ext cx="0" cy="4221806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5580437" y="1352140"/>
            <a:ext cx="0" cy="422180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7834013" y="1352140"/>
            <a:ext cx="0" cy="422180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9004571" y="2062262"/>
            <a:ext cx="0" cy="351168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4247753" y="1576362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/>
              <a:t>2 월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6462416" y="1576047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3 </a:t>
            </a:r>
            <a:r>
              <a:rPr lang="ko-KR" altLang="en-US" sz="1200" dirty="0"/>
              <a:t>월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8811327" y="1585465"/>
            <a:ext cx="4780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4 </a:t>
            </a:r>
            <a:r>
              <a:rPr lang="ko-KR" altLang="en-US" sz="1200" dirty="0"/>
              <a:t>월</a:t>
            </a:r>
          </a:p>
        </p:txBody>
      </p:sp>
      <p:cxnSp>
        <p:nvCxnSpPr>
          <p:cNvPr id="50" name="직선 연결선 49"/>
          <p:cNvCxnSpPr/>
          <p:nvPr/>
        </p:nvCxnSpPr>
        <p:spPr>
          <a:xfrm>
            <a:off x="6697817" y="2062262"/>
            <a:ext cx="0" cy="351168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4479911" y="2062262"/>
            <a:ext cx="0" cy="351168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003800" y="2218021"/>
            <a:ext cx="8627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100" dirty="0"/>
              <a:t>컨셉 설정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2012565" y="2808164"/>
            <a:ext cx="71846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100" dirty="0"/>
              <a:t>UI 설계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2010386" y="3386865"/>
            <a:ext cx="6463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100" dirty="0"/>
              <a:t>디자인</a:t>
            </a:r>
          </a:p>
        </p:txBody>
      </p:sp>
      <p:sp>
        <p:nvSpPr>
          <p:cNvPr id="55" name="직사각형 54"/>
          <p:cNvSpPr/>
          <p:nvPr/>
        </p:nvSpPr>
        <p:spPr>
          <a:xfrm>
            <a:off x="2002456" y="4567884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100" dirty="0"/>
              <a:t>구현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2010386" y="5143842"/>
            <a:ext cx="6463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100" dirty="0"/>
              <a:t>테스트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1797258" y="1716119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100" dirty="0"/>
              <a:t>구분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2668626" y="1435625"/>
            <a:ext cx="4924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100" dirty="0"/>
              <a:t>일정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682886" y="1352140"/>
            <a:ext cx="1692615" cy="710122"/>
          </a:xfrm>
          <a:prstGeom prst="line">
            <a:avLst/>
          </a:prstGeom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1673158" y="3800053"/>
            <a:ext cx="8482229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2007529" y="3984598"/>
            <a:ext cx="80021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spc="100" dirty="0"/>
              <a:t>자료조사</a:t>
            </a:r>
          </a:p>
        </p:txBody>
      </p:sp>
    </p:spTree>
    <p:extLst>
      <p:ext uri="{BB962C8B-B14F-4D97-AF65-F5344CB8AC3E}">
        <p14:creationId xmlns:p14="http://schemas.microsoft.com/office/powerpoint/2010/main" val="3470295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56334" y="2120629"/>
            <a:ext cx="3832991" cy="3784059"/>
          </a:xfrm>
        </p:spPr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1)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기획의도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2)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 컨셉 도출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3) 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정보구조설계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4)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스토리보드 설계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5)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모바일 메인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–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디자인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0" indent="0">
              <a:lnSpc>
                <a:spcPct val="250000"/>
              </a:lnSpc>
              <a:buNone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6)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제작 일정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FD099-542F-4999-9EB7-5BF05F782534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8631FE-E17E-4679-A674-7F3A78412019}"/>
              </a:ext>
            </a:extLst>
          </p:cNvPr>
          <p:cNvCxnSpPr/>
          <p:nvPr/>
        </p:nvCxnSpPr>
        <p:spPr>
          <a:xfrm>
            <a:off x="622570" y="0"/>
            <a:ext cx="0" cy="685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D9A16D3-9D0A-4E7A-AE50-05AE9D9145FC}"/>
              </a:ext>
            </a:extLst>
          </p:cNvPr>
          <p:cNvCxnSpPr/>
          <p:nvPr/>
        </p:nvCxnSpPr>
        <p:spPr>
          <a:xfrm>
            <a:off x="570692" y="-1"/>
            <a:ext cx="0" cy="685800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4AE4304C-1F95-437F-8C49-606D1DFE3D8E}"/>
              </a:ext>
            </a:extLst>
          </p:cNvPr>
          <p:cNvSpPr txBox="1">
            <a:spLocks/>
          </p:cNvSpPr>
          <p:nvPr/>
        </p:nvSpPr>
        <p:spPr>
          <a:xfrm>
            <a:off x="1108659" y="792051"/>
            <a:ext cx="4276919" cy="42486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a typeface="문체부 돋음체" panose="020B0609000101010101" pitchFamily="49" charset="-127"/>
              </a:rPr>
              <a:t>Mobile web </a:t>
            </a:r>
            <a:r>
              <a:rPr lang="ko-KR" altLang="en-US" sz="18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a typeface="문체부 돋음체" panose="020B0609000101010101" pitchFamily="49" charset="-127"/>
              </a:rPr>
              <a:t>기획서  </a:t>
            </a:r>
            <a:r>
              <a:rPr lang="en-US" altLang="ko-KR" sz="18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함초롬바탕" panose="02030604000101010101" pitchFamily="18" charset="-127"/>
                <a:ea typeface="문체부 돋음체" panose="020B0609000101010101" pitchFamily="49" charset="-127"/>
                <a:cs typeface="함초롬바탕" panose="02030604000101010101" pitchFamily="18" charset="-127"/>
              </a:rPr>
              <a:t>|  </a:t>
            </a:r>
            <a:r>
              <a:rPr lang="ko-KR" altLang="en-US" sz="1800" spc="30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latin typeface="함초롬바탕" panose="02030604000101010101" pitchFamily="18" charset="-127"/>
                <a:ea typeface="문체부 돋음체" panose="020B0609000101010101" pitchFamily="49" charset="-127"/>
                <a:cs typeface="함초롬바탕" panose="02030604000101010101" pitchFamily="18" charset="-127"/>
              </a:rPr>
              <a:t>황민선</a:t>
            </a:r>
            <a:endParaRPr lang="ko-KR" altLang="en-US" sz="1800" spc="30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a typeface="문체부 돋음체" panose="020B0609000101010101" pitchFamily="49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15EE91F-7511-45D7-B124-8B1BA86C19D4}"/>
              </a:ext>
            </a:extLst>
          </p:cNvPr>
          <p:cNvCxnSpPr>
            <a:cxnSpLocks/>
          </p:cNvCxnSpPr>
          <p:nvPr/>
        </p:nvCxnSpPr>
        <p:spPr>
          <a:xfrm>
            <a:off x="0" y="1478604"/>
            <a:ext cx="12192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293369-139E-43F4-AA1E-9B7CC2362B84}"/>
              </a:ext>
            </a:extLst>
          </p:cNvPr>
          <p:cNvSpPr/>
          <p:nvPr/>
        </p:nvSpPr>
        <p:spPr>
          <a:xfrm>
            <a:off x="0" y="-1"/>
            <a:ext cx="570692" cy="685800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/>
          <p:cNvSpPr>
            <a:spLocks noGrp="1"/>
          </p:cNvSpPr>
          <p:nvPr>
            <p:ph sz="half" idx="1"/>
          </p:nvPr>
        </p:nvSpPr>
        <p:spPr>
          <a:xfrm>
            <a:off x="5090109" y="2120628"/>
            <a:ext cx="3832991" cy="3784059"/>
          </a:xfrm>
        </p:spPr>
        <p:txBody>
          <a:bodyPr>
            <a:noAutofit/>
          </a:bodyPr>
          <a:lstStyle/>
          <a:p>
            <a:pPr marL="0" indent="0" algn="r">
              <a:lnSpc>
                <a:spcPct val="250000"/>
              </a:lnSpc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함초롬바탕" panose="02030604000101010101"/>
              </a:rPr>
              <a:t>3p</a:t>
            </a:r>
          </a:p>
          <a:p>
            <a:pPr marL="0" indent="0" algn="r">
              <a:lnSpc>
                <a:spcPct val="250000"/>
              </a:lnSpc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함초롬바탕" panose="02030604000101010101"/>
              </a:rPr>
              <a:t>6p</a:t>
            </a:r>
          </a:p>
          <a:p>
            <a:pPr marL="0" indent="0" algn="r">
              <a:lnSpc>
                <a:spcPct val="250000"/>
              </a:lnSpc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함초롬바탕" panose="02030604000101010101"/>
              </a:rPr>
              <a:t>9p</a:t>
            </a:r>
          </a:p>
          <a:p>
            <a:pPr marL="0" indent="0" algn="r">
              <a:lnSpc>
                <a:spcPct val="250000"/>
              </a:lnSpc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함초롬바탕" panose="02030604000101010101"/>
              </a:rPr>
              <a:t>10p</a:t>
            </a:r>
          </a:p>
          <a:p>
            <a:pPr marL="0" indent="0" algn="r">
              <a:lnSpc>
                <a:spcPct val="250000"/>
              </a:lnSpc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함초롬바탕" panose="02030604000101010101"/>
              </a:rPr>
              <a:t>13p</a:t>
            </a:r>
          </a:p>
          <a:p>
            <a:pPr marL="0" indent="0" algn="r">
              <a:lnSpc>
                <a:spcPct val="250000"/>
              </a:lnSpc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함초롬바탕" panose="02030604000101010101"/>
              </a:rPr>
              <a:t>15p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함초롬바탕" panose="020306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131337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0026" y="282470"/>
            <a:ext cx="2431754" cy="525517"/>
          </a:xfrm>
          <a:noFill/>
        </p:spPr>
        <p:txBody>
          <a:bodyPr>
            <a:normAutofit/>
          </a:bodyPr>
          <a:lstStyle/>
          <a:p>
            <a:r>
              <a:rPr lang="en-US" altLang="ko-KR" sz="1800" i="1" u="sng" dirty="0"/>
              <a:t>[UI</a:t>
            </a:r>
            <a:r>
              <a:rPr lang="ko-KR" altLang="en-US" sz="1800" i="1" u="sng" dirty="0"/>
              <a:t>디자인 기획의도</a:t>
            </a:r>
            <a:r>
              <a:rPr lang="en-US" altLang="ko-KR" sz="1800" i="1" u="sng" dirty="0"/>
              <a:t>]</a:t>
            </a:r>
            <a:endParaRPr lang="ko-KR" altLang="en-US" sz="1800" i="1" u="sng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07085" y="349627"/>
            <a:ext cx="6170908" cy="1437611"/>
          </a:xfrm>
          <a:solidFill>
            <a:srgbClr val="D6DCE5">
              <a:alpha val="65098"/>
            </a:srgbClr>
          </a:solidFill>
          <a:ln w="3175">
            <a:solidFill>
              <a:schemeClr val="tx2">
                <a:lumMod val="40000"/>
                <a:lumOff val="60000"/>
              </a:schemeClr>
            </a:solidFill>
          </a:ln>
        </p:spPr>
        <p:txBody>
          <a:bodyPr anchor="ctr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지나치게 많은 이미지와 정보      이미지 개수 줄이고</a:t>
            </a:r>
            <a:r>
              <a:rPr lang="en-US" altLang="ko-KR" sz="1200" b="1" spc="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간단한 설명으로 변경</a:t>
            </a:r>
            <a:endParaRPr lang="en-US" altLang="ko-KR" sz="1200" b="1" spc="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ko-KR" alt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중복된 내용 최소화</a:t>
            </a:r>
            <a:endParaRPr lang="en-US" altLang="ko-KR" sz="1200" b="1" spc="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sz="1200" b="1" spc="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lang="ko-KR" altLang="en-US" sz="1200" b="1" spc="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필요하지 않다고 생각되는 부분 삭제</a:t>
            </a:r>
            <a:endParaRPr lang="en-US" altLang="ko-KR" sz="1200" b="1" spc="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9164" y="2172882"/>
            <a:ext cx="1069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pc="100" dirty="0">
                <a:solidFill>
                  <a:srgbClr val="7030A0"/>
                </a:solidFill>
              </a:rPr>
              <a:t>* </a:t>
            </a:r>
            <a:r>
              <a:rPr lang="ko-KR" altLang="en-US" sz="1200" b="1" spc="100" dirty="0">
                <a:solidFill>
                  <a:srgbClr val="7030A0"/>
                </a:solidFill>
              </a:rPr>
              <a:t>기존 화면</a:t>
            </a:r>
          </a:p>
        </p:txBody>
      </p:sp>
      <p:sp>
        <p:nvSpPr>
          <p:cNvPr id="5" name="오른쪽 화살표 4"/>
          <p:cNvSpPr/>
          <p:nvPr/>
        </p:nvSpPr>
        <p:spPr>
          <a:xfrm>
            <a:off x="8174581" y="3760536"/>
            <a:ext cx="495595" cy="52882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13" y="2573538"/>
            <a:ext cx="1774118" cy="3646945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190" y="2581812"/>
            <a:ext cx="1950349" cy="3692463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54" y="2586913"/>
            <a:ext cx="1890502" cy="3570316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776" y="164639"/>
            <a:ext cx="2276456" cy="6529648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9" name="직사각형 18"/>
          <p:cNvSpPr/>
          <p:nvPr/>
        </p:nvSpPr>
        <p:spPr>
          <a:xfrm>
            <a:off x="8078770" y="2172881"/>
            <a:ext cx="1236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pc="100" dirty="0">
                <a:solidFill>
                  <a:srgbClr val="7030A0"/>
                </a:solidFill>
              </a:rPr>
              <a:t>* </a:t>
            </a:r>
            <a:r>
              <a:rPr lang="ko-KR" altLang="en-US" sz="1200" b="1" spc="100" dirty="0">
                <a:solidFill>
                  <a:srgbClr val="7030A0"/>
                </a:solidFill>
              </a:rPr>
              <a:t>리뉴얼 화면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0802AC6-8C89-7D22-F924-0C41BC3E0DA1}"/>
              </a:ext>
            </a:extLst>
          </p:cNvPr>
          <p:cNvSpPr/>
          <p:nvPr/>
        </p:nvSpPr>
        <p:spPr>
          <a:xfrm>
            <a:off x="2865197" y="579287"/>
            <a:ext cx="210510" cy="21051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1</a:t>
            </a:r>
            <a:endParaRPr lang="ko-KR" altLang="en-US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48008D9-D666-A4B2-1B4A-490B7566B8E9}"/>
              </a:ext>
            </a:extLst>
          </p:cNvPr>
          <p:cNvSpPr/>
          <p:nvPr/>
        </p:nvSpPr>
        <p:spPr>
          <a:xfrm>
            <a:off x="4780119" y="975779"/>
            <a:ext cx="215832" cy="215832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</a:t>
            </a:r>
            <a:endParaRPr lang="ko-KR" altLang="en-US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CEC0AD8-F145-1D13-B40D-74E491A5F122}"/>
              </a:ext>
            </a:extLst>
          </p:cNvPr>
          <p:cNvSpPr/>
          <p:nvPr/>
        </p:nvSpPr>
        <p:spPr>
          <a:xfrm>
            <a:off x="4217631" y="1379912"/>
            <a:ext cx="213480" cy="21348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3</a:t>
            </a:r>
            <a:endParaRPr lang="ko-KR" altLang="en-US" sz="12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68A502D-912A-C757-5896-DCD7DF165517}"/>
              </a:ext>
            </a:extLst>
          </p:cNvPr>
          <p:cNvCxnSpPr>
            <a:cxnSpLocks/>
          </p:cNvCxnSpPr>
          <p:nvPr/>
        </p:nvCxnSpPr>
        <p:spPr>
          <a:xfrm>
            <a:off x="5364883" y="692855"/>
            <a:ext cx="17970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C2FA577C-4B17-B0E9-3EC6-27A829D3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1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891" y="419392"/>
            <a:ext cx="2611577" cy="6157609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245" y="1470260"/>
            <a:ext cx="1981324" cy="3745149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7" y="1461948"/>
            <a:ext cx="2020820" cy="2694426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F0F7B9-2E81-A1EE-0A39-B189DE4991D5}"/>
              </a:ext>
            </a:extLst>
          </p:cNvPr>
          <p:cNvSpPr/>
          <p:nvPr/>
        </p:nvSpPr>
        <p:spPr>
          <a:xfrm>
            <a:off x="649164" y="1424738"/>
            <a:ext cx="1069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pc="100" dirty="0">
                <a:solidFill>
                  <a:srgbClr val="7030A0"/>
                </a:solidFill>
              </a:rPr>
              <a:t>* </a:t>
            </a:r>
            <a:r>
              <a:rPr lang="ko-KR" altLang="en-US" sz="1200" b="1" spc="100" dirty="0">
                <a:solidFill>
                  <a:srgbClr val="7030A0"/>
                </a:solidFill>
              </a:rPr>
              <a:t>기존 화면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2BB631-7615-91DD-84BC-DE99621A90CA}"/>
              </a:ext>
            </a:extLst>
          </p:cNvPr>
          <p:cNvSpPr/>
          <p:nvPr/>
        </p:nvSpPr>
        <p:spPr>
          <a:xfrm>
            <a:off x="7405447" y="1424737"/>
            <a:ext cx="1236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pc="100" dirty="0">
                <a:solidFill>
                  <a:srgbClr val="7030A0"/>
                </a:solidFill>
              </a:rPr>
              <a:t>* </a:t>
            </a:r>
            <a:r>
              <a:rPr lang="ko-KR" altLang="en-US" sz="1200" b="1" spc="100" dirty="0">
                <a:solidFill>
                  <a:srgbClr val="7030A0"/>
                </a:solidFill>
              </a:rPr>
              <a:t>리뉴얼 화면</a:t>
            </a:r>
          </a:p>
        </p:txBody>
      </p:sp>
      <p:sp>
        <p:nvSpPr>
          <p:cNvPr id="16" name="오른쪽 화살표 4">
            <a:extLst>
              <a:ext uri="{FF2B5EF4-FFF2-40B4-BE49-F238E27FC236}">
                <a16:creationId xmlns:a16="http://schemas.microsoft.com/office/drawing/2014/main" id="{F89D502F-BAE8-B272-0E16-1D17E057DB7C}"/>
              </a:ext>
            </a:extLst>
          </p:cNvPr>
          <p:cNvSpPr/>
          <p:nvPr/>
        </p:nvSpPr>
        <p:spPr>
          <a:xfrm>
            <a:off x="7542823" y="3012392"/>
            <a:ext cx="495595" cy="52882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996DFB96-F3A5-2D6F-DF86-38CCD6225FD8}"/>
              </a:ext>
            </a:extLst>
          </p:cNvPr>
          <p:cNvSpPr txBox="1">
            <a:spLocks/>
          </p:cNvSpPr>
          <p:nvPr/>
        </p:nvSpPr>
        <p:spPr>
          <a:xfrm>
            <a:off x="400026" y="282470"/>
            <a:ext cx="2431754" cy="52551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u="sng" dirty="0"/>
              <a:t>[UI</a:t>
            </a:r>
            <a:r>
              <a:rPr lang="ko-KR" altLang="en-US" sz="1800" i="1" u="sng" dirty="0"/>
              <a:t>디자인 기획의도</a:t>
            </a:r>
            <a:r>
              <a:rPr lang="en-US" altLang="ko-KR" sz="1800" i="1" u="sng" dirty="0"/>
              <a:t>]</a:t>
            </a:r>
            <a:endParaRPr lang="ko-KR" altLang="en-US" sz="1800" i="1" u="sng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94C581-CB51-3B58-BF5A-C4B48083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7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43" y="1385301"/>
            <a:ext cx="1980438" cy="3743475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0999" y="1369703"/>
            <a:ext cx="1952868" cy="3723114"/>
          </a:xfrm>
          <a:prstGeom prst="rect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666" y="58367"/>
            <a:ext cx="1964776" cy="6747372"/>
          </a:xfrm>
          <a:prstGeom prst="rect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90D97D-C7BD-5211-51D2-AA7A9EAFC2BA}"/>
              </a:ext>
            </a:extLst>
          </p:cNvPr>
          <p:cNvGrpSpPr/>
          <p:nvPr/>
        </p:nvGrpSpPr>
        <p:grpSpPr>
          <a:xfrm>
            <a:off x="2689927" y="1373461"/>
            <a:ext cx="1786765" cy="5259478"/>
            <a:chOff x="2689927" y="1373461"/>
            <a:chExt cx="1786765" cy="525947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1417" y="3288157"/>
              <a:ext cx="1785275" cy="3344782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927" y="1373461"/>
              <a:ext cx="1785276" cy="2278789"/>
            </a:xfrm>
            <a:prstGeom prst="rect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</p:pic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CBE55C69-3E0A-1488-00AB-A937948CF3AA}"/>
              </a:ext>
            </a:extLst>
          </p:cNvPr>
          <p:cNvSpPr txBox="1">
            <a:spLocks/>
          </p:cNvSpPr>
          <p:nvPr/>
        </p:nvSpPr>
        <p:spPr>
          <a:xfrm>
            <a:off x="400026" y="377066"/>
            <a:ext cx="2431754" cy="52551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800" i="1" u="sng" dirty="0"/>
              <a:t>[UI</a:t>
            </a:r>
            <a:r>
              <a:rPr lang="ko-KR" altLang="en-US" sz="1800" i="1" u="sng" dirty="0"/>
              <a:t>디자인 기획의도</a:t>
            </a:r>
            <a:r>
              <a:rPr lang="en-US" altLang="ko-KR" sz="1800" i="1" u="sng" dirty="0"/>
              <a:t>]</a:t>
            </a:r>
            <a:endParaRPr lang="ko-KR" altLang="en-US" sz="1800" i="1" u="sng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AB63304-6593-BDF4-50E4-33B19299AA64}"/>
              </a:ext>
            </a:extLst>
          </p:cNvPr>
          <p:cNvSpPr/>
          <p:nvPr/>
        </p:nvSpPr>
        <p:spPr>
          <a:xfrm>
            <a:off x="482904" y="984161"/>
            <a:ext cx="1069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pc="100" dirty="0">
                <a:solidFill>
                  <a:srgbClr val="7030A0"/>
                </a:solidFill>
              </a:rPr>
              <a:t>* </a:t>
            </a:r>
            <a:r>
              <a:rPr lang="ko-KR" altLang="en-US" sz="1200" b="1" spc="100" dirty="0">
                <a:solidFill>
                  <a:srgbClr val="7030A0"/>
                </a:solidFill>
              </a:rPr>
              <a:t>기존 화면</a:t>
            </a:r>
          </a:p>
        </p:txBody>
      </p:sp>
      <p:sp>
        <p:nvSpPr>
          <p:cNvPr id="17" name="오른쪽 화살표 4">
            <a:extLst>
              <a:ext uri="{FF2B5EF4-FFF2-40B4-BE49-F238E27FC236}">
                <a16:creationId xmlns:a16="http://schemas.microsoft.com/office/drawing/2014/main" id="{6FDDA323-67B2-3C12-A4C5-422DF5336E06}"/>
              </a:ext>
            </a:extLst>
          </p:cNvPr>
          <p:cNvSpPr/>
          <p:nvPr/>
        </p:nvSpPr>
        <p:spPr>
          <a:xfrm>
            <a:off x="7842062" y="3319962"/>
            <a:ext cx="495595" cy="528825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AF033EE-3927-9EBE-A6A3-1B69C6A7D911}"/>
              </a:ext>
            </a:extLst>
          </p:cNvPr>
          <p:cNvSpPr/>
          <p:nvPr/>
        </p:nvSpPr>
        <p:spPr>
          <a:xfrm>
            <a:off x="7638181" y="984160"/>
            <a:ext cx="12362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spc="100" dirty="0">
                <a:solidFill>
                  <a:srgbClr val="7030A0"/>
                </a:solidFill>
              </a:rPr>
              <a:t>* </a:t>
            </a:r>
            <a:r>
              <a:rPr lang="ko-KR" altLang="en-US" sz="1200" b="1" spc="100" dirty="0">
                <a:solidFill>
                  <a:srgbClr val="7030A0"/>
                </a:solidFill>
              </a:rPr>
              <a:t>리뉴얼 화면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418723-DE2B-F9AA-BC67-6A93FFE4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97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1725" y="1267359"/>
            <a:ext cx="2136371" cy="286477"/>
          </a:xfrm>
          <a:noFill/>
        </p:spPr>
        <p:txBody>
          <a:bodyPr>
            <a:normAutofit fontScale="90000"/>
          </a:bodyPr>
          <a:lstStyle/>
          <a:p>
            <a:r>
              <a:rPr lang="en-US" altLang="ko-KR" sz="2000" i="1" u="sng" dirty="0"/>
              <a:t>[</a:t>
            </a:r>
            <a:r>
              <a:rPr lang="ko-KR" altLang="en-US" sz="2000" i="1" u="sng" dirty="0"/>
              <a:t>디자인 컨셉 도출</a:t>
            </a:r>
            <a:r>
              <a:rPr lang="en-US" altLang="ko-KR" sz="2000" i="1" u="sng" dirty="0"/>
              <a:t>]</a:t>
            </a:r>
            <a:endParaRPr lang="ko-KR" altLang="en-US" sz="2000" i="1" u="sng" dirty="0"/>
          </a:p>
        </p:txBody>
      </p:sp>
      <p:sp>
        <p:nvSpPr>
          <p:cNvPr id="4" name="타원 3"/>
          <p:cNvSpPr/>
          <p:nvPr/>
        </p:nvSpPr>
        <p:spPr>
          <a:xfrm>
            <a:off x="2326372" y="3272836"/>
            <a:ext cx="1776553" cy="1776553"/>
          </a:xfrm>
          <a:prstGeom prst="ellipse">
            <a:avLst/>
          </a:prstGeom>
          <a:solidFill>
            <a:srgbClr val="FBECFE">
              <a:alpha val="50196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Simple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058888" y="3272836"/>
            <a:ext cx="1776553" cy="1776553"/>
          </a:xfrm>
          <a:prstGeom prst="ellipse">
            <a:avLst/>
          </a:prstGeom>
          <a:solidFill>
            <a:srgbClr val="FBECFE">
              <a:alpha val="50196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화이트 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파스텔 톤</a:t>
            </a:r>
          </a:p>
        </p:txBody>
      </p:sp>
      <p:sp>
        <p:nvSpPr>
          <p:cNvPr id="6" name="타원 5"/>
          <p:cNvSpPr/>
          <p:nvPr/>
        </p:nvSpPr>
        <p:spPr>
          <a:xfrm>
            <a:off x="7724894" y="3272836"/>
            <a:ext cx="1776553" cy="1776553"/>
          </a:xfrm>
          <a:prstGeom prst="ellipse">
            <a:avLst/>
          </a:prstGeom>
          <a:solidFill>
            <a:srgbClr val="FBECFE">
              <a:alpha val="50196"/>
            </a:srgbClr>
          </a:solidFill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브랜드 이미지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305070" y="5261922"/>
            <a:ext cx="1851293" cy="4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많은 메뉴</a:t>
            </a:r>
            <a:r>
              <a:rPr lang="en-US" altLang="ko-KR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상품 카테고리를</a:t>
            </a:r>
            <a:endParaRPr lang="en-US" altLang="ko-KR" sz="105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단순하게 정리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899767" y="5261922"/>
            <a:ext cx="2332307" cy="4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투명하고 깔끔한 용기-&gt;</a:t>
            </a:r>
            <a:endParaRPr lang="en-US" altLang="ko-KR" sz="105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화이트, 블랙, </a:t>
            </a:r>
            <a:r>
              <a:rPr lang="ko-KR" altLang="en-US" sz="105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파스텔톤</a:t>
            </a:r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색감 사용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7651917" y="5261922"/>
            <a:ext cx="2597676" cy="644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ko-KR" altLang="en-US" sz="105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가성비</a:t>
            </a:r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1050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디퓨저여서</a:t>
            </a:r>
            <a:r>
              <a:rPr lang="en-US" altLang="ko-KR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캐주얼하고 친근한 느낌이지만</a:t>
            </a:r>
            <a:endParaRPr lang="en-US" altLang="ko-KR" sz="105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>
              <a:lnSpc>
                <a:spcPct val="114000"/>
              </a:lnSpc>
            </a:pPr>
            <a:r>
              <a:rPr lang="ko-KR" altLang="en-US" sz="1050" dirty="0">
                <a:latin typeface="HY그래픽M" panose="02030600000101010101" pitchFamily="18" charset="-127"/>
                <a:ea typeface="HY그래픽M" panose="02030600000101010101" pitchFamily="18" charset="-127"/>
              </a:rPr>
              <a:t>브랜드의 가치는 돋보이도록 부각시키기</a:t>
            </a:r>
            <a:endParaRPr lang="en-US" altLang="ko-KR" sz="105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421247" y="3976446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+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7120508" y="3976446"/>
            <a:ext cx="3321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+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4421247" y="695293"/>
            <a:ext cx="5125390" cy="76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sz="1050" b="1" dirty="0" err="1">
                <a:solidFill>
                  <a:schemeClr val="tx2">
                    <a:lumMod val="75000"/>
                  </a:schemeClr>
                </a:solidFill>
              </a:rPr>
              <a:t>코코도르</a:t>
            </a:r>
            <a:r>
              <a:rPr lang="ko-KR" altLang="en-US" sz="1000" dirty="0" err="1">
                <a:solidFill>
                  <a:schemeClr val="tx2">
                    <a:lumMod val="75000"/>
                  </a:schemeClr>
                </a:solidFill>
              </a:rPr>
              <a:t>는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</a:rPr>
              <a:t> 우리나라에서 가장 대중적인 </a:t>
            </a:r>
            <a:r>
              <a:rPr lang="ko-KR" altLang="en-US" sz="1000" dirty="0" err="1">
                <a:solidFill>
                  <a:schemeClr val="tx2">
                    <a:lumMod val="75000"/>
                  </a:schemeClr>
                </a:solidFill>
              </a:rPr>
              <a:t>디퓨저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</a:rPr>
              <a:t> 브랜드입니다.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</a:rPr>
              <a:t>좋은 향기는 기분을 좋아지게 하며, </a:t>
            </a:r>
            <a:r>
              <a:rPr lang="ko-KR" altLang="en-US" sz="1000" dirty="0" err="1">
                <a:solidFill>
                  <a:schemeClr val="tx2">
                    <a:lumMod val="75000"/>
                  </a:schemeClr>
                </a:solidFill>
              </a:rPr>
              <a:t>디퓨저를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</a:rPr>
              <a:t> 두기만 해도 공간에 분위기가 더해집니다.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</a:rPr>
              <a:t>저렴한 가격대비 큰 만족감을 느낄 수 있고, 다양한 디자인과 구성의 상품이 있습니다.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21247" y="1720824"/>
            <a:ext cx="247856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</a:rPr>
              <a:t>주 소비층 : 20~40대</a:t>
            </a:r>
            <a:endParaRPr lang="en-US" altLang="ko-KR" sz="10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2">
                    <a:lumMod val="7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tx2">
                    <a:lumMod val="75000"/>
                  </a:schemeClr>
                </a:solidFill>
              </a:rPr>
              <a:t>제품 사용 장소 : 집, 병원, 사무공간 등</a:t>
            </a:r>
          </a:p>
        </p:txBody>
      </p:sp>
      <p:cxnSp>
        <p:nvCxnSpPr>
          <p:cNvPr id="22" name="직선 연결선 21"/>
          <p:cNvCxnSpPr/>
          <p:nvPr/>
        </p:nvCxnSpPr>
        <p:spPr>
          <a:xfrm>
            <a:off x="877081" y="2621902"/>
            <a:ext cx="8985377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D38998-6532-E8E8-26DB-2CF6681B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2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793" y="2690667"/>
            <a:ext cx="6381750" cy="20859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70247" y="694243"/>
            <a:ext cx="1805247" cy="358082"/>
          </a:xfrm>
          <a:noFill/>
        </p:spPr>
        <p:txBody>
          <a:bodyPr>
            <a:normAutofit/>
          </a:bodyPr>
          <a:lstStyle/>
          <a:p>
            <a:r>
              <a:rPr lang="en-US" altLang="ko-KR" sz="1800" i="1" u="sng" dirty="0"/>
              <a:t>[</a:t>
            </a:r>
            <a:r>
              <a:rPr lang="ko-KR" altLang="en-US" sz="1800" i="1" u="sng" dirty="0"/>
              <a:t>스타일 가이드</a:t>
            </a:r>
            <a:r>
              <a:rPr lang="en-US" altLang="ko-KR" sz="1800" i="1" u="sng" dirty="0"/>
              <a:t>]</a:t>
            </a:r>
            <a:endParaRPr lang="ko-KR" altLang="en-US" sz="1800" i="1" u="sng" dirty="0"/>
          </a:p>
        </p:txBody>
      </p:sp>
      <p:sp>
        <p:nvSpPr>
          <p:cNvPr id="8" name="직사각형 7"/>
          <p:cNvSpPr/>
          <p:nvPr/>
        </p:nvSpPr>
        <p:spPr>
          <a:xfrm>
            <a:off x="5691238" y="4142161"/>
            <a:ext cx="47480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#000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920760" y="2184905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·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컬러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51907" y="4362307"/>
            <a:ext cx="1346690" cy="85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한글</a:t>
            </a:r>
            <a:r>
              <a:rPr lang="en-US" altLang="ko-KR" sz="1200" dirty="0"/>
              <a:t> </a:t>
            </a:r>
            <a:r>
              <a:rPr lang="ko-KR" altLang="en-US" sz="1200" u="sng" dirty="0" err="1"/>
              <a:t>맑은고딕</a:t>
            </a:r>
            <a:endParaRPr lang="en-US" altLang="ko-KR" sz="1200" u="sng" dirty="0"/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sans-serif"/>
              </a:rPr>
              <a:t>가나다라마바사</a:t>
            </a:r>
            <a:endParaRPr lang="en-US" altLang="ko-KR" sz="1200" dirty="0">
              <a:latin typeface="sans-serif"/>
            </a:endParaRPr>
          </a:p>
          <a:p>
            <a:pPr>
              <a:lnSpc>
                <a:spcPct val="114000"/>
              </a:lnSpc>
            </a:pPr>
            <a:r>
              <a:rPr lang="en-US" altLang="ko-KR" sz="1200" dirty="0">
                <a:latin typeface="+mn-ea"/>
              </a:rPr>
              <a:t>0123456789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718863" y="4363892"/>
            <a:ext cx="1202702" cy="856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영어</a:t>
            </a:r>
            <a:r>
              <a:rPr lang="en-US" altLang="ko-KR" sz="1200" dirty="0"/>
              <a:t> </a:t>
            </a:r>
            <a:r>
              <a:rPr lang="en-US" altLang="ko-KR" sz="1200" u="sng" dirty="0"/>
              <a:t>San-serif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latin typeface="sans-serif"/>
                <a:cs typeface="Calibri" panose="020F0502020204030204" pitchFamily="34" charset="0"/>
              </a:rPr>
              <a:t>abcdefg</a:t>
            </a:r>
            <a:endParaRPr lang="en-US" altLang="ko-KR" sz="1200" dirty="0">
              <a:latin typeface="sans-serif"/>
              <a:cs typeface="Calibri" panose="020F050202020403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altLang="ko-KR" sz="1200" dirty="0">
                <a:latin typeface="sans-serif"/>
                <a:cs typeface="Calibri" panose="020F0502020204030204" pitchFamily="34" charset="0"/>
              </a:rPr>
              <a:t>ABCDEFG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907192" y="3867301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·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글꼴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403946" y="4737588"/>
            <a:ext cx="7745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 err="1"/>
              <a:t>메인컬러</a:t>
            </a:r>
            <a:r>
              <a:rPr lang="en-US" altLang="ko-KR" sz="1000" dirty="0"/>
              <a:t>]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9561570" y="4754407"/>
            <a:ext cx="7745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[</a:t>
            </a:r>
            <a:r>
              <a:rPr lang="ko-KR" altLang="en-US" sz="1000" dirty="0" err="1"/>
              <a:t>서브컬러</a:t>
            </a:r>
            <a:r>
              <a:rPr lang="en-US" altLang="ko-KR" sz="1000" dirty="0"/>
              <a:t>]</a:t>
            </a:r>
          </a:p>
        </p:txBody>
      </p:sp>
      <p:cxnSp>
        <p:nvCxnSpPr>
          <p:cNvPr id="57" name="직선 연결선 56"/>
          <p:cNvCxnSpPr/>
          <p:nvPr/>
        </p:nvCxnSpPr>
        <p:spPr>
          <a:xfrm>
            <a:off x="4572001" y="1530222"/>
            <a:ext cx="0" cy="46559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671804" y="1166328"/>
            <a:ext cx="110045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897253" y="1767352"/>
            <a:ext cx="6527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chemeClr val="tx2">
                    <a:lumMod val="75000"/>
                  </a:schemeClr>
                </a:solidFill>
              </a:rPr>
              <a:t>· </a:t>
            </a:r>
            <a:r>
              <a:rPr lang="ko-KR" altLang="en-US" sz="1400" b="1" dirty="0">
                <a:solidFill>
                  <a:schemeClr val="tx2">
                    <a:lumMod val="75000"/>
                  </a:schemeClr>
                </a:solidFill>
              </a:rPr>
              <a:t>로고</a:t>
            </a:r>
            <a:endParaRPr lang="en-US" altLang="ko-KR" sz="1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319" y="2256531"/>
            <a:ext cx="2257425" cy="3524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22634" y="3095125"/>
            <a:ext cx="3834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#</a:t>
            </a:r>
            <a:r>
              <a:rPr lang="en-US" altLang="ko-KR" sz="1000" dirty="0" err="1"/>
              <a:t>fff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7167740" y="4116086"/>
            <a:ext cx="710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#e0dcdd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0334780" y="3090597"/>
            <a:ext cx="6864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#98a7ba</a:t>
            </a:r>
            <a:endParaRPr lang="ko-KR" altLang="en-US" sz="1000" dirty="0"/>
          </a:p>
        </p:txBody>
      </p:sp>
      <p:sp>
        <p:nvSpPr>
          <p:cNvPr id="12" name="직사각형 11"/>
          <p:cNvSpPr/>
          <p:nvPr/>
        </p:nvSpPr>
        <p:spPr>
          <a:xfrm>
            <a:off x="8795408" y="3095017"/>
            <a:ext cx="58541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#f9f1fc</a:t>
            </a:r>
            <a:endParaRPr lang="ko-KR" altLang="en-US" sz="1000" dirty="0"/>
          </a:p>
        </p:txBody>
      </p:sp>
      <p:sp>
        <p:nvSpPr>
          <p:cNvPr id="30" name="직사각형 29"/>
          <p:cNvSpPr/>
          <p:nvPr/>
        </p:nvSpPr>
        <p:spPr>
          <a:xfrm>
            <a:off x="10340552" y="4153419"/>
            <a:ext cx="7104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#606060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8823777" y="4130483"/>
            <a:ext cx="611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/>
              <a:t>e9e8b2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8330919" y="2692085"/>
            <a:ext cx="0" cy="2067932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6FCE663-9AA5-FE78-E7C4-3C2DB22C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94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3513" y="399238"/>
            <a:ext cx="1298171" cy="474459"/>
          </a:xfrm>
        </p:spPr>
        <p:txBody>
          <a:bodyPr>
            <a:normAutofit/>
          </a:bodyPr>
          <a:lstStyle/>
          <a:p>
            <a:r>
              <a:rPr lang="en-US" altLang="ko-KR" sz="1800" i="1" dirty="0"/>
              <a:t>[</a:t>
            </a:r>
            <a:r>
              <a:rPr lang="ko-KR" altLang="en-US" sz="1800" i="1" dirty="0" err="1"/>
              <a:t>무드보드</a:t>
            </a:r>
            <a:r>
              <a:rPr lang="en-US" altLang="ko-KR" sz="1800" i="1" dirty="0"/>
              <a:t>]</a:t>
            </a:r>
            <a:endParaRPr lang="ko-KR" altLang="en-US" sz="1800" i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03513" y="1670177"/>
            <a:ext cx="2754088" cy="1315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- COLOR TONE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/>
              <a:t>배경</a:t>
            </a:r>
            <a:r>
              <a:rPr lang="ko-KR" altLang="en-US" sz="1200" dirty="0"/>
              <a:t>  </a:t>
            </a:r>
            <a:r>
              <a:rPr lang="en-US" altLang="ko-KR" sz="1200" i="1" dirty="0"/>
              <a:t>Simple</a:t>
            </a:r>
            <a:r>
              <a:rPr lang="en-US" altLang="ko-KR" sz="1200" dirty="0"/>
              <a:t>	 </a:t>
            </a:r>
            <a:r>
              <a:rPr lang="ko-KR" altLang="en-US" sz="1200" dirty="0"/>
              <a:t>화이트</a:t>
            </a:r>
            <a:r>
              <a:rPr lang="en-US" altLang="ko-KR" sz="1200" dirty="0"/>
              <a:t>, </a:t>
            </a:r>
            <a:r>
              <a:rPr lang="ko-KR" altLang="en-US" sz="1200" dirty="0"/>
              <a:t>블랙</a:t>
            </a:r>
            <a:endParaRPr lang="en-US" altLang="ko-KR" sz="1200" dirty="0"/>
          </a:p>
          <a:p>
            <a:pPr marL="0" indent="0">
              <a:buNone/>
            </a:pPr>
            <a:r>
              <a:rPr lang="ko-KR" altLang="en-US" sz="1200" b="1" dirty="0"/>
              <a:t>이미지</a:t>
            </a:r>
            <a:r>
              <a:rPr lang="ko-KR" altLang="en-US" sz="1200" dirty="0"/>
              <a:t>  </a:t>
            </a:r>
            <a:r>
              <a:rPr lang="en-US" altLang="ko-KR" sz="1200" i="1" dirty="0"/>
              <a:t>Pastel tone </a:t>
            </a:r>
            <a:r>
              <a:rPr lang="ko-KR" altLang="en-US" sz="1200" dirty="0"/>
              <a:t>감성적인 느낌</a:t>
            </a: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589" y="3670816"/>
            <a:ext cx="2597020" cy="259702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978" y="1088304"/>
            <a:ext cx="3536560" cy="2355391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69" y="3670816"/>
            <a:ext cx="2145069" cy="273474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7" name="직사각형 26"/>
          <p:cNvSpPr/>
          <p:nvPr/>
        </p:nvSpPr>
        <p:spPr>
          <a:xfrm>
            <a:off x="903513" y="4025379"/>
            <a:ext cx="31459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- FONT STYLE</a:t>
            </a:r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한글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“</a:t>
            </a:r>
            <a:r>
              <a:rPr lang="ko-KR" altLang="en-US" sz="1200" b="1" dirty="0"/>
              <a:t>우리와 더 푸른</a:t>
            </a:r>
            <a:r>
              <a:rPr lang="en-US" altLang="ko-KR" sz="1200" b="1" dirty="0"/>
              <a:t>”</a:t>
            </a:r>
            <a:r>
              <a:rPr lang="ko-KR" altLang="en-US" sz="1200" b="1" dirty="0"/>
              <a:t> 내일을 생각하는 브랜드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“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우리와 더 푸른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”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내일을 생각하는 브랜드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65116" y="873697"/>
            <a:ext cx="10708434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11F503-B18E-8CC1-F729-8FC2670F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616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34203" y="564951"/>
            <a:ext cx="1972732" cy="514519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ko-KR" altLang="en-US" sz="1600" dirty="0">
                <a:solidFill>
                  <a:schemeClr val="bg2"/>
                </a:solidFill>
              </a:rPr>
              <a:t>정보구조설계</a:t>
            </a:r>
          </a:p>
        </p:txBody>
      </p:sp>
      <p:cxnSp>
        <p:nvCxnSpPr>
          <p:cNvPr id="42" name="직선 연결선 41"/>
          <p:cNvCxnSpPr/>
          <p:nvPr/>
        </p:nvCxnSpPr>
        <p:spPr>
          <a:xfrm>
            <a:off x="2689351" y="2321992"/>
            <a:ext cx="6586515" cy="1172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 flipV="1">
            <a:off x="5794598" y="1962463"/>
            <a:ext cx="3750697" cy="161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H="1" flipV="1">
            <a:off x="4941576" y="2321992"/>
            <a:ext cx="61701" cy="382010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flipH="1" flipV="1">
            <a:off x="2689320" y="2316118"/>
            <a:ext cx="3974" cy="21919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40" idx="0"/>
          </p:cNvCxnSpPr>
          <p:nvPr/>
        </p:nvCxnSpPr>
        <p:spPr>
          <a:xfrm flipH="1" flipV="1">
            <a:off x="7040882" y="2335879"/>
            <a:ext cx="11341" cy="937966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34" idx="2"/>
          </p:cNvCxnSpPr>
          <p:nvPr/>
        </p:nvCxnSpPr>
        <p:spPr>
          <a:xfrm flipH="1" flipV="1">
            <a:off x="9275866" y="2333719"/>
            <a:ext cx="34540" cy="217431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530183" y="1820608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77787" y="1806816"/>
            <a:ext cx="95410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마이페이지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532421" y="1797127"/>
            <a:ext cx="106311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최근 본 상품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377041" y="1806816"/>
            <a:ext cx="80021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회원가입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76320" y="2712320"/>
            <a:ext cx="80021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고객센터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721868" y="3273846"/>
            <a:ext cx="1107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자주묻는질문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954867" y="3752440"/>
            <a:ext cx="69602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1:1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문의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910296" y="4231034"/>
            <a:ext cx="80021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제휴문의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29058" y="2712320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이벤트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575169" y="3273845"/>
            <a:ext cx="95410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이벤트목록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09589" y="3273846"/>
            <a:ext cx="64633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기획전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4453512" y="3708677"/>
            <a:ext cx="95410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베스트셀러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66758" y="2704007"/>
            <a:ext cx="49244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제품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649982" y="4111402"/>
            <a:ext cx="646331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디퓨저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754074" y="4519678"/>
            <a:ext cx="4924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캔들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97858" y="4930790"/>
            <a:ext cx="423514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DIY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745761" y="5341902"/>
            <a:ext cx="492443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향기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49276" y="5756001"/>
            <a:ext cx="108074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대량</a:t>
            </a:r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&amp;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답례품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449276" y="6142100"/>
            <a:ext cx="110799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도매고객전용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9451" y="2714690"/>
            <a:ext cx="646331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5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브랜드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2142531" y="3777167"/>
            <a:ext cx="110799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코코도르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기업홈페이지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268247" y="4517236"/>
            <a:ext cx="80021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사회공헌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08102" y="3273846"/>
            <a:ext cx="116249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tx2">
                <a:lumMod val="60000"/>
                <a:lumOff val="40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r>
              <a:rPr lang="ko-KR" alt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코코도르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소식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직선 연결선 42"/>
          <p:cNvCxnSpPr/>
          <p:nvPr/>
        </p:nvCxnSpPr>
        <p:spPr>
          <a:xfrm flipH="1" flipV="1">
            <a:off x="5788928" y="1660221"/>
            <a:ext cx="5670" cy="667633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300428" y="1360757"/>
            <a:ext cx="93846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>
            <a:solidFill>
              <a:schemeClr val="bg2">
                <a:lumMod val="25000"/>
              </a:schemeClr>
            </a:solidFill>
          </a:ln>
          <a:effectLst/>
        </p:spPr>
        <p:txBody>
          <a:bodyPr wrap="square">
            <a:spAutoFit/>
          </a:bodyPr>
          <a:lstStyle/>
          <a:p>
            <a:r>
              <a:rPr lang="ko-KR" alt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코코도르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4D01DE-3A6C-924A-E999-43E0B594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ED266-1EC8-4379-B03D-AB5803AACF9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12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776</Words>
  <Application>Microsoft Office PowerPoint</Application>
  <PresentationFormat>와이드스크린</PresentationFormat>
  <Paragraphs>236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HY그래픽M</vt:lpstr>
      <vt:lpstr>sans-serif</vt:lpstr>
      <vt:lpstr>맑은 고딕</vt:lpstr>
      <vt:lpstr>함초롬바탕</vt:lpstr>
      <vt:lpstr>Arial</vt:lpstr>
      <vt:lpstr>Office 테마</vt:lpstr>
      <vt:lpstr>Mobile web 기획서  |  황민선</vt:lpstr>
      <vt:lpstr>PowerPoint 프레젠테이션</vt:lpstr>
      <vt:lpstr>[UI디자인 기획의도]</vt:lpstr>
      <vt:lpstr>PowerPoint 프레젠테이션</vt:lpstr>
      <vt:lpstr>PowerPoint 프레젠테이션</vt:lpstr>
      <vt:lpstr>[디자인 컨셉 도출]</vt:lpstr>
      <vt:lpstr>[스타일 가이드]</vt:lpstr>
      <vt:lpstr>[무드보드]</vt:lpstr>
      <vt:lpstr>정보구조설계</vt:lpstr>
      <vt:lpstr>PowerPoint 프레젠테이션</vt:lpstr>
      <vt:lpstr>PowerPoint 프레젠테이션</vt:lpstr>
      <vt:lpstr>PowerPoint 프레젠테이션</vt:lpstr>
      <vt:lpstr>[메인 디자인]</vt:lpstr>
      <vt:lpstr>[모바일 서브 디자인]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web 기획서  |  황민선</dc:title>
  <dc:creator>민선 황</dc:creator>
  <cp:lastModifiedBy>민선 황</cp:lastModifiedBy>
  <cp:revision>2</cp:revision>
  <dcterms:created xsi:type="dcterms:W3CDTF">2023-07-31T03:38:05Z</dcterms:created>
  <dcterms:modified xsi:type="dcterms:W3CDTF">2023-07-31T03:47:50Z</dcterms:modified>
</cp:coreProperties>
</file>