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58" r:id="rId4"/>
    <p:sldId id="281" r:id="rId5"/>
    <p:sldId id="280" r:id="rId6"/>
    <p:sldId id="283" r:id="rId7"/>
    <p:sldId id="271" r:id="rId8"/>
    <p:sldId id="292" r:id="rId9"/>
    <p:sldId id="293" r:id="rId10"/>
    <p:sldId id="263" r:id="rId11"/>
    <p:sldId id="289" r:id="rId12"/>
    <p:sldId id="261" r:id="rId13"/>
    <p:sldId id="260" r:id="rId14"/>
    <p:sldId id="282" r:id="rId15"/>
    <p:sldId id="290" r:id="rId16"/>
    <p:sldId id="269" r:id="rId17"/>
    <p:sldId id="291" r:id="rId18"/>
    <p:sldId id="259" r:id="rId19"/>
    <p:sldId id="295" r:id="rId20"/>
    <p:sldId id="296" r:id="rId21"/>
    <p:sldId id="267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227E0-CC1C-A946-B3F3-3BD9DC11A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BD9A9-C31E-609B-A7FE-0F3226688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3C586-2244-0949-C41F-BA1917D2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38F8A-C6E1-9467-4850-2AF6EEDD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738F-CDD3-2DD2-3499-BD836E89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7E078-F99A-BD6C-E63B-8E59ADE4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C64FA-4F0D-E562-EDFD-2644C32F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F713E-4DEB-4D6E-9C32-DADD6D3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69914-2021-827D-99E4-DC133F6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E708E-195F-7298-A1A8-B8A83A27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3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94446-7722-F718-ABAC-16707022D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14DEC-0458-8479-EE10-68CCFDE1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51A15-5A5B-29EF-42A3-D23A35DA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B9D2-2735-3D79-A8D0-5B56FE6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9D9FD-771E-8A1D-73BC-B6BEC6AB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352D9-C3B8-C07E-A5A4-667D82B0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AEB86-042B-7FBF-BF2F-AEF8B6E7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66865-7695-4B8F-6F23-B309143F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F02F2-B324-AAE9-37D2-1133F8F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C7E49-DD26-8694-9AD2-FCC3D325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72B8-D65C-5654-5610-7343EBCB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8F221-14BF-D3FF-AFA7-E5DAFB17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E1E39-3844-20D1-29DA-922AA3FD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30721-7E01-35CC-0F69-C0081685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856DF-A631-9B97-CAD9-5AC8C378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C8C7-A2CC-D2E1-D8A2-3EA47405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9EA-7DDE-D410-3FCC-241F0879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9BE6B-720A-62F6-E434-8B56B7F8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F30B9-2A36-19FD-7197-94E74A41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F1E77-62A9-AC2A-44E9-84AB3A6D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B8E8C-F428-CFB0-9F75-C56D8FFD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DC642-AFB1-1186-2BCB-52DDDB76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27773-0AA5-E809-A257-9DA59D60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6CD7A-461A-A3B9-BD35-680C14AC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8D00A-9118-011A-68EF-9500714FB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EE7DB-8CD4-0676-8C74-962C80253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F1E81-697F-0A6A-1F86-8F2DD1D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6A31C-425F-757A-E373-1D84EC00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EC180-4967-0F43-E23A-219C9D39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37714-7162-312D-BD0D-DCAD03E7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1508B-E5FD-4C0E-88A4-43CEC791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6D6CA-21DB-22ED-C360-A959A3F2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139F41-4721-C42D-CE57-EB692E0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6B7DF-37AD-EA97-1B61-ED7FC9E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84B68D-31DC-6699-EA69-67E85F0B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8132A-2E3B-1DAA-3816-26EFB557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113E-6BFC-4E4A-1A1F-72817942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AD06F-DE72-3B7E-8792-43A00661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9962B-CBD1-D42C-D2C1-7004B8C3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7A3A5-FA6A-71CA-5677-F58E3B70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60DCC-5ECA-3BEF-154F-7775A08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36514-0E24-5294-6B70-B34B809A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19318-1D4B-9F1F-7E6B-4EC5BF34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87F80-4E30-1130-FA57-262727A2F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A51D6-C81E-BBE2-656D-156D1ED9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ADA91-925F-D2B7-F2FD-0A1232A6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4DE52-4693-31AA-522A-EA37728C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FDBE7-3D79-0A2E-3D15-A74B8511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E83D8-959A-2332-1376-1B8A6AF4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34A02-508F-3330-0082-46657C8B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EC5E5-2BFF-0958-9964-83A76757B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38FB-D685-4A70-A6D3-0963B74F00B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70203-B87F-8C60-B357-1285039D6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2351-5B60-C3B5-A4EB-EA59CF4A2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1.png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gma.com/file/S6ls0GIyplsHAax0FL7oWQ/%EB%B0%98%EC%9D%91%ED%98%95-%EC%9B%B9-%2F-%ED%85%8C%EC%9D%B4%ED%8D%BC%EB%93%9C-%EC%BB%A4%ED%94%BC?type=design&amp;node-id=0-1&amp;mode=design&amp;t=EdNwowT5hXXWVmT8-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gma.com/file/S6ls0GIyplsHAax0FL7oWQ/%EB%B0%98%EC%9D%91%ED%98%95-%EC%9B%B9-%2F-%ED%85%8C%EC%9D%B4%ED%8D%BC%EB%93%9C-%EC%BB%A4%ED%94%BC?type=design&amp;node-id=0-1&amp;mode=design&amp;t=EdNwowT5hXXWVmT8-0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0741B6-CF83-424F-98E3-48BA96476744}"/>
              </a:ext>
            </a:extLst>
          </p:cNvPr>
          <p:cNvSpPr/>
          <p:nvPr/>
        </p:nvSpPr>
        <p:spPr>
          <a:xfrm>
            <a:off x="465221" y="473250"/>
            <a:ext cx="11269579" cy="5911500"/>
          </a:xfrm>
          <a:prstGeom prst="rect">
            <a:avLst/>
          </a:prstGeom>
          <a:solidFill>
            <a:srgbClr val="C0D3D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6895" y="1654102"/>
            <a:ext cx="7068588" cy="1058640"/>
          </a:xfrm>
          <a:effectLst/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br>
              <a:rPr lang="en-US" altLang="ko-KR" sz="5400" b="1" spc="450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5400" b="1" spc="450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RESPONSIVE WEB</a:t>
            </a:r>
            <a:endParaRPr lang="ko-KR" altLang="en-US" sz="5400" spc="300" dirty="0">
              <a:ln/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13922" y="5103725"/>
            <a:ext cx="5608220" cy="90738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1300" b="1" spc="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황민선</a:t>
            </a:r>
            <a:r>
              <a:rPr lang="ko-KR" altLang="en-US" sz="1300" b="1" spc="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 </a:t>
            </a:r>
            <a:r>
              <a:rPr lang="ko-KR" altLang="en-US" sz="1300" b="1" spc="35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네오 OTF Regular" panose="00000500000000000000" pitchFamily="50" charset="-127"/>
              </a:rPr>
              <a:t>  </a:t>
            </a:r>
            <a:r>
              <a:rPr lang="en-US" altLang="ko-KR" sz="1300" b="1" spc="35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네오 OTF Regular" panose="00000500000000000000" pitchFamily="50" charset="-127"/>
              </a:rPr>
              <a:t>TAPERED COFFEE</a:t>
            </a:r>
          </a:p>
          <a:p>
            <a:pPr algn="r">
              <a:lnSpc>
                <a:spcPct val="100000"/>
              </a:lnSpc>
            </a:pPr>
            <a:r>
              <a:rPr lang="en-US" altLang="ko-KR" sz="1300" spc="2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네오 OTF Regular" panose="00000500000000000000" pitchFamily="50" charset="-127"/>
              </a:rPr>
              <a:t>http://maysun7.dothome.co.kr/</a:t>
            </a:r>
            <a:endParaRPr lang="ko-KR" altLang="en-US" sz="1300" spc="200" dirty="0">
              <a:solidFill>
                <a:schemeClr val="tx1">
                  <a:lumMod val="65000"/>
                  <a:lumOff val="35000"/>
                </a:schemeClr>
              </a:solidFill>
              <a:ea typeface="나눔스퀘어 네오 OTF Regular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F99495-494D-41CF-BC36-F104DEA4F9CD}"/>
              </a:ext>
            </a:extLst>
          </p:cNvPr>
          <p:cNvCxnSpPr>
            <a:cxnSpLocks/>
          </p:cNvCxnSpPr>
          <p:nvPr/>
        </p:nvCxnSpPr>
        <p:spPr>
          <a:xfrm>
            <a:off x="8743956" y="5136977"/>
            <a:ext cx="0" cy="22458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3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89" y="3925417"/>
            <a:ext cx="1365691" cy="10286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53" y="2638953"/>
            <a:ext cx="1390650" cy="10429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74" y="2635360"/>
            <a:ext cx="1390650" cy="104298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12" y="2635360"/>
            <a:ext cx="1390651" cy="10429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19" y="3913514"/>
            <a:ext cx="1390651" cy="103584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12" y="3912302"/>
            <a:ext cx="1406525" cy="105489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46" y="2627047"/>
            <a:ext cx="1390651" cy="105489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871689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7" y="2075416"/>
            <a:ext cx="2424486" cy="2659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3834" y="143520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로고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352925" y="1191210"/>
            <a:ext cx="0" cy="5191125"/>
          </a:xfrm>
          <a:prstGeom prst="line">
            <a:avLst/>
          </a:prstGeom>
          <a:ln>
            <a:solidFill>
              <a:srgbClr val="D4D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03933" y="278957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 글꼴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10171" y="158888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91" y="2839089"/>
            <a:ext cx="1271188" cy="1948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751746" y="3912536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935828" y="2791464"/>
            <a:ext cx="0" cy="3017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61" y="5222724"/>
            <a:ext cx="437847" cy="3496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0" y="5234753"/>
            <a:ext cx="403222" cy="35095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44" y="5224658"/>
            <a:ext cx="357640" cy="38388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95" y="4548683"/>
            <a:ext cx="394599" cy="2959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16" y="4539831"/>
            <a:ext cx="351210" cy="30618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16" y="4529633"/>
            <a:ext cx="392958" cy="3580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A88960-33D2-4EC4-9B39-2BD290FE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78D9F0-AF2C-4ADB-B71D-A4A946CC6FAD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12975" y="2585260"/>
            <a:ext cx="0" cy="2360814"/>
          </a:xfrm>
          <a:prstGeom prst="line">
            <a:avLst/>
          </a:prstGeom>
          <a:ln>
            <a:solidFill>
              <a:srgbClr val="DEE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221891" y="2208420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14165" y="2208420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82758" y="3010996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#1a25ab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88673" y="301139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#0c146b 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29233" y="427912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fff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7912" y="3011956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#979cda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23820" y="4281495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#6168a8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37685" y="428743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#e4e4e4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388412" y="3005227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#666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D638F-ED6E-BB5A-AB64-3AD718BB6CAF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9252570-2FA3-63E5-ABCB-F39F6584B6A2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556049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스타일가이드</a:t>
            </a:r>
          </a:p>
        </p:txBody>
      </p:sp>
    </p:spTree>
    <p:extLst>
      <p:ext uri="{BB962C8B-B14F-4D97-AF65-F5344CB8AC3E}">
        <p14:creationId xmlns:p14="http://schemas.microsoft.com/office/powerpoint/2010/main" val="108400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071064" y="2180067"/>
            <a:ext cx="5287528" cy="2400726"/>
            <a:chOff x="6096000" y="1203862"/>
            <a:chExt cx="5287528" cy="24007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203862"/>
              <a:ext cx="5287528" cy="2400726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8667238" y="1383499"/>
              <a:ext cx="1402151" cy="317728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30536" y="1620645"/>
              <a:ext cx="1307229" cy="280890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22496" y="3013587"/>
              <a:ext cx="1788950" cy="283193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99342" y="2150139"/>
              <a:ext cx="438424" cy="138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69619" y="3317503"/>
              <a:ext cx="438424" cy="165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676526" y="3085672"/>
              <a:ext cx="438424" cy="165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99342" y="1929164"/>
              <a:ext cx="804503" cy="138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92433" y="1466385"/>
              <a:ext cx="521309" cy="126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99342" y="2389577"/>
              <a:ext cx="1384703" cy="154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534085" y="2389577"/>
              <a:ext cx="1384703" cy="154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4085" y="2115021"/>
              <a:ext cx="438424" cy="207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07224" y="3334129"/>
              <a:ext cx="438424" cy="165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11782" y="1905745"/>
          <a:ext cx="4050627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09">
                  <a:extLst>
                    <a:ext uri="{9D8B030D-6E8A-4147-A177-3AD203B41FA5}">
                      <a16:colId xmlns:a16="http://schemas.microsoft.com/office/drawing/2014/main" val="580713278"/>
                    </a:ext>
                  </a:extLst>
                </a:gridCol>
                <a:gridCol w="1350209">
                  <a:extLst>
                    <a:ext uri="{9D8B030D-6E8A-4147-A177-3AD203B41FA5}">
                      <a16:colId xmlns:a16="http://schemas.microsoft.com/office/drawing/2014/main" val="221160020"/>
                    </a:ext>
                  </a:extLst>
                </a:gridCol>
                <a:gridCol w="1350209">
                  <a:extLst>
                    <a:ext uri="{9D8B030D-6E8A-4147-A177-3AD203B41FA5}">
                      <a16:colId xmlns:a16="http://schemas.microsoft.com/office/drawing/2014/main" val="2964920924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150" baseline="0" dirty="0"/>
                        <a:t>개발환경설정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5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 서버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PHP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57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dirty="0"/>
                        <a:t>Apache 2.4</a:t>
                      </a:r>
                      <a:endParaRPr lang="ko-KR" altLang="en-US" sz="125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dirty="0"/>
                        <a:t>PHP 7.4</a:t>
                      </a:r>
                      <a:endParaRPr lang="ko-KR" altLang="en-US" sz="12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dirty="0"/>
                        <a:t>MySQL 8.0</a:t>
                      </a:r>
                      <a:endParaRPr lang="ko-KR" altLang="en-US" sz="12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30108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에디터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75397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spc="120" baseline="0" dirty="0"/>
                        <a:t>Visual Studio Code</a:t>
                      </a:r>
                      <a:endParaRPr lang="ko-KR" altLang="en-US" sz="1250" spc="120" baseline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60255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 언어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3499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spc="100" baseline="0" dirty="0"/>
                        <a:t>HTML5, CSS3 </a:t>
                      </a:r>
                      <a:r>
                        <a:rPr lang="ko-KR" altLang="en-US" sz="1250" spc="100" baseline="0" dirty="0" err="1"/>
                        <a:t>마크업</a:t>
                      </a:r>
                      <a:r>
                        <a:rPr lang="ko-KR" altLang="en-US" sz="1250" spc="100" baseline="0" dirty="0"/>
                        <a:t> 언어 사용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746114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spc="100" baseline="0" dirty="0"/>
                        <a:t>PHP, </a:t>
                      </a:r>
                      <a:r>
                        <a:rPr lang="en-US" altLang="ko-KR" sz="1250" spc="100" baseline="0" dirty="0" err="1"/>
                        <a:t>Javascript</a:t>
                      </a:r>
                      <a:r>
                        <a:rPr lang="en-US" altLang="ko-KR" sz="1250" spc="100" baseline="0" dirty="0"/>
                        <a:t>, </a:t>
                      </a:r>
                      <a:r>
                        <a:rPr lang="en-US" altLang="ko-KR" sz="1250" spc="100" baseline="0" dirty="0" err="1"/>
                        <a:t>Jquery</a:t>
                      </a:r>
                      <a:r>
                        <a:rPr lang="en-US" altLang="ko-KR" sz="1250" spc="100" baseline="0" dirty="0"/>
                        <a:t> </a:t>
                      </a:r>
                      <a:r>
                        <a:rPr lang="ko-KR" altLang="en-US" sz="1250" spc="100" baseline="0" dirty="0"/>
                        <a:t>언어 사용</a:t>
                      </a:r>
                      <a:endParaRPr lang="en-US" altLang="ko-KR" sz="1250" spc="100" baseline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37024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065426" y="4617085"/>
            <a:ext cx="1191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0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서버정보</a:t>
            </a:r>
            <a:r>
              <a:rPr lang="ko-KR" altLang="en-US" sz="1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</a:t>
            </a:r>
            <a:r>
              <a:rPr lang="en-US" altLang="ko-KR" sz="1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5701803" y="3287241"/>
            <a:ext cx="224443" cy="2327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59575-630B-4359-9ABC-F129BFA3406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98E6FC-914D-0AB0-6F33-F5BAE57321ED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1586430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개발환경설정</a:t>
            </a:r>
          </a:p>
        </p:txBody>
      </p:sp>
    </p:spTree>
    <p:extLst>
      <p:ext uri="{BB962C8B-B14F-4D97-AF65-F5344CB8AC3E}">
        <p14:creationId xmlns:p14="http://schemas.microsoft.com/office/powerpoint/2010/main" val="237698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03400" y="240809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85695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3048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1071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56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필드명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추가사항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6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null, primary key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7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pass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9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name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varchar(7)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20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hp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varchar(15)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핸드폰번호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5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email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varchar(35)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11949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157C1A-8B97-E2AB-AC68-D615B78276FF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745FA3B-7F1C-7B97-6C1C-8F18DA1D04AB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2636003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테이블설계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204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1479665"/>
            <a:ext cx="4293729" cy="49959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2206" y="1119126"/>
            <a:ext cx="1709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실행 부분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7AF70-7893-C5AA-C102-FDAB94202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10" y="1366390"/>
            <a:ext cx="4249526" cy="5177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2A788B-2A10-EB4D-3629-B90E253221EB}"/>
              </a:ext>
            </a:extLst>
          </p:cNvPr>
          <p:cNvSpPr/>
          <p:nvPr/>
        </p:nvSpPr>
        <p:spPr>
          <a:xfrm>
            <a:off x="7106293" y="1015680"/>
            <a:ext cx="3972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입력 조건 확인 부분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220336-375B-DCE7-0A6B-A876D506A7D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F018D6F-D59E-77B0-FAFC-A4168035E68C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3454987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코드 화면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로그인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93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 flipV="1">
            <a:off x="6724543" y="5080668"/>
            <a:ext cx="949178" cy="6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092506" y="3684761"/>
            <a:ext cx="5501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479836" y="3672883"/>
            <a:ext cx="64035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42476" y="3677505"/>
            <a:ext cx="672332" cy="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358649" y="3680578"/>
            <a:ext cx="668566" cy="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561263" y="4004982"/>
            <a:ext cx="0" cy="726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047180" y="2624410"/>
            <a:ext cx="0" cy="699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558691" y="2638285"/>
            <a:ext cx="0" cy="65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수행의 시작/종료 3"/>
          <p:cNvSpPr/>
          <p:nvPr/>
        </p:nvSpPr>
        <p:spPr>
          <a:xfrm>
            <a:off x="521153" y="3432660"/>
            <a:ext cx="1594213" cy="5042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 시작</a:t>
            </a: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0066086" y="3432658"/>
            <a:ext cx="1594213" cy="5042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 성공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65550" y="3307389"/>
            <a:ext cx="1814286" cy="754743"/>
            <a:chOff x="1538515" y="3077029"/>
            <a:chExt cx="1814286" cy="754743"/>
          </a:xfrm>
          <a:solidFill>
            <a:schemeClr val="bg1"/>
          </a:solidFill>
        </p:grpSpPr>
        <p:sp>
          <p:nvSpPr>
            <p:cNvPr id="6" name="다이아몬드 5"/>
            <p:cNvSpPr/>
            <p:nvPr/>
          </p:nvSpPr>
          <p:spPr>
            <a:xfrm>
              <a:off x="1538515" y="3077029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14270" y="3304024"/>
              <a:ext cx="1061509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ID 존재 여부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40671" y="3307389"/>
            <a:ext cx="1814286" cy="754743"/>
            <a:chOff x="4605768" y="3764331"/>
            <a:chExt cx="1814286" cy="754743"/>
          </a:xfrm>
          <a:solidFill>
            <a:schemeClr val="bg1"/>
          </a:solidFill>
        </p:grpSpPr>
        <p:sp>
          <p:nvSpPr>
            <p:cNvPr id="8" name="다이아몬드 7"/>
            <p:cNvSpPr/>
            <p:nvPr/>
          </p:nvSpPr>
          <p:spPr>
            <a:xfrm>
              <a:off x="4605768" y="3764331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30940" y="3987815"/>
              <a:ext cx="742511" cy="29238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300" dirty="0"/>
                <a:t>ID </a:t>
              </a:r>
              <a:r>
                <a:rPr lang="ko-KR" altLang="en-US" sz="1300" dirty="0"/>
                <a:t>일치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37668" y="3307389"/>
            <a:ext cx="1814286" cy="754743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10" name="다이아몬드 9"/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71997" y="4871341"/>
              <a:ext cx="834074" cy="29238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300" dirty="0"/>
                <a:t>PW </a:t>
              </a:r>
              <a:r>
                <a:rPr lang="ko-KR" altLang="en-US" sz="1300" dirty="0"/>
                <a:t>일치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81030" y="475409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3209" y="475409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가입정보</a:t>
            </a:r>
            <a:r>
              <a:rPr lang="ko-KR" altLang="en-US" sz="13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30871" y="475409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11065" y="2010817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ID </a:t>
            </a:r>
            <a:r>
              <a:rPr lang="ko-KR" altLang="en-US" sz="13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30871" y="202224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PW </a:t>
            </a:r>
            <a:r>
              <a:rPr lang="ko-KR" altLang="en-US" sz="1300" dirty="0">
                <a:solidFill>
                  <a:schemeClr val="tx1"/>
                </a:solidFill>
              </a:rPr>
              <a:t>찾기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351658" y="5080219"/>
            <a:ext cx="788947" cy="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</p:cNvCxnSpPr>
          <p:nvPr/>
        </p:nvCxnSpPr>
        <p:spPr>
          <a:xfrm>
            <a:off x="8521900" y="5407239"/>
            <a:ext cx="0" cy="536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318259" y="5943600"/>
            <a:ext cx="7203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329689" y="3993552"/>
            <a:ext cx="0" cy="195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9642" y="369075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62407" y="370796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546040" y="369075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62328" y="416850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197695" y="284742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698743" y="281004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F428A-87FC-F506-5A4C-C3D80C129B2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83A2C68-247E-7F55-84CB-AC2B3EA56858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2445171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플로우차트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92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8" y="1180408"/>
            <a:ext cx="9876540" cy="52228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336995A-A5E9-F39F-6FFF-BD8B052E3AD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0D4D3E9-CDFD-AC41-7509-2B77C4CB2B23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1570528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테스트케이스</a:t>
            </a:r>
          </a:p>
        </p:txBody>
      </p:sp>
    </p:spTree>
    <p:extLst>
      <p:ext uri="{BB962C8B-B14F-4D97-AF65-F5344CB8AC3E}">
        <p14:creationId xmlns:p14="http://schemas.microsoft.com/office/powerpoint/2010/main" val="247981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BF44F3-E071-41C3-D221-70D7BA27084E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1C36828-C8CF-47DF-769A-C19E6ABC3089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2389511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테이블설계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A7DCC2-F035-0CBB-F284-1263D272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19814"/>
              </p:ext>
            </p:extLst>
          </p:nvPr>
        </p:nvGraphicFramePr>
        <p:xfrm>
          <a:off x="1693859" y="1413226"/>
          <a:ext cx="8128000" cy="478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3296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44856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46352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6496589"/>
                    </a:ext>
                  </a:extLst>
                </a:gridCol>
              </a:tblGrid>
              <a:tr h="37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필드명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추가사항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34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num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Primary key, 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null, </a:t>
                      </a:r>
                      <a:r>
                        <a:rPr lang="en-US" altLang="ko-KR" sz="12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auto_increment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일련번호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18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varchar(15)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04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name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5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subject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41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content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text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87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Regist_day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varchar(20)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48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hit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3713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is_html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Html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사용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34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file_name_0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varchar(40)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이미지 첨부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37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file_name_1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varchar(40)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이미지 첨부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3404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file_copied_0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varchar(30)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첨부파일 저장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4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file_copied_1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varchar(30)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첨부파일 저장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8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1426209" y="3122310"/>
            <a:ext cx="3" cy="54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340086" y="4127370"/>
            <a:ext cx="64035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7496854" y="4139248"/>
            <a:ext cx="468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H="1">
            <a:off x="1426209" y="4503578"/>
            <a:ext cx="7648" cy="54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수행의 시작/종료 3"/>
          <p:cNvSpPr/>
          <p:nvPr/>
        </p:nvSpPr>
        <p:spPr>
          <a:xfrm>
            <a:off x="616743" y="2629630"/>
            <a:ext cx="1618939" cy="640442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게시판 페이지 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접속</a:t>
            </a: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0341192" y="3882222"/>
            <a:ext cx="1403134" cy="504726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chemeClr val="bg2">
                    <a:lumMod val="25000"/>
                  </a:schemeClr>
                </a:solidFill>
              </a:rPr>
              <a:t>글 작성 완료</a:t>
            </a:r>
            <a:endParaRPr lang="en-US" altLang="ko-KR" sz="12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15212" y="3769352"/>
            <a:ext cx="1814286" cy="754743"/>
            <a:chOff x="1538515" y="3077029"/>
            <a:chExt cx="1814286" cy="754743"/>
          </a:xfrm>
          <a:solidFill>
            <a:schemeClr val="bg1"/>
          </a:solidFill>
        </p:grpSpPr>
        <p:sp>
          <p:nvSpPr>
            <p:cNvPr id="6" name="다이아몬드 5"/>
            <p:cNvSpPr/>
            <p:nvPr/>
          </p:nvSpPr>
          <p:spPr>
            <a:xfrm>
              <a:off x="1538515" y="3077029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14270" y="3304024"/>
              <a:ext cx="1008609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로그인 여부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75584" y="3656047"/>
            <a:ext cx="2319521" cy="964921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10" name="다이아몬드 9"/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93092" y="4907177"/>
              <a:ext cx="1197865" cy="21116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제목 입력여부 확인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48874" y="5090768"/>
            <a:ext cx="1316034" cy="543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92285" y="2646189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03031" y="3769352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‘</a:t>
            </a:r>
            <a:r>
              <a:rPr lang="ko-KR" altLang="en-US" sz="1300" dirty="0">
                <a:solidFill>
                  <a:schemeClr val="tx1"/>
                </a:solidFill>
              </a:rPr>
              <a:t>완료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  <a:r>
              <a:rPr lang="ko-KR" altLang="en-US" sz="1300" dirty="0">
                <a:solidFill>
                  <a:schemeClr val="tx1"/>
                </a:solidFill>
              </a:rPr>
              <a:t>버튼 누르기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18746" y="3817131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작성하기</a:t>
            </a:r>
          </a:p>
        </p:txBody>
      </p:sp>
      <p:cxnSp>
        <p:nvCxnSpPr>
          <p:cNvPr id="47" name="직선 화살표 연결선 46"/>
          <p:cNvCxnSpPr>
            <a:cxnSpLocks/>
          </p:cNvCxnSpPr>
          <p:nvPr/>
        </p:nvCxnSpPr>
        <p:spPr>
          <a:xfrm flipV="1">
            <a:off x="2235682" y="2972536"/>
            <a:ext cx="7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497517" y="415476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34922" y="457185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301118" y="210191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2338461-E75B-4A82-8852-62EAE74C2BDF}"/>
              </a:ext>
            </a:extLst>
          </p:cNvPr>
          <p:cNvCxnSpPr>
            <a:cxnSpLocks/>
          </p:cNvCxnSpPr>
          <p:nvPr/>
        </p:nvCxnSpPr>
        <p:spPr>
          <a:xfrm>
            <a:off x="4590433" y="4140074"/>
            <a:ext cx="55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9B73E4-FBA9-4CC3-B0BE-8FD53FD55666}"/>
              </a:ext>
            </a:extLst>
          </p:cNvPr>
          <p:cNvCxnSpPr>
            <a:cxnSpLocks/>
          </p:cNvCxnSpPr>
          <p:nvPr/>
        </p:nvCxnSpPr>
        <p:spPr>
          <a:xfrm>
            <a:off x="9585089" y="4111328"/>
            <a:ext cx="63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B169F8-3839-449F-A393-1C257035B697}"/>
              </a:ext>
            </a:extLst>
          </p:cNvPr>
          <p:cNvCxnSpPr>
            <a:cxnSpLocks/>
          </p:cNvCxnSpPr>
          <p:nvPr/>
        </p:nvCxnSpPr>
        <p:spPr>
          <a:xfrm flipV="1">
            <a:off x="2064908" y="5362426"/>
            <a:ext cx="174486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BC50EB-F1C5-457B-8F87-ADB2D7A9560D}"/>
              </a:ext>
            </a:extLst>
          </p:cNvPr>
          <p:cNvCxnSpPr>
            <a:cxnSpLocks/>
          </p:cNvCxnSpPr>
          <p:nvPr/>
        </p:nvCxnSpPr>
        <p:spPr>
          <a:xfrm flipV="1">
            <a:off x="3792152" y="4524095"/>
            <a:ext cx="0" cy="830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9C2344-F872-4932-B437-C1E0A72C31F1}"/>
              </a:ext>
            </a:extLst>
          </p:cNvPr>
          <p:cNvGrpSpPr/>
          <p:nvPr/>
        </p:nvGrpSpPr>
        <p:grpSpPr>
          <a:xfrm>
            <a:off x="5164668" y="2499696"/>
            <a:ext cx="2319521" cy="964921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AA4DC654-7F31-4599-B092-F0EDC49BBA6E}"/>
                </a:ext>
              </a:extLst>
            </p:cNvPr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251472-421F-4D34-ACB5-FD66DAF41D90}"/>
                </a:ext>
              </a:extLst>
            </p:cNvPr>
            <p:cNvSpPr/>
            <p:nvPr/>
          </p:nvSpPr>
          <p:spPr>
            <a:xfrm>
              <a:off x="1693091" y="4907177"/>
              <a:ext cx="1203477" cy="204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/>
                <a:t>검색어 입력여부 확인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BBA6AAA-9621-4DB8-858F-A6A672156558}"/>
              </a:ext>
            </a:extLst>
          </p:cNvPr>
          <p:cNvCxnSpPr>
            <a:cxnSpLocks/>
          </p:cNvCxnSpPr>
          <p:nvPr/>
        </p:nvCxnSpPr>
        <p:spPr>
          <a:xfrm>
            <a:off x="4574343" y="2972536"/>
            <a:ext cx="55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A118001-3DA3-406E-895F-B7D90749C23F}"/>
              </a:ext>
            </a:extLst>
          </p:cNvPr>
          <p:cNvCxnSpPr>
            <a:cxnSpLocks/>
          </p:cNvCxnSpPr>
          <p:nvPr/>
        </p:nvCxnSpPr>
        <p:spPr>
          <a:xfrm flipV="1">
            <a:off x="6324428" y="2085875"/>
            <a:ext cx="0" cy="41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F70145-6ECF-4D8E-9E25-73389F7A44D4}"/>
              </a:ext>
            </a:extLst>
          </p:cNvPr>
          <p:cNvSpPr/>
          <p:nvPr/>
        </p:nvSpPr>
        <p:spPr>
          <a:xfrm>
            <a:off x="5406369" y="1407031"/>
            <a:ext cx="1814282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검색어를 입력해주세요</a:t>
            </a:r>
            <a:r>
              <a:rPr lang="en-US" altLang="ko-KR" sz="1000" dirty="0">
                <a:solidFill>
                  <a:schemeClr val="tx1"/>
                </a:solidFill>
              </a:rPr>
              <a:t>‘ 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알림창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보여짐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07CB166-6064-46E7-ADDA-7094AE14538B}"/>
              </a:ext>
            </a:extLst>
          </p:cNvPr>
          <p:cNvCxnSpPr/>
          <p:nvPr/>
        </p:nvCxnSpPr>
        <p:spPr>
          <a:xfrm>
            <a:off x="7480203" y="2978924"/>
            <a:ext cx="672332" cy="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0C27B9-EB07-41D5-84D6-E2CE764F4505}"/>
              </a:ext>
            </a:extLst>
          </p:cNvPr>
          <p:cNvSpPr/>
          <p:nvPr/>
        </p:nvSpPr>
        <p:spPr>
          <a:xfrm>
            <a:off x="7648260" y="296928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9A7E0B7B-24D8-4C23-908D-1BADF58C8742}"/>
              </a:ext>
            </a:extLst>
          </p:cNvPr>
          <p:cNvSpPr/>
          <p:nvPr/>
        </p:nvSpPr>
        <p:spPr>
          <a:xfrm>
            <a:off x="8181955" y="2712121"/>
            <a:ext cx="1403134" cy="504726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chemeClr val="bg2">
                    <a:lumMod val="25000"/>
                  </a:schemeClr>
                </a:solidFill>
              </a:rPr>
              <a:t>검색결과 확인</a:t>
            </a:r>
            <a:endParaRPr lang="en-US" altLang="ko-KR" sz="12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908350-449D-480F-865A-AE95667886C7}"/>
              </a:ext>
            </a:extLst>
          </p:cNvPr>
          <p:cNvSpPr/>
          <p:nvPr/>
        </p:nvSpPr>
        <p:spPr>
          <a:xfrm>
            <a:off x="6314903" y="464015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0A3C760-7831-4C82-92B4-D57154AB87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38213" y="4624117"/>
            <a:ext cx="0" cy="41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718D74-D27D-4518-910C-C921D1933042}"/>
              </a:ext>
            </a:extLst>
          </p:cNvPr>
          <p:cNvSpPr/>
          <p:nvPr/>
        </p:nvSpPr>
        <p:spPr>
          <a:xfrm>
            <a:off x="5406369" y="5047732"/>
            <a:ext cx="1814282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알림창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2ABC49-9703-4217-B94D-96DC25F8BE4E}"/>
              </a:ext>
            </a:extLst>
          </p:cNvPr>
          <p:cNvSpPr/>
          <p:nvPr/>
        </p:nvSpPr>
        <p:spPr>
          <a:xfrm>
            <a:off x="7563780" y="414370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33A4DA-2BC0-88E0-7363-09146BF193EC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2EF4EE7-5A0E-3F34-7BC3-4C6296B337A9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24054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플로우차트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053571-1F53-DF89-D0C7-F66ED46EDB68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82644-DA09-9176-4F76-2A992D34B43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D08251-B7D1-E7FC-D9F9-A896389347CA}"/>
              </a:ext>
            </a:extLst>
          </p:cNvPr>
          <p:cNvSpPr txBox="1">
            <a:spLocks/>
          </p:cNvSpPr>
          <p:nvPr/>
        </p:nvSpPr>
        <p:spPr>
          <a:xfrm>
            <a:off x="727398" y="386825"/>
            <a:ext cx="3470891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유스케이스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다이어그램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7A3AE-9833-1191-07AC-3D79788A9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41" y="1256303"/>
            <a:ext cx="9332301" cy="54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1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28973"/>
              </p:ext>
            </p:extLst>
          </p:nvPr>
        </p:nvGraphicFramePr>
        <p:xfrm>
          <a:off x="452537" y="1003937"/>
          <a:ext cx="11116254" cy="572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262">
                  <a:extLst>
                    <a:ext uri="{9D8B030D-6E8A-4147-A177-3AD203B41FA5}">
                      <a16:colId xmlns:a16="http://schemas.microsoft.com/office/drawing/2014/main" val="2857906048"/>
                    </a:ext>
                  </a:extLst>
                </a:gridCol>
                <a:gridCol w="4530436">
                  <a:extLst>
                    <a:ext uri="{9D8B030D-6E8A-4147-A177-3AD203B41FA5}">
                      <a16:colId xmlns:a16="http://schemas.microsoft.com/office/drawing/2014/main" val="333893601"/>
                    </a:ext>
                  </a:extLst>
                </a:gridCol>
                <a:gridCol w="4347556">
                  <a:extLst>
                    <a:ext uri="{9D8B030D-6E8A-4147-A177-3AD203B41FA5}">
                      <a16:colId xmlns:a16="http://schemas.microsoft.com/office/drawing/2014/main" val="3117397699"/>
                    </a:ext>
                  </a:extLst>
                </a:gridCol>
              </a:tblGrid>
              <a:tr h="2957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name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유스케이스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게시판의 사용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및 관리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65447"/>
                  </a:ext>
                </a:extLst>
              </a:tr>
              <a:tr h="354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Brief description 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개요 및 설명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사용자는 게시판의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목록 조회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 후에 새로운 글 작성 및 수정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 신고 등 게시판의 모든 기능을 사용하고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관리자는 게시판에 대한 통계를 확인하고 작성자 신고 내용을 관리하며 적절한 조치를 취한다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99951"/>
                  </a:ext>
                </a:extLst>
              </a:tr>
              <a:tr h="220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Actors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액터명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07837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Preconditions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사전조건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게시판과 게시판의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기본기능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새 글 작성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과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회원가입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 시스템이 갖춰져 있어야 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14068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 conditions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사후조건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작성한 새 글이 게시판에 등록되어야 하고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수정한 내용과 삭제한 내용이 게시판에 반영되어야 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0080"/>
                  </a:ext>
                </a:extLst>
              </a:tr>
              <a:tr h="24107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Flow of activities 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정상 흐름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Actor (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 관점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(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 관점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81810"/>
                  </a:ext>
                </a:extLst>
              </a:tr>
              <a:tr h="2585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웹사이트에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아이디가 없는 경우는 회원가입 후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 페이지에 접속하고 게시판에서 새 글을 작성하고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등록하기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게시판에서 작성한 글의 제목을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 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수정하기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입력하고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 수정 후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수정한 글의 제목을 눌러서 변경된 내용을 확인하고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＇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입력하고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게시판에서 검색 칸에 찾고 싶은 단어를 입력하고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게시판에 등록된 글 중에서 다른 사람을 심하게 비방하는 내용의 글을 보게 된 경우에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신고하기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정보를 확인하고 로그인 과정을 진행한다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정보를 등록한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 로그인 과정을 진행한다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사용자가 작성한 글이 등록되어 게시판 목록에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페이지가 변경되며 글의 내용이 보여진다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페이지가 변경되며 비밀번호 입력 칸이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확인 후 게시판 글 작성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수정한 내용이 반영되고 페이지가 변경되면서 수정된 글이 게시판 목록에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페이지가 변경되며 비밀번호 입력 칸이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확인 후 글을 삭제하고 페이지가 변경되면서 해당 글의 제목이 사라진 게시판 목록이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칸에 입력한 단어가 포함된 글을 검색 후 페이지가 새로 고침 되고 검색 조건에 맞는 글의 목록이 나타난 게시판 목록이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관리자가 게시판 관리 항목에서 신고 내용을 확인하고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조취를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취한다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28545"/>
                  </a:ext>
                </a:extLst>
              </a:tr>
              <a:tr h="7845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Excaption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conditions 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대체 흐름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잊어버렸을 경우에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 찾기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찾기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활용한다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작성한 글의 내용에 비속어가 있는 경우에는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누르면 글이 등록되기 전에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경고창이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나온다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조건에 해당하는 게시물이 없을 경우에 시스템은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결과가 없습니다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라는 메시지를 보여준다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검색창에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단어를 입력하지 않고 검색했을 경우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시스템은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검색어를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입력해주세요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라는 메시지를 보여준다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289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20AC351-9C6B-88FE-B418-8F24888F1054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D62A8-E0BE-D848-6F90-8940E78E6E2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11BF46-1DF0-3E86-97EB-9BB2520A4106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2946103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유스케이스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명세서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44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58807" y="375395"/>
            <a:ext cx="653423" cy="2796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871689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C7568-1839-4DAD-9BFC-6EFAA70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23FAE-FB00-4E21-993A-16A44A63E61B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14D55114-052C-78A9-0BC2-218151268FBB}"/>
              </a:ext>
            </a:extLst>
          </p:cNvPr>
          <p:cNvSpPr/>
          <p:nvPr/>
        </p:nvSpPr>
        <p:spPr>
          <a:xfrm>
            <a:off x="954646" y="1568291"/>
            <a:ext cx="214148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1_</a:t>
            </a:r>
            <a:r>
              <a:rPr lang="ko-KR" altLang="en-US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기획의도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5E6CB589-F057-C847-275B-4BFF96CD3A60}"/>
              </a:ext>
            </a:extLst>
          </p:cNvPr>
          <p:cNvSpPr/>
          <p:nvPr/>
        </p:nvSpPr>
        <p:spPr>
          <a:xfrm>
            <a:off x="954646" y="2646332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컨셉도출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hlinkClick r:id="rId4" action="ppaction://hlinksldjump"/>
            <a:extLst>
              <a:ext uri="{FF2B5EF4-FFF2-40B4-BE49-F238E27FC236}">
                <a16:creationId xmlns:a16="http://schemas.microsoft.com/office/drawing/2014/main" id="{AAE7B768-DD3A-3802-D9A8-157E91C516F1}"/>
              </a:ext>
            </a:extLst>
          </p:cNvPr>
          <p:cNvSpPr/>
          <p:nvPr/>
        </p:nvSpPr>
        <p:spPr>
          <a:xfrm>
            <a:off x="954646" y="3259908"/>
            <a:ext cx="15796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정보구조설계</a:t>
            </a:r>
          </a:p>
        </p:txBody>
      </p:sp>
      <p:sp>
        <p:nvSpPr>
          <p:cNvPr id="11" name="직사각형 10">
            <a:hlinkClick r:id="rId5" action="ppaction://hlinksldjump"/>
            <a:extLst>
              <a:ext uri="{FF2B5EF4-FFF2-40B4-BE49-F238E27FC236}">
                <a16:creationId xmlns:a16="http://schemas.microsoft.com/office/drawing/2014/main" id="{52450AB5-B8D3-FE78-6E18-CFEF272D130A}"/>
              </a:ext>
            </a:extLst>
          </p:cNvPr>
          <p:cNvSpPr/>
          <p:nvPr/>
        </p:nvSpPr>
        <p:spPr>
          <a:xfrm>
            <a:off x="954646" y="3873484"/>
            <a:ext cx="15796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와이어프레임</a:t>
            </a:r>
          </a:p>
        </p:txBody>
      </p:sp>
      <p:sp>
        <p:nvSpPr>
          <p:cNvPr id="12" name="직사각형 11">
            <a:hlinkClick r:id="rId6" action="ppaction://hlinksldjump"/>
            <a:extLst>
              <a:ext uri="{FF2B5EF4-FFF2-40B4-BE49-F238E27FC236}">
                <a16:creationId xmlns:a16="http://schemas.microsoft.com/office/drawing/2014/main" id="{704909D7-5ACE-89DB-387B-3E6017E4C752}"/>
              </a:ext>
            </a:extLst>
          </p:cNvPr>
          <p:cNvSpPr/>
          <p:nvPr/>
        </p:nvSpPr>
        <p:spPr>
          <a:xfrm>
            <a:off x="954646" y="5103160"/>
            <a:ext cx="15796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스타일가이드</a:t>
            </a:r>
          </a:p>
        </p:txBody>
      </p:sp>
      <p:sp>
        <p:nvSpPr>
          <p:cNvPr id="13" name="직사각형 12">
            <a:hlinkClick r:id="rId7" action="ppaction://hlinksldjump"/>
            <a:extLst>
              <a:ext uri="{FF2B5EF4-FFF2-40B4-BE49-F238E27FC236}">
                <a16:creationId xmlns:a16="http://schemas.microsoft.com/office/drawing/2014/main" id="{CA63016A-B6C8-7E85-B934-2E1397B68DE3}"/>
              </a:ext>
            </a:extLst>
          </p:cNvPr>
          <p:cNvSpPr/>
          <p:nvPr/>
        </p:nvSpPr>
        <p:spPr>
          <a:xfrm>
            <a:off x="5753254" y="1568291"/>
            <a:ext cx="322425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2_PHP</a:t>
            </a:r>
            <a:r>
              <a:rPr lang="ko-KR" altLang="en-US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개발환경설정</a:t>
            </a:r>
          </a:p>
        </p:txBody>
      </p:sp>
      <p:sp>
        <p:nvSpPr>
          <p:cNvPr id="14" name="직사각형 13">
            <a:hlinkClick r:id="rId8" action="ppaction://hlinksldjump"/>
            <a:extLst>
              <a:ext uri="{FF2B5EF4-FFF2-40B4-BE49-F238E27FC236}">
                <a16:creationId xmlns:a16="http://schemas.microsoft.com/office/drawing/2014/main" id="{259EFCDA-1DF2-F6A0-AE4B-13BEC177BF0F}"/>
              </a:ext>
            </a:extLst>
          </p:cNvPr>
          <p:cNvSpPr/>
          <p:nvPr/>
        </p:nvSpPr>
        <p:spPr>
          <a:xfrm>
            <a:off x="954646" y="4489584"/>
            <a:ext cx="13649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디자인시안</a:t>
            </a:r>
          </a:p>
        </p:txBody>
      </p:sp>
      <p:sp>
        <p:nvSpPr>
          <p:cNvPr id="16" name="직사각형 15">
            <a:hlinkClick r:id="rId9" action="ppaction://hlinksldjump"/>
            <a:extLst>
              <a:ext uri="{FF2B5EF4-FFF2-40B4-BE49-F238E27FC236}">
                <a16:creationId xmlns:a16="http://schemas.microsoft.com/office/drawing/2014/main" id="{88DA30EB-C8F8-2903-0D2F-F411D01C3F44}"/>
              </a:ext>
            </a:extLst>
          </p:cNvPr>
          <p:cNvSpPr/>
          <p:nvPr/>
        </p:nvSpPr>
        <p:spPr>
          <a:xfrm>
            <a:off x="5800963" y="2572455"/>
            <a:ext cx="202360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회원가입</a:t>
            </a: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</a:t>
            </a: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ko-KR" altLang="en-US" sz="1400" u="sng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59B51-2980-C189-3358-0C17AA90E6F3}"/>
              </a:ext>
            </a:extLst>
          </p:cNvPr>
          <p:cNvSpPr/>
          <p:nvPr/>
        </p:nvSpPr>
        <p:spPr>
          <a:xfrm>
            <a:off x="5800963" y="3135130"/>
            <a:ext cx="36799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테이블설계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플로우차트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테스트케이스</a:t>
            </a:r>
          </a:p>
        </p:txBody>
      </p:sp>
      <p:sp>
        <p:nvSpPr>
          <p:cNvPr id="19" name="직사각형 18">
            <a:hlinkClick r:id="rId10" action="ppaction://hlinksldjump"/>
            <a:extLst>
              <a:ext uri="{FF2B5EF4-FFF2-40B4-BE49-F238E27FC236}">
                <a16:creationId xmlns:a16="http://schemas.microsoft.com/office/drawing/2014/main" id="{50B70756-6641-4182-B585-EA6DA8321929}"/>
              </a:ext>
            </a:extLst>
          </p:cNvPr>
          <p:cNvSpPr/>
          <p:nvPr/>
        </p:nvSpPr>
        <p:spPr>
          <a:xfrm>
            <a:off x="5800962" y="4143080"/>
            <a:ext cx="99760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게시판</a:t>
            </a: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ko-KR" altLang="en-US" sz="1400" u="sng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CC45A8-6553-2C8F-340D-16CFD83434DE}"/>
              </a:ext>
            </a:extLst>
          </p:cNvPr>
          <p:cNvSpPr/>
          <p:nvPr/>
        </p:nvSpPr>
        <p:spPr>
          <a:xfrm>
            <a:off x="5800962" y="4630683"/>
            <a:ext cx="4602343" cy="772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테이블설계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플로우차트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다이어그램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명세서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 시나리오</a:t>
            </a: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8C8E13E8-4DED-AEA1-F846-00ABCEDC90A5}"/>
              </a:ext>
            </a:extLst>
          </p:cNvPr>
          <p:cNvSpPr/>
          <p:nvPr/>
        </p:nvSpPr>
        <p:spPr>
          <a:xfrm>
            <a:off x="3685074" y="1579725"/>
            <a:ext cx="116619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3p</a:t>
            </a:r>
            <a:endParaRPr lang="ko-KR" altLang="en-US" sz="15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hlinkClick r:id="rId3" action="ppaction://hlinksldjump"/>
            <a:extLst>
              <a:ext uri="{FF2B5EF4-FFF2-40B4-BE49-F238E27FC236}">
                <a16:creationId xmlns:a16="http://schemas.microsoft.com/office/drawing/2014/main" id="{6B6E398C-1486-E489-99C4-41B2CBAAA6AB}"/>
              </a:ext>
            </a:extLst>
          </p:cNvPr>
          <p:cNvSpPr/>
          <p:nvPr/>
        </p:nvSpPr>
        <p:spPr>
          <a:xfrm>
            <a:off x="3685074" y="2593471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>
            <a:hlinkClick r:id="rId4" action="ppaction://hlinksldjump"/>
            <a:extLst>
              <a:ext uri="{FF2B5EF4-FFF2-40B4-BE49-F238E27FC236}">
                <a16:creationId xmlns:a16="http://schemas.microsoft.com/office/drawing/2014/main" id="{1AD4AAFD-B7C4-A23F-C00F-A110B68EBACB}"/>
              </a:ext>
            </a:extLst>
          </p:cNvPr>
          <p:cNvSpPr/>
          <p:nvPr/>
        </p:nvSpPr>
        <p:spPr>
          <a:xfrm>
            <a:off x="3685074" y="3259908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hlinkClick r:id="rId5" action="ppaction://hlinksldjump"/>
            <a:extLst>
              <a:ext uri="{FF2B5EF4-FFF2-40B4-BE49-F238E27FC236}">
                <a16:creationId xmlns:a16="http://schemas.microsoft.com/office/drawing/2014/main" id="{A129094C-4BFF-D205-D542-F24D536F8379}"/>
              </a:ext>
            </a:extLst>
          </p:cNvPr>
          <p:cNvSpPr/>
          <p:nvPr/>
        </p:nvSpPr>
        <p:spPr>
          <a:xfrm>
            <a:off x="3685074" y="3870576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hlinkClick r:id="rId8" action="ppaction://hlinksldjump"/>
            <a:extLst>
              <a:ext uri="{FF2B5EF4-FFF2-40B4-BE49-F238E27FC236}">
                <a16:creationId xmlns:a16="http://schemas.microsoft.com/office/drawing/2014/main" id="{2F4A3336-2FA1-C12D-3C3F-5F17D1464FE1}"/>
              </a:ext>
            </a:extLst>
          </p:cNvPr>
          <p:cNvSpPr/>
          <p:nvPr/>
        </p:nvSpPr>
        <p:spPr>
          <a:xfrm>
            <a:off x="3685074" y="4489340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>
            <a:hlinkClick r:id="rId6" action="ppaction://hlinksldjump"/>
            <a:extLst>
              <a:ext uri="{FF2B5EF4-FFF2-40B4-BE49-F238E27FC236}">
                <a16:creationId xmlns:a16="http://schemas.microsoft.com/office/drawing/2014/main" id="{E925D11C-5231-1936-D3F7-8FFF7A35BE72}"/>
              </a:ext>
            </a:extLst>
          </p:cNvPr>
          <p:cNvSpPr/>
          <p:nvPr/>
        </p:nvSpPr>
        <p:spPr>
          <a:xfrm>
            <a:off x="3685074" y="5108104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hlinkClick r:id="rId7" action="ppaction://hlinksldjump"/>
            <a:extLst>
              <a:ext uri="{FF2B5EF4-FFF2-40B4-BE49-F238E27FC236}">
                <a16:creationId xmlns:a16="http://schemas.microsoft.com/office/drawing/2014/main" id="{3C97D959-439D-C88F-5D4D-057F12B3C746}"/>
              </a:ext>
            </a:extLst>
          </p:cNvPr>
          <p:cNvSpPr/>
          <p:nvPr/>
        </p:nvSpPr>
        <p:spPr>
          <a:xfrm>
            <a:off x="10484386" y="1579758"/>
            <a:ext cx="116619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11p</a:t>
            </a:r>
            <a:endParaRPr lang="ko-KR" altLang="en-US" sz="15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55DF61-98A2-572C-197D-CD9CA200CF14}"/>
              </a:ext>
            </a:extLst>
          </p:cNvPr>
          <p:cNvCxnSpPr/>
          <p:nvPr/>
        </p:nvCxnSpPr>
        <p:spPr>
          <a:xfrm>
            <a:off x="5037222" y="1155032"/>
            <a:ext cx="0" cy="52013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hlinkClick r:id="rId9" action="ppaction://hlinksldjump"/>
            <a:extLst>
              <a:ext uri="{FF2B5EF4-FFF2-40B4-BE49-F238E27FC236}">
                <a16:creationId xmlns:a16="http://schemas.microsoft.com/office/drawing/2014/main" id="{4B2AAD4D-EFE8-6764-AE5C-DDC187B21D72}"/>
              </a:ext>
            </a:extLst>
          </p:cNvPr>
          <p:cNvSpPr/>
          <p:nvPr/>
        </p:nvSpPr>
        <p:spPr>
          <a:xfrm>
            <a:off x="10484385" y="2552065"/>
            <a:ext cx="11661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12p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hlinkClick r:id="rId10" action="ppaction://hlinksldjump"/>
            <a:extLst>
              <a:ext uri="{FF2B5EF4-FFF2-40B4-BE49-F238E27FC236}">
                <a16:creationId xmlns:a16="http://schemas.microsoft.com/office/drawing/2014/main" id="{35593DA7-AD71-5740-F0F3-A640109563D0}"/>
              </a:ext>
            </a:extLst>
          </p:cNvPr>
          <p:cNvSpPr/>
          <p:nvPr/>
        </p:nvSpPr>
        <p:spPr>
          <a:xfrm>
            <a:off x="10496416" y="4143080"/>
            <a:ext cx="11661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16p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E3ECEA6-1ABE-BC67-5DB9-621158A05AA1}"/>
              </a:ext>
            </a:extLst>
          </p:cNvPr>
          <p:cNvCxnSpPr>
            <a:cxnSpLocks/>
          </p:cNvCxnSpPr>
          <p:nvPr/>
        </p:nvCxnSpPr>
        <p:spPr>
          <a:xfrm>
            <a:off x="3296654" y="1820779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505D102-7CFB-548D-1053-FF0A3CF7A209}"/>
              </a:ext>
            </a:extLst>
          </p:cNvPr>
          <p:cNvCxnSpPr>
            <a:cxnSpLocks/>
          </p:cNvCxnSpPr>
          <p:nvPr/>
        </p:nvCxnSpPr>
        <p:spPr>
          <a:xfrm>
            <a:off x="3296654" y="2831432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1F0F84D-FBDA-7551-29E0-A95730788519}"/>
              </a:ext>
            </a:extLst>
          </p:cNvPr>
          <p:cNvCxnSpPr>
            <a:cxnSpLocks/>
          </p:cNvCxnSpPr>
          <p:nvPr/>
        </p:nvCxnSpPr>
        <p:spPr>
          <a:xfrm>
            <a:off x="3296654" y="3505021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3E8E292-043A-74C3-CF90-6C4F6253F8B9}"/>
              </a:ext>
            </a:extLst>
          </p:cNvPr>
          <p:cNvCxnSpPr>
            <a:cxnSpLocks/>
          </p:cNvCxnSpPr>
          <p:nvPr/>
        </p:nvCxnSpPr>
        <p:spPr>
          <a:xfrm>
            <a:off x="3296654" y="4110996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11A350-DD32-7ACE-62FC-FAA18A8B830A}"/>
              </a:ext>
            </a:extLst>
          </p:cNvPr>
          <p:cNvCxnSpPr>
            <a:cxnSpLocks/>
          </p:cNvCxnSpPr>
          <p:nvPr/>
        </p:nvCxnSpPr>
        <p:spPr>
          <a:xfrm>
            <a:off x="3296654" y="4720596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D13B9C6-5036-5DE8-E3BB-71C3078FA50F}"/>
              </a:ext>
            </a:extLst>
          </p:cNvPr>
          <p:cNvCxnSpPr>
            <a:cxnSpLocks/>
          </p:cNvCxnSpPr>
          <p:nvPr/>
        </p:nvCxnSpPr>
        <p:spPr>
          <a:xfrm>
            <a:off x="3296654" y="5322175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A26B34-78B2-15B6-F283-06D5D9BAAF67}"/>
              </a:ext>
            </a:extLst>
          </p:cNvPr>
          <p:cNvCxnSpPr>
            <a:cxnSpLocks/>
          </p:cNvCxnSpPr>
          <p:nvPr/>
        </p:nvCxnSpPr>
        <p:spPr>
          <a:xfrm>
            <a:off x="9360566" y="1804737"/>
            <a:ext cx="120315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129221-9E2C-A7D9-86D4-1C0491D89164}"/>
              </a:ext>
            </a:extLst>
          </p:cNvPr>
          <p:cNvCxnSpPr>
            <a:cxnSpLocks/>
          </p:cNvCxnSpPr>
          <p:nvPr/>
        </p:nvCxnSpPr>
        <p:spPr>
          <a:xfrm>
            <a:off x="8125325" y="4387517"/>
            <a:ext cx="244867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004D8DF-4DFB-78EF-B7C0-5C78B2FA0702}"/>
              </a:ext>
            </a:extLst>
          </p:cNvPr>
          <p:cNvCxnSpPr>
            <a:cxnSpLocks/>
          </p:cNvCxnSpPr>
          <p:nvPr/>
        </p:nvCxnSpPr>
        <p:spPr>
          <a:xfrm>
            <a:off x="8125325" y="2807370"/>
            <a:ext cx="244867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2084193D-98C0-7A83-63E8-EFA2E336B7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0" y="310230"/>
            <a:ext cx="283447" cy="3841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BFC1381-7982-F73C-351F-C25F95ED65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2" y="1602213"/>
            <a:ext cx="437131" cy="43713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28ACD7E-DF15-6734-B90A-F9E1B3F9C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72" y="1605415"/>
            <a:ext cx="437131" cy="4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4672DE-9515-D956-B51F-D2FE851D0E02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86C61-2AF9-525B-655A-3B4574D0B2EA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4FA14E8-C995-73CD-3A7B-8C0B5098DA07}"/>
              </a:ext>
            </a:extLst>
          </p:cNvPr>
          <p:cNvSpPr txBox="1">
            <a:spLocks/>
          </p:cNvSpPr>
          <p:nvPr/>
        </p:nvSpPr>
        <p:spPr>
          <a:xfrm>
            <a:off x="727398" y="386825"/>
            <a:ext cx="1673896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 테스트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ADC51B-9C49-F27D-FF5A-D90DC7D3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89527"/>
              </p:ext>
            </p:extLst>
          </p:nvPr>
        </p:nvGraphicFramePr>
        <p:xfrm>
          <a:off x="1693858" y="1413226"/>
          <a:ext cx="8916336" cy="404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084">
                  <a:extLst>
                    <a:ext uri="{9D8B030D-6E8A-4147-A177-3AD203B41FA5}">
                      <a16:colId xmlns:a16="http://schemas.microsoft.com/office/drawing/2014/main" val="1653296679"/>
                    </a:ext>
                  </a:extLst>
                </a:gridCol>
                <a:gridCol w="6687252">
                  <a:extLst>
                    <a:ext uri="{9D8B030D-6E8A-4147-A177-3AD203B41FA5}">
                      <a16:colId xmlns:a16="http://schemas.microsoft.com/office/drawing/2014/main" val="2774485620"/>
                    </a:ext>
                  </a:extLst>
                </a:gridCol>
              </a:tblGrid>
              <a:tr h="4471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프로젝트명 </a:t>
                      </a:r>
                      <a:r>
                        <a:rPr lang="en-US" altLang="ko-KR" sz="1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: </a:t>
                      </a:r>
                      <a:r>
                        <a:rPr lang="ko-KR" altLang="en-US" sz="1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게시판 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34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대상테스트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12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http://maysun7.dothome.co.kr/php/list.php</a:t>
                      </a:r>
                      <a:endParaRPr lang="ko-KR" altLang="en-US" sz="1200" b="0" spc="12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18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황민선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04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2023-07-31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5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maysun7*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41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정상적으로 글 보기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작성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수정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삭제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검색이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87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2023-07-31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48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1.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게시판 글 보기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2.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로그인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3.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새 글 작성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4.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작성한 글 수정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5.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게시판 목록에서 글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3713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전제조건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회원가입이 되어있는 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34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성공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/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실패기준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보기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로그인 후 글 작성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수정 가능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37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기타 테스트 의견사항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34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7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394468" y="5994453"/>
            <a:ext cx="2743200" cy="365125"/>
          </a:xfrm>
        </p:spPr>
        <p:txBody>
          <a:bodyPr/>
          <a:lstStyle/>
          <a:p>
            <a:fld id="{27D39D98-32A9-48FD-9D7A-E71AA25D3D25}" type="slidenum">
              <a:rPr lang="ko-KR" altLang="en-US" sz="1000" smtClean="0"/>
              <a:t>21</a:t>
            </a:fld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679504" y="1297459"/>
            <a:ext cx="529734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      </a:t>
            </a:r>
            <a:r>
              <a:rPr lang="ko-KR" altLang="en-US" sz="1000" b="1" dirty="0"/>
              <a:t>게시판 글 보기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게시판 목록에서 읽고자 하는 글의 제목을 클릭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화면이 전환되며 글의 내용이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3. '</a:t>
            </a:r>
            <a:r>
              <a:rPr lang="ko-KR" altLang="en-US" sz="1000" dirty="0"/>
              <a:t>로그인</a:t>
            </a:r>
            <a:r>
              <a:rPr lang="en-US" altLang="ko-KR" sz="1000" dirty="0"/>
              <a:t>'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</a:t>
            </a:r>
          </a:p>
        </p:txBody>
      </p:sp>
      <p:sp>
        <p:nvSpPr>
          <p:cNvPr id="16" name="타원 15"/>
          <p:cNvSpPr/>
          <p:nvPr/>
        </p:nvSpPr>
        <p:spPr>
          <a:xfrm>
            <a:off x="772507" y="1380166"/>
            <a:ext cx="198528" cy="19852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89376" y="3085026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23164" y="4048332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5968538" y="1037642"/>
            <a:ext cx="0" cy="555162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351090" y="948317"/>
            <a:ext cx="5339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</a:t>
            </a:r>
            <a:r>
              <a:rPr lang="ko-KR" altLang="en-US" sz="1000" b="1" dirty="0"/>
              <a:t>게시판 글 작성</a:t>
            </a:r>
            <a:r>
              <a:rPr lang="ko-KR" altLang="en-US" sz="1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3-1. </a:t>
            </a:r>
            <a:r>
              <a:rPr lang="ko-KR" altLang="en-US" sz="1000" dirty="0"/>
              <a:t>리뷰 게시판으로 이동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3-2. '</a:t>
            </a:r>
            <a:r>
              <a:rPr lang="ko-KR" altLang="en-US" sz="1000" dirty="0"/>
              <a:t>글쓰기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3-3. </a:t>
            </a:r>
            <a:r>
              <a:rPr lang="ko-KR" altLang="en-US" sz="1000" dirty="0"/>
              <a:t>제목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3-4. </a:t>
            </a:r>
            <a:r>
              <a:rPr lang="ko-KR" altLang="en-US" sz="1000" dirty="0"/>
              <a:t>내용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3-5. </a:t>
            </a:r>
            <a:r>
              <a:rPr lang="ko-KR" altLang="en-US" sz="1000" dirty="0" err="1"/>
              <a:t>이미지파일</a:t>
            </a:r>
            <a:r>
              <a:rPr lang="ko-KR" altLang="en-US" sz="1000" dirty="0"/>
              <a:t> 첨부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3-6. 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	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3-7. "</a:t>
            </a:r>
            <a:r>
              <a:rPr lang="ko-KR" altLang="en-US" sz="1000" dirty="0"/>
              <a:t>제목을 입력하지 않고 </a:t>
            </a:r>
            <a:r>
              <a:rPr lang="en-US" altLang="ko-KR" sz="1000" dirty="0"/>
              <a:t>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버튼을 누름 </a:t>
            </a:r>
            <a:r>
              <a:rPr lang="en-US" altLang="ko-KR" sz="1000" dirty="0"/>
              <a:t>- '</a:t>
            </a:r>
            <a:r>
              <a:rPr lang="ko-KR" altLang="en-US" sz="1000" dirty="0"/>
              <a:t>제목을 입력해주세요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3-8. </a:t>
            </a:r>
            <a:r>
              <a:rPr lang="ko-KR" altLang="en-US" sz="1000" dirty="0" err="1"/>
              <a:t>이미지파일</a:t>
            </a:r>
            <a:r>
              <a:rPr lang="ko-KR" altLang="en-US" sz="1000" dirty="0"/>
              <a:t> 용량이 </a:t>
            </a:r>
            <a:r>
              <a:rPr lang="en-US" altLang="ko-KR" sz="1000" dirty="0"/>
              <a:t>500kb </a:t>
            </a:r>
            <a:r>
              <a:rPr lang="ko-KR" altLang="en-US" sz="1000" dirty="0"/>
              <a:t>이상일 때 </a:t>
            </a:r>
            <a:r>
              <a:rPr lang="en-US" altLang="ko-KR" sz="1000" dirty="0"/>
              <a:t>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버튼을 누름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'</a:t>
            </a:r>
            <a:r>
              <a:rPr lang="ko-KR" altLang="en-US" sz="1000" dirty="0"/>
              <a:t>지정된 용량</a:t>
            </a:r>
            <a:r>
              <a:rPr lang="en-US" altLang="ko-KR" sz="1000" dirty="0"/>
              <a:t>(500kb) </a:t>
            </a:r>
            <a:r>
              <a:rPr lang="ko-KR" altLang="en-US" sz="1000" dirty="0"/>
              <a:t>을 초과합니다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안내창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3-9. </a:t>
            </a:r>
            <a:r>
              <a:rPr lang="ko-KR" altLang="en-US" sz="1000" dirty="0"/>
              <a:t>제목을 입력하고 </a:t>
            </a:r>
            <a:r>
              <a:rPr lang="ko-KR" altLang="en-US" sz="1000" dirty="0" err="1"/>
              <a:t>이미지파일</a:t>
            </a:r>
            <a:r>
              <a:rPr lang="ko-KR" altLang="en-US" sz="1000" dirty="0"/>
              <a:t> 용량이 </a:t>
            </a:r>
            <a:r>
              <a:rPr lang="en-US" altLang="ko-KR" sz="1000" dirty="0"/>
              <a:t>500kb </a:t>
            </a:r>
            <a:r>
              <a:rPr lang="ko-KR" altLang="en-US" sz="1000" dirty="0"/>
              <a:t>이하 또는 첨부한 파일이 없을 때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</a:t>
            </a:r>
            <a:r>
              <a:rPr lang="ko-KR" altLang="en-US" sz="1000" dirty="0"/>
              <a:t>게시판 목록으로 이동하고 목록에 작성한 글의 제목이 보여짐</a:t>
            </a:r>
            <a:r>
              <a:rPr lang="en-US" altLang="ko-KR" sz="1000" dirty="0"/>
              <a:t>"</a:t>
            </a:r>
          </a:p>
        </p:txBody>
      </p:sp>
      <p:sp>
        <p:nvSpPr>
          <p:cNvPr id="20" name="타원 19"/>
          <p:cNvSpPr/>
          <p:nvPr/>
        </p:nvSpPr>
        <p:spPr>
          <a:xfrm>
            <a:off x="6423164" y="1037642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9504" y="3011419"/>
            <a:ext cx="4574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  </a:t>
            </a:r>
            <a:r>
              <a:rPr lang="ko-KR" altLang="en-US" sz="1000" b="1" dirty="0"/>
              <a:t>게시판 글 검색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2-1. </a:t>
            </a:r>
            <a:r>
              <a:rPr lang="ko-KR" altLang="en-US" sz="1000" dirty="0"/>
              <a:t>제목</a:t>
            </a:r>
            <a:r>
              <a:rPr lang="en-US" altLang="ko-KR" sz="1000" dirty="0"/>
              <a:t>/</a:t>
            </a:r>
            <a:r>
              <a:rPr lang="ko-KR" altLang="en-US" sz="1000" dirty="0"/>
              <a:t>내용</a:t>
            </a:r>
            <a:r>
              <a:rPr lang="en-US" altLang="ko-KR" sz="1000" dirty="0"/>
              <a:t>/</a:t>
            </a:r>
            <a:r>
              <a:rPr lang="ko-KR" altLang="en-US" sz="1000" dirty="0"/>
              <a:t>아이디로 검색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</a:t>
            </a:r>
            <a:r>
              <a:rPr lang="ko-KR" altLang="en-US" sz="1000" dirty="0"/>
              <a:t>게시판 목록에 검색결과에 해당하는 글의 목록이 보여짐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51090" y="3957775"/>
            <a:ext cx="509553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</a:t>
            </a:r>
            <a:r>
              <a:rPr lang="ko-KR" altLang="en-US" sz="1000" b="1" dirty="0"/>
              <a:t>게시판 글 수정</a:t>
            </a:r>
            <a:r>
              <a:rPr lang="ko-KR" altLang="en-US" sz="1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4-1. </a:t>
            </a:r>
            <a:r>
              <a:rPr lang="ko-KR" altLang="en-US" sz="1000" dirty="0"/>
              <a:t>게시판 목록에서 수정할 글의 제목 클릭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4-2. </a:t>
            </a:r>
            <a:r>
              <a:rPr lang="ko-KR" altLang="en-US" sz="1000" dirty="0"/>
              <a:t>오른쪽 아래의 </a:t>
            </a:r>
            <a:r>
              <a:rPr lang="en-US" altLang="ko-KR" sz="1000" dirty="0"/>
              <a:t>'</a:t>
            </a:r>
            <a:r>
              <a:rPr lang="ko-KR" altLang="en-US" sz="1000" dirty="0"/>
              <a:t>수정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4-3. </a:t>
            </a:r>
            <a:r>
              <a:rPr lang="ko-KR" altLang="en-US" sz="1000" dirty="0"/>
              <a:t>제목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4-4. </a:t>
            </a:r>
            <a:r>
              <a:rPr lang="ko-KR" altLang="en-US" sz="1000" dirty="0"/>
              <a:t>내용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4-5. </a:t>
            </a:r>
            <a:r>
              <a:rPr lang="ko-KR" altLang="en-US" sz="1000" dirty="0"/>
              <a:t>첨부한 이미지 파일 수정 </a:t>
            </a:r>
            <a:r>
              <a:rPr lang="en-US" altLang="ko-KR" sz="1000" dirty="0"/>
              <a:t>or </a:t>
            </a:r>
            <a:r>
              <a:rPr lang="ko-KR" altLang="en-US" sz="1000" dirty="0"/>
              <a:t>삭제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4-6. 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4-7. "</a:t>
            </a:r>
            <a:r>
              <a:rPr lang="ko-KR" altLang="en-US" sz="1000" dirty="0"/>
              <a:t>제목을 입력하지 않고 </a:t>
            </a:r>
            <a:r>
              <a:rPr lang="en-US" altLang="ko-KR" sz="1000" dirty="0"/>
              <a:t>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버튼을 누름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'</a:t>
            </a:r>
            <a:r>
              <a:rPr lang="ko-KR" altLang="en-US" sz="1000" dirty="0"/>
              <a:t>제목을 입력해주세요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4-8. </a:t>
            </a:r>
            <a:r>
              <a:rPr lang="ko-KR" altLang="en-US" sz="1000" dirty="0"/>
              <a:t>제목을 입력함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</a:t>
            </a:r>
            <a:r>
              <a:rPr lang="ko-KR" altLang="en-US" sz="1000" dirty="0"/>
              <a:t>게시판 목록으로 이동하고 목록에 수정한 글의 제목이 보여짐</a:t>
            </a:r>
            <a:r>
              <a:rPr lang="en-US" altLang="ko-KR" sz="1000" dirty="0"/>
              <a:t>"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9504" y="4412806"/>
            <a:ext cx="51892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  </a:t>
            </a:r>
            <a:r>
              <a:rPr lang="ko-KR" altLang="en-US" sz="1000" b="1" dirty="0"/>
              <a:t>로그인하기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	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2-1. "</a:t>
            </a:r>
            <a:r>
              <a:rPr lang="ko-KR" altLang="en-US" sz="1000" dirty="0"/>
              <a:t>아이디 항목이 빈칸이면 </a:t>
            </a:r>
            <a:r>
              <a:rPr lang="en-US" altLang="ko-KR" sz="1000" dirty="0"/>
              <a:t>'</a:t>
            </a:r>
            <a:r>
              <a:rPr lang="ko-KR" altLang="en-US" sz="1000" dirty="0"/>
              <a:t>아이디를 입력하세요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2-2. </a:t>
            </a:r>
            <a:r>
              <a:rPr lang="ko-KR" altLang="en-US" sz="1000" dirty="0"/>
              <a:t>비밀번호 항목이 빈칸이면 </a:t>
            </a:r>
            <a:r>
              <a:rPr lang="en-US" altLang="ko-KR" sz="1000" dirty="0"/>
              <a:t>'</a:t>
            </a:r>
            <a:r>
              <a:rPr lang="ko-KR" altLang="en-US" sz="1000" dirty="0"/>
              <a:t>비밀번호를 입력하세요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  <a:r>
              <a:rPr lang="en-US" altLang="ko-KR" sz="10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2-3. "</a:t>
            </a:r>
            <a:r>
              <a:rPr lang="ko-KR" altLang="en-US" sz="1000" dirty="0"/>
              <a:t>아이디를 잘못 입력한 경우 </a:t>
            </a:r>
            <a:r>
              <a:rPr lang="en-US" altLang="ko-KR" sz="1000" dirty="0"/>
              <a:t>- '</a:t>
            </a:r>
            <a:r>
              <a:rPr lang="ko-KR" altLang="en-US" sz="1000" dirty="0"/>
              <a:t>등록되지 않은 아이디입니다</a:t>
            </a:r>
            <a:r>
              <a:rPr lang="en-US" altLang="ko-KR" sz="1000" dirty="0"/>
              <a:t>.'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2-4. </a:t>
            </a:r>
            <a:r>
              <a:rPr lang="ko-KR" altLang="en-US" sz="1000" dirty="0"/>
              <a:t>비밀번호를 잘못 입력한 경우 </a:t>
            </a:r>
            <a:r>
              <a:rPr lang="en-US" altLang="ko-KR" sz="1000" dirty="0"/>
              <a:t>- '</a:t>
            </a:r>
            <a:r>
              <a:rPr lang="ko-KR" altLang="en-US" sz="1000" dirty="0"/>
              <a:t>비밀번호가 틀립니다</a:t>
            </a:r>
            <a:r>
              <a:rPr lang="en-US" altLang="ko-KR" sz="1000" dirty="0"/>
              <a:t>.'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  <a:r>
              <a:rPr lang="en-US" altLang="ko-KR" sz="10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2-5.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비밀번호를 모두 맞게 입력한 경우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– </a:t>
            </a:r>
            <a:r>
              <a:rPr lang="ko-KR" altLang="en-US" sz="1000" dirty="0"/>
              <a:t>메인 화면으로 이동하고 </a:t>
            </a:r>
            <a:r>
              <a:rPr lang="en-US" altLang="ko-KR" sz="1000" dirty="0"/>
              <a:t>'</a:t>
            </a:r>
            <a:r>
              <a:rPr lang="ko-KR" altLang="en-US" sz="1000" dirty="0"/>
              <a:t>로그인 성공</a:t>
            </a:r>
            <a:r>
              <a:rPr lang="en-US" altLang="ko-KR" sz="1000" dirty="0"/>
              <a:t>! </a:t>
            </a:r>
            <a:r>
              <a:rPr lang="ko-KR" altLang="en-US" sz="1000" dirty="0"/>
              <a:t>반갑습니다</a:t>
            </a:r>
            <a:r>
              <a:rPr lang="en-US" altLang="ko-KR" sz="1000" dirty="0"/>
              <a:t>.'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</p:txBody>
      </p:sp>
      <p:sp>
        <p:nvSpPr>
          <p:cNvPr id="24" name="타원 23"/>
          <p:cNvSpPr/>
          <p:nvPr/>
        </p:nvSpPr>
        <p:spPr>
          <a:xfrm>
            <a:off x="789376" y="4494196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B04065-DB7E-47DD-64AF-98E71DD4D76E}"/>
              </a:ext>
            </a:extLst>
          </p:cNvPr>
          <p:cNvCxnSpPr>
            <a:cxnSpLocks/>
          </p:cNvCxnSpPr>
          <p:nvPr/>
        </p:nvCxnSpPr>
        <p:spPr>
          <a:xfrm>
            <a:off x="638508" y="2703786"/>
            <a:ext cx="50213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78DDBF-B912-AB98-5DD4-C78078E41432}"/>
              </a:ext>
            </a:extLst>
          </p:cNvPr>
          <p:cNvCxnSpPr>
            <a:cxnSpLocks/>
          </p:cNvCxnSpPr>
          <p:nvPr/>
        </p:nvCxnSpPr>
        <p:spPr>
          <a:xfrm>
            <a:off x="638508" y="4299478"/>
            <a:ext cx="50213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3425D9-687F-F76C-A970-8571218C0EDA}"/>
              </a:ext>
            </a:extLst>
          </p:cNvPr>
          <p:cNvCxnSpPr>
            <a:cxnSpLocks/>
          </p:cNvCxnSpPr>
          <p:nvPr/>
        </p:nvCxnSpPr>
        <p:spPr>
          <a:xfrm>
            <a:off x="6327441" y="3907968"/>
            <a:ext cx="52523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4672DE-9515-D956-B51F-D2FE851D0E02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86C61-2AF9-525B-655A-3B4574D0B2EA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4FA14E8-C995-73CD-3A7B-8C0B5098DA07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1936288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테스트 시나리오</a:t>
            </a:r>
          </a:p>
        </p:txBody>
      </p:sp>
    </p:spTree>
    <p:extLst>
      <p:ext uri="{BB962C8B-B14F-4D97-AF65-F5344CB8AC3E}">
        <p14:creationId xmlns:p14="http://schemas.microsoft.com/office/powerpoint/2010/main" val="266931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0741B6-CF83-424F-98E3-48BA96476744}"/>
              </a:ext>
            </a:extLst>
          </p:cNvPr>
          <p:cNvSpPr/>
          <p:nvPr/>
        </p:nvSpPr>
        <p:spPr>
          <a:xfrm>
            <a:off x="465221" y="473250"/>
            <a:ext cx="11269579" cy="5911500"/>
          </a:xfrm>
          <a:prstGeom prst="rect">
            <a:avLst/>
          </a:prstGeom>
          <a:solidFill>
            <a:srgbClr val="C0D3D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noFill/>
              </a:rPr>
              <a:t>🙂</a:t>
            </a:r>
            <a:endParaRPr lang="ko-KR" altLang="en-US" dirty="0">
              <a:noFill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7519" y="2748606"/>
            <a:ext cx="7068588" cy="1058640"/>
          </a:xfrm>
          <a:effectLst/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br>
              <a:rPr lang="en-US" altLang="ko-KR" sz="5400" b="1" spc="450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5400" b="1" spc="450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  <a:endParaRPr lang="ko-KR" altLang="en-US" sz="5400" spc="3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21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50261" y="375395"/>
            <a:ext cx="1110344" cy="2796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기획의도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871689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2565" y="31101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37" y="1355364"/>
            <a:ext cx="2330040" cy="5045500"/>
          </a:xfrm>
          <a:prstGeom prst="rect">
            <a:avLst/>
          </a:prstGeom>
          <a:ln w="38100">
            <a:solidFill>
              <a:srgbClr val="47687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C7568-1839-4DAD-9BFC-6EFAA70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23FAE-FB00-4E21-993A-16A44A63E61B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199" y="2740422"/>
            <a:ext cx="56628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테이퍼드</a:t>
            </a:r>
            <a:r>
              <a:rPr lang="ko-KR" altLang="en-US" sz="1200" dirty="0"/>
              <a:t> 커피는 최근 몇 년 사이에 생겨난 새로운 브랜드로서, 합리적인 가격대 안에서 </a:t>
            </a:r>
            <a:r>
              <a:rPr lang="ko-KR" altLang="en-US" sz="1200" dirty="0" err="1"/>
              <a:t>테이퍼드만의</a:t>
            </a:r>
            <a:r>
              <a:rPr lang="ko-KR" altLang="en-US" sz="1200" dirty="0"/>
              <a:t> 밸런스를 갖춘 커피와 베이커리를 선보이고 있다.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심플하면서도 톡톡 튀는 블루 컬러의 브랜드 로고와 깔끔하고 절제된 세련미가 있는 </a:t>
            </a:r>
            <a:r>
              <a:rPr lang="ko-KR" altLang="en-US" sz="1200" dirty="0" err="1"/>
              <a:t>테이퍼드</a:t>
            </a:r>
            <a:r>
              <a:rPr lang="ko-KR" altLang="en-US" sz="1200" dirty="0"/>
              <a:t> 커피만의 분위기가 느껴지는 인테리어 또한 매장 이용에 큰 만족감을 주고 있으나, </a:t>
            </a:r>
            <a:r>
              <a:rPr lang="ko-KR" altLang="en-US" sz="1200" dirty="0" err="1"/>
              <a:t>인스타그램과</a:t>
            </a:r>
            <a:r>
              <a:rPr lang="ko-KR" altLang="en-US" sz="1200" dirty="0"/>
              <a:t> 매장을 방문한 고객의 리뷰 외에는 브랜드에 대한 정보를 접하는데 어려움이 있다.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따라서 홈페이지 제작을 통해 잠재적인 고객들의 정보 접근성을 높이고 브랜드 이미지를 부각 및 상승시키는 효과를 얻고자 한다.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15" y="1844674"/>
            <a:ext cx="2981715" cy="3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8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8315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089736" y="3664134"/>
            <a:ext cx="1629518" cy="16295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99860" y="5633610"/>
            <a:ext cx="244676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브랜드 로고 색상인 블루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화이트 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66360" y="5610750"/>
            <a:ext cx="2597830" cy="72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브랜드가 만들어진 기간이 길지 않음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웹 사이트가 없는 상태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많이 알려지지 않음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66624" y="2055274"/>
            <a:ext cx="608880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부족하지도 과하지도 않은 커피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베이커리의 맛과 퀄리티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공간의 편안함을 추구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메인 로고의 블루 컬러와 매장의 인테리어에 사용된 색상들을 활용하며 웹 사이트를 구성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 이용 연령대는 20~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0대이고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simple &amp; minimal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한 취향을 반영함</a:t>
            </a: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1384275" y="3246395"/>
            <a:ext cx="919990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149571" y="3664132"/>
            <a:ext cx="1629518" cy="16295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23142" y="3652701"/>
            <a:ext cx="1629518" cy="16295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4436" y="5610264"/>
            <a:ext cx="2561804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심플한 매장 분위기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-&gt;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심플한 디자인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85" y="1397628"/>
            <a:ext cx="3513565" cy="38535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F1C2F2-471C-406C-8ADD-BF065D09D35D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3740B27-BCFE-4ACC-A9DD-73C89CCBF13D}"/>
              </a:ext>
            </a:extLst>
          </p:cNvPr>
          <p:cNvSpPr txBox="1">
            <a:spLocks/>
          </p:cNvSpPr>
          <p:nvPr/>
        </p:nvSpPr>
        <p:spPr>
          <a:xfrm>
            <a:off x="727401" y="386825"/>
            <a:ext cx="1093448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컨셉도출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2D5986-65EB-47D2-A5A1-3056619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3F04F4-E830-42A3-8C32-B1B157441DA3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576A4-44D9-4AD3-A840-77BF178A8BD1}"/>
              </a:ext>
            </a:extLst>
          </p:cNvPr>
          <p:cNvSpPr txBox="1"/>
          <p:nvPr/>
        </p:nvSpPr>
        <p:spPr>
          <a:xfrm>
            <a:off x="2505235" y="4340391"/>
            <a:ext cx="840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200" dirty="0"/>
              <a:t>SIMPLE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9E2333-503C-476C-BE1A-FBB5B5570976}"/>
              </a:ext>
            </a:extLst>
          </p:cNvPr>
          <p:cNvSpPr txBox="1"/>
          <p:nvPr/>
        </p:nvSpPr>
        <p:spPr>
          <a:xfrm>
            <a:off x="5685852" y="4206503"/>
            <a:ext cx="594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/>
              <a:t>BLUE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42321-53A7-4B1B-A4B4-62E89C8A7D6D}"/>
              </a:ext>
            </a:extLst>
          </p:cNvPr>
          <p:cNvSpPr txBox="1"/>
          <p:nvPr/>
        </p:nvSpPr>
        <p:spPr>
          <a:xfrm>
            <a:off x="5629705" y="4473733"/>
            <a:ext cx="722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/>
              <a:t>WHITE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5518D-4CD7-4B2D-9603-AF7982DA836B}"/>
              </a:ext>
            </a:extLst>
          </p:cNvPr>
          <p:cNvSpPr txBox="1"/>
          <p:nvPr/>
        </p:nvSpPr>
        <p:spPr>
          <a:xfrm>
            <a:off x="8437486" y="4352242"/>
            <a:ext cx="1217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2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브랜드 이미지</a:t>
            </a:r>
          </a:p>
        </p:txBody>
      </p:sp>
    </p:spTree>
    <p:extLst>
      <p:ext uri="{BB962C8B-B14F-4D97-AF65-F5344CB8AC3E}">
        <p14:creationId xmlns:p14="http://schemas.microsoft.com/office/powerpoint/2010/main" val="70791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연결선 86"/>
          <p:cNvCxnSpPr/>
          <p:nvPr/>
        </p:nvCxnSpPr>
        <p:spPr>
          <a:xfrm>
            <a:off x="3566840" y="2777490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566442" y="2777490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572027" y="3449650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566840" y="2777490"/>
            <a:ext cx="500124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53011" y="3568865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7905073" y="3889930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215481" y="4177646"/>
            <a:ext cx="48170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75884" y="2268855"/>
            <a:ext cx="48170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62" idx="0"/>
          </p:cNvCxnSpPr>
          <p:nvPr/>
        </p:nvCxnSpPr>
        <p:spPr>
          <a:xfrm>
            <a:off x="5809172" y="4463662"/>
            <a:ext cx="8461" cy="16472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888315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F1C2F2-471C-406C-8ADD-BF065D09D35D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75414" y="1131570"/>
            <a:ext cx="1600940" cy="66294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TAPERED COFFEE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126744" y="2068002"/>
            <a:ext cx="1011416" cy="423737"/>
          </a:xfrm>
          <a:prstGeom prst="roundRect">
            <a:avLst/>
          </a:prstGeom>
          <a:solidFill>
            <a:srgbClr val="F9F9F9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>
            <a:off x="5875884" y="1794510"/>
            <a:ext cx="0" cy="98298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88295" y="3892461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40614" y="5365327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40615" y="4695366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40613" y="6029611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730754" y="2069600"/>
            <a:ext cx="1007606" cy="422140"/>
          </a:xfrm>
          <a:prstGeom prst="roundRect">
            <a:avLst/>
          </a:prstGeom>
          <a:solidFill>
            <a:srgbClr val="F9F9F9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11903" y="2056828"/>
            <a:ext cx="1038087" cy="434911"/>
          </a:xfrm>
          <a:prstGeom prst="roundRect">
            <a:avLst/>
          </a:prstGeom>
          <a:solidFill>
            <a:srgbClr val="F9F9F9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68194" y="2121098"/>
            <a:ext cx="767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 err="1"/>
              <a:t>Login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0412318" y="2126396"/>
            <a:ext cx="880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/>
              <a:t>Service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32240" y="4030634"/>
            <a:ext cx="837792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Gallery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809187" y="3889425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043363" y="3892461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77277" y="4030633"/>
            <a:ext cx="98950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Location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192113" y="4035603"/>
            <a:ext cx="125104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Contact us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192113" y="4783885"/>
            <a:ext cx="125104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Contact us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378303" y="5458062"/>
            <a:ext cx="855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 err="1"/>
              <a:t>Recurit</a:t>
            </a:r>
            <a:endParaRPr lang="en-US" altLang="ko-KR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5330955" y="6110916"/>
            <a:ext cx="973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 err="1"/>
              <a:t>Catering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8755826" y="2132528"/>
            <a:ext cx="98950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Location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790170" y="3023235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903478" y="3990360"/>
            <a:ext cx="136128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300" dirty="0"/>
              <a:t>회원가입 버튼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084763" y="3171824"/>
            <a:ext cx="9633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300" dirty="0"/>
              <a:t>메인 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09187" y="3023235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20192" y="3179811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왼쪽 슬라이드 메뉴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E8C0A05-6D88-43CB-A999-33D94599BD4D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564000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정보구조설계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AE569D-4B36-429E-BDD7-B42EBF9E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0E0D7F-CDC9-4305-AFCD-450161E5AD31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9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0945" y="1089828"/>
            <a:ext cx="183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[Main]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11" y="536918"/>
            <a:ext cx="1198305" cy="35851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99" y="248959"/>
            <a:ext cx="4231902" cy="452923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34" y="248959"/>
            <a:ext cx="2748913" cy="645558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982323" y="1588332"/>
            <a:ext cx="162678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900" dirty="0"/>
              <a:t>1. </a:t>
            </a:r>
            <a:r>
              <a:rPr lang="ko-KR" altLang="en-US" sz="900" dirty="0"/>
              <a:t>로고 </a:t>
            </a:r>
            <a:br>
              <a:rPr lang="ko-KR" altLang="en-US" sz="900" dirty="0"/>
            </a:br>
            <a:r>
              <a:rPr lang="en-US" altLang="ko-KR" sz="900" dirty="0"/>
              <a:t>2. </a:t>
            </a:r>
            <a:r>
              <a:rPr lang="ko-KR" altLang="en-US" sz="900" dirty="0"/>
              <a:t>메뉴 버튼 </a:t>
            </a:r>
            <a:br>
              <a:rPr lang="ko-KR" altLang="en-US" sz="900" dirty="0"/>
            </a:br>
            <a:r>
              <a:rPr lang="en-US" altLang="ko-KR" sz="900" dirty="0"/>
              <a:t>3. </a:t>
            </a:r>
            <a:r>
              <a:rPr lang="ko-KR" altLang="en-US" sz="900" dirty="0"/>
              <a:t>로그인 </a:t>
            </a:r>
            <a:br>
              <a:rPr lang="ko-KR" altLang="en-US" sz="900" dirty="0"/>
            </a:br>
            <a:r>
              <a:rPr lang="en-US" altLang="ko-KR" sz="900" dirty="0"/>
              <a:t>4. </a:t>
            </a:r>
            <a:r>
              <a:rPr lang="ko-KR" altLang="en-US" sz="900" dirty="0"/>
              <a:t>매장 위치 </a:t>
            </a:r>
            <a:br>
              <a:rPr lang="ko-KR" altLang="en-US" sz="900" dirty="0"/>
            </a:br>
            <a:r>
              <a:rPr lang="en-US" altLang="ko-KR" sz="900" dirty="0"/>
              <a:t>5. </a:t>
            </a:r>
            <a:r>
              <a:rPr lang="ko-KR" altLang="en-US" sz="900" dirty="0"/>
              <a:t>고객 서비스 </a:t>
            </a:r>
            <a:br>
              <a:rPr lang="ko-KR" altLang="en-US" sz="900" dirty="0"/>
            </a:br>
            <a:r>
              <a:rPr lang="en-US" altLang="ko-KR" sz="900" dirty="0"/>
              <a:t>6. </a:t>
            </a:r>
            <a:r>
              <a:rPr lang="ko-KR" altLang="en-US" sz="900" dirty="0"/>
              <a:t>슬라이드 메뉴 </a:t>
            </a:r>
            <a:br>
              <a:rPr lang="ko-KR" altLang="en-US" sz="900" dirty="0"/>
            </a:br>
            <a:r>
              <a:rPr lang="en-US" altLang="ko-KR" sz="900" dirty="0"/>
              <a:t>7. </a:t>
            </a:r>
            <a:r>
              <a:rPr lang="ko-KR" altLang="en-US" sz="900" dirty="0"/>
              <a:t>로고 </a:t>
            </a:r>
            <a:br>
              <a:rPr lang="ko-KR" altLang="en-US" sz="900" dirty="0"/>
            </a:br>
            <a:r>
              <a:rPr lang="en-US" altLang="ko-KR" sz="900" dirty="0"/>
              <a:t>8. </a:t>
            </a:r>
            <a:r>
              <a:rPr lang="ko-KR" altLang="en-US" sz="900" dirty="0"/>
              <a:t>브랜드 관련된 문구 </a:t>
            </a:r>
            <a:br>
              <a:rPr lang="ko-KR" altLang="en-US" sz="900" dirty="0"/>
            </a:br>
            <a:r>
              <a:rPr lang="en-US" altLang="ko-KR" sz="900" dirty="0"/>
              <a:t>9. </a:t>
            </a:r>
            <a:r>
              <a:rPr lang="ko-KR" altLang="en-US" sz="900" dirty="0"/>
              <a:t>회원가입 버튼 </a:t>
            </a:r>
            <a:br>
              <a:rPr lang="ko-KR" altLang="en-US" sz="900" dirty="0"/>
            </a:br>
            <a:r>
              <a:rPr lang="en-US" altLang="ko-KR" sz="900" dirty="0"/>
              <a:t>10. </a:t>
            </a:r>
            <a:r>
              <a:rPr lang="ko-KR" altLang="en-US" sz="900" dirty="0"/>
              <a:t>이미지</a:t>
            </a:r>
            <a:endParaRPr lang="en-US" altLang="ko-KR" sz="900" dirty="0"/>
          </a:p>
          <a:p>
            <a:pPr>
              <a:lnSpc>
                <a:spcPct val="160000"/>
              </a:lnSpc>
            </a:pPr>
            <a:r>
              <a:rPr lang="en-US" altLang="ko-KR" sz="900" dirty="0"/>
              <a:t>11. </a:t>
            </a:r>
            <a:r>
              <a:rPr lang="ko-KR" altLang="en-US" sz="900" dirty="0"/>
              <a:t>브랜드 관련된 문구 </a:t>
            </a:r>
            <a:br>
              <a:rPr lang="ko-KR" altLang="en-US" sz="900" dirty="0"/>
            </a:br>
            <a:r>
              <a:rPr lang="en-US" altLang="ko-KR" sz="900" dirty="0"/>
              <a:t>12. </a:t>
            </a:r>
            <a:r>
              <a:rPr lang="ko-KR" altLang="en-US" sz="900" dirty="0"/>
              <a:t>갤러리 </a:t>
            </a:r>
            <a:br>
              <a:rPr lang="ko-KR" altLang="en-US" sz="900" dirty="0"/>
            </a:br>
            <a:r>
              <a:rPr lang="en-US" altLang="ko-KR" sz="900" dirty="0"/>
              <a:t>13. </a:t>
            </a:r>
            <a:r>
              <a:rPr lang="ko-KR" altLang="en-US" sz="900" dirty="0"/>
              <a:t>이미지</a:t>
            </a:r>
            <a:endParaRPr lang="en-US" altLang="ko-KR" sz="900" dirty="0"/>
          </a:p>
          <a:p>
            <a:pPr>
              <a:lnSpc>
                <a:spcPct val="160000"/>
              </a:lnSpc>
            </a:pPr>
            <a:r>
              <a:rPr lang="en-US" altLang="ko-KR" sz="900" dirty="0"/>
              <a:t>14. Contact us </a:t>
            </a:r>
            <a:br>
              <a:rPr lang="en-US" altLang="ko-KR" sz="900" dirty="0"/>
            </a:br>
            <a:r>
              <a:rPr lang="en-US" altLang="ko-KR" sz="900" dirty="0"/>
              <a:t>15. </a:t>
            </a:r>
            <a:r>
              <a:rPr lang="ko-KR" altLang="en-US" sz="900" dirty="0"/>
              <a:t>고객 문의 </a:t>
            </a:r>
            <a:br>
              <a:rPr lang="ko-KR" altLang="en-US" sz="900" dirty="0"/>
            </a:br>
            <a:r>
              <a:rPr lang="en-US" altLang="ko-KR" sz="900" dirty="0"/>
              <a:t>16. </a:t>
            </a:r>
            <a:r>
              <a:rPr lang="ko-KR" altLang="en-US" sz="900" dirty="0"/>
              <a:t>채용 문의 </a:t>
            </a:r>
            <a:br>
              <a:rPr lang="ko-KR" altLang="en-US" sz="900" dirty="0"/>
            </a:br>
            <a:r>
              <a:rPr lang="en-US" altLang="ko-KR" sz="900" dirty="0"/>
              <a:t>17. </a:t>
            </a:r>
            <a:r>
              <a:rPr lang="ko-KR" altLang="en-US" sz="900" dirty="0" err="1"/>
              <a:t>케이터링</a:t>
            </a:r>
            <a:r>
              <a:rPr lang="ko-KR" altLang="en-US" sz="900" dirty="0"/>
              <a:t> </a:t>
            </a:r>
            <a:br>
              <a:rPr lang="ko-KR" altLang="en-US" sz="900" dirty="0"/>
            </a:br>
            <a:r>
              <a:rPr lang="en-US" altLang="ko-KR" sz="900" dirty="0"/>
              <a:t>18. </a:t>
            </a:r>
            <a:r>
              <a:rPr lang="ko-KR" altLang="en-US" sz="900" dirty="0"/>
              <a:t>매장 위치 </a:t>
            </a:r>
            <a:br>
              <a:rPr lang="ko-KR" altLang="en-US" sz="900" dirty="0"/>
            </a:br>
            <a:r>
              <a:rPr lang="en-US" altLang="ko-KR" sz="900" dirty="0"/>
              <a:t>19. </a:t>
            </a:r>
            <a:r>
              <a:rPr lang="ko-KR" altLang="en-US" sz="900" dirty="0"/>
              <a:t>이미지 </a:t>
            </a:r>
            <a:br>
              <a:rPr lang="ko-KR" altLang="en-US" sz="900" dirty="0"/>
            </a:br>
            <a:r>
              <a:rPr lang="en-US" altLang="ko-KR" sz="900" dirty="0"/>
              <a:t>20. </a:t>
            </a:r>
            <a:r>
              <a:rPr lang="ko-KR" altLang="en-US" sz="900" dirty="0"/>
              <a:t>매장 정보 </a:t>
            </a:r>
            <a:br>
              <a:rPr lang="ko-KR" altLang="en-US" sz="900" dirty="0"/>
            </a:br>
            <a:r>
              <a:rPr lang="en-US" altLang="ko-KR" sz="900" dirty="0"/>
              <a:t>21. Footer</a:t>
            </a:r>
            <a:endParaRPr lang="ko-KR" altLang="en-US" sz="900" dirty="0"/>
          </a:p>
          <a:p>
            <a:pPr>
              <a:lnSpc>
                <a:spcPct val="160000"/>
              </a:lnSpc>
            </a:pPr>
            <a:endParaRPr lang="en-US" altLang="ko-KR" sz="900" dirty="0"/>
          </a:p>
          <a:p>
            <a:pPr>
              <a:lnSpc>
                <a:spcPct val="160000"/>
              </a:lnSpc>
            </a:pPr>
            <a:br>
              <a:rPr lang="ko-KR" altLang="en-US" sz="900" dirty="0"/>
            </a:br>
            <a:endParaRPr lang="ko-KR" altLang="en-US" sz="9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9152A-8D14-43C7-B871-62C085E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00A3C-0652-A16F-4CEF-E0DBB30C366D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C2A183-83DC-7064-87F1-83F690A0AF29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564000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와이어프레임</a:t>
            </a:r>
          </a:p>
        </p:txBody>
      </p:sp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993536F4-7348-B5AD-8E2A-0B4D3BAF6F0D}"/>
              </a:ext>
            </a:extLst>
          </p:cNvPr>
          <p:cNvSpPr txBox="1"/>
          <p:nvPr/>
        </p:nvSpPr>
        <p:spPr>
          <a:xfrm>
            <a:off x="2030999" y="1651669"/>
            <a:ext cx="606560" cy="524246"/>
          </a:xfrm>
          <a:prstGeom prst="rect">
            <a:avLst/>
          </a:prstGeom>
          <a:noFill/>
          <a:ln w="12700">
            <a:solidFill>
              <a:srgbClr val="FFC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spc="100" dirty="0">
                <a:solidFill>
                  <a:schemeClr val="accent2">
                    <a:lumMod val="50000"/>
                  </a:schemeClr>
                </a:solidFill>
              </a:rPr>
              <a:t>Figma</a:t>
            </a: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1000" spc="1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188949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36" y="1097849"/>
            <a:ext cx="183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[Main]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0EF8DA-A447-413C-936D-DE8F64F0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4CA047-E950-42BF-8108-C11E5F5D1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34" y="441158"/>
            <a:ext cx="1285875" cy="498107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CE9028-7C76-4848-AC6F-DA0E8CAEB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21" y="250300"/>
            <a:ext cx="2773746" cy="64711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B5397F-B90D-4C2A-8F3A-179EAAFB5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95" y="258321"/>
            <a:ext cx="4095452" cy="441079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BCA30A1-632D-7935-D11F-223095E103B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378F26-97BA-7D0B-56A7-2CCE7FE3C836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3493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디자인시안</a:t>
            </a:r>
          </a:p>
        </p:txBody>
      </p:sp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ADACD056-1F36-820B-B9D0-31A8F6DE95A2}"/>
              </a:ext>
            </a:extLst>
          </p:cNvPr>
          <p:cNvSpPr txBox="1"/>
          <p:nvPr/>
        </p:nvSpPr>
        <p:spPr>
          <a:xfrm>
            <a:off x="859926" y="1659690"/>
            <a:ext cx="606560" cy="524246"/>
          </a:xfrm>
          <a:prstGeom prst="rect">
            <a:avLst/>
          </a:prstGeom>
          <a:noFill/>
          <a:ln w="12700">
            <a:solidFill>
              <a:srgbClr val="FFC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spc="100" dirty="0">
                <a:solidFill>
                  <a:schemeClr val="accent2">
                    <a:lumMod val="50000"/>
                  </a:schemeClr>
                </a:solidFill>
              </a:rPr>
              <a:t>Figma</a:t>
            </a: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1000" spc="1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24996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36" y="1097849"/>
            <a:ext cx="183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[Sub1]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0EF8DA-A447-413C-936D-DE8F64F0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CA30A1-632D-7935-D11F-223095E103B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378F26-97BA-7D0B-56A7-2CCE7FE3C836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3493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디자인시안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CBAC0F-169F-4AEA-EDE3-5962EBA7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29" y="1195137"/>
            <a:ext cx="6611971" cy="45973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7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36" y="1097849"/>
            <a:ext cx="1819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[Sub2]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0EF8DA-A447-413C-936D-DE8F64F0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CA30A1-632D-7935-D11F-223095E103B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378F26-97BA-7D0B-56A7-2CCE7FE3C836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3493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디자인시안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C1688E-C24E-512A-CC9A-B2B9F20C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78" y="2909530"/>
            <a:ext cx="2534886" cy="35711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D2C8A4-8421-A9B0-F1DD-1EFFFFB44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6" y="1671105"/>
            <a:ext cx="6386367" cy="46852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96E4F-1B4C-0113-481D-E76139D5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8" y="3269906"/>
            <a:ext cx="2264750" cy="32107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B174B4-262E-68A8-229B-0877470A852A}"/>
              </a:ext>
            </a:extLst>
          </p:cNvPr>
          <p:cNvSpPr/>
          <p:nvPr/>
        </p:nvSpPr>
        <p:spPr>
          <a:xfrm>
            <a:off x="7111944" y="2530409"/>
            <a:ext cx="2397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Mobile [Login, Join]</a:t>
            </a:r>
          </a:p>
        </p:txBody>
      </p:sp>
    </p:spTree>
    <p:extLst>
      <p:ext uri="{BB962C8B-B14F-4D97-AF65-F5344CB8AC3E}">
        <p14:creationId xmlns:p14="http://schemas.microsoft.com/office/powerpoint/2010/main" val="426605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1644</Words>
  <Application>Microsoft Office PowerPoint</Application>
  <PresentationFormat>와이드스크린</PresentationFormat>
  <Paragraphs>349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HY그래픽M</vt:lpstr>
      <vt:lpstr>나눔스퀘어 네오 OTF Regular</vt:lpstr>
      <vt:lpstr>맑은 고딕</vt:lpstr>
      <vt:lpstr>Arial</vt:lpstr>
      <vt:lpstr>Consolas</vt:lpstr>
      <vt:lpstr>Office 테마</vt:lpstr>
      <vt:lpstr> RESPONSIVE WEB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황민선</dc:title>
  <dc:creator>민선 황</dc:creator>
  <cp:lastModifiedBy>민선 황</cp:lastModifiedBy>
  <cp:revision>34</cp:revision>
  <dcterms:created xsi:type="dcterms:W3CDTF">2023-07-30T20:43:21Z</dcterms:created>
  <dcterms:modified xsi:type="dcterms:W3CDTF">2023-08-28T03:53:20Z</dcterms:modified>
</cp:coreProperties>
</file>