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69" r:id="rId1"/>
  </p:sldMasterIdLst>
  <p:notesMasterIdLst>
    <p:notesMasterId r:id="rId58"/>
  </p:notesMasterIdLst>
  <p:handoutMasterIdLst>
    <p:handoutMasterId r:id="rId59"/>
  </p:handoutMasterIdLst>
  <p:sldIdLst>
    <p:sldId id="256" r:id="rId2"/>
    <p:sldId id="878" r:id="rId3"/>
    <p:sldId id="879" r:id="rId4"/>
    <p:sldId id="880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7" r:id="rId20"/>
    <p:sldId id="898" r:id="rId21"/>
    <p:sldId id="903" r:id="rId22"/>
    <p:sldId id="904" r:id="rId23"/>
    <p:sldId id="905" r:id="rId24"/>
    <p:sldId id="906" r:id="rId25"/>
    <p:sldId id="907" r:id="rId26"/>
    <p:sldId id="908" r:id="rId27"/>
    <p:sldId id="909" r:id="rId28"/>
    <p:sldId id="910" r:id="rId29"/>
    <p:sldId id="911" r:id="rId30"/>
    <p:sldId id="912" r:id="rId31"/>
    <p:sldId id="913" r:id="rId32"/>
    <p:sldId id="914" r:id="rId33"/>
    <p:sldId id="915" r:id="rId34"/>
    <p:sldId id="916" r:id="rId35"/>
    <p:sldId id="917" r:id="rId36"/>
    <p:sldId id="918" r:id="rId37"/>
    <p:sldId id="919" r:id="rId38"/>
    <p:sldId id="920" r:id="rId39"/>
    <p:sldId id="924" r:id="rId40"/>
    <p:sldId id="925" r:id="rId41"/>
    <p:sldId id="932" r:id="rId42"/>
    <p:sldId id="886" r:id="rId43"/>
    <p:sldId id="896" r:id="rId44"/>
    <p:sldId id="899" r:id="rId45"/>
    <p:sldId id="901" r:id="rId46"/>
    <p:sldId id="902" r:id="rId47"/>
    <p:sldId id="900" r:id="rId48"/>
    <p:sldId id="922" r:id="rId49"/>
    <p:sldId id="923" r:id="rId50"/>
    <p:sldId id="921" r:id="rId51"/>
    <p:sldId id="926" r:id="rId52"/>
    <p:sldId id="927" r:id="rId53"/>
    <p:sldId id="928" r:id="rId54"/>
    <p:sldId id="929" r:id="rId55"/>
    <p:sldId id="930" r:id="rId56"/>
    <p:sldId id="931" r:id="rId5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00" d="100"/>
          <a:sy n="100" d="100"/>
        </p:scale>
        <p:origin x="918" y="60"/>
      </p:cViewPr>
      <p:guideLst>
        <p:guide orient="horz" pos="2159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 lvl="0">
              <a:defRPr/>
            </a:pPr>
            <a:fld id="{FE15F021-6D0B-46FD-9B8A-5A08A6D483D0}" type="datetime1">
              <a:rPr lang="ko-KR" altLang="en-US"/>
              <a:pPr lvl="0">
                <a:defRPr/>
              </a:pPr>
              <a:t>2023-09-13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 lvl="0">
              <a:defRPr/>
            </a:pPr>
            <a:fld id="{C632109F-8AB7-46AB-9E12-1769705C79CA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0" latinLnBrk="0" hangingPunct="0">
              <a:defRPr kumimoji="0"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0" latinLnBrk="0" hangingPunct="0">
              <a:defRPr kumimoji="0" sz="1200"/>
            </a:lvl1pPr>
          </a:lstStyle>
          <a:p>
            <a:pPr lvl="0">
              <a:defRPr/>
            </a:pPr>
            <a:fld id="{06771228-0F89-41D8-B079-3DC885FFF304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0" latinLnBrk="0" hangingPunct="0">
              <a:defRPr kumimoji="0"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 lvl="0">
              <a:defRPr/>
            </a:pPr>
            <a:fld id="{1FF2B80C-8298-46FE-B90D-EE0F7614A21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FF2B80C-8298-46FE-B90D-EE0F7614A214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4767097" y="67870"/>
            <a:ext cx="4349156" cy="3361130"/>
            <a:chOff x="4686820" y="1660532"/>
            <a:chExt cx="4349156" cy="3361130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9" t="1927" b="34495"/>
            <a:stretch/>
          </p:blipFill>
          <p:spPr>
            <a:xfrm>
              <a:off x="4720082" y="1660533"/>
              <a:ext cx="4315894" cy="336112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 userDrawn="1"/>
          </p:nvSpPr>
          <p:spPr>
            <a:xfrm>
              <a:off x="4686820" y="1660532"/>
              <a:ext cx="1296144" cy="45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5A8DDC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1A206A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>
                <a:solidFill>
                  <a:schemeClr val="bg1"/>
                </a:solidFill>
                <a:latin typeface="+mj-ea"/>
                <a:ea typeface="+mj-ea"/>
              </a:rPr>
              <a:t>쉽게 배우는 데이터 통신과 컴퓨터 네트워크</a:t>
            </a:r>
            <a:r>
              <a:rPr lang="en-US" altLang="ko-KR" sz="1800" b="1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  <a:noFill/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.jpe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A8DDC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3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3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3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3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3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3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3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3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3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3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3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3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115616" y="2636912"/>
            <a:ext cx="7620000" cy="2042119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데이타링크</a:t>
            </a:r>
            <a:r>
              <a:rPr lang="ko-KR" altLang="en-US" dirty="0"/>
              <a:t> 계층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편집</a:t>
            </a:r>
            <a:r>
              <a:rPr lang="en-US" altLang="ko-KR" dirty="0"/>
              <a:t>: </a:t>
            </a:r>
            <a:r>
              <a:rPr lang="ko-KR" altLang="en-US" dirty="0"/>
              <a:t>김혜영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en-US" altLang="ko-KR" dirty="0"/>
              <a:t>CSMA/CD</a:t>
            </a:r>
          </a:p>
          <a:p>
            <a:pPr lvl="2" indent="-266700"/>
            <a:r>
              <a:rPr lang="ko-KR" altLang="en-US" dirty="0"/>
              <a:t>둘 이상의 호스트에서 채널이 유휴 상태라고 판단할 수 있음</a:t>
            </a:r>
          </a:p>
          <a:p>
            <a:pPr lvl="2" indent="-266700"/>
            <a:r>
              <a:rPr lang="ko-KR" altLang="en-US" dirty="0"/>
              <a:t>이런 경우 프레임 전송 과정에서 충돌이 발생</a:t>
            </a:r>
          </a:p>
          <a:p>
            <a:pPr lvl="2" indent="-266700"/>
            <a:r>
              <a:rPr lang="ko-KR" altLang="en-US" dirty="0"/>
              <a:t>따라서 충돌 감지 기능이 필수적으로 요구됨</a:t>
            </a:r>
          </a:p>
          <a:p>
            <a:pPr lvl="2" indent="-266700"/>
            <a:r>
              <a:rPr lang="ko-KR" altLang="en-US" dirty="0"/>
              <a:t>충돌이 감지되면 진행중인 프레임의 전송을 중지</a:t>
            </a:r>
          </a:p>
          <a:p>
            <a:pPr lvl="2" indent="-266700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34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indent="-266700"/>
            <a:r>
              <a:rPr lang="ko-KR" altLang="en-US" dirty="0" err="1"/>
              <a:t>이더넷의</a:t>
            </a:r>
            <a:r>
              <a:rPr lang="ko-KR" altLang="en-US" dirty="0"/>
              <a:t> 연결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5-6]</a:t>
            </a:r>
          </a:p>
          <a:p>
            <a:pPr lvl="3" indent="-266700"/>
            <a:r>
              <a:rPr lang="ko-KR" altLang="en-US" dirty="0"/>
              <a:t>굵고 긴 전송케이블로 된 전송 매체에 </a:t>
            </a:r>
            <a:r>
              <a:rPr lang="ko-KR" altLang="en-US" dirty="0" err="1"/>
              <a:t>트랜시버</a:t>
            </a:r>
            <a:r>
              <a:rPr lang="ko-KR" altLang="en-US" dirty="0"/>
              <a:t> 장비로 보조선을 연결해 각 호스트를 연결</a:t>
            </a:r>
          </a:p>
          <a:p>
            <a:pPr lvl="3" indent="-266700"/>
            <a:r>
              <a:rPr lang="ko-KR" altLang="en-US" dirty="0" err="1"/>
              <a:t>트랜시버는</a:t>
            </a:r>
            <a:r>
              <a:rPr lang="ko-KR" altLang="en-US" dirty="0"/>
              <a:t> 호스트를 전송 케이블에 연결하기 위한 송수신 장치</a:t>
            </a:r>
          </a:p>
          <a:p>
            <a:pPr lvl="3" indent="-266700"/>
            <a:r>
              <a:rPr lang="ko-KR" altLang="en-US" dirty="0" err="1"/>
              <a:t>트랜시버는</a:t>
            </a:r>
            <a:r>
              <a:rPr lang="ko-KR" altLang="en-US" dirty="0"/>
              <a:t> 충돌이 발생했음을 알려줌으로써 무의미한 프레임 전송을 억제</a:t>
            </a:r>
          </a:p>
          <a:p>
            <a:pPr lvl="3" indent="-266700"/>
            <a:r>
              <a:rPr lang="ko-KR" altLang="en-US" dirty="0" err="1"/>
              <a:t>리피터는</a:t>
            </a:r>
            <a:r>
              <a:rPr lang="ko-KR" altLang="en-US" dirty="0"/>
              <a:t> 단순히 신호를 증폭하여 이웃하는 케이블로 넘겨주는 기능</a:t>
            </a:r>
          </a:p>
          <a:p>
            <a:pPr lvl="3" indent="-266700"/>
            <a:r>
              <a:rPr lang="ko-KR" altLang="en-US" dirty="0"/>
              <a:t>왼쪽 케이블에서 전송되는 신호는 </a:t>
            </a:r>
            <a:r>
              <a:rPr lang="ko-KR" altLang="en-US" dirty="0" err="1"/>
              <a:t>리피터를</a:t>
            </a:r>
            <a:r>
              <a:rPr lang="ko-KR" altLang="en-US" dirty="0"/>
              <a:t> 통해 오른쪽으로 전달</a:t>
            </a:r>
            <a:r>
              <a:rPr lang="en-US" altLang="ko-KR" dirty="0"/>
              <a:t>, </a:t>
            </a:r>
            <a:r>
              <a:rPr lang="ko-KR" altLang="en-US" dirty="0"/>
              <a:t>반대 방향으로도 신호를 증폭해 전달</a:t>
            </a:r>
          </a:p>
          <a:p>
            <a:pPr marL="454025" lvl="2" indent="0">
              <a:buNone/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2925"/>
            <a:ext cx="4464496" cy="419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ko-KR" altLang="en-US" dirty="0"/>
              <a:t>프레임 구조</a:t>
            </a:r>
            <a:endParaRPr lang="en-US" altLang="ko-KR" dirty="0"/>
          </a:p>
          <a:p>
            <a:pPr lvl="2" indent="-266700"/>
            <a:r>
              <a:rPr lang="en-US" altLang="ko-KR" dirty="0"/>
              <a:t>MAC </a:t>
            </a:r>
            <a:r>
              <a:rPr lang="ko-KR" altLang="en-US" dirty="0"/>
              <a:t>프레임</a:t>
            </a:r>
            <a:r>
              <a:rPr lang="en-US" altLang="ko-KR" baseline="30000" dirty="0"/>
              <a:t>MAC Frame</a:t>
            </a:r>
            <a:r>
              <a:rPr lang="ko-KR" altLang="en-US" baseline="30000" dirty="0"/>
              <a:t> </a:t>
            </a:r>
            <a:r>
              <a:rPr lang="en-US" altLang="ko-KR" dirty="0"/>
              <a:t>: MAC </a:t>
            </a:r>
            <a:r>
              <a:rPr lang="ko-KR" altLang="en-US" dirty="0"/>
              <a:t>계층 프로토콜에 정의된 </a:t>
            </a:r>
            <a:r>
              <a:rPr lang="en-US" altLang="ko-KR" dirty="0"/>
              <a:t>MAC </a:t>
            </a:r>
            <a:r>
              <a:rPr lang="ko-KR" altLang="en-US" dirty="0"/>
              <a:t>헤더와 트레일러 정보</a:t>
            </a:r>
            <a:endParaRPr lang="en-US" altLang="ko-KR" dirty="0"/>
          </a:p>
          <a:p>
            <a:pPr marL="454025" lvl="2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를 추가한 것</a:t>
            </a:r>
            <a:r>
              <a:rPr lang="en-US" altLang="ko-KR" dirty="0"/>
              <a:t>	</a:t>
            </a:r>
          </a:p>
          <a:p>
            <a:pPr lvl="2" indent="-266700"/>
            <a:r>
              <a:rPr lang="en-US" altLang="ko-KR" dirty="0"/>
              <a:t>MAC </a:t>
            </a:r>
            <a:r>
              <a:rPr lang="ko-KR" altLang="en-US" dirty="0"/>
              <a:t>프레임은 </a:t>
            </a:r>
            <a:r>
              <a:rPr lang="en-US" altLang="ko-KR" dirty="0"/>
              <a:t>LLC </a:t>
            </a:r>
            <a:r>
              <a:rPr lang="ko-KR" altLang="en-US" dirty="0"/>
              <a:t>계층에서 보낸 정보를 전송 데이터로 취급</a:t>
            </a:r>
            <a:r>
              <a:rPr lang="en-US" altLang="ko-KR" dirty="0"/>
              <a:t>, </a:t>
            </a:r>
            <a:r>
              <a:rPr lang="ko-KR" altLang="en-US" dirty="0"/>
              <a:t>데이터 앞에는 </a:t>
            </a:r>
            <a:endParaRPr lang="en-US" altLang="ko-KR" dirty="0"/>
          </a:p>
          <a:p>
            <a:pPr marL="454025" lvl="2" indent="0">
              <a:buNone/>
            </a:pPr>
            <a:r>
              <a:rPr lang="ko-KR" altLang="en-US" dirty="0"/>
              <a:t>   헤더가</a:t>
            </a:r>
            <a:r>
              <a:rPr lang="en-US" altLang="ko-KR" dirty="0"/>
              <a:t>, </a:t>
            </a:r>
            <a:r>
              <a:rPr lang="ko-KR" altLang="en-US" dirty="0"/>
              <a:t>뒤에는 트레일러가 위치</a:t>
            </a:r>
            <a:endParaRPr lang="en-US" altLang="ko-KR" dirty="0"/>
          </a:p>
          <a:p>
            <a:pPr lvl="2" indent="-266700"/>
            <a:r>
              <a:rPr lang="ko-KR" altLang="en-US" dirty="0" err="1"/>
              <a:t>이더넷</a:t>
            </a:r>
            <a:r>
              <a:rPr lang="ko-KR" altLang="en-US" dirty="0"/>
              <a:t> 프레임</a:t>
            </a:r>
            <a:r>
              <a:rPr lang="en-US" altLang="ko-KR" baseline="30000" dirty="0"/>
              <a:t>Ethernet Frame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 indent="-266700"/>
            <a:r>
              <a:rPr lang="ko-KR" altLang="en-US" dirty="0"/>
              <a:t>필드의 단위는 바이트</a:t>
            </a:r>
            <a:endParaRPr lang="en-US" altLang="ko-KR" dirty="0"/>
          </a:p>
          <a:p>
            <a:pPr lvl="3" indent="-266700"/>
            <a:r>
              <a:rPr lang="en-US" altLang="ko-KR" dirty="0"/>
              <a:t>Source Address</a:t>
            </a:r>
            <a:r>
              <a:rPr lang="ko-KR" altLang="en-US" dirty="0"/>
              <a:t>와 </a:t>
            </a:r>
            <a:r>
              <a:rPr lang="en-US" altLang="ko-KR" dirty="0"/>
              <a:t>Destination Address </a:t>
            </a:r>
            <a:r>
              <a:rPr lang="ko-KR" altLang="en-US" dirty="0"/>
              <a:t>필드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바이트의 </a:t>
            </a:r>
            <a:r>
              <a:rPr lang="en-US" altLang="ko-KR" dirty="0"/>
              <a:t>MAC </a:t>
            </a:r>
            <a:r>
              <a:rPr lang="ko-KR" altLang="en-US" dirty="0"/>
              <a:t>주소를 사용</a:t>
            </a:r>
            <a:endParaRPr lang="en-US" altLang="ko-KR" dirty="0"/>
          </a:p>
          <a:p>
            <a:pPr lvl="3" indent="-266700"/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Padding </a:t>
            </a:r>
            <a:r>
              <a:rPr lang="ko-KR" altLang="en-US" dirty="0"/>
              <a:t>필드 </a:t>
            </a:r>
            <a:r>
              <a:rPr lang="en-US" altLang="ko-KR" dirty="0"/>
              <a:t>:</a:t>
            </a:r>
            <a:r>
              <a:rPr lang="ko-KR" altLang="en-US" dirty="0"/>
              <a:t> 가변 길이를 지원</a:t>
            </a:r>
            <a:endParaRPr lang="en-US" altLang="ko-KR" dirty="0"/>
          </a:p>
          <a:p>
            <a:pPr lvl="3" indent="-266700"/>
            <a:r>
              <a:rPr lang="en-US" altLang="ko-KR" dirty="0"/>
              <a:t>Data </a:t>
            </a:r>
            <a:r>
              <a:rPr lang="ko-KR" altLang="en-US" dirty="0"/>
              <a:t>필드 왼쪽에 위치한 필드들은 헤더</a:t>
            </a:r>
            <a:r>
              <a:rPr lang="en-US" altLang="ko-KR" dirty="0"/>
              <a:t>, </a:t>
            </a:r>
            <a:r>
              <a:rPr lang="ko-KR" altLang="en-US" dirty="0"/>
              <a:t>오른쪽은 트레일러에 속함</a:t>
            </a:r>
            <a:endParaRPr lang="en-US" altLang="ko-KR" dirty="0"/>
          </a:p>
          <a:p>
            <a:pPr lvl="2" indent="-266700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9143"/>
            <a:ext cx="6988646" cy="203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15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indent="-266700"/>
            <a:r>
              <a:rPr lang="ko-KR" altLang="en-US" dirty="0"/>
              <a:t>헤더와 트레일러에서 정의한 필드의 의미</a:t>
            </a:r>
            <a:endParaRPr lang="en-US" altLang="ko-KR" dirty="0"/>
          </a:p>
          <a:p>
            <a:pPr lvl="3" indent="-266700"/>
            <a:r>
              <a:rPr lang="en-US" altLang="ko-KR" dirty="0"/>
              <a:t>	Preamble(</a:t>
            </a:r>
            <a:r>
              <a:rPr lang="ko-KR" altLang="en-US" dirty="0" err="1"/>
              <a:t>프리엠블</a:t>
            </a:r>
            <a:r>
              <a:rPr lang="en-US" altLang="ko-KR" dirty="0"/>
              <a:t>) : 7</a:t>
            </a:r>
            <a:r>
              <a:rPr lang="ko-KR" altLang="en-US" dirty="0"/>
              <a:t>바이트 크기로</a:t>
            </a:r>
            <a:r>
              <a:rPr lang="en-US" altLang="ko-KR" dirty="0"/>
              <a:t>, </a:t>
            </a:r>
            <a:r>
              <a:rPr lang="ko-KR" altLang="en-US" dirty="0"/>
              <a:t>수신 호스트가 송신 호스트의 </a:t>
            </a:r>
            <a:r>
              <a:rPr lang="ko-KR" altLang="en-US" dirty="0" err="1"/>
              <a:t>클록과</a:t>
            </a:r>
            <a:r>
              <a:rPr lang="ko-KR" altLang="en-US" dirty="0"/>
              <a:t> 동기를 맞출 수</a:t>
            </a:r>
          </a:p>
          <a:p>
            <a:pPr marL="631825" lvl="3" indent="0">
              <a:buNone/>
            </a:pPr>
            <a:r>
              <a:rPr lang="ko-KR" altLang="en-US" dirty="0"/>
              <a:t>                                있도록 시간 여유를 제공하는 것이 목적</a:t>
            </a:r>
            <a:endParaRPr lang="en-US" altLang="ko-KR" dirty="0"/>
          </a:p>
          <a:p>
            <a:pPr lvl="3" indent="-266700"/>
            <a:r>
              <a:rPr lang="en-US" altLang="ko-KR" dirty="0"/>
              <a:t>Start Delimiter(</a:t>
            </a:r>
            <a:r>
              <a:rPr lang="ko-KR" altLang="en-US" dirty="0"/>
              <a:t>시작 </a:t>
            </a:r>
            <a:r>
              <a:rPr lang="ko-KR" altLang="en-US" dirty="0" err="1"/>
              <a:t>구분자</a:t>
            </a:r>
            <a:r>
              <a:rPr lang="en-US" altLang="ko-KR" dirty="0"/>
              <a:t>) : </a:t>
            </a:r>
            <a:r>
              <a:rPr lang="ko-KR" altLang="en-US" dirty="0"/>
              <a:t>프레임이 시작된다는 의미로 사용</a:t>
            </a:r>
            <a:r>
              <a:rPr lang="en-US" altLang="ko-KR" dirty="0"/>
              <a:t>, Preamble </a:t>
            </a:r>
            <a:r>
              <a:rPr lang="ko-KR" altLang="en-US" dirty="0"/>
              <a:t>필드와 구</a:t>
            </a:r>
          </a:p>
          <a:p>
            <a:pPr marL="631825" lvl="3" indent="0">
              <a:buNone/>
            </a:pPr>
            <a:r>
              <a:rPr lang="ko-KR" altLang="en-US" dirty="0"/>
              <a:t>                                분하기 위해 </a:t>
            </a:r>
            <a:r>
              <a:rPr lang="en-US" altLang="ko-KR" dirty="0"/>
              <a:t>10101011</a:t>
            </a:r>
            <a:r>
              <a:rPr lang="ko-KR" altLang="en-US" dirty="0"/>
              <a:t>의 값을 </a:t>
            </a:r>
            <a:r>
              <a:rPr lang="ko-KR" altLang="en-US" dirty="0" err="1"/>
              <a:t>갖음</a:t>
            </a:r>
            <a:endParaRPr lang="en-US" altLang="ko-KR" dirty="0"/>
          </a:p>
          <a:p>
            <a:pPr lvl="3" indent="-266700"/>
            <a:r>
              <a:rPr lang="en-US" altLang="ko-KR" dirty="0"/>
              <a:t>Source Address/Destination Address(</a:t>
            </a:r>
            <a:r>
              <a:rPr lang="ko-KR" altLang="en-US" dirty="0"/>
              <a:t>송신 호스트 주소</a:t>
            </a:r>
            <a:r>
              <a:rPr lang="en-US" altLang="ko-KR" dirty="0"/>
              <a:t>/</a:t>
            </a:r>
            <a:r>
              <a:rPr lang="ko-KR" altLang="en-US" dirty="0"/>
              <a:t>수신 호스트 주소</a:t>
            </a:r>
            <a:r>
              <a:rPr lang="en-US" altLang="ko-KR" dirty="0"/>
              <a:t>) : MAC </a:t>
            </a:r>
            <a:r>
              <a:rPr lang="ko-KR" altLang="en-US" dirty="0"/>
              <a:t>계층</a:t>
            </a:r>
          </a:p>
          <a:p>
            <a:pPr marL="631825" lvl="3" indent="0">
              <a:buNone/>
            </a:pPr>
            <a:r>
              <a:rPr lang="ko-KR" altLang="en-US" dirty="0"/>
              <a:t>                                에서는 호스트를 구분하는 고유의 </a:t>
            </a:r>
            <a:r>
              <a:rPr lang="en-US" altLang="ko-KR" dirty="0"/>
              <a:t>MAC </a:t>
            </a:r>
            <a:r>
              <a:rPr lang="ko-KR" altLang="en-US" dirty="0"/>
              <a:t>주소를 사용</a:t>
            </a:r>
            <a:endParaRPr lang="en-US" altLang="ko-KR" dirty="0"/>
          </a:p>
          <a:p>
            <a:pPr lvl="3" indent="-266700"/>
            <a:r>
              <a:rPr lang="en-US" altLang="ko-KR" dirty="0"/>
              <a:t>Length/Type : </a:t>
            </a:r>
            <a:r>
              <a:rPr lang="ko-KR" altLang="en-US" dirty="0"/>
              <a:t>필드 값이 </a:t>
            </a:r>
            <a:r>
              <a:rPr lang="en-US" altLang="ko-KR" dirty="0"/>
              <a:t>1,500 </a:t>
            </a:r>
            <a:r>
              <a:rPr lang="ko-KR" altLang="en-US" dirty="0"/>
              <a:t>이하이면 </a:t>
            </a:r>
            <a:r>
              <a:rPr lang="en-US" altLang="ko-KR" dirty="0"/>
              <a:t>Data </a:t>
            </a:r>
            <a:r>
              <a:rPr lang="ko-KR" altLang="en-US" dirty="0"/>
              <a:t>필드의 데이터 크기를 의미하는 </a:t>
            </a:r>
            <a:r>
              <a:rPr lang="en-US" altLang="ko-KR" dirty="0"/>
              <a:t>Length</a:t>
            </a:r>
            <a:r>
              <a:rPr lang="ko-KR" altLang="en-US" dirty="0"/>
              <a:t>로 </a:t>
            </a:r>
            <a:r>
              <a:rPr lang="ko-KR" altLang="en-US" dirty="0" err="1"/>
              <a:t>해석하</a:t>
            </a:r>
            <a:endParaRPr lang="en-US" altLang="ko-KR" dirty="0"/>
          </a:p>
          <a:p>
            <a:pPr marL="631825" lvl="3" indent="0">
              <a:buNone/>
            </a:pPr>
            <a:r>
              <a:rPr lang="en-US" altLang="ko-KR" dirty="0"/>
              <a:t>                                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Type</a:t>
            </a:r>
            <a:r>
              <a:rPr lang="ko-KR" altLang="en-US" dirty="0"/>
              <a:t>으로 해석</a:t>
            </a:r>
            <a:endParaRPr lang="en-US" altLang="ko-KR" dirty="0"/>
          </a:p>
          <a:p>
            <a:pPr lvl="3" indent="-266700"/>
            <a:r>
              <a:rPr lang="en-US" altLang="ko-KR" dirty="0"/>
              <a:t>Length(</a:t>
            </a:r>
            <a:r>
              <a:rPr lang="ko-KR" altLang="en-US" dirty="0"/>
              <a:t>길이</a:t>
            </a:r>
            <a:r>
              <a:rPr lang="en-US" altLang="ko-KR" dirty="0"/>
              <a:t>) : Data </a:t>
            </a:r>
            <a:r>
              <a:rPr lang="ko-KR" altLang="en-US" dirty="0"/>
              <a:t>필드에 포함된 가변 길이의 전송 데이터 크기</a:t>
            </a:r>
            <a:endParaRPr lang="en-US" altLang="ko-KR" dirty="0"/>
          </a:p>
          <a:p>
            <a:pPr lvl="3" indent="-266700"/>
            <a:r>
              <a:rPr lang="en-US" altLang="ko-KR" dirty="0"/>
              <a:t>Type(</a:t>
            </a:r>
            <a:r>
              <a:rPr lang="ko-KR" altLang="en-US" dirty="0"/>
              <a:t>종류</a:t>
            </a:r>
            <a:r>
              <a:rPr lang="en-US" altLang="ko-KR" dirty="0"/>
              <a:t>) : </a:t>
            </a:r>
            <a:r>
              <a:rPr lang="ko-KR" altLang="en-US" dirty="0" err="1"/>
              <a:t>이더넷</a:t>
            </a:r>
            <a:r>
              <a:rPr lang="ko-KR" altLang="en-US" dirty="0"/>
              <a:t> 프레임에 캡슐화된 상위 프로토콜의 </a:t>
            </a:r>
            <a:r>
              <a:rPr lang="ko-KR" altLang="en-US" dirty="0" err="1"/>
              <a:t>패킷</a:t>
            </a:r>
            <a:r>
              <a:rPr lang="ko-KR" altLang="en-US" dirty="0"/>
              <a:t> 종류를 구분</a:t>
            </a:r>
            <a:endParaRPr lang="en-US" altLang="ko-KR" dirty="0"/>
          </a:p>
          <a:p>
            <a:pPr lvl="3" indent="-266700"/>
            <a:r>
              <a:rPr lang="en-US" altLang="ko-KR" dirty="0"/>
              <a:t>Checksum(</a:t>
            </a:r>
            <a:r>
              <a:rPr lang="ko-KR" altLang="en-US" dirty="0" err="1"/>
              <a:t>체크섬</a:t>
            </a:r>
            <a:r>
              <a:rPr lang="en-US" altLang="ko-KR" dirty="0"/>
              <a:t>) : </a:t>
            </a:r>
            <a:r>
              <a:rPr lang="ko-KR" altLang="en-US" dirty="0"/>
              <a:t>데이터 전송 과정에서 데이터 변형 오류의 발생 여부를 수신 호스트가 확인</a:t>
            </a:r>
            <a:endParaRPr lang="en-US" altLang="ko-KR" dirty="0"/>
          </a:p>
          <a:p>
            <a:pPr marL="631825" lvl="3" indent="0">
              <a:buNone/>
            </a:pPr>
            <a:r>
              <a:rPr lang="en-US" altLang="ko-KR" dirty="0"/>
              <a:t>                               </a:t>
            </a:r>
            <a:r>
              <a:rPr lang="ko-KR" altLang="en-US" dirty="0"/>
              <a:t>할 수 있도록 송신 호스트가 값을 기록</a:t>
            </a:r>
            <a:endParaRPr lang="en-US" altLang="ko-KR" dirty="0"/>
          </a:p>
          <a:p>
            <a:pPr lvl="3" indent="-266700"/>
            <a:endParaRPr lang="en-US" altLang="ko-KR" dirty="0"/>
          </a:p>
          <a:p>
            <a:pPr lvl="3" indent="-266700"/>
            <a:endParaRPr lang="en-US" altLang="ko-KR" dirty="0"/>
          </a:p>
          <a:p>
            <a:pPr lvl="3" indent="-266700"/>
            <a:endParaRPr lang="en-US" altLang="ko-KR" dirty="0"/>
          </a:p>
          <a:p>
            <a:pPr lvl="3" indent="-266700"/>
            <a:endParaRPr lang="en-US" altLang="ko-KR" dirty="0"/>
          </a:p>
          <a:p>
            <a:pPr lvl="3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7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en-US" altLang="ko-KR" dirty="0"/>
              <a:t>LLC </a:t>
            </a:r>
            <a:r>
              <a:rPr lang="ko-KR" altLang="en-US" dirty="0"/>
              <a:t>프레임 캡슐화</a:t>
            </a:r>
            <a:r>
              <a:rPr lang="en-US" altLang="ko-KR" dirty="0"/>
              <a:t>	</a:t>
            </a:r>
          </a:p>
          <a:p>
            <a:pPr lvl="1" indent="-266700"/>
            <a:r>
              <a:rPr lang="ko-KR" altLang="en-US" dirty="0" err="1"/>
              <a:t>이더넷</a:t>
            </a:r>
            <a:r>
              <a:rPr lang="ko-KR" altLang="en-US" dirty="0"/>
              <a:t> 프레임에서 </a:t>
            </a:r>
            <a:r>
              <a:rPr lang="en-US" altLang="ko-KR" dirty="0"/>
              <a:t>Data </a:t>
            </a:r>
            <a:r>
              <a:rPr lang="ko-KR" altLang="en-US" dirty="0"/>
              <a:t>필드를 제외한 필드들이 </a:t>
            </a:r>
            <a:r>
              <a:rPr lang="en-US" altLang="ko-KR" dirty="0"/>
              <a:t>MAC </a:t>
            </a:r>
            <a:r>
              <a:rPr lang="ko-KR" altLang="en-US" dirty="0"/>
              <a:t>계층에서 추가하는 정보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57198"/>
            <a:ext cx="6581829" cy="45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9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ko-KR" altLang="en-US" dirty="0"/>
              <a:t>허브와 스위치</a:t>
            </a:r>
            <a:endParaRPr lang="en-US" altLang="ko-KR" dirty="0"/>
          </a:p>
          <a:p>
            <a:pPr lvl="1" indent="-266700"/>
            <a:r>
              <a:rPr lang="ko-KR" altLang="en-US" dirty="0"/>
              <a:t>허브 </a:t>
            </a:r>
            <a:r>
              <a:rPr lang="en-US" altLang="ko-KR" dirty="0"/>
              <a:t>: </a:t>
            </a:r>
            <a:r>
              <a:rPr lang="ko-KR" altLang="en-US" dirty="0"/>
              <a:t>박스 형태의 장비에 </a:t>
            </a:r>
            <a:r>
              <a:rPr lang="ko-KR" altLang="en-US" dirty="0" err="1"/>
              <a:t>잭을</a:t>
            </a:r>
            <a:r>
              <a:rPr lang="ko-KR" altLang="en-US" dirty="0"/>
              <a:t> 연결해서 </a:t>
            </a:r>
            <a:r>
              <a:rPr lang="ko-KR" altLang="en-US" dirty="0" err="1"/>
              <a:t>이더넷</a:t>
            </a:r>
            <a:r>
              <a:rPr lang="ko-KR" altLang="en-US" dirty="0"/>
              <a:t> 네트워크를 구성</a:t>
            </a:r>
          </a:p>
          <a:p>
            <a:pPr lvl="1" indent="-266700"/>
            <a:r>
              <a:rPr lang="ko-KR" altLang="en-US" dirty="0"/>
              <a:t>스위치 허브 </a:t>
            </a:r>
            <a:r>
              <a:rPr lang="en-US" altLang="ko-KR" dirty="0"/>
              <a:t>: </a:t>
            </a:r>
            <a:r>
              <a:rPr lang="ko-KR" altLang="en-US" dirty="0"/>
              <a:t>허브의 성능을 향상시킨 장비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43" y="2139226"/>
            <a:ext cx="577227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9" y="6453013"/>
            <a:ext cx="1438076" cy="18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12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ko-KR" altLang="en-US" dirty="0"/>
              <a:t>허브</a:t>
            </a:r>
            <a:r>
              <a:rPr lang="en-US" altLang="ko-KR" baseline="30000" dirty="0"/>
              <a:t>Hub</a:t>
            </a:r>
          </a:p>
          <a:p>
            <a:pPr lvl="2" indent="-266700"/>
            <a:r>
              <a:rPr lang="ko-KR" altLang="en-US" dirty="0"/>
              <a:t>각 호스트는 외형상 허브에 </a:t>
            </a:r>
            <a:r>
              <a:rPr lang="ko-KR" altLang="en-US" dirty="0" err="1"/>
              <a:t>스타형</a:t>
            </a:r>
            <a:r>
              <a:rPr lang="ko-KR" altLang="en-US" dirty="0"/>
              <a:t> 구조로 연결</a:t>
            </a:r>
            <a:endParaRPr lang="en-US" altLang="ko-KR" dirty="0"/>
          </a:p>
          <a:p>
            <a:pPr lvl="2" indent="-266700"/>
            <a:r>
              <a:rPr lang="ko-KR" altLang="en-US" dirty="0"/>
              <a:t>허브의 내부 동작은 공유 버스 방식</a:t>
            </a:r>
            <a:endParaRPr lang="en-US" altLang="ko-KR" dirty="0"/>
          </a:p>
          <a:p>
            <a:pPr lvl="2" indent="-266700"/>
            <a:endParaRPr lang="en-US" altLang="ko-KR" dirty="0"/>
          </a:p>
          <a:p>
            <a:pPr lvl="1" indent="-266700"/>
            <a:r>
              <a:rPr lang="ko-KR" altLang="en-US" dirty="0"/>
              <a:t>스위치</a:t>
            </a:r>
            <a:endParaRPr lang="en-US" altLang="ko-KR" dirty="0"/>
          </a:p>
          <a:p>
            <a:pPr lvl="2" indent="-266700"/>
            <a:r>
              <a:rPr lang="ko-KR" altLang="en-US" dirty="0"/>
              <a:t>모든 호스트에게 프레임을 전송하지 않음</a:t>
            </a:r>
          </a:p>
          <a:p>
            <a:pPr lvl="2" indent="-266700"/>
            <a:r>
              <a:rPr lang="ko-KR" altLang="en-US" dirty="0"/>
              <a:t>목적지로 지정된 호스트에게만 프레임 전송</a:t>
            </a:r>
          </a:p>
          <a:p>
            <a:pPr lvl="2" indent="-266700"/>
            <a:r>
              <a:rPr lang="ko-KR" altLang="en-US" dirty="0"/>
              <a:t>따라서 동시에 여러 호스트가 데이터를 전송할 수 있음</a:t>
            </a:r>
          </a:p>
          <a:p>
            <a:pPr lvl="2" indent="-266700"/>
            <a:r>
              <a:rPr lang="ko-KR" altLang="en-US" dirty="0"/>
              <a:t>장점</a:t>
            </a:r>
          </a:p>
          <a:p>
            <a:pPr lvl="3" indent="-266700"/>
            <a:r>
              <a:rPr lang="ko-KR" altLang="en-US" dirty="0"/>
              <a:t>스위치 허브의 용량이 허용되면 각각의 호스트는 할당된 </a:t>
            </a:r>
            <a:r>
              <a:rPr lang="en-US" altLang="ko-KR" dirty="0"/>
              <a:t>LAN </a:t>
            </a:r>
            <a:r>
              <a:rPr lang="ko-KR" altLang="en-US" dirty="0"/>
              <a:t>용량을 모두 사용함</a:t>
            </a:r>
          </a:p>
          <a:p>
            <a:pPr lvl="3" indent="-266700"/>
            <a:r>
              <a:rPr lang="ko-KR" altLang="en-US" dirty="0"/>
              <a:t>일반 허브를 스위치 허브로 교체하는 과정이 간단함</a:t>
            </a:r>
          </a:p>
          <a:p>
            <a:pPr lvl="2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4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ko-KR" altLang="en-US" dirty="0"/>
              <a:t>프레임 구조</a:t>
            </a:r>
            <a:endParaRPr lang="en-US" altLang="ko-KR" dirty="0"/>
          </a:p>
          <a:p>
            <a:pPr lvl="1" indent="-266700"/>
            <a:r>
              <a:rPr lang="en-US" altLang="ko-KR" dirty="0"/>
              <a:t>LLC </a:t>
            </a:r>
            <a:r>
              <a:rPr lang="ko-KR" altLang="en-US" dirty="0"/>
              <a:t>계층에서 내려온 </a:t>
            </a:r>
            <a:r>
              <a:rPr lang="en-US" altLang="ko-KR" dirty="0"/>
              <a:t>LLC </a:t>
            </a:r>
            <a:r>
              <a:rPr lang="ko-KR" altLang="en-US" dirty="0"/>
              <a:t>프레임을 수신 호스트에 전달하려면 토큰 버스 프레임을 만들어야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 indent="-266700"/>
            <a:r>
              <a:rPr lang="ko-KR" altLang="en-US" dirty="0"/>
              <a:t>토큰 버스 프레임의 구조</a:t>
            </a:r>
            <a:endParaRPr lang="en-US" altLang="ko-KR" dirty="0"/>
          </a:p>
          <a:p>
            <a:pPr lvl="2" indent="-266700"/>
            <a:r>
              <a:rPr lang="ko-KR" altLang="en-US" dirty="0"/>
              <a:t>데이터 프레임과 토큰 프레임을 구분하기 위한 </a:t>
            </a:r>
            <a:r>
              <a:rPr lang="en-US" altLang="ko-KR" dirty="0"/>
              <a:t>Frame Control </a:t>
            </a:r>
            <a:r>
              <a:rPr lang="ko-KR" altLang="en-US" dirty="0"/>
              <a:t>필드가 추가됨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</a:t>
            </a:r>
            <a:r>
              <a:rPr lang="ko-KR" altLang="en-US" dirty="0"/>
              <a:t>토큰 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0259"/>
            <a:ext cx="7632848" cy="255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27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ko-KR" altLang="en-US" dirty="0"/>
              <a:t>헤더와 트레일러에 정의된 필드의 기능</a:t>
            </a:r>
            <a:endParaRPr lang="en-US" altLang="ko-KR" dirty="0"/>
          </a:p>
          <a:p>
            <a:pPr lvl="2" indent="-266700"/>
            <a:r>
              <a:rPr lang="en-US" altLang="ko-KR" dirty="0"/>
              <a:t>Start Delimiter/End Delimiter(</a:t>
            </a:r>
            <a:r>
              <a:rPr lang="ko-KR" altLang="en-US" dirty="0"/>
              <a:t>시작 </a:t>
            </a:r>
            <a:r>
              <a:rPr lang="ko-KR" altLang="en-US" dirty="0" err="1"/>
              <a:t>구분자</a:t>
            </a:r>
            <a:r>
              <a:rPr lang="en-US" altLang="ko-KR" dirty="0"/>
              <a:t>/</a:t>
            </a:r>
            <a:r>
              <a:rPr lang="ko-KR" altLang="en-US" dirty="0"/>
              <a:t>끝 </a:t>
            </a:r>
            <a:r>
              <a:rPr lang="ko-KR" altLang="en-US" dirty="0" err="1"/>
              <a:t>구분자</a:t>
            </a:r>
            <a:r>
              <a:rPr lang="en-US" altLang="ko-KR" dirty="0"/>
              <a:t>)</a:t>
            </a:r>
          </a:p>
          <a:p>
            <a:pPr lvl="3" indent="-266700"/>
            <a:r>
              <a:rPr lang="ko-KR" altLang="en-US" dirty="0"/>
              <a:t>프레임의 시작과 끝을 의미하는 경계를 표시</a:t>
            </a:r>
            <a:endParaRPr lang="en-US" altLang="ko-KR" dirty="0"/>
          </a:p>
          <a:p>
            <a:pPr lvl="2" indent="-266700"/>
            <a:r>
              <a:rPr lang="en-US" altLang="ko-KR" dirty="0"/>
              <a:t>Preamble/Source Address/Destination Address/Checksum(</a:t>
            </a:r>
            <a:r>
              <a:rPr lang="ko-KR" altLang="en-US" dirty="0" err="1"/>
              <a:t>프리엠블</a:t>
            </a:r>
            <a:r>
              <a:rPr lang="en-US" altLang="ko-KR" dirty="0"/>
              <a:t>/</a:t>
            </a:r>
            <a:r>
              <a:rPr lang="ko-KR" altLang="en-US" dirty="0"/>
              <a:t>송신 호스트 주소</a:t>
            </a:r>
            <a:r>
              <a:rPr lang="en-US" altLang="ko-KR" dirty="0"/>
              <a:t>/</a:t>
            </a:r>
            <a:r>
              <a:rPr lang="ko-KR" altLang="en-US" dirty="0"/>
              <a:t>수신 호스트 주소</a:t>
            </a:r>
            <a:r>
              <a:rPr lang="en-US" altLang="ko-KR" dirty="0"/>
              <a:t>/</a:t>
            </a:r>
            <a:r>
              <a:rPr lang="ko-KR" altLang="en-US" dirty="0" err="1"/>
              <a:t>체크섬</a:t>
            </a:r>
            <a:r>
              <a:rPr lang="en-US" altLang="ko-KR" dirty="0"/>
              <a:t>) </a:t>
            </a:r>
          </a:p>
          <a:p>
            <a:pPr lvl="3" indent="-266700"/>
            <a:r>
              <a:rPr lang="ko-KR" altLang="en-US" dirty="0" err="1"/>
              <a:t>이더넷</a:t>
            </a:r>
            <a:r>
              <a:rPr lang="ko-KR" altLang="en-US" dirty="0"/>
              <a:t> 프레임과 기능이 동일</a:t>
            </a:r>
            <a:endParaRPr lang="en-US" altLang="ko-KR" dirty="0"/>
          </a:p>
          <a:p>
            <a:pPr lvl="2" indent="-266700"/>
            <a:r>
              <a:rPr lang="en-US" altLang="ko-KR" dirty="0"/>
              <a:t>Frame Control(</a:t>
            </a:r>
            <a:r>
              <a:rPr lang="ko-KR" altLang="en-US" dirty="0"/>
              <a:t>프레임 제어</a:t>
            </a:r>
            <a:r>
              <a:rPr lang="en-US" altLang="ko-KR" dirty="0"/>
              <a:t>)</a:t>
            </a:r>
          </a:p>
          <a:p>
            <a:pPr lvl="3" indent="-266700"/>
            <a:r>
              <a:rPr lang="ko-KR" altLang="en-US" dirty="0"/>
              <a:t>데이터 프레임과 제어 프레임을 구분</a:t>
            </a:r>
            <a:endParaRPr lang="en-US" altLang="ko-KR" dirty="0"/>
          </a:p>
          <a:p>
            <a:pPr lvl="3" indent="-266700"/>
            <a:endParaRPr lang="en-US" altLang="ko-KR" dirty="0"/>
          </a:p>
          <a:p>
            <a:pPr lvl="1" indent="-266700"/>
            <a:r>
              <a:rPr lang="en-US" altLang="ko-KR" dirty="0"/>
              <a:t>Frame Control </a:t>
            </a:r>
            <a:r>
              <a:rPr lang="ko-KR" altLang="en-US" dirty="0"/>
              <a:t>필드의 용도</a:t>
            </a:r>
            <a:endParaRPr lang="en-US" altLang="ko-KR" dirty="0"/>
          </a:p>
          <a:p>
            <a:pPr lvl="1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</a:t>
            </a:r>
            <a:r>
              <a:rPr lang="ko-KR" altLang="en-US" dirty="0"/>
              <a:t>토큰 버스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4090135"/>
            <a:ext cx="3600400" cy="254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58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ko-KR" altLang="en-US" dirty="0"/>
              <a:t>프레임 구조</a:t>
            </a:r>
            <a:endParaRPr lang="en-US" altLang="ko-KR" dirty="0"/>
          </a:p>
          <a:p>
            <a:pPr lvl="1" indent="-266700"/>
            <a:r>
              <a:rPr lang="ko-KR" altLang="en-US" dirty="0"/>
              <a:t>토큰 링 프레임</a:t>
            </a:r>
            <a:r>
              <a:rPr lang="en-US" altLang="ko-KR" baseline="30000" dirty="0"/>
              <a:t>Token Ring Frame</a:t>
            </a:r>
            <a:endParaRPr lang="en-US" altLang="ko-KR" dirty="0"/>
          </a:p>
          <a:p>
            <a:pPr lvl="2" indent="-266700"/>
            <a:r>
              <a:rPr lang="ko-KR" altLang="en-US" dirty="0"/>
              <a:t>토큰 프레임 </a:t>
            </a:r>
            <a:r>
              <a:rPr lang="en-US" altLang="ko-KR" dirty="0"/>
              <a:t>: SD, AC, ED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2" indent="-266700"/>
            <a:r>
              <a:rPr lang="ko-KR" altLang="en-US" dirty="0"/>
              <a:t>데이터 프레임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5-13]</a:t>
            </a:r>
            <a:r>
              <a:rPr lang="ko-KR" altLang="en-US" dirty="0"/>
              <a:t>의 </a:t>
            </a:r>
            <a:r>
              <a:rPr lang="en-US" altLang="ko-KR" dirty="0"/>
              <a:t>(b)</a:t>
            </a:r>
          </a:p>
          <a:p>
            <a:pPr lvl="2" indent="-266700"/>
            <a:r>
              <a:rPr lang="ko-KR" altLang="en-US" dirty="0"/>
              <a:t>모니터</a:t>
            </a:r>
            <a:r>
              <a:rPr lang="en-US" altLang="ko-KR" baseline="30000" dirty="0"/>
              <a:t>Monitor</a:t>
            </a:r>
            <a:r>
              <a:rPr lang="ko-KR" altLang="en-US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특별한 기능을 수행하는 관리 호스트</a:t>
            </a:r>
            <a:endParaRPr lang="en-US" altLang="ko-KR" dirty="0"/>
          </a:p>
          <a:p>
            <a:pPr lvl="2" indent="-266700"/>
            <a:endParaRPr lang="en-US" altLang="ko-KR" dirty="0"/>
          </a:p>
          <a:p>
            <a:pPr lvl="1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</a:t>
            </a:r>
            <a:r>
              <a:rPr lang="ko-KR" altLang="en-US" dirty="0"/>
              <a:t>토큰 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9" y="2879062"/>
            <a:ext cx="7776864" cy="347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en-US" altLang="ko-KR" dirty="0"/>
              <a:t>MAC </a:t>
            </a:r>
            <a:r>
              <a:rPr lang="ko-KR" altLang="en-US" dirty="0"/>
              <a:t>계층의 이해</a:t>
            </a:r>
            <a:r>
              <a:rPr lang="en-US" altLang="ko-KR" dirty="0"/>
              <a:t>	</a:t>
            </a:r>
          </a:p>
          <a:p>
            <a:pPr lvl="1" indent="-266700"/>
            <a:r>
              <a:rPr lang="en-US" altLang="ko-KR" dirty="0"/>
              <a:t>LAN </a:t>
            </a:r>
            <a:r>
              <a:rPr lang="ko-KR" altLang="en-US" dirty="0"/>
              <a:t>환경에서 계층 </a:t>
            </a:r>
            <a:r>
              <a:rPr lang="en-US" altLang="ko-KR" dirty="0"/>
              <a:t>2 </a:t>
            </a:r>
            <a:r>
              <a:rPr lang="ko-KR" altLang="en-US" dirty="0"/>
              <a:t>기능을 </a:t>
            </a:r>
            <a:r>
              <a:rPr lang="en-US" altLang="ko-KR" dirty="0"/>
              <a:t>MAC</a:t>
            </a:r>
            <a:r>
              <a:rPr lang="ko-KR" altLang="en-US" dirty="0"/>
              <a:t>과 </a:t>
            </a:r>
            <a:r>
              <a:rPr lang="en-US" altLang="ko-KR" dirty="0"/>
              <a:t>LLC </a:t>
            </a:r>
            <a:r>
              <a:rPr lang="ko-KR" altLang="en-US" dirty="0"/>
              <a:t>계층으로 분리 </a:t>
            </a:r>
            <a:endParaRPr lang="en-US" altLang="ko-KR" dirty="0"/>
          </a:p>
          <a:p>
            <a:pPr lvl="2" indent="-266700"/>
            <a:r>
              <a:rPr lang="en-US" altLang="ko-KR" dirty="0"/>
              <a:t>LLC </a:t>
            </a:r>
            <a:r>
              <a:rPr lang="ko-KR" altLang="en-US" dirty="0"/>
              <a:t>계층 </a:t>
            </a:r>
            <a:r>
              <a:rPr lang="en-US" altLang="ko-KR" dirty="0"/>
              <a:t>: </a:t>
            </a:r>
            <a:r>
              <a:rPr lang="ko-KR" altLang="en-US" dirty="0"/>
              <a:t>데이터 링크 계층의 기본 기능</a:t>
            </a:r>
            <a:endParaRPr lang="en-US" altLang="ko-KR" dirty="0"/>
          </a:p>
          <a:p>
            <a:pPr lvl="2" indent="-266700"/>
            <a:r>
              <a:rPr lang="en-US" altLang="ko-KR" dirty="0"/>
              <a:t>MAC </a:t>
            </a:r>
            <a:r>
              <a:rPr lang="ko-KR" altLang="en-US" dirty="0"/>
              <a:t>계층 </a:t>
            </a:r>
            <a:r>
              <a:rPr lang="en-US" altLang="ko-KR" dirty="0"/>
              <a:t>: </a:t>
            </a:r>
            <a:r>
              <a:rPr lang="ko-KR" altLang="en-US" dirty="0"/>
              <a:t>물리 계층 기능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5" y="2571274"/>
            <a:ext cx="5660254" cy="35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en-US" altLang="ko-KR" dirty="0"/>
              <a:t>LLC </a:t>
            </a:r>
            <a:r>
              <a:rPr lang="ko-KR" altLang="en-US" dirty="0"/>
              <a:t>프레임 캡슐화</a:t>
            </a:r>
            <a:endParaRPr lang="en-US" altLang="ko-KR" dirty="0"/>
          </a:p>
          <a:p>
            <a:pPr lvl="1" indent="-266700"/>
            <a:r>
              <a:rPr lang="en-US" altLang="ko-KR" dirty="0"/>
              <a:t>LLC </a:t>
            </a:r>
            <a:r>
              <a:rPr lang="ko-KR" altLang="en-US" dirty="0"/>
              <a:t>계층에서 </a:t>
            </a:r>
            <a:r>
              <a:rPr lang="en-US" altLang="ko-KR" dirty="0"/>
              <a:t>MAC </a:t>
            </a:r>
            <a:r>
              <a:rPr lang="ko-KR" altLang="en-US" dirty="0"/>
              <a:t>계층으로 전송 요청이 내려온 </a:t>
            </a:r>
            <a:r>
              <a:rPr lang="en-US" altLang="ko-KR" dirty="0"/>
              <a:t>LLC </a:t>
            </a:r>
            <a:r>
              <a:rPr lang="ko-KR" altLang="en-US" dirty="0"/>
              <a:t>프레임을 토큰 링 프레임의 구조로 캡슐화하는 과정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</a:t>
            </a:r>
            <a:r>
              <a:rPr lang="ko-KR" altLang="en-US" dirty="0"/>
              <a:t>토큰 링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7" y="2075971"/>
            <a:ext cx="6739056" cy="46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63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프레임의 종류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정보 프레임 </a:t>
            </a:r>
            <a:r>
              <a:rPr lang="en-US" altLang="ko-KR" dirty="0"/>
              <a:t>( I </a:t>
            </a:r>
            <a:r>
              <a:rPr lang="ko-KR" altLang="en-US" dirty="0"/>
              <a:t>프레임 </a:t>
            </a:r>
            <a:r>
              <a:rPr lang="en-US" altLang="ko-KR" dirty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상위 계층이 전송을 요구한 데이터를 수신 호스트에 전송하는 용도로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순서번호</a:t>
            </a:r>
            <a:r>
              <a:rPr lang="en-US" altLang="ko-KR" dirty="0"/>
              <a:t>, </a:t>
            </a:r>
            <a:r>
              <a:rPr lang="ko-KR" altLang="en-US" dirty="0"/>
              <a:t>송수신 호스트 정보 등이 포함됨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긍정 응답 프레임 </a:t>
            </a:r>
            <a:r>
              <a:rPr lang="en-US" altLang="ko-KR" dirty="0"/>
              <a:t>( ACK </a:t>
            </a:r>
            <a:r>
              <a:rPr lang="ko-KR" altLang="en-US" dirty="0"/>
              <a:t>프레임 </a:t>
            </a:r>
            <a:r>
              <a:rPr lang="en-US" altLang="ko-KR" dirty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전송 데이터가 올바르게 도착했음을 회신하는 용도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데이터를 수신한 호스트가 데이터를 송신한 호스트에게 전송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부정 응답 프레임 </a:t>
            </a:r>
            <a:r>
              <a:rPr lang="en-US" altLang="ko-KR" dirty="0"/>
              <a:t>(NAK </a:t>
            </a:r>
            <a:r>
              <a:rPr lang="ko-KR" altLang="en-US" dirty="0"/>
              <a:t>프레임 </a:t>
            </a:r>
            <a:r>
              <a:rPr lang="en-US" altLang="ko-KR" dirty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전송 과정에서 프레임 변형 오류가 발생했음을 회신하는 용도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원래의 정보 프레임을 재전송하도록 요청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송신 호스트는 오류가 발생한 프레임을 동일한 순서 번호로 다시 전송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</p:spTree>
    <p:extLst>
      <p:ext uri="{BB962C8B-B14F-4D97-AF65-F5344CB8AC3E}">
        <p14:creationId xmlns:p14="http://schemas.microsoft.com/office/powerpoint/2010/main" val="181440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오류</a:t>
            </a:r>
            <a:r>
              <a:rPr lang="en-US" altLang="ko-KR" dirty="0"/>
              <a:t>·</a:t>
            </a:r>
            <a:r>
              <a:rPr lang="ko-KR" altLang="en-US" dirty="0"/>
              <a:t>흐름 제어가 없는 프로토콜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가장 이상적인 통신환경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단방향</a:t>
            </a:r>
            <a:r>
              <a:rPr lang="ko-KR" altLang="en-US" dirty="0"/>
              <a:t> 통신 </a:t>
            </a:r>
            <a:r>
              <a:rPr lang="en-US" altLang="ko-KR" dirty="0"/>
              <a:t>: </a:t>
            </a:r>
            <a:r>
              <a:rPr lang="ko-KR" altLang="en-US" dirty="0"/>
              <a:t>데이터는 송신 호스트에서 수신 호스트로만</a:t>
            </a:r>
            <a:r>
              <a:rPr lang="en-US" altLang="ko-KR" dirty="0"/>
              <a:t>(</a:t>
            </a:r>
            <a:r>
              <a:rPr lang="ko-KR" altLang="en-US" dirty="0"/>
              <a:t>한쪽 방향으로만</a:t>
            </a:r>
            <a:r>
              <a:rPr lang="en-US" altLang="ko-KR" dirty="0"/>
              <a:t>)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전송 오류 없는 물리 매체 </a:t>
            </a:r>
            <a:r>
              <a:rPr lang="en-US" altLang="ko-KR" dirty="0"/>
              <a:t>: </a:t>
            </a:r>
            <a:r>
              <a:rPr lang="ko-KR" altLang="en-US" dirty="0"/>
              <a:t>통신 채널에서는 전송 오류가 발생하지 않음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무한 개의 수신 버퍼 </a:t>
            </a:r>
            <a:r>
              <a:rPr lang="en-US" altLang="ko-KR" dirty="0"/>
              <a:t>: </a:t>
            </a:r>
            <a:r>
              <a:rPr lang="ko-KR" altLang="en-US" dirty="0"/>
              <a:t>수신 호스트의 버퍼 수는 무한함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단순 프로토콜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송신 호스트는 원하는 만큼 자유롭게 프레임을 전송할 수 있음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오류 제어 </a:t>
            </a:r>
            <a:r>
              <a:rPr lang="en-US" altLang="ko-KR" dirty="0"/>
              <a:t>: </a:t>
            </a:r>
            <a:r>
              <a:rPr lang="ko-KR" altLang="en-US" dirty="0"/>
              <a:t>프레임 분실</a:t>
            </a:r>
            <a:r>
              <a:rPr lang="en-US" altLang="ko-KR" dirty="0"/>
              <a:t>/</a:t>
            </a:r>
            <a:r>
              <a:rPr lang="ko-KR" altLang="en-US" dirty="0"/>
              <a:t>변형 오류가 발생하지 않음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흐름 제어 </a:t>
            </a:r>
            <a:r>
              <a:rPr lang="en-US" altLang="ko-KR" dirty="0"/>
              <a:t>: </a:t>
            </a:r>
            <a:r>
              <a:rPr lang="ko-KR" altLang="en-US" dirty="0"/>
              <a:t>수신 버퍼가 무한이므로 분실 오류 없음</a:t>
            </a:r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</p:spTree>
    <p:extLst>
      <p:ext uri="{BB962C8B-B14F-4D97-AF65-F5344CB8AC3E}">
        <p14:creationId xmlns:p14="http://schemas.microsoft.com/office/powerpoint/2010/main" val="216283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055688"/>
            <a:ext cx="5712867" cy="524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67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오류 제어가 없는 프로토콜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수신 호스트의 버퍼 개수가 유한</a:t>
            </a:r>
            <a:r>
              <a:rPr lang="en-US" altLang="ko-KR" dirty="0"/>
              <a:t>(</a:t>
            </a:r>
            <a:r>
              <a:rPr lang="ko-KR" altLang="en-US" dirty="0"/>
              <a:t>버퍼 개수 제한</a:t>
            </a:r>
            <a:r>
              <a:rPr lang="en-US" altLang="ko-KR" dirty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단방향</a:t>
            </a:r>
            <a:r>
              <a:rPr lang="ko-KR" altLang="en-US" dirty="0"/>
              <a:t> 통신 </a:t>
            </a:r>
            <a:r>
              <a:rPr lang="en-US" altLang="ko-KR" dirty="0"/>
              <a:t>: </a:t>
            </a:r>
            <a:r>
              <a:rPr lang="ko-KR" altLang="en-US" dirty="0"/>
              <a:t>데이터는 송신 호스트에서 수신 호스트로만</a:t>
            </a:r>
            <a:r>
              <a:rPr lang="en-US" altLang="ko-KR" dirty="0"/>
              <a:t>(</a:t>
            </a:r>
            <a:r>
              <a:rPr lang="ko-KR" altLang="en-US" dirty="0"/>
              <a:t>한쪽 방향으로만</a:t>
            </a:r>
            <a:r>
              <a:rPr lang="en-US" altLang="ko-KR" dirty="0"/>
              <a:t>)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전송 오류 없는 물리 매체 </a:t>
            </a:r>
            <a:r>
              <a:rPr lang="en-US" altLang="ko-KR" dirty="0"/>
              <a:t>: </a:t>
            </a:r>
            <a:r>
              <a:rPr lang="ko-KR" altLang="en-US" dirty="0"/>
              <a:t>통신 채널에서는 전송 오류가 발생하지 않음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정지</a:t>
            </a:r>
            <a:r>
              <a:rPr lang="en-US" altLang="ko-KR" dirty="0"/>
              <a:t>-</a:t>
            </a:r>
            <a:r>
              <a:rPr lang="ko-KR" altLang="en-US" dirty="0"/>
              <a:t>대기 프로토콜 </a:t>
            </a:r>
            <a:r>
              <a:rPr lang="en-US" altLang="ko-KR" dirty="0"/>
              <a:t>1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수신 호스트 버퍼 개수가 제한일 경우 흐름 제어 기능으로 송신 호스트의 전송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 속도를 조절함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ACK </a:t>
            </a: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송신 호스트에 긍정 응답의 기능을 수행</a:t>
            </a:r>
            <a:r>
              <a:rPr lang="en-US" altLang="ko-KR" dirty="0"/>
              <a:t>, </a:t>
            </a:r>
            <a:r>
              <a:rPr lang="ko-KR" altLang="en-US" dirty="0"/>
              <a:t>다음 프레임을 </a:t>
            </a:r>
            <a:r>
              <a:rPr lang="ko-KR" altLang="en-US" dirty="0" err="1"/>
              <a:t>전송하도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록</a:t>
            </a:r>
            <a:r>
              <a:rPr lang="ko-KR" altLang="en-US" dirty="0"/>
              <a:t> 지시하는 흐름 제어 기능도 수행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정지</a:t>
            </a:r>
            <a:r>
              <a:rPr lang="en-US" altLang="ko-KR" dirty="0"/>
              <a:t>-</a:t>
            </a:r>
            <a:r>
              <a:rPr lang="ko-KR" altLang="en-US" dirty="0"/>
              <a:t>대기</a:t>
            </a:r>
            <a:r>
              <a:rPr lang="en-US" altLang="ko-KR" baseline="30000" dirty="0"/>
              <a:t>Stop-and-Wait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수신 호스트가 회신하는 </a:t>
            </a:r>
            <a:r>
              <a:rPr lang="en-US" altLang="ko-KR" dirty="0"/>
              <a:t>ACK </a:t>
            </a:r>
            <a:r>
              <a:rPr lang="ko-KR" altLang="en-US" dirty="0"/>
              <a:t>프레임이 도착해야 다음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 프레임을 전송할 수 있는 프로토콜 방식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</p:spTree>
    <p:extLst>
      <p:ext uri="{BB962C8B-B14F-4D97-AF65-F5344CB8AC3E}">
        <p14:creationId xmlns:p14="http://schemas.microsoft.com/office/powerpoint/2010/main" val="221930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467224" cy="53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7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단방향</a:t>
            </a:r>
            <a:r>
              <a:rPr lang="ko-KR" altLang="en-US" dirty="0"/>
              <a:t> 프로토콜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오류 제어와 흐름 제어 기능 지원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단방향</a:t>
            </a:r>
            <a:r>
              <a:rPr lang="ko-KR" altLang="en-US" dirty="0"/>
              <a:t> 통신 </a:t>
            </a:r>
            <a:r>
              <a:rPr lang="en-US" altLang="ko-KR" dirty="0"/>
              <a:t>: </a:t>
            </a:r>
            <a:r>
              <a:rPr lang="ko-KR" altLang="en-US" dirty="0"/>
              <a:t>데이터는 송신 호스트에서 수신 호스트로만</a:t>
            </a:r>
            <a:r>
              <a:rPr lang="en-US" altLang="ko-KR" dirty="0"/>
              <a:t>(</a:t>
            </a:r>
            <a:r>
              <a:rPr lang="ko-KR" altLang="en-US" dirty="0"/>
              <a:t>한쪽 방향으로만</a:t>
            </a:r>
            <a:r>
              <a:rPr lang="en-US" altLang="ko-KR" dirty="0"/>
              <a:t>)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오류 제어와 흐름 제어가 모두 필요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프레임 변형 오류를 해결하기 위한 수신 호스트의 </a:t>
            </a:r>
            <a:r>
              <a:rPr lang="en-US" altLang="ko-KR" dirty="0"/>
              <a:t>NAK </a:t>
            </a:r>
            <a:r>
              <a:rPr lang="ko-KR" altLang="en-US" dirty="0"/>
              <a:t>기능 필요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프레임 분실 오류를 해결하기 위한 송신 호스트의 타임아웃 기능 필요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</p:spTree>
    <p:extLst>
      <p:ext uri="{BB962C8B-B14F-4D97-AF65-F5344CB8AC3E}">
        <p14:creationId xmlns:p14="http://schemas.microsoft.com/office/powerpoint/2010/main" val="209712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NAK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정보 프레임 분실</a:t>
            </a:r>
            <a:r>
              <a:rPr lang="en-US" altLang="ko-KR" dirty="0"/>
              <a:t>: </a:t>
            </a:r>
            <a:r>
              <a:rPr lang="ko-KR" altLang="en-US" dirty="0"/>
              <a:t>송신 호스트의 타임아웃 기능으로 오류 복구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99" y="1884013"/>
            <a:ext cx="68389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06" y="6164048"/>
            <a:ext cx="409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9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ACK </a:t>
            </a:r>
            <a:r>
              <a:rPr lang="ko-KR" altLang="en-US" dirty="0"/>
              <a:t>프레임 분실</a:t>
            </a:r>
            <a:r>
              <a:rPr lang="en-US" altLang="ko-KR" dirty="0"/>
              <a:t>: </a:t>
            </a:r>
            <a:r>
              <a:rPr lang="ko-KR" altLang="en-US" dirty="0"/>
              <a:t>송신 호스트의 타임아웃 기능으로 오류 복구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1510910"/>
            <a:ext cx="6743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90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프레임 변형 오류 </a:t>
            </a:r>
            <a:r>
              <a:rPr lang="en-US" altLang="ko-KR" dirty="0"/>
              <a:t>: </a:t>
            </a:r>
            <a:r>
              <a:rPr lang="ko-KR" altLang="en-US" dirty="0"/>
              <a:t>송신 호스트의 타임아웃 기능으로 오류 복구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36" y="1628800"/>
            <a:ext cx="67627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en-US" altLang="ko-KR" dirty="0"/>
              <a:t>MAC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 indent="-266700"/>
            <a:r>
              <a:rPr lang="en-US" altLang="ko-KR" dirty="0" err="1"/>
              <a:t>MAC</a:t>
            </a:r>
            <a:r>
              <a:rPr lang="en-US" altLang="ko-KR" baseline="30000" dirty="0" err="1"/>
              <a:t>Medium</a:t>
            </a:r>
            <a:r>
              <a:rPr lang="en-US" altLang="ko-KR" baseline="30000" dirty="0"/>
              <a:t> Access Control </a:t>
            </a:r>
            <a:r>
              <a:rPr lang="ko-KR" altLang="en-US" dirty="0"/>
              <a:t>계층 </a:t>
            </a:r>
            <a:r>
              <a:rPr lang="en-US" altLang="ko-KR" dirty="0"/>
              <a:t>:</a:t>
            </a:r>
            <a:r>
              <a:rPr lang="ko-KR" altLang="en-US" dirty="0"/>
              <a:t> 물리적인 특성 반영</a:t>
            </a:r>
            <a:r>
              <a:rPr lang="en-US" altLang="ko-KR" dirty="0"/>
              <a:t>	</a:t>
            </a:r>
          </a:p>
          <a:p>
            <a:pPr lvl="2" indent="-266700"/>
            <a:r>
              <a:rPr lang="ko-KR" altLang="en-US" dirty="0" err="1"/>
              <a:t>이더넷</a:t>
            </a:r>
            <a:r>
              <a:rPr lang="ko-KR" altLang="en-US" dirty="0"/>
              <a:t> </a:t>
            </a:r>
            <a:endParaRPr lang="en-US" altLang="ko-KR" dirty="0"/>
          </a:p>
          <a:p>
            <a:pPr lvl="3" indent="-266700"/>
            <a:r>
              <a:rPr lang="ko-KR" altLang="en-US" dirty="0"/>
              <a:t>공유 버스 방식 지원</a:t>
            </a:r>
            <a:endParaRPr lang="en-US" altLang="ko-KR" dirty="0"/>
          </a:p>
          <a:p>
            <a:pPr lvl="3" indent="-266700"/>
            <a:r>
              <a:rPr lang="ko-KR" altLang="en-US" dirty="0"/>
              <a:t>둘 이상의 호스트에서 동시에 데이터 프레임 전송을 시도하면 충돌 발생</a:t>
            </a:r>
          </a:p>
          <a:p>
            <a:pPr lvl="2" indent="-266700"/>
            <a:r>
              <a:rPr lang="ko-KR" altLang="en-US" dirty="0"/>
              <a:t>토큰 링 방식</a:t>
            </a:r>
            <a:endParaRPr lang="en-US" altLang="ko-KR" dirty="0"/>
          </a:p>
          <a:p>
            <a:pPr lvl="3" indent="-266700"/>
            <a:r>
              <a:rPr lang="ko-KR" altLang="en-US" dirty="0"/>
              <a:t>링 구조를 지원</a:t>
            </a:r>
            <a:endParaRPr lang="en-US" altLang="ko-KR" dirty="0"/>
          </a:p>
          <a:p>
            <a:pPr lvl="3" indent="-266700"/>
            <a:r>
              <a:rPr lang="ko-KR" altLang="en-US" dirty="0"/>
              <a:t>토큰이라는 특정 패턴의 제어 데이터가 링을 순환</a:t>
            </a:r>
            <a:endParaRPr lang="en-US" altLang="ko-KR" dirty="0"/>
          </a:p>
          <a:p>
            <a:pPr lvl="3" indent="-266700"/>
            <a:r>
              <a:rPr lang="ko-KR" altLang="en-US" dirty="0"/>
              <a:t>토큰을 확보하여 전송 후 토큰은 링에 내려 놔야 함 </a:t>
            </a:r>
            <a:endParaRPr lang="en-US" altLang="ko-KR" dirty="0"/>
          </a:p>
          <a:p>
            <a:pPr lvl="3" indent="-266700"/>
            <a:r>
              <a:rPr lang="ko-KR" altLang="en-US" dirty="0"/>
              <a:t>각 호스트에 전송 우선순위를 부여할 수 있음</a:t>
            </a:r>
            <a:endParaRPr lang="en-US" altLang="ko-KR" dirty="0"/>
          </a:p>
          <a:p>
            <a:pPr lvl="1" indent="-266700"/>
            <a:r>
              <a:rPr lang="en-US" altLang="ko-KR" dirty="0"/>
              <a:t>LLC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2" indent="-266700"/>
            <a:r>
              <a:rPr lang="en-US" altLang="ko-KR" dirty="0"/>
              <a:t>WAN </a:t>
            </a:r>
            <a:r>
              <a:rPr lang="ko-KR" altLang="en-US" dirty="0"/>
              <a:t>환경의 데이터 링크 계층과 기능을 수행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</p:spTree>
    <p:extLst>
      <p:ext uri="{BB962C8B-B14F-4D97-AF65-F5344CB8AC3E}">
        <p14:creationId xmlns:p14="http://schemas.microsoft.com/office/powerpoint/2010/main" val="103905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NAK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프레임 변형 오류 </a:t>
            </a:r>
            <a:r>
              <a:rPr lang="en-US" altLang="ko-KR" dirty="0"/>
              <a:t>: </a:t>
            </a:r>
            <a:r>
              <a:rPr lang="ko-KR" altLang="en-US" dirty="0"/>
              <a:t>수신 호스트의  </a:t>
            </a:r>
            <a:r>
              <a:rPr lang="en-US" altLang="ko-KR" dirty="0"/>
              <a:t>NAK </a:t>
            </a:r>
            <a:r>
              <a:rPr lang="ko-KR" altLang="en-US" dirty="0"/>
              <a:t>프레임 응답으로 오류 복구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988840"/>
            <a:ext cx="6480720" cy="37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1" y="6041044"/>
            <a:ext cx="3915624" cy="27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프레임 분실 오류 </a:t>
            </a:r>
            <a:r>
              <a:rPr lang="en-US" altLang="ko-KR" dirty="0"/>
              <a:t>: </a:t>
            </a:r>
            <a:r>
              <a:rPr lang="ko-KR" altLang="en-US" dirty="0"/>
              <a:t>송신 호스트의  타임아웃 기능으로 오류 복구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9"/>
            <a:ext cx="6458669" cy="41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3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양방향 통신을 지원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오류 제어와 흐름 제어 기능을 모두 지원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기본 절차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송신 호스트는 정보 프레임</a:t>
            </a:r>
            <a:r>
              <a:rPr lang="en-US" altLang="ko-KR" dirty="0"/>
              <a:t>(</a:t>
            </a:r>
            <a:r>
              <a:rPr lang="ko-KR" altLang="en-US" dirty="0"/>
              <a:t>전송 데이터</a:t>
            </a:r>
            <a:r>
              <a:rPr lang="en-US" altLang="ko-KR" dirty="0"/>
              <a:t>, </a:t>
            </a:r>
            <a:r>
              <a:rPr lang="ko-KR" altLang="en-US" dirty="0"/>
              <a:t>순서 번호</a:t>
            </a:r>
            <a:r>
              <a:rPr lang="en-US" altLang="ko-KR" dirty="0"/>
              <a:t>, </a:t>
            </a:r>
            <a:r>
              <a:rPr lang="ko-KR" altLang="en-US" dirty="0"/>
              <a:t>오류 검출 코드</a:t>
            </a:r>
            <a:r>
              <a:rPr lang="en-US" altLang="ko-KR" dirty="0"/>
              <a:t>)</a:t>
            </a:r>
            <a:r>
              <a:rPr lang="ko-KR" altLang="en-US" dirty="0"/>
              <a:t>을 순서 번호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</a:t>
            </a:r>
            <a:r>
              <a:rPr lang="ko-KR" altLang="en-US" dirty="0"/>
              <a:t>에 따라 순차적으로 전송함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정보 프레임을 수신한 수신 호스트가 응답하는 순서 번호는 정상적으로 수신한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</a:t>
            </a:r>
            <a:r>
              <a:rPr lang="ko-KR" altLang="en-US" dirty="0"/>
              <a:t>번호가 아닌 다음에 수신하기를 기대하는 번호를 회신하는 것이 일반적임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송신 호스트가 관리하는 송신 윈도우는 전송은 되었지만 긍정 응답이 회신되지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 </a:t>
            </a:r>
            <a:r>
              <a:rPr lang="ko-KR" altLang="en-US" dirty="0"/>
              <a:t>않은 프레임을 보관함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수신 호스트가 관리하는 수신 윈도우는 프로토콜의 방식에 따라 크기가 다름</a:t>
            </a:r>
          </a:p>
          <a:p>
            <a:pPr lvl="3">
              <a:spcAft>
                <a:spcPts val="200"/>
              </a:spcAft>
            </a:pPr>
            <a:r>
              <a:rPr lang="ko-KR" altLang="en-US" dirty="0"/>
              <a:t>선택적 재전송</a:t>
            </a:r>
            <a:r>
              <a:rPr lang="en-US" altLang="ko-KR" baseline="30000" dirty="0"/>
              <a:t>Selective Retransmission </a:t>
            </a:r>
            <a:r>
              <a:rPr lang="ko-KR" altLang="en-US" dirty="0"/>
              <a:t>방식에서는 송신 윈도우 크기와 같음</a:t>
            </a:r>
          </a:p>
          <a:p>
            <a:pPr lvl="3">
              <a:spcAft>
                <a:spcPts val="200"/>
              </a:spcAft>
            </a:pPr>
            <a:r>
              <a:rPr lang="ko-KR" altLang="en-US" dirty="0"/>
              <a:t>고백 </a:t>
            </a:r>
            <a:r>
              <a:rPr lang="en-US" altLang="ko-KR" dirty="0" err="1"/>
              <a:t>N</a:t>
            </a:r>
            <a:r>
              <a:rPr lang="en-US" altLang="ko-KR" baseline="30000" dirty="0" err="1"/>
              <a:t>Go</a:t>
            </a:r>
            <a:r>
              <a:rPr lang="en-US" altLang="ko-KR" baseline="30000" dirty="0"/>
              <a:t>-Back-N </a:t>
            </a:r>
            <a:r>
              <a:rPr lang="ko-KR" altLang="en-US" dirty="0"/>
              <a:t>방식에서는 크기가 </a:t>
            </a:r>
            <a:r>
              <a:rPr lang="en-US" altLang="ko-KR" dirty="0"/>
              <a:t>1 </a:t>
            </a:r>
            <a:r>
              <a:rPr lang="ko-KR" altLang="en-US" dirty="0"/>
              <a:t>임</a:t>
            </a:r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</p:spTree>
    <p:extLst>
      <p:ext uri="{BB962C8B-B14F-4D97-AF65-F5344CB8AC3E}">
        <p14:creationId xmlns:p14="http://schemas.microsoft.com/office/powerpoint/2010/main" val="227701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흐름 제어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순서 번호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프레임 별로 부여되는 일련 번호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0 </a:t>
            </a:r>
            <a:r>
              <a:rPr lang="ko-KR" altLang="en-US" dirty="0"/>
              <a:t>부터 임의의 최댓값까지 순환 방식으로 사용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일반적으로 순서 번호의 최댓값이 송신 윈도우 크기보다 커야 함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프레임에서 순서 번호의 공간 크기 </a:t>
            </a:r>
            <a:r>
              <a:rPr lang="en-US" altLang="ko-KR" dirty="0"/>
              <a:t>= n </a:t>
            </a:r>
            <a:r>
              <a:rPr lang="ko-KR" altLang="en-US" dirty="0"/>
              <a:t>비트 </a:t>
            </a:r>
            <a:r>
              <a:rPr lang="en-US" altLang="ko-KR" dirty="0"/>
              <a:t>: </a:t>
            </a:r>
            <a:r>
              <a:rPr lang="ko-KR" altLang="en-US" dirty="0"/>
              <a:t>순서 번호의 범위는 </a:t>
            </a:r>
            <a:r>
              <a:rPr lang="en-US" altLang="ko-KR" dirty="0"/>
              <a:t>0 ~ 2</a:t>
            </a:r>
            <a:r>
              <a:rPr lang="en-US" altLang="ko-KR" baseline="30000" dirty="0"/>
              <a:t>n </a:t>
            </a:r>
            <a:r>
              <a:rPr lang="en-US" altLang="ko-KR" dirty="0"/>
              <a:t>– 1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윈도우 크기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수신 호스트로부터 긍정 응답 프레임을 받지 않고 전송할 수 있는 정보 프레임의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 최대 개수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</p:spTree>
    <p:extLst>
      <p:ext uri="{BB962C8B-B14F-4D97-AF65-F5344CB8AC3E}">
        <p14:creationId xmlns:p14="http://schemas.microsoft.com/office/powerpoint/2010/main" val="18618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슬라이딩 윈도우 프로토콜의 동작 과정 </a:t>
            </a:r>
            <a:r>
              <a:rPr lang="en-US" altLang="ko-KR" dirty="0"/>
              <a:t>1(</a:t>
            </a:r>
            <a:r>
              <a:rPr lang="ko-KR" altLang="en-US" dirty="0"/>
              <a:t>송신 윈도우 크기</a:t>
            </a:r>
            <a:r>
              <a:rPr lang="en-US" altLang="ko-KR" dirty="0"/>
              <a:t>=3)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4" y="1517280"/>
            <a:ext cx="7272809" cy="459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80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슬라이딩 윈도우 프로토콜의 동작 과정 </a:t>
            </a:r>
            <a:r>
              <a:rPr lang="en-US" altLang="ko-KR" dirty="0"/>
              <a:t>2(</a:t>
            </a:r>
            <a:r>
              <a:rPr lang="ko-KR" altLang="en-US" dirty="0"/>
              <a:t>송신 윈도우 크기</a:t>
            </a:r>
            <a:r>
              <a:rPr lang="en-US" altLang="ko-KR" dirty="0"/>
              <a:t>=3)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1524296"/>
            <a:ext cx="4392488" cy="504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연속형</a:t>
            </a:r>
            <a:r>
              <a:rPr lang="ko-KR" altLang="en-US" dirty="0"/>
              <a:t> 전송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정지</a:t>
            </a:r>
            <a:r>
              <a:rPr lang="en-US" altLang="ko-KR" dirty="0"/>
              <a:t>-</a:t>
            </a:r>
            <a:r>
              <a:rPr lang="ko-KR" altLang="en-US" dirty="0"/>
              <a:t>대기 프로토콜은 송신 윈도우 크기가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연속형</a:t>
            </a:r>
            <a:r>
              <a:rPr lang="en-US" altLang="ko-KR" baseline="30000" dirty="0"/>
              <a:t>Pipelining</a:t>
            </a:r>
            <a:r>
              <a:rPr lang="ko-KR" altLang="en-US" baseline="30000" dirty="0"/>
              <a:t> </a:t>
            </a:r>
            <a:r>
              <a:rPr lang="ko-KR" altLang="en-US" dirty="0"/>
              <a:t>정지</a:t>
            </a:r>
            <a:r>
              <a:rPr lang="en-US" altLang="ko-KR" dirty="0"/>
              <a:t>: ACK </a:t>
            </a:r>
            <a:r>
              <a:rPr lang="ko-KR" altLang="en-US" dirty="0"/>
              <a:t>프레임을 받지 않고 여러 프레임을 연속 전송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오류 가능성이 적은 환경에서 효율적</a:t>
            </a:r>
          </a:p>
          <a:p>
            <a:pPr lvl="1">
              <a:spcAft>
                <a:spcPts val="200"/>
              </a:spcAft>
            </a:pP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오류 해결 방법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선택적 재전송 </a:t>
            </a:r>
            <a:r>
              <a:rPr lang="en-US" altLang="ko-KR" dirty="0"/>
              <a:t>: </a:t>
            </a:r>
            <a:r>
              <a:rPr lang="ko-KR" altLang="en-US" dirty="0"/>
              <a:t>오류가 발생한 프레임만 재전송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고백 </a:t>
            </a:r>
            <a:r>
              <a:rPr lang="en-US" altLang="ko-KR" dirty="0"/>
              <a:t>N : </a:t>
            </a:r>
            <a:r>
              <a:rPr lang="ko-KR" altLang="en-US" dirty="0"/>
              <a:t>오류가 발생한 프레임 이후의 모든 프레임을 재전송</a:t>
            </a:r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</p:spTree>
    <p:extLst>
      <p:ext uri="{BB962C8B-B14F-4D97-AF65-F5344CB8AC3E}">
        <p14:creationId xmlns:p14="http://schemas.microsoft.com/office/powerpoint/2010/main" val="1508801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고백 </a:t>
            </a:r>
            <a:r>
              <a:rPr lang="en-US" altLang="ko-KR" dirty="0" err="1"/>
              <a:t>N</a:t>
            </a:r>
            <a:r>
              <a:rPr lang="en-US" altLang="ko-KR" baseline="30000" dirty="0" err="1"/>
              <a:t>Go</a:t>
            </a:r>
            <a:r>
              <a:rPr lang="en-US" altLang="ko-KR" baseline="30000" dirty="0"/>
              <a:t>-Back-N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오류가 발생한 </a:t>
            </a:r>
            <a:r>
              <a:rPr lang="en-US" altLang="ko-KR" dirty="0"/>
              <a:t>12</a:t>
            </a:r>
            <a:r>
              <a:rPr lang="ko-KR" altLang="en-US" dirty="0"/>
              <a:t>번 프레임을 포함해 이후에 전송된 모든 정보 프레임을 재전송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76" y="1811682"/>
            <a:ext cx="434984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68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선택적 재전송</a:t>
            </a:r>
            <a:r>
              <a:rPr lang="en-US" altLang="ko-KR" baseline="30000" dirty="0"/>
              <a:t>Selective Retransmission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오류가 발생한 프레임만 선택적으로</a:t>
            </a:r>
            <a:endParaRPr lang="en-US" altLang="ko-KR" dirty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/>
              <a:t>                                                  </a:t>
            </a:r>
            <a:r>
              <a:rPr lang="ko-KR" altLang="en-US" dirty="0"/>
              <a:t>복구하는 방식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부정 응답 프레임을 사용해 오류가 발생한 정보 프레임을 처리하는 경우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4" y="2188391"/>
            <a:ext cx="4178450" cy="453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165304"/>
            <a:ext cx="1523231" cy="19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785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프레임 구조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HDLC </a:t>
            </a:r>
            <a:r>
              <a:rPr lang="ko-KR" altLang="en-US" dirty="0"/>
              <a:t>프레임 구조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상단의 숫자는 비트 수</a:t>
            </a:r>
            <a:r>
              <a:rPr lang="en-US" altLang="ko-KR" dirty="0"/>
              <a:t>.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프레임의 좌우에 위치한 </a:t>
            </a:r>
            <a:r>
              <a:rPr lang="en-US" altLang="ko-KR" dirty="0"/>
              <a:t>01111110 </a:t>
            </a:r>
            <a:r>
              <a:rPr lang="ko-KR" altLang="en-US" dirty="0"/>
              <a:t>플래그는 프레임의 시작과 끝을 구분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Address(</a:t>
            </a:r>
            <a:r>
              <a:rPr lang="ko-KR" altLang="en-US" dirty="0"/>
              <a:t>주소</a:t>
            </a:r>
            <a:r>
              <a:rPr lang="en-US" altLang="ko-KR" dirty="0"/>
              <a:t>) : </a:t>
            </a:r>
            <a:r>
              <a:rPr lang="ko-KR" altLang="en-US" dirty="0"/>
              <a:t>일대다 환경에서 특정 호스트를 구분</a:t>
            </a:r>
            <a:r>
              <a:rPr lang="en-US" altLang="ko-KR" dirty="0"/>
              <a:t>,</a:t>
            </a:r>
            <a:r>
              <a:rPr lang="ko-KR" altLang="en-US" dirty="0"/>
              <a:t> 지칭하는 목적으로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Control(</a:t>
            </a:r>
            <a:r>
              <a:rPr lang="ko-KR" altLang="en-US" dirty="0"/>
              <a:t>제어</a:t>
            </a:r>
            <a:r>
              <a:rPr lang="en-US" altLang="ko-KR" dirty="0"/>
              <a:t>) : </a:t>
            </a:r>
            <a:r>
              <a:rPr lang="ko-KR" altLang="en-US" dirty="0"/>
              <a:t>프레임의 종류를 구분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Data(</a:t>
            </a:r>
            <a:r>
              <a:rPr lang="ko-KR" altLang="en-US" dirty="0"/>
              <a:t>데이터</a:t>
            </a:r>
            <a:r>
              <a:rPr lang="en-US" altLang="ko-KR" dirty="0"/>
              <a:t>) : </a:t>
            </a:r>
            <a:r>
              <a:rPr lang="ko-KR" altLang="en-US" dirty="0"/>
              <a:t>가변 크기의 전송 데이터가 포함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Checksum(</a:t>
            </a:r>
            <a:r>
              <a:rPr lang="ko-KR" altLang="en-US" dirty="0" err="1"/>
              <a:t>체크섬</a:t>
            </a:r>
            <a:r>
              <a:rPr lang="en-US" altLang="ko-KR" dirty="0"/>
              <a:t>) : CRC-CCITT</a:t>
            </a:r>
            <a:r>
              <a:rPr lang="ko-KR" altLang="en-US" dirty="0"/>
              <a:t>를 생성 다항식으로 하는 오류 검출 용도로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High-level Data-Link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18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58813"/>
            <a:ext cx="8686800" cy="5988005"/>
          </a:xfrm>
        </p:spPr>
        <p:txBody>
          <a:bodyPr/>
          <a:lstStyle/>
          <a:p>
            <a:pPr lvl="1" indent="-266700"/>
            <a:r>
              <a:rPr lang="en-US" altLang="ko-KR" dirty="0"/>
              <a:t>IEEE: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Institute of Electrical and Electronics Engineers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전지전자기술자협회</a:t>
            </a:r>
            <a:endParaRPr lang="en-US" altLang="ko-KR" dirty="0"/>
          </a:p>
          <a:p>
            <a:pPr lvl="1" indent="-266700"/>
            <a:r>
              <a:rPr lang="en-US" altLang="ko-KR" dirty="0"/>
              <a:t>IEEE 802.1 : </a:t>
            </a:r>
            <a:r>
              <a:rPr lang="ko-KR" altLang="en-US" dirty="0"/>
              <a:t>표준안 전체를 소개</a:t>
            </a:r>
          </a:p>
          <a:p>
            <a:pPr lvl="1" indent="-266700"/>
            <a:r>
              <a:rPr lang="en-US" altLang="ko-KR" dirty="0"/>
              <a:t>IEEE 802.2 : LLC </a:t>
            </a:r>
            <a:r>
              <a:rPr lang="ko-KR" altLang="en-US" dirty="0"/>
              <a:t>계층을 소개</a:t>
            </a:r>
          </a:p>
          <a:p>
            <a:pPr lvl="1" indent="-266700"/>
            <a:r>
              <a:rPr lang="en-US" altLang="ko-KR" dirty="0"/>
              <a:t>IEEE 802.3 </a:t>
            </a:r>
            <a:r>
              <a:rPr lang="ko-KR" altLang="en-US" dirty="0"/>
              <a:t>부터 </a:t>
            </a:r>
            <a:r>
              <a:rPr lang="en-US" altLang="ko-KR" dirty="0"/>
              <a:t>: </a:t>
            </a:r>
            <a:r>
              <a:rPr lang="ko-KR" altLang="en-US" dirty="0"/>
              <a:t>다양한 환경의 </a:t>
            </a:r>
            <a:r>
              <a:rPr lang="en-US" altLang="ko-KR" dirty="0"/>
              <a:t>MAC </a:t>
            </a:r>
            <a:r>
              <a:rPr lang="ko-KR" altLang="en-US" dirty="0"/>
              <a:t>계층을 소개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7" y="2178738"/>
            <a:ext cx="5138694" cy="43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4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8" y="1231901"/>
            <a:ext cx="7236668" cy="471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7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EEB7-5764-462D-9BF1-98302710F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참조자료</a:t>
            </a:r>
          </a:p>
        </p:txBody>
      </p:sp>
    </p:spTree>
    <p:extLst>
      <p:ext uri="{BB962C8B-B14F-4D97-AF65-F5344CB8AC3E}">
        <p14:creationId xmlns:p14="http://schemas.microsoft.com/office/powerpoint/2010/main" val="2908366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ko-KR" altLang="en-US" dirty="0" err="1"/>
              <a:t>이더넷과</a:t>
            </a:r>
            <a:r>
              <a:rPr lang="ko-KR" altLang="en-US" dirty="0"/>
              <a:t> 신호 감지 기능</a:t>
            </a:r>
            <a:endParaRPr lang="en-US" altLang="ko-KR" dirty="0"/>
          </a:p>
          <a:p>
            <a:pPr lvl="1" indent="-266700"/>
            <a:r>
              <a:rPr lang="ko-KR" altLang="en-US" dirty="0"/>
              <a:t>신호 감지</a:t>
            </a:r>
            <a:r>
              <a:rPr lang="en-US" altLang="ko-KR" baseline="30000" dirty="0"/>
              <a:t>Carrier Sense </a:t>
            </a:r>
            <a:r>
              <a:rPr lang="ko-KR" altLang="en-US" dirty="0"/>
              <a:t>프로토콜 </a:t>
            </a:r>
            <a:r>
              <a:rPr lang="en-US" altLang="ko-KR" dirty="0"/>
              <a:t> </a:t>
            </a:r>
          </a:p>
          <a:p>
            <a:pPr lvl="2" indent="-266700"/>
            <a:r>
              <a:rPr lang="ko-KR" altLang="en-US" dirty="0"/>
              <a:t>전송 매체의 신호를 감지해 프레임의 전송 여부를 결정</a:t>
            </a:r>
            <a:endParaRPr lang="en-US" altLang="ko-KR" dirty="0"/>
          </a:p>
          <a:p>
            <a:pPr lvl="1" indent="-266700"/>
            <a:r>
              <a:rPr lang="en-US" altLang="ko-KR" dirty="0"/>
              <a:t>1-persistent CSMA</a:t>
            </a:r>
          </a:p>
          <a:p>
            <a:pPr lvl="2" indent="-266700"/>
            <a:r>
              <a:rPr lang="ko-KR" altLang="en-US" dirty="0"/>
              <a:t>프레임을 전송하기 전에 채널</a:t>
            </a:r>
            <a:r>
              <a:rPr lang="en-US" altLang="ko-KR" dirty="0"/>
              <a:t> </a:t>
            </a:r>
            <a:r>
              <a:rPr lang="ko-KR" altLang="en-US" dirty="0"/>
              <a:t>사용 여부를 확인</a:t>
            </a:r>
          </a:p>
          <a:p>
            <a:pPr lvl="2" indent="-266700"/>
            <a:r>
              <a:rPr lang="ko-KR" altLang="en-US" dirty="0"/>
              <a:t>채널이 사용 중이면 유휴 상태가 될 때까지 대기</a:t>
            </a:r>
          </a:p>
          <a:p>
            <a:pPr lvl="2" indent="-266700"/>
            <a:r>
              <a:rPr lang="ko-KR" altLang="en-US" dirty="0"/>
              <a:t>채널이 유휴 상태가 되면 확률 </a:t>
            </a:r>
            <a:r>
              <a:rPr lang="en-US" altLang="ko-KR" dirty="0"/>
              <a:t>1</a:t>
            </a:r>
            <a:r>
              <a:rPr lang="ko-KR" altLang="en-US" dirty="0"/>
              <a:t>의 조건으로 프레임을 전송</a:t>
            </a:r>
          </a:p>
          <a:p>
            <a:pPr lvl="1" indent="-266700"/>
            <a:r>
              <a:rPr lang="en-US" altLang="ko-KR" dirty="0"/>
              <a:t>Non-persistent CSMA</a:t>
            </a:r>
          </a:p>
          <a:p>
            <a:pPr lvl="2" indent="-266700"/>
            <a:r>
              <a:rPr lang="ko-KR" altLang="en-US" dirty="0"/>
              <a:t>프레임을 전송하기 전에 채널 사용 여부를 확인</a:t>
            </a:r>
          </a:p>
          <a:p>
            <a:pPr lvl="2" indent="-266700"/>
            <a:r>
              <a:rPr lang="ko-KR" altLang="en-US" dirty="0"/>
              <a:t>채널이 사용 중이면 더 이상 유휴 상태를 확인하지 않음</a:t>
            </a:r>
          </a:p>
          <a:p>
            <a:pPr lvl="2" indent="-266700"/>
            <a:r>
              <a:rPr lang="ko-KR" altLang="en-US" dirty="0"/>
              <a:t>대신 임의의 시간 동간 대기 후 다시 채널 감지를 시작</a:t>
            </a:r>
          </a:p>
          <a:p>
            <a:pPr lvl="2" indent="-266700"/>
            <a:r>
              <a:rPr lang="en-US" altLang="ko-KR" dirty="0"/>
              <a:t>1-persistent </a:t>
            </a:r>
            <a:r>
              <a:rPr lang="ko-KR" altLang="en-US" dirty="0"/>
              <a:t>방식보다 충돌 확률을 줄일 수 있음</a:t>
            </a:r>
          </a:p>
          <a:p>
            <a:pPr lvl="1" indent="-266700"/>
            <a:r>
              <a:rPr lang="en-US" altLang="ko-KR" dirty="0"/>
              <a:t>p-persistent CSMA</a:t>
            </a:r>
          </a:p>
          <a:p>
            <a:pPr lvl="2" indent="-266700"/>
            <a:r>
              <a:rPr lang="ko-KR" altLang="en-US" dirty="0"/>
              <a:t>슬롯 채널 방식에서 많이 사용</a:t>
            </a:r>
            <a:endParaRPr lang="en-US" altLang="ko-KR" dirty="0"/>
          </a:p>
          <a:p>
            <a:pPr lvl="2" indent="-266700"/>
            <a:r>
              <a:rPr lang="ko-KR" altLang="en-US" dirty="0"/>
              <a:t>채널이 유휴 상태이면 </a:t>
            </a:r>
            <a:r>
              <a:rPr lang="en-US" altLang="ko-KR" dirty="0"/>
              <a:t>p</a:t>
            </a:r>
            <a:r>
              <a:rPr lang="ko-KR" altLang="en-US" dirty="0"/>
              <a:t>의 확률로 프레임을 전송</a:t>
            </a:r>
            <a:r>
              <a:rPr lang="en-US" altLang="ko-KR" dirty="0"/>
              <a:t>, </a:t>
            </a:r>
            <a:r>
              <a:rPr lang="ko-KR" altLang="en-US" dirty="0"/>
              <a:t>채널이 사용 중이면 다음 슬롯</a:t>
            </a:r>
            <a:endParaRPr lang="en-US" altLang="ko-KR" dirty="0"/>
          </a:p>
          <a:p>
            <a:pPr marL="454025" lvl="2" indent="0">
              <a:buNone/>
            </a:pPr>
            <a:r>
              <a:rPr lang="ko-KR" altLang="en-US" dirty="0"/>
              <a:t>   을 기다린 후 앞의 과정을 반복</a:t>
            </a:r>
            <a:endParaRPr lang="en-US" altLang="ko-KR" dirty="0"/>
          </a:p>
          <a:p>
            <a:pPr lvl="3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 err="1"/>
              <a:t>이더넷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508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en-US" altLang="ko-KR" dirty="0"/>
              <a:t>LLC </a:t>
            </a:r>
            <a:r>
              <a:rPr lang="ko-KR" altLang="en-US" dirty="0"/>
              <a:t>프레임 캡슐화</a:t>
            </a:r>
            <a:endParaRPr lang="en-US" altLang="ko-KR" dirty="0"/>
          </a:p>
          <a:p>
            <a:pPr lvl="2" indent="-266700"/>
            <a:r>
              <a:rPr lang="en-US" altLang="ko-KR" dirty="0"/>
              <a:t>LLC </a:t>
            </a:r>
            <a:r>
              <a:rPr lang="ko-KR" altLang="en-US" dirty="0"/>
              <a:t>프레임의 좌우에 토큰 버스 프레임의 헤더와 트레일러 정보가 채워지면 물리 계층이 수신 호스트로 전송</a:t>
            </a:r>
            <a:r>
              <a:rPr lang="en-US" altLang="ko-KR" dirty="0"/>
              <a:t>. </a:t>
            </a:r>
          </a:p>
          <a:p>
            <a:pPr lvl="2" indent="-266700"/>
            <a:r>
              <a:rPr lang="ko-KR" altLang="en-US" dirty="0"/>
              <a:t>수신 호스트의 </a:t>
            </a:r>
            <a:r>
              <a:rPr lang="en-US" altLang="ko-KR" dirty="0"/>
              <a:t>MAC </a:t>
            </a:r>
            <a:r>
              <a:rPr lang="ko-KR" altLang="en-US" dirty="0"/>
              <a:t>계층은 토큰 버스 프레임의 헤더와 트레일러 정보를  떼어내고</a:t>
            </a:r>
            <a:r>
              <a:rPr lang="en-US" altLang="ko-KR" dirty="0"/>
              <a:t>, </a:t>
            </a:r>
            <a:r>
              <a:rPr lang="ko-KR" altLang="en-US" dirty="0"/>
              <a:t>상위 계층인 </a:t>
            </a:r>
            <a:r>
              <a:rPr lang="en-US" altLang="ko-KR" dirty="0"/>
              <a:t>LLC </a:t>
            </a:r>
            <a:r>
              <a:rPr lang="ko-KR" altLang="en-US" dirty="0"/>
              <a:t>프로토콜에는 </a:t>
            </a:r>
            <a:r>
              <a:rPr lang="en-US" altLang="ko-KR" dirty="0"/>
              <a:t>LLC</a:t>
            </a:r>
            <a:r>
              <a:rPr lang="ko-KR" altLang="en-US" dirty="0"/>
              <a:t>프레임 정보만 올림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</a:t>
            </a:r>
            <a:r>
              <a:rPr lang="ko-KR" altLang="en-US" dirty="0"/>
              <a:t>토큰 버스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658610" cy="40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47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ko-KR" altLang="en-US" dirty="0"/>
              <a:t>프레임 필드의 의미</a:t>
            </a:r>
            <a:endParaRPr lang="en-US" altLang="ko-KR" dirty="0"/>
          </a:p>
          <a:p>
            <a:pPr lvl="1" indent="-266700"/>
            <a:r>
              <a:rPr lang="en-US" altLang="ko-KR" dirty="0"/>
              <a:t>Start Delimiter/End Delimiter</a:t>
            </a:r>
          </a:p>
          <a:p>
            <a:pPr lvl="2" indent="-266700"/>
            <a:r>
              <a:rPr lang="ko-KR" altLang="en-US" dirty="0"/>
              <a:t>프레임의 시작과 끝을 구분</a:t>
            </a:r>
            <a:endParaRPr lang="en-US" altLang="ko-KR" dirty="0"/>
          </a:p>
          <a:p>
            <a:pPr lvl="2" indent="-266700"/>
            <a:r>
              <a:rPr lang="en-US" altLang="ko-KR" dirty="0"/>
              <a:t>End Delimiter </a:t>
            </a:r>
            <a:r>
              <a:rPr lang="ko-KR" altLang="en-US" dirty="0"/>
              <a:t>필드 </a:t>
            </a:r>
            <a:endParaRPr lang="en-US" altLang="ko-KR" dirty="0"/>
          </a:p>
          <a:p>
            <a:pPr lvl="3" indent="-266700"/>
            <a:r>
              <a:rPr lang="en-US" altLang="ko-KR" dirty="0"/>
              <a:t>I </a:t>
            </a:r>
            <a:r>
              <a:rPr lang="ko-KR" altLang="en-US" dirty="0"/>
              <a:t>비트는 데이터 프레임을 여러 개로 나누어 전송하는 경우에 사용</a:t>
            </a:r>
            <a:endParaRPr lang="en-US" altLang="ko-KR" dirty="0"/>
          </a:p>
          <a:p>
            <a:pPr lvl="3" indent="-266700"/>
            <a:r>
              <a:rPr lang="en-US" altLang="ko-KR" dirty="0"/>
              <a:t>E </a:t>
            </a:r>
            <a:r>
              <a:rPr lang="ko-KR" altLang="en-US" dirty="0"/>
              <a:t>비트는 오류 검출용</a:t>
            </a:r>
            <a:endParaRPr lang="en-US" altLang="ko-KR" dirty="0"/>
          </a:p>
          <a:p>
            <a:pPr lvl="1" indent="-266700"/>
            <a:r>
              <a:rPr lang="en-US" altLang="ko-KR" dirty="0"/>
              <a:t>Access Control</a:t>
            </a:r>
          </a:p>
          <a:p>
            <a:pPr lvl="2" indent="-266700"/>
            <a:r>
              <a:rPr lang="ko-KR" altLang="en-US" dirty="0"/>
              <a:t>우선순위 비트 </a:t>
            </a:r>
            <a:r>
              <a:rPr lang="en-US" altLang="ko-KR" dirty="0"/>
              <a:t>: </a:t>
            </a:r>
            <a:r>
              <a:rPr lang="ko-KR" altLang="en-US" dirty="0"/>
              <a:t>토큰의 우선순위보다 높은 프레임을 전송할 수 있음</a:t>
            </a:r>
            <a:endParaRPr lang="en-US" altLang="ko-KR" dirty="0"/>
          </a:p>
          <a:p>
            <a:pPr lvl="2" indent="-266700"/>
            <a:r>
              <a:rPr lang="ko-KR" altLang="en-US" dirty="0"/>
              <a:t>토큰 비트 </a:t>
            </a:r>
            <a:r>
              <a:rPr lang="en-US" altLang="ko-KR" dirty="0"/>
              <a:t>: </a:t>
            </a:r>
            <a:r>
              <a:rPr lang="ko-KR" altLang="en-US" dirty="0"/>
              <a:t>토큰 프레임과 일반 프레임을 구분</a:t>
            </a:r>
            <a:r>
              <a:rPr lang="en-US" altLang="ko-KR" dirty="0"/>
              <a:t>, </a:t>
            </a:r>
            <a:r>
              <a:rPr lang="ko-KR" altLang="en-US" dirty="0"/>
              <a:t>토큰 프레임은 값이</a:t>
            </a:r>
            <a:r>
              <a:rPr lang="en-US" altLang="ko-KR" dirty="0"/>
              <a:t>0</a:t>
            </a:r>
          </a:p>
          <a:p>
            <a:pPr lvl="2" indent="-266700"/>
            <a:r>
              <a:rPr lang="ko-KR" altLang="en-US" dirty="0"/>
              <a:t>모니터 비트 </a:t>
            </a:r>
            <a:r>
              <a:rPr lang="en-US" altLang="ko-KR" dirty="0"/>
              <a:t>: </a:t>
            </a:r>
            <a:r>
              <a:rPr lang="ko-KR" altLang="en-US" dirty="0"/>
              <a:t>오류발생시 링 주위를 무한정 순환을 막기 위해 특정 호스트를 모니터로 지정</a:t>
            </a:r>
            <a:r>
              <a:rPr lang="en-US" altLang="ko-KR" dirty="0"/>
              <a:t>, </a:t>
            </a:r>
            <a:r>
              <a:rPr lang="ko-KR" altLang="en-US" dirty="0"/>
              <a:t>모니터 호스트는 이 프레임을 링에서 제거함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</a:t>
            </a:r>
            <a:r>
              <a:rPr lang="ko-KR" altLang="en-US" dirty="0"/>
              <a:t>토큰 링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0" y="4724001"/>
            <a:ext cx="5677324" cy="195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4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en-US" altLang="ko-KR" dirty="0"/>
              <a:t>Frame Status</a:t>
            </a:r>
          </a:p>
          <a:p>
            <a:pPr lvl="2" indent="-266700"/>
            <a:r>
              <a:rPr lang="ko-KR" altLang="en-US" dirty="0"/>
              <a:t>토큰 링 프레임의 맨 마지막에 위치</a:t>
            </a:r>
            <a:r>
              <a:rPr lang="en-US" altLang="ko-KR" dirty="0"/>
              <a:t>, </a:t>
            </a:r>
            <a:r>
              <a:rPr lang="ko-KR" altLang="en-US" dirty="0"/>
              <a:t>프레임의 수신 호스트가 송신 호스트에 응</a:t>
            </a:r>
            <a:endParaRPr lang="en-US" altLang="ko-KR" dirty="0"/>
          </a:p>
          <a:p>
            <a:pPr marL="454025" lvl="2" indent="0">
              <a:buNone/>
            </a:pPr>
            <a:r>
              <a:rPr lang="ko-KR" altLang="en-US" dirty="0"/>
              <a:t>    답할 수 있도록 함</a:t>
            </a:r>
            <a:endParaRPr lang="en-US" altLang="ko-KR" dirty="0"/>
          </a:p>
          <a:p>
            <a:pPr lvl="2" indent="-266700"/>
            <a:r>
              <a:rPr lang="ko-KR" altLang="en-US" dirty="0"/>
              <a:t>두 개의 플래그 비트 </a:t>
            </a:r>
            <a:r>
              <a:rPr lang="en-US" altLang="ko-KR" dirty="0"/>
              <a:t>A, C </a:t>
            </a:r>
            <a:r>
              <a:rPr lang="ko-KR" altLang="en-US" dirty="0"/>
              <a:t>필드로 정의</a:t>
            </a:r>
            <a:endParaRPr lang="en-US" altLang="ko-KR" dirty="0"/>
          </a:p>
          <a:p>
            <a:pPr lvl="3" indent="-266700"/>
            <a:r>
              <a:rPr lang="ko-KR" altLang="en-US" dirty="0"/>
              <a:t>한 쌍의 값이 동일한 경우에만 유효한 응답으로 정의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0</a:t>
            </a:r>
            <a:r>
              <a:rPr lang="ko-KR" altLang="en-US" dirty="0"/>
              <a:t>으로 처리되어 무시됨</a:t>
            </a:r>
            <a:endParaRPr lang="en-US" altLang="ko-KR" dirty="0"/>
          </a:p>
          <a:p>
            <a:pPr lvl="2" indent="-266700"/>
            <a:r>
              <a:rPr lang="en-US" altLang="ko-KR" dirty="0"/>
              <a:t>A </a:t>
            </a:r>
            <a:r>
              <a:rPr lang="ko-KR" altLang="en-US" dirty="0"/>
              <a:t>비트 </a:t>
            </a:r>
            <a:r>
              <a:rPr lang="en-US" altLang="ko-KR" dirty="0"/>
              <a:t>: </a:t>
            </a:r>
            <a:r>
              <a:rPr lang="ko-KR" altLang="en-US" dirty="0"/>
              <a:t>수신 호스트가 접근했다는 표시로 </a:t>
            </a:r>
            <a:r>
              <a:rPr lang="en-US" altLang="ko-KR" dirty="0"/>
              <a:t>1 </a:t>
            </a:r>
            <a:r>
              <a:rPr lang="ko-KR" altLang="en-US" dirty="0"/>
              <a:t>지정</a:t>
            </a:r>
          </a:p>
          <a:p>
            <a:pPr lvl="2" indent="-266700"/>
            <a:r>
              <a:rPr lang="en-US" altLang="ko-KR" dirty="0"/>
              <a:t>C </a:t>
            </a:r>
            <a:r>
              <a:rPr lang="ko-KR" altLang="en-US" dirty="0"/>
              <a:t>비트</a:t>
            </a:r>
            <a:r>
              <a:rPr lang="en-US" altLang="ko-KR" dirty="0"/>
              <a:t>: </a:t>
            </a:r>
            <a:r>
              <a:rPr lang="ko-KR" altLang="en-US" dirty="0"/>
              <a:t>수신 호스트가 자신의 내부 버퍼에 보관 했다는 표시로 </a:t>
            </a:r>
            <a:r>
              <a:rPr lang="en-US" altLang="ko-KR" dirty="0"/>
              <a:t>1 </a:t>
            </a:r>
            <a:r>
              <a:rPr lang="ko-KR" altLang="en-US" dirty="0"/>
              <a:t>지정</a:t>
            </a:r>
          </a:p>
          <a:p>
            <a:pPr lvl="2" indent="-266700"/>
            <a:endParaRPr lang="en-US" altLang="ko-KR" dirty="0"/>
          </a:p>
          <a:p>
            <a:pPr lvl="2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</a:t>
            </a:r>
            <a:r>
              <a:rPr lang="ko-KR" altLang="en-US" dirty="0"/>
              <a:t>토큰 링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42291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037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데이터 링크 계층에서 두 호스트가 통신하려면 일대일</a:t>
            </a:r>
            <a:r>
              <a:rPr lang="en-US" altLang="ko-KR" dirty="0"/>
              <a:t>(1:1)</a:t>
            </a:r>
            <a:r>
              <a:rPr lang="ko-KR" altLang="en-US" dirty="0"/>
              <a:t>형식의 </a:t>
            </a:r>
            <a:r>
              <a:rPr lang="ko-KR" altLang="en-US" dirty="0" err="1"/>
              <a:t>점대점</a:t>
            </a:r>
            <a:r>
              <a:rPr lang="en-US" altLang="ko-KR" dirty="0"/>
              <a:t> </a:t>
            </a:r>
            <a:r>
              <a:rPr lang="ko-KR" altLang="en-US" dirty="0" err="1"/>
              <a:t>방식으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로</a:t>
            </a:r>
            <a:r>
              <a:rPr lang="ko-KR" altLang="en-US" dirty="0"/>
              <a:t> 연결해야 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점대점</a:t>
            </a:r>
            <a:r>
              <a:rPr lang="ko-KR" altLang="en-US" dirty="0"/>
              <a:t> 연결 </a:t>
            </a:r>
            <a:r>
              <a:rPr lang="en-US" altLang="ko-KR" dirty="0"/>
              <a:t>: </a:t>
            </a:r>
            <a:r>
              <a:rPr lang="ko-KR" altLang="en-US" dirty="0"/>
              <a:t>주소 개념 불필요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멀티드롭</a:t>
            </a:r>
            <a:r>
              <a:rPr lang="ko-KR" altLang="en-US" dirty="0"/>
              <a:t> 연결 </a:t>
            </a:r>
            <a:r>
              <a:rPr lang="en-US" altLang="ko-KR" dirty="0"/>
              <a:t>: </a:t>
            </a:r>
            <a:r>
              <a:rPr lang="ko-KR" altLang="en-US" dirty="0"/>
              <a:t>주소 개념 필요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물리 계층에서 오류 제어 방식으로 재전송 기법을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</a:t>
            </a:r>
            <a:r>
              <a:rPr lang="ko-KR" altLang="en-US" dirty="0"/>
              <a:t>데이터 링크 계층 프로토콜의 기초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9062"/>
            <a:ext cx="57531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57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en-US" altLang="ko-KR" dirty="0"/>
              <a:t>Frame Control</a:t>
            </a:r>
          </a:p>
          <a:p>
            <a:pPr lvl="2" indent="-266700"/>
            <a:r>
              <a:rPr lang="en-US" altLang="ko-KR" dirty="0"/>
              <a:t>LLC </a:t>
            </a:r>
            <a:r>
              <a:rPr lang="ko-KR" altLang="en-US" dirty="0"/>
              <a:t>계층에서 목적지 호스트로 전송해줄 것을 요청한 </a:t>
            </a:r>
            <a:r>
              <a:rPr lang="en-US" altLang="ko-KR" dirty="0"/>
              <a:t>LLC </a:t>
            </a:r>
            <a:r>
              <a:rPr lang="ko-KR" altLang="en-US" dirty="0"/>
              <a:t>프레임과 토큰 링 프로</a:t>
            </a:r>
            <a:endParaRPr lang="en-US" altLang="ko-KR" dirty="0"/>
          </a:p>
          <a:p>
            <a:pPr marL="454025" lvl="2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토콜에서</a:t>
            </a:r>
            <a:r>
              <a:rPr lang="ko-KR" altLang="en-US" dirty="0"/>
              <a:t> 사용하는 제어용 프레임을 구분하는 데 사용</a:t>
            </a:r>
          </a:p>
          <a:p>
            <a:pPr marL="454025" lvl="2" indent="0">
              <a:buNone/>
            </a:pPr>
            <a:r>
              <a:rPr lang="en-US" altLang="ko-KR" dirty="0"/>
              <a:t>	</a:t>
            </a:r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r>
              <a:rPr lang="en-US" altLang="ko-KR" dirty="0"/>
              <a:t>TT </a:t>
            </a:r>
            <a:r>
              <a:rPr lang="ko-KR" altLang="en-US" dirty="0"/>
              <a:t>비트</a:t>
            </a:r>
            <a:r>
              <a:rPr lang="en-US" altLang="ko-KR" dirty="0"/>
              <a:t>=00 : </a:t>
            </a:r>
            <a:r>
              <a:rPr lang="ko-KR" altLang="en-US" dirty="0"/>
              <a:t>제어 기능을 수행하는 프레임을 위해 정의</a:t>
            </a:r>
            <a:r>
              <a:rPr lang="en-US" altLang="ko-KR" dirty="0"/>
              <a:t>, CCCCCC </a:t>
            </a:r>
            <a:r>
              <a:rPr lang="ko-KR" altLang="en-US" dirty="0"/>
              <a:t>비트의 </a:t>
            </a:r>
            <a:r>
              <a:rPr lang="ko-KR" altLang="en-US" dirty="0" err="1"/>
              <a:t>코드값</a:t>
            </a:r>
            <a:endParaRPr lang="ko-KR" altLang="en-US" dirty="0"/>
          </a:p>
          <a:p>
            <a:pPr marL="45402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으로 제어 명령의 종류를 구분</a:t>
            </a:r>
            <a:endParaRPr lang="en-US" altLang="ko-KR" dirty="0"/>
          </a:p>
          <a:p>
            <a:pPr lvl="2" indent="-266700"/>
            <a:r>
              <a:rPr lang="en-US" altLang="ko-KR" dirty="0"/>
              <a:t>TT </a:t>
            </a:r>
            <a:r>
              <a:rPr lang="ko-KR" altLang="en-US" dirty="0"/>
              <a:t>비트</a:t>
            </a:r>
            <a:r>
              <a:rPr lang="en-US" altLang="ko-KR" dirty="0"/>
              <a:t>=01 : </a:t>
            </a:r>
            <a:r>
              <a:rPr lang="ko-KR" altLang="en-US" dirty="0"/>
              <a:t>상위 계층인 </a:t>
            </a:r>
            <a:r>
              <a:rPr lang="en-US" altLang="ko-KR" dirty="0"/>
              <a:t>LLC </a:t>
            </a:r>
            <a:r>
              <a:rPr lang="ko-KR" altLang="en-US" dirty="0"/>
              <a:t>계층에서 전송을 요구한 </a:t>
            </a:r>
            <a:r>
              <a:rPr lang="en-US" altLang="ko-KR" dirty="0"/>
              <a:t>LLC </a:t>
            </a:r>
            <a:r>
              <a:rPr lang="ko-KR" altLang="en-US" dirty="0"/>
              <a:t>프레임을 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04_</a:t>
            </a:r>
            <a:r>
              <a:rPr lang="ko-KR" altLang="en-US" dirty="0"/>
              <a:t>토큰 링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4356484" cy="272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889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피기배킹을</a:t>
            </a:r>
            <a:r>
              <a:rPr lang="ko-KR" altLang="en-US" dirty="0"/>
              <a:t> 사용하는 경우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/>
              <a:t>정보 프레임의 표기방식은 </a:t>
            </a:r>
            <a:r>
              <a:rPr lang="en-US" altLang="ko-KR" dirty="0"/>
              <a:t>I(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로 재정의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는 자신이 전송하는 데이터의 순서 번호</a:t>
            </a:r>
            <a:r>
              <a:rPr lang="en-US" altLang="ko-KR" dirty="0"/>
              <a:t>, j</a:t>
            </a:r>
            <a:r>
              <a:rPr lang="ko-KR" altLang="en-US" dirty="0"/>
              <a:t>는 제대로 수신한 프레임의 순서 번호를 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5429597" cy="425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9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HDLC</a:t>
            </a:r>
            <a:r>
              <a:rPr lang="en-US" altLang="ko-KR" baseline="30000" dirty="0" err="1"/>
              <a:t>High</a:t>
            </a:r>
            <a:r>
              <a:rPr lang="en-US" altLang="ko-KR" baseline="30000" dirty="0"/>
              <a:t>-level Data Link Control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일대일 혹은 </a:t>
            </a:r>
            <a:r>
              <a:rPr lang="ko-KR" altLang="en-US" dirty="0" err="1"/>
              <a:t>일대다로</a:t>
            </a:r>
            <a:r>
              <a:rPr lang="ko-KR" altLang="en-US" dirty="0"/>
              <a:t> 연결된 환경에서 데이터의 송수신 기능 제공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호스트 종류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주국</a:t>
            </a:r>
            <a:r>
              <a:rPr lang="en-US" altLang="ko-KR" baseline="30000" dirty="0"/>
              <a:t>Primary Station </a:t>
            </a:r>
            <a:r>
              <a:rPr lang="ko-KR" altLang="en-US" dirty="0"/>
              <a:t> 에서 전송되는 </a:t>
            </a:r>
            <a:r>
              <a:rPr lang="ko-KR" altLang="en-US" dirty="0" err="1"/>
              <a:t>메세지를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r>
              <a:rPr lang="en-US" altLang="ko-KR" baseline="30000" dirty="0"/>
              <a:t>Command</a:t>
            </a:r>
            <a:r>
              <a:rPr lang="ko-KR" altLang="en-US" dirty="0"/>
              <a:t>이라 정의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종국</a:t>
            </a:r>
            <a:r>
              <a:rPr lang="en-US" altLang="ko-KR" baseline="30000" dirty="0"/>
              <a:t>Secondary Station</a:t>
            </a:r>
            <a:r>
              <a:rPr lang="ko-KR" altLang="en-US" dirty="0"/>
              <a:t> 의 회신을 응답</a:t>
            </a:r>
            <a:r>
              <a:rPr lang="en-US" altLang="ko-KR" baseline="30000" dirty="0"/>
              <a:t>Response</a:t>
            </a:r>
            <a:r>
              <a:rPr lang="ko-KR" altLang="en-US" dirty="0"/>
              <a:t>이라 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혼합국</a:t>
            </a:r>
            <a:r>
              <a:rPr lang="en-US" altLang="ko-KR" baseline="30000" dirty="0"/>
              <a:t>Combined Station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주국과</a:t>
            </a:r>
            <a:r>
              <a:rPr lang="ko-KR" altLang="en-US" dirty="0"/>
              <a:t> 종국 기능을 모두 지닌 호스트</a:t>
            </a:r>
          </a:p>
          <a:p>
            <a:pPr lvl="2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21739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266700"/>
            <a:r>
              <a:rPr lang="en-US" altLang="ko-KR" dirty="0"/>
              <a:t>CSMA/</a:t>
            </a:r>
            <a:r>
              <a:rPr lang="en-US" altLang="ko-KR" dirty="0" err="1"/>
              <a:t>CD</a:t>
            </a:r>
            <a:r>
              <a:rPr lang="en-US" altLang="ko-KR" baseline="30000" dirty="0" err="1"/>
              <a:t>Carrier</a:t>
            </a:r>
            <a:r>
              <a:rPr lang="en-US" altLang="ko-KR" baseline="30000" dirty="0"/>
              <a:t> Sense Multiple Access/Collision Detection</a:t>
            </a:r>
          </a:p>
          <a:p>
            <a:pPr lvl="1" indent="-266700"/>
            <a:r>
              <a:rPr lang="ko-KR" altLang="en-US" dirty="0"/>
              <a:t>공유 매체에서의 충돌 문제 해결</a:t>
            </a:r>
          </a:p>
          <a:p>
            <a:pPr lvl="2" indent="-266700"/>
            <a:r>
              <a:rPr lang="ko-KR" altLang="en-US" dirty="0"/>
              <a:t>충돌 허용 방식</a:t>
            </a:r>
            <a:r>
              <a:rPr lang="en-US" altLang="ko-KR" dirty="0"/>
              <a:t>: CSMA/CD</a:t>
            </a:r>
          </a:p>
          <a:p>
            <a:pPr lvl="2" indent="-266700"/>
            <a:r>
              <a:rPr lang="ko-KR" altLang="en-US" dirty="0"/>
              <a:t>충돌 회피 방식</a:t>
            </a:r>
            <a:r>
              <a:rPr lang="en-US" altLang="ko-KR" dirty="0"/>
              <a:t>: </a:t>
            </a:r>
            <a:r>
              <a:rPr lang="ko-KR" altLang="en-US" dirty="0"/>
              <a:t>전송 시간대를 달리하는 타임 슬롯 방식</a:t>
            </a:r>
          </a:p>
          <a:p>
            <a:pPr lvl="1" indent="-266700"/>
            <a:r>
              <a:rPr lang="en-US" altLang="ko-KR" dirty="0"/>
              <a:t>CSMA/CD</a:t>
            </a:r>
          </a:p>
          <a:p>
            <a:pPr lvl="2" indent="-266700"/>
            <a:r>
              <a:rPr lang="ko-KR" altLang="en-US" dirty="0"/>
              <a:t>충돌 감지 기능이 필수적으로 요구됨</a:t>
            </a:r>
          </a:p>
          <a:p>
            <a:pPr lvl="2" indent="-266700"/>
            <a:r>
              <a:rPr lang="ko-KR" altLang="en-US" dirty="0"/>
              <a:t>충돌 감지 후</a:t>
            </a:r>
            <a:r>
              <a:rPr lang="en-US" altLang="ko-KR" dirty="0"/>
              <a:t>, </a:t>
            </a:r>
            <a:r>
              <a:rPr lang="ko-KR" altLang="en-US" dirty="0"/>
              <a:t>재전송 기능으로 오류 복구</a:t>
            </a:r>
          </a:p>
          <a:p>
            <a:pPr lvl="2" indent="-266700"/>
            <a:r>
              <a:rPr lang="ko-KR" altLang="en-US" dirty="0"/>
              <a:t>공유 매체의 길이가 길수록 전송 지연이 증가하여 충돌 가능성이 높아짐</a:t>
            </a:r>
          </a:p>
          <a:p>
            <a:pPr lvl="2" indent="-266700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</p:spTree>
    <p:extLst>
      <p:ext uri="{BB962C8B-B14F-4D97-AF65-F5344CB8AC3E}">
        <p14:creationId xmlns:p14="http://schemas.microsoft.com/office/powerpoint/2010/main" val="1538042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피기배킹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정보 프레임을 전송하면서 응답 기능까지 함께 수행</a:t>
            </a:r>
            <a:r>
              <a:rPr lang="en-US" altLang="ko-KR" dirty="0"/>
              <a:t>, </a:t>
            </a:r>
            <a:r>
              <a:rPr lang="ko-KR" altLang="en-US" dirty="0"/>
              <a:t>전송 효율 높임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피기배킹을</a:t>
            </a:r>
            <a:r>
              <a:rPr lang="ko-KR" altLang="en-US" dirty="0"/>
              <a:t> 사용하지 않는 경우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/>
              <a:t>개별 정보 프레임에 대해 긍정 응답 혹은 부정 응답 프레임이 순서 번호와 함께 별도 처리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02_</a:t>
            </a:r>
            <a:r>
              <a:rPr lang="ko-KR" altLang="en-US" dirty="0"/>
              <a:t>슬라이딩 윈도우 프로토콜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585217"/>
            <a:ext cx="5533886" cy="39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9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프레임 종류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정보 프레임</a:t>
            </a:r>
            <a:r>
              <a:rPr lang="en-US" altLang="ko-KR" baseline="30000" dirty="0"/>
              <a:t>Information Frame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네트워크 계층의 데이터 전송을 위해 정의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3</a:t>
            </a:r>
            <a:r>
              <a:rPr lang="ko-KR" altLang="en-US" dirty="0"/>
              <a:t>비트의 순서 번호를 이용한 슬라이딩 윈도우 프로토콜을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순서 번호는 </a:t>
            </a:r>
            <a:r>
              <a:rPr lang="en-US" altLang="ko-KR" dirty="0"/>
              <a:t>0~7</a:t>
            </a:r>
            <a:r>
              <a:rPr lang="ko-KR" altLang="en-US" dirty="0"/>
              <a:t>의 순서 번호 </a:t>
            </a:r>
            <a:r>
              <a:rPr lang="en-US" altLang="ko-KR" dirty="0"/>
              <a:t>8</a:t>
            </a:r>
            <a:r>
              <a:rPr lang="ko-KR" altLang="en-US" dirty="0"/>
              <a:t>개를 순환하여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Seq</a:t>
            </a:r>
            <a:r>
              <a:rPr lang="en-US" altLang="ko-KR" dirty="0"/>
              <a:t> : </a:t>
            </a:r>
            <a:r>
              <a:rPr lang="ko-KR" altLang="en-US" dirty="0"/>
              <a:t>정보 프레임의 송신용 순서 번호로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Next : </a:t>
            </a:r>
            <a:r>
              <a:rPr lang="ko-KR" altLang="en-US" dirty="0" err="1"/>
              <a:t>피기배킹을</a:t>
            </a:r>
            <a:r>
              <a:rPr lang="ko-KR" altLang="en-US" dirty="0"/>
              <a:t> 이용한 응답 기능으로 사용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P/F :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로 지정되었을 경우에 한하여 </a:t>
            </a:r>
            <a:r>
              <a:rPr lang="en-US" altLang="ko-KR" dirty="0"/>
              <a:t>Poll </a:t>
            </a:r>
            <a:r>
              <a:rPr lang="ko-KR" altLang="en-US" dirty="0"/>
              <a:t>혹은 </a:t>
            </a:r>
            <a:r>
              <a:rPr lang="en-US" altLang="ko-KR" dirty="0"/>
              <a:t>Final</a:t>
            </a:r>
            <a:r>
              <a:rPr lang="ko-KR" altLang="en-US" dirty="0"/>
              <a:t>의 의미를 </a:t>
            </a:r>
            <a:r>
              <a:rPr lang="ko-KR" altLang="en-US" dirty="0" err="1"/>
              <a:t>갖음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3484273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감독 프레임</a:t>
            </a:r>
            <a:r>
              <a:rPr lang="en-US" altLang="ko-KR" baseline="30000" dirty="0"/>
              <a:t>Supervisor Frame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정보 프레임에 대한 응답 기능을 수행하는 프레임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긍정 응답 프레임과 부정 응답 프레임으로 구분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Type 0 : RR</a:t>
            </a:r>
            <a:r>
              <a:rPr lang="ko-KR" altLang="en-US" dirty="0"/>
              <a:t>로 정의된 긍정 응답 프레임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Type 1 : REJ</a:t>
            </a:r>
            <a:r>
              <a:rPr lang="ko-KR" altLang="en-US" dirty="0"/>
              <a:t>로 정의된 부정 응답 프레임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Type 2 : RNR</a:t>
            </a:r>
            <a:r>
              <a:rPr lang="ko-KR" altLang="en-US" dirty="0"/>
              <a:t>로 정의된 응답 프레임으로 흐름 제어 기능까지 제공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Type 3 : SREJ</a:t>
            </a:r>
            <a:r>
              <a:rPr lang="ko-KR" altLang="en-US" dirty="0"/>
              <a:t>로 정의된 프레임</a:t>
            </a:r>
            <a:r>
              <a:rPr lang="en-US" altLang="ko-KR" dirty="0"/>
              <a:t>, </a:t>
            </a:r>
            <a:r>
              <a:rPr lang="ko-KR" altLang="en-US" dirty="0"/>
              <a:t>선택적 재전송 방식에서 부정 응답 기능을 지원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4" y="2198171"/>
            <a:ext cx="633882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7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비번호</a:t>
            </a:r>
            <a:r>
              <a:rPr lang="ko-KR" altLang="en-US" dirty="0"/>
              <a:t> 프레임</a:t>
            </a:r>
            <a:r>
              <a:rPr lang="en-US" altLang="ko-KR" baseline="30000" dirty="0"/>
              <a:t>Unnumbered Frame</a:t>
            </a:r>
            <a:r>
              <a:rPr lang="en-US" altLang="ko-KR" dirty="0"/>
              <a:t> : </a:t>
            </a:r>
            <a:r>
              <a:rPr lang="ko-KR" altLang="en-US" dirty="0"/>
              <a:t>순서 번호가 없는 프레임을 정의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프레임 종류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SABM</a:t>
            </a:r>
            <a:r>
              <a:rPr lang="en-US" altLang="ko-KR" baseline="30000" dirty="0" err="1"/>
              <a:t>Set</a:t>
            </a:r>
            <a:r>
              <a:rPr lang="en-US" altLang="ko-KR" baseline="30000" dirty="0"/>
              <a:t> ABM 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균형</a:t>
            </a:r>
            <a:r>
              <a:rPr lang="en-US" altLang="ko-KR" baseline="30000" dirty="0"/>
              <a:t>Asynchronous Balanced </a:t>
            </a:r>
            <a:r>
              <a:rPr lang="ko-KR" altLang="en-US" dirty="0"/>
              <a:t>모드의 연결 설정을 요구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SNRM</a:t>
            </a:r>
            <a:r>
              <a:rPr lang="en-US" altLang="ko-KR" baseline="30000" dirty="0" err="1"/>
              <a:t>Set</a:t>
            </a:r>
            <a:r>
              <a:rPr lang="en-US" altLang="ko-KR" baseline="30000" dirty="0"/>
              <a:t> NRM </a:t>
            </a:r>
            <a:r>
              <a:rPr lang="en-US" altLang="ko-KR" dirty="0"/>
              <a:t>: </a:t>
            </a:r>
            <a:r>
              <a:rPr lang="ko-KR" altLang="en-US" dirty="0"/>
              <a:t>정규 응답</a:t>
            </a:r>
            <a:r>
              <a:rPr lang="en-US" altLang="ko-KR" baseline="30000" dirty="0"/>
              <a:t>Normal Response </a:t>
            </a:r>
            <a:r>
              <a:rPr lang="ko-KR" altLang="en-US" dirty="0"/>
              <a:t>모드의 연결 설정을 요구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SARM</a:t>
            </a:r>
            <a:r>
              <a:rPr lang="en-US" altLang="ko-KR" baseline="30000" dirty="0" err="1"/>
              <a:t>Set</a:t>
            </a:r>
            <a:r>
              <a:rPr lang="en-US" altLang="ko-KR" baseline="30000" dirty="0"/>
              <a:t> ARM 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응답</a:t>
            </a:r>
            <a:r>
              <a:rPr lang="en-US" altLang="ko-KR" baseline="30000" dirty="0"/>
              <a:t>Asynchronous Response </a:t>
            </a:r>
            <a:r>
              <a:rPr lang="ko-KR" altLang="en-US" dirty="0"/>
              <a:t>모드의 연결 설정을 요구</a:t>
            </a:r>
            <a:r>
              <a:rPr lang="en-US" altLang="ko-KR" dirty="0"/>
              <a:t> </a:t>
            </a:r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DISC</a:t>
            </a:r>
            <a:r>
              <a:rPr lang="en-US" altLang="ko-KR" baseline="30000" dirty="0" err="1"/>
              <a:t>DISConnect</a:t>
            </a:r>
            <a:r>
              <a:rPr lang="en-US" altLang="ko-KR" dirty="0"/>
              <a:t> : </a:t>
            </a:r>
            <a:r>
              <a:rPr lang="ko-KR" altLang="en-US" dirty="0"/>
              <a:t>연결 설정 해제를 요구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RSET</a:t>
            </a:r>
            <a:r>
              <a:rPr lang="en-US" altLang="ko-KR" baseline="30000" dirty="0" err="1"/>
              <a:t>ReSET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비정상적인 프로토콜의 동작에 따른 </a:t>
            </a:r>
            <a:r>
              <a:rPr lang="ko-KR" altLang="en-US" dirty="0" err="1"/>
              <a:t>리셋</a:t>
            </a:r>
            <a:r>
              <a:rPr lang="ko-KR" altLang="en-US" dirty="0"/>
              <a:t> 기능을 수행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FRMR</a:t>
            </a:r>
            <a:r>
              <a:rPr lang="en-US" altLang="ko-KR" baseline="30000" dirty="0" err="1"/>
              <a:t>FRaMe</a:t>
            </a:r>
            <a:r>
              <a:rPr lang="en-US" altLang="ko-KR" baseline="30000" dirty="0"/>
              <a:t> Reject </a:t>
            </a:r>
            <a:r>
              <a:rPr lang="en-US" altLang="ko-KR" dirty="0"/>
              <a:t>: </a:t>
            </a:r>
            <a:r>
              <a:rPr lang="ko-KR" altLang="en-US" dirty="0"/>
              <a:t>비정상적인 프레임의 수신을 거부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UA</a:t>
            </a:r>
            <a:r>
              <a:rPr lang="en-US" altLang="ko-KR" baseline="30000" dirty="0" err="1"/>
              <a:t>Unnumbered</a:t>
            </a:r>
            <a:r>
              <a:rPr lang="en-US" altLang="ko-KR" baseline="30000" dirty="0"/>
              <a:t> ACK </a:t>
            </a:r>
            <a:r>
              <a:rPr lang="en-US" altLang="ko-KR" dirty="0"/>
              <a:t>: </a:t>
            </a:r>
            <a:r>
              <a:rPr lang="ko-KR" altLang="en-US" dirty="0" err="1"/>
              <a:t>비번호</a:t>
            </a:r>
            <a:r>
              <a:rPr lang="ko-KR" altLang="en-US" dirty="0"/>
              <a:t> 프레임에 대한 응답 기능을 수행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96" y="3730095"/>
            <a:ext cx="6768752" cy="300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480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LAP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err="1"/>
              <a:t>LAP</a:t>
            </a:r>
            <a:r>
              <a:rPr lang="en-US" altLang="ko-KR" baseline="30000" dirty="0" err="1"/>
              <a:t>Link</a:t>
            </a:r>
            <a:r>
              <a:rPr lang="en-US" altLang="ko-KR" baseline="30000" dirty="0"/>
              <a:t> Access Protocol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비동기</a:t>
            </a:r>
            <a:r>
              <a:rPr lang="ko-KR" altLang="en-US" dirty="0"/>
              <a:t> 응답 모드인 </a:t>
            </a:r>
            <a:r>
              <a:rPr lang="en-US" altLang="ko-KR" dirty="0"/>
              <a:t>ARM</a:t>
            </a:r>
            <a:r>
              <a:rPr lang="ko-KR" altLang="en-US" dirty="0"/>
              <a:t>으로 동작하는 프로토콜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주국에서</a:t>
            </a:r>
            <a:r>
              <a:rPr lang="ko-KR" altLang="en-US" dirty="0"/>
              <a:t> 전송된 </a:t>
            </a:r>
            <a:r>
              <a:rPr lang="en-US" altLang="ko-KR" dirty="0"/>
              <a:t>SARM </a:t>
            </a:r>
            <a:r>
              <a:rPr lang="ko-KR" altLang="en-US" dirty="0"/>
              <a:t>명령에 대하여 종국에서 </a:t>
            </a:r>
            <a:r>
              <a:rPr lang="en-US" altLang="ko-KR" dirty="0"/>
              <a:t>UA </a:t>
            </a:r>
            <a:r>
              <a:rPr lang="ko-KR" altLang="en-US" dirty="0"/>
              <a:t>응답을 전송함으로써 완료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71" y="2420888"/>
            <a:ext cx="57245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401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종국에서 </a:t>
            </a:r>
            <a:r>
              <a:rPr lang="ko-KR" altLang="en-US" dirty="0" err="1"/>
              <a:t>주국으로</a:t>
            </a:r>
            <a:r>
              <a:rPr lang="ko-KR" altLang="en-US" dirty="0"/>
              <a:t> </a:t>
            </a:r>
            <a:r>
              <a:rPr lang="en-US" altLang="ko-KR" dirty="0"/>
              <a:t>SARM </a:t>
            </a:r>
            <a:r>
              <a:rPr lang="ko-KR" altLang="en-US" dirty="0"/>
              <a:t>응답을 전송하여 연결 설정을 요구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종국에서 시작된 연결 설정은 </a:t>
            </a:r>
            <a:r>
              <a:rPr lang="en-US" altLang="ko-KR" dirty="0"/>
              <a:t>3</a:t>
            </a:r>
            <a:r>
              <a:rPr lang="ko-KR" altLang="en-US" dirty="0"/>
              <a:t>단계로 이루어지는 효과가 발생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85" y="1916832"/>
            <a:ext cx="5715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88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LAPB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양쪽 호스트가 </a:t>
            </a:r>
            <a:r>
              <a:rPr lang="ko-KR" altLang="en-US" dirty="0" err="1"/>
              <a:t>혼합국으로</a:t>
            </a:r>
            <a:r>
              <a:rPr lang="ko-KR" altLang="en-US" dirty="0"/>
              <a:t> 동작</a:t>
            </a:r>
            <a:r>
              <a:rPr lang="en-US" altLang="ko-KR" dirty="0"/>
              <a:t>, </a:t>
            </a:r>
            <a:r>
              <a:rPr lang="ko-KR" altLang="en-US" dirty="0"/>
              <a:t>누구나 먼저 명령을 전송 가능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03_HDLC </a:t>
            </a:r>
            <a:r>
              <a:rPr lang="ko-KR" altLang="en-US" dirty="0"/>
              <a:t>프로토콜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772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0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indent="-266700"/>
            <a:r>
              <a:rPr lang="ko-KR" altLang="en-US" dirty="0"/>
              <a:t>데이터 전송 원리 </a:t>
            </a:r>
            <a:endParaRPr lang="en-US" altLang="ko-KR" dirty="0"/>
          </a:p>
          <a:p>
            <a:pPr lvl="3" indent="-266700"/>
            <a:r>
              <a:rPr lang="ko-KR" altLang="en-US" dirty="0"/>
              <a:t>호스트 </a:t>
            </a:r>
            <a:r>
              <a:rPr lang="en-US" altLang="ko-KR" dirty="0"/>
              <a:t>5</a:t>
            </a:r>
            <a:r>
              <a:rPr lang="ko-KR" altLang="en-US" dirty="0"/>
              <a:t>가 호스트 </a:t>
            </a:r>
            <a:r>
              <a:rPr lang="en-US" altLang="ko-KR" dirty="0"/>
              <a:t>1</a:t>
            </a:r>
            <a:r>
              <a:rPr lang="ko-KR" altLang="en-US" dirty="0"/>
              <a:t>에게 데이터 전송</a:t>
            </a:r>
          </a:p>
          <a:p>
            <a:pPr lvl="3" indent="-266700"/>
            <a:r>
              <a:rPr lang="ko-KR" altLang="en-US" dirty="0"/>
              <a:t>전송 프레임에 목적지 주소 </a:t>
            </a:r>
            <a:r>
              <a:rPr lang="en-US" altLang="ko-KR" dirty="0"/>
              <a:t>1</a:t>
            </a:r>
            <a:r>
              <a:rPr lang="ko-KR" altLang="en-US" dirty="0"/>
              <a:t>을 기록하여 수신 호스트를 지정함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80" y="1969045"/>
            <a:ext cx="576064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ko-KR" altLang="en-US" dirty="0"/>
              <a:t>토큰 버스</a:t>
            </a:r>
            <a:r>
              <a:rPr lang="en-US" altLang="ko-KR" baseline="30000" dirty="0"/>
              <a:t>Token Bus</a:t>
            </a:r>
          </a:p>
          <a:p>
            <a:pPr lvl="2" indent="-266700"/>
            <a:r>
              <a:rPr lang="ko-KR" altLang="en-US" dirty="0"/>
              <a:t>물리적인 버스 구조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  <a:r>
              <a:rPr lang="ko-KR" altLang="en-US" dirty="0"/>
              <a:t>로 연결되지만 논리적인 프레임 전달은 링 구조</a:t>
            </a:r>
            <a:r>
              <a:rPr lang="en-US" altLang="ko-KR" dirty="0"/>
              <a:t>(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</a:p>
          <a:p>
            <a:pPr lvl="2" indent="-266700"/>
            <a:r>
              <a:rPr lang="ko-KR" altLang="en-US" dirty="0"/>
              <a:t>토큰이라는 제어 프레임을 사용</a:t>
            </a:r>
            <a:r>
              <a:rPr lang="en-US" altLang="ko-KR" dirty="0"/>
              <a:t>, </a:t>
            </a:r>
            <a:r>
              <a:rPr lang="ko-KR" altLang="en-US" dirty="0"/>
              <a:t>반드시 토큰을 확보해야 함</a:t>
            </a:r>
            <a:endParaRPr lang="en-US" altLang="ko-KR" dirty="0"/>
          </a:p>
          <a:p>
            <a:pPr lvl="2" indent="-266700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277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3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266700"/>
            <a:r>
              <a:rPr lang="ko-KR" altLang="en-US" dirty="0"/>
              <a:t>토큰 링</a:t>
            </a:r>
            <a:endParaRPr lang="en-US" altLang="ko-KR" dirty="0"/>
          </a:p>
          <a:p>
            <a:pPr lvl="2" indent="-266700"/>
            <a:r>
              <a:rPr lang="ko-KR" altLang="en-US" dirty="0"/>
              <a:t>물리적으로 링 구조를 지원</a:t>
            </a:r>
          </a:p>
          <a:p>
            <a:pPr lvl="2" indent="-266700"/>
            <a:r>
              <a:rPr lang="ko-KR" altLang="en-US" dirty="0"/>
              <a:t>호스트의 동작 방식 </a:t>
            </a:r>
            <a:r>
              <a:rPr lang="en-US" altLang="ko-KR" dirty="0"/>
              <a:t>: </a:t>
            </a:r>
            <a:r>
              <a:rPr lang="ko-KR" altLang="en-US" dirty="0"/>
              <a:t>대기 모드</a:t>
            </a:r>
            <a:r>
              <a:rPr lang="en-US" altLang="ko-KR" dirty="0"/>
              <a:t>, </a:t>
            </a:r>
            <a:r>
              <a:rPr lang="ko-KR" altLang="en-US" dirty="0"/>
              <a:t>전송 모드</a:t>
            </a:r>
          </a:p>
          <a:p>
            <a:pPr lvl="2" indent="-266700"/>
            <a:endParaRPr lang="ko-KR" altLang="en-US" dirty="0"/>
          </a:p>
          <a:p>
            <a:pPr lvl="2" indent="-266700"/>
            <a:r>
              <a:rPr lang="ko-KR" altLang="en-US" dirty="0"/>
              <a:t>대기 모드</a:t>
            </a:r>
          </a:p>
          <a:p>
            <a:pPr lvl="3" indent="-266700"/>
            <a:r>
              <a:rPr lang="ko-KR" altLang="en-US" dirty="0" err="1"/>
              <a:t>입력단으로</a:t>
            </a:r>
            <a:r>
              <a:rPr lang="ko-KR" altLang="en-US" dirty="0"/>
              <a:t> 들어온 데이터를 바로 </a:t>
            </a:r>
            <a:r>
              <a:rPr lang="ko-KR" altLang="en-US" dirty="0" err="1"/>
              <a:t>출력단으로</a:t>
            </a:r>
            <a:r>
              <a:rPr lang="ko-KR" altLang="en-US" dirty="0"/>
              <a:t> 보냄</a:t>
            </a:r>
          </a:p>
          <a:p>
            <a:pPr lvl="3" indent="-266700"/>
            <a:r>
              <a:rPr lang="ko-KR" altLang="en-US" dirty="0"/>
              <a:t>호스트가 다운되거나 기타 장애가 발생해도 네트워크에 영향을 주지 않기 위함</a:t>
            </a:r>
          </a:p>
          <a:p>
            <a:pPr lvl="2" indent="-266700"/>
            <a:endParaRPr lang="ko-KR" altLang="en-US" dirty="0"/>
          </a:p>
          <a:p>
            <a:pPr lvl="2" indent="-266700"/>
            <a:r>
              <a:rPr lang="ko-KR" altLang="en-US" dirty="0"/>
              <a:t>전송 모드</a:t>
            </a:r>
          </a:p>
          <a:p>
            <a:pPr lvl="3" indent="-266700"/>
            <a:r>
              <a:rPr lang="ko-KR" altLang="en-US" dirty="0"/>
              <a:t>토큰을 확보해 데이터를 전송할 수 있는 권한을 보유한 상태</a:t>
            </a:r>
          </a:p>
          <a:p>
            <a:pPr lvl="3" indent="-266700"/>
            <a:r>
              <a:rPr lang="ko-KR" altLang="en-US" dirty="0"/>
              <a:t>호스트가 중개 기능을 수행하며</a:t>
            </a:r>
            <a:r>
              <a:rPr lang="en-US" altLang="ko-KR" dirty="0"/>
              <a:t>, </a:t>
            </a:r>
            <a:r>
              <a:rPr lang="ko-KR" altLang="en-US" dirty="0" err="1"/>
              <a:t>출력단을</a:t>
            </a:r>
            <a:r>
              <a:rPr lang="ko-KR" altLang="en-US" dirty="0"/>
              <a:t> 통해 데이터를 전송할 수 있음</a:t>
            </a:r>
          </a:p>
          <a:p>
            <a:pPr marL="454025" lvl="2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</p:spTree>
    <p:extLst>
      <p:ext uri="{BB962C8B-B14F-4D97-AF65-F5344CB8AC3E}">
        <p14:creationId xmlns:p14="http://schemas.microsoft.com/office/powerpoint/2010/main" val="268676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endParaRPr lang="en-US" altLang="ko-KR" dirty="0"/>
          </a:p>
          <a:p>
            <a:pPr lvl="2" indent="-266700"/>
            <a:r>
              <a:rPr lang="ko-KR" altLang="en-US" dirty="0"/>
              <a:t>송신 호스트가 전송한 프레임이 링을 한 바퀴 돈 후 송신 호스트에 되돌아옴</a:t>
            </a:r>
            <a:endParaRPr lang="en-US" altLang="ko-KR" dirty="0"/>
          </a:p>
          <a:p>
            <a:pPr lvl="2" indent="-266700"/>
            <a:r>
              <a:rPr lang="ko-KR" altLang="en-US" dirty="0"/>
              <a:t>프레임이 올바로 전송되면</a:t>
            </a:r>
            <a:r>
              <a:rPr lang="en-US" altLang="ko-KR" dirty="0"/>
              <a:t> </a:t>
            </a:r>
            <a:r>
              <a:rPr lang="ko-KR" altLang="en-US" dirty="0"/>
              <a:t>데이터 프레임을 회수하고 토큰 프레임을 링에 반환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01_MAC </a:t>
            </a:r>
            <a:r>
              <a:rPr lang="ko-KR" altLang="en-US" dirty="0"/>
              <a:t>계층과 </a:t>
            </a:r>
            <a:r>
              <a:rPr lang="en-US" altLang="ko-KR" dirty="0"/>
              <a:t>IEEE 802 </a:t>
            </a:r>
            <a:r>
              <a:rPr lang="ko-KR" altLang="en-US" dirty="0"/>
              <a:t>시리즈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4874"/>
            <a:ext cx="3528392" cy="37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716568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</Words>
  <Application>Microsoft Office PowerPoint</Application>
  <PresentationFormat>화면 슬라이드 쇼(4:3)</PresentationFormat>
  <Paragraphs>350</Paragraphs>
  <Slides>56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1_마스터</vt:lpstr>
      <vt:lpstr>데이타링크 계층  편집: 김혜영</vt:lpstr>
      <vt:lpstr>01_MAC 계층과 IEEE 802 시리즈</vt:lpstr>
      <vt:lpstr>01_MAC 계층과 IEEE 802 시리즈</vt:lpstr>
      <vt:lpstr>01_MAC 계층과 IEEE 802 시리즈</vt:lpstr>
      <vt:lpstr>01_MAC 계층과 IEEE 802 시리즈</vt:lpstr>
      <vt:lpstr>01_MAC 계층과 IEEE 802 시리즈</vt:lpstr>
      <vt:lpstr>01_MAC 계층과 IEEE 802 시리즈</vt:lpstr>
      <vt:lpstr>01_MAC 계층과 IEEE 802 시리즈</vt:lpstr>
      <vt:lpstr>01_MAC 계층과 IEEE 802 시리즈</vt:lpstr>
      <vt:lpstr>02_이더넷</vt:lpstr>
      <vt:lpstr>02_이더넷</vt:lpstr>
      <vt:lpstr>02_이더넷</vt:lpstr>
      <vt:lpstr>02_이더넷</vt:lpstr>
      <vt:lpstr>02_이더넷</vt:lpstr>
      <vt:lpstr>02_이더넷</vt:lpstr>
      <vt:lpstr>02_이더넷</vt:lpstr>
      <vt:lpstr>03_토큰 버스</vt:lpstr>
      <vt:lpstr>03_토큰 버스</vt:lpstr>
      <vt:lpstr>04_토큰 링</vt:lpstr>
      <vt:lpstr>04_토큰 링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01_데이터 링크 계층 프로토콜의 기초</vt:lpstr>
      <vt:lpstr>02_슬라이딩 윈도우 프로토콜</vt:lpstr>
      <vt:lpstr>02_슬라이딩 윈도우 프로토콜</vt:lpstr>
      <vt:lpstr>02_슬라이딩 윈도우 프로토콜</vt:lpstr>
      <vt:lpstr>02_슬라이딩 윈도우 프로토콜</vt:lpstr>
      <vt:lpstr>02_슬라이딩 윈도우 프로토콜</vt:lpstr>
      <vt:lpstr>02_슬라이딩 윈도우 프로토콜</vt:lpstr>
      <vt:lpstr>02_슬라이딩 윈도우 프로토콜</vt:lpstr>
      <vt:lpstr>03_HDLC 프로토콜 High-level Data-Link Control</vt:lpstr>
      <vt:lpstr>03_HDLC 프로토콜</vt:lpstr>
      <vt:lpstr> 참조자료</vt:lpstr>
      <vt:lpstr>02_이더넷</vt:lpstr>
      <vt:lpstr>03_토큰 버스</vt:lpstr>
      <vt:lpstr>04_토큰 링</vt:lpstr>
      <vt:lpstr>04_토큰 링</vt:lpstr>
      <vt:lpstr>01_데이터 링크 계층 프로토콜의 기초</vt:lpstr>
      <vt:lpstr>04_토큰 링</vt:lpstr>
      <vt:lpstr>02_슬라이딩 윈도우 프로토콜</vt:lpstr>
      <vt:lpstr>03_HDLC 프로토콜</vt:lpstr>
      <vt:lpstr>02_슬라이딩 윈도우 프로토콜</vt:lpstr>
      <vt:lpstr>03_HDLC 프로토콜</vt:lpstr>
      <vt:lpstr>03_HDLC 프로토콜</vt:lpstr>
      <vt:lpstr>03_HDLC 프로토콜</vt:lpstr>
      <vt:lpstr>03_HDLC 프로토콜</vt:lpstr>
      <vt:lpstr>03_HDLC 프로토콜</vt:lpstr>
      <vt:lpstr>03_HDLC 프로토콜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태훈 황</cp:lastModifiedBy>
  <cp:revision>222</cp:revision>
  <dcterms:created xsi:type="dcterms:W3CDTF">2011-01-05T15:14:06Z</dcterms:created>
  <dcterms:modified xsi:type="dcterms:W3CDTF">2023-09-13T00:02:04Z</dcterms:modified>
  <cp:version/>
</cp:coreProperties>
</file>