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8" r:id="rId13"/>
    <p:sldId id="299" r:id="rId14"/>
    <p:sldId id="290" r:id="rId15"/>
    <p:sldId id="300" r:id="rId16"/>
    <p:sldId id="295" r:id="rId17"/>
    <p:sldId id="296" r:id="rId18"/>
    <p:sldId id="297" r:id="rId19"/>
    <p:sldId id="259" r:id="rId20"/>
    <p:sldId id="260" r:id="rId21"/>
    <p:sldId id="261" r:id="rId22"/>
    <p:sldId id="277" r:id="rId23"/>
    <p:sldId id="262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57" r:id="rId35"/>
    <p:sldId id="258" r:id="rId36"/>
    <p:sldId id="275" r:id="rId37"/>
    <p:sldId id="276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>
      <p:cViewPr varScale="1">
        <p:scale>
          <a:sx n="113" d="100"/>
          <a:sy n="113" d="100"/>
        </p:scale>
        <p:origin x="79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F763-F846-45DD-84FE-98204A13C69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4248-5651-4C89-BD7E-1298C4083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64B72-9F5E-4C72-BCE9-AD4C9339C90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AF23-44F1-43CE-AE59-B1FD623899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FF8F-A297-4660-B38F-A3953CE54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/>
              <a:t>과 순서도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편집</a:t>
            </a:r>
            <a:r>
              <a:rPr lang="en-US" altLang="ko-KR" dirty="0"/>
              <a:t>: </a:t>
            </a:r>
            <a:r>
              <a:rPr lang="ko-KR" altLang="en-US"/>
              <a:t>홍익대학교 </a:t>
            </a:r>
            <a:endParaRPr lang="en-US" altLang="ko-KR" dirty="0"/>
          </a:p>
          <a:p>
            <a:r>
              <a:rPr lang="ko-KR" altLang="en-US"/>
              <a:t>김혜영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1.4 순서도의 기호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spcAft>
                <a:spcPct val="40000"/>
              </a:spcAft>
            </a:pPr>
            <a:r>
              <a:rPr lang="ko-KR" altLang="en-US" sz="2200" b="1">
                <a:solidFill>
                  <a:srgbClr val="3333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2200" b="1">
                <a:solidFill>
                  <a:srgbClr val="3333FF"/>
                </a:solidFill>
                <a:latin typeface="휴먼명조" charset="-127"/>
              </a:rPr>
              <a:t>순서도 기호의 종류</a:t>
            </a:r>
            <a:endParaRPr lang="ko-KR" altLang="en-US" sz="2200" b="1">
              <a:solidFill>
                <a:srgbClr val="3333FF"/>
              </a:solidFill>
              <a:latin typeface="굴림" panose="020B0600000101010101" pitchFamily="50" charset="-127"/>
            </a:endParaRPr>
          </a:p>
          <a:p>
            <a:pPr marL="571500" lvl="1" indent="-2873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기본 기호(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basic symbol) </a:t>
            </a:r>
          </a:p>
          <a:p>
            <a:pPr marL="571500" lvl="1" indent="-2873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프로그래밍 관련 기호(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symbols related to programming) </a:t>
            </a:r>
          </a:p>
          <a:p>
            <a:pPr marL="571500" lvl="1" indent="-2873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시스템 관련 기호(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symbols related to systems) </a:t>
            </a:r>
            <a:endParaRPr lang="ko-KR" altLang="en-US" sz="1400">
              <a:solidFill>
                <a:srgbClr val="000000"/>
              </a:solidFill>
              <a:latin typeface="휴먼명조" charset="-127"/>
            </a:endParaRPr>
          </a:p>
          <a:p>
            <a:pPr marL="0" indent="0" algn="just" eaLnBrk="1" hangingPunct="1">
              <a:spcBef>
                <a:spcPct val="50000"/>
              </a:spcBef>
              <a:spcAft>
                <a:spcPct val="40000"/>
              </a:spcAft>
            </a:pPr>
            <a:r>
              <a:rPr lang="ko-KR" altLang="en-US" sz="2200" b="1">
                <a:solidFill>
                  <a:srgbClr val="3333FF"/>
                </a:solidFill>
                <a:latin typeface="휴먼명조" charset="-127"/>
              </a:rPr>
              <a:t> 순서도의 일반적인 작성 규칙</a:t>
            </a:r>
            <a:r>
              <a:rPr lang="ko-KR" altLang="en-US" sz="2200" b="1">
                <a:solidFill>
                  <a:srgbClr val="000000"/>
                </a:solidFill>
                <a:latin typeface="휴먼명조" charset="-127"/>
              </a:rPr>
              <a:t> </a:t>
            </a:r>
          </a:p>
          <a:p>
            <a:pPr marL="571500" lvl="1" indent="-287338" algn="just" eaLnBrk="1" hangingPunct="1">
              <a:spcAft>
                <a:spcPct val="40000"/>
              </a:spcAft>
              <a:buFont typeface="굴림" panose="020B0600000101010101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① </a:t>
            </a: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기호의 내부에 처리할 내용을 기입한다. </a:t>
            </a:r>
          </a:p>
          <a:p>
            <a:pPr marL="571500" lvl="1" indent="-287338" algn="just" eaLnBrk="1" hangingPunct="1">
              <a:spcAft>
                <a:spcPct val="40000"/>
              </a:spcAft>
              <a:buFont typeface="굴림" panose="020B0600000101010101" pitchFamily="50" charset="-127"/>
              <a:buNone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② 흐름도의 방향을 위에서 아래로, 좌에서 우로 하는 것을 원칙으로 하되 반대일 경우에는 반드시 화살표를 사용한다. </a:t>
            </a:r>
          </a:p>
          <a:p>
            <a:pPr marL="571500" lvl="1" indent="-287338" algn="just" eaLnBrk="1" hangingPunct="1">
              <a:spcAft>
                <a:spcPct val="40000"/>
              </a:spcAft>
              <a:buFont typeface="굴림" panose="020B0600000101010101" pitchFamily="50" charset="-127"/>
              <a:buNone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③ 흐름선은 교차시켜도 아무런 논리적 관계를 갖지 않는다. </a:t>
            </a:r>
          </a:p>
          <a:p>
            <a:pPr marL="571500" lvl="1" indent="-287338" algn="just" eaLnBrk="1" hangingPunct="1">
              <a:spcAft>
                <a:spcPct val="40000"/>
              </a:spcAft>
              <a:buFont typeface="굴림" panose="020B0600000101010101" pitchFamily="50" charset="-127"/>
              <a:buNone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④ 흐름선 두 개 이상이 모여 한 줄이 될 수 있다. </a:t>
            </a:r>
          </a:p>
          <a:p>
            <a:pPr marL="571500" lvl="1" indent="-287338" algn="just" eaLnBrk="1" hangingPunct="1">
              <a:spcAft>
                <a:spcPct val="40000"/>
              </a:spcAft>
              <a:buFont typeface="굴림" panose="020B0600000101010101" pitchFamily="50" charset="-127"/>
              <a:buNone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⑤ 기호의 모형상 가로, 세로의 비율은 정확하게 정해지지는 않았으나, 잘 구분될 수 있도록 해야 한다. </a:t>
            </a:r>
          </a:p>
        </p:txBody>
      </p:sp>
    </p:spTree>
    <p:extLst>
      <p:ext uri="{BB962C8B-B14F-4D97-AF65-F5344CB8AC3E}">
        <p14:creationId xmlns:p14="http://schemas.microsoft.com/office/powerpoint/2010/main" val="145670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1.4 순서도의 기호 (</a:t>
            </a:r>
            <a:r>
              <a:rPr lang="en-US" altLang="ko-KR" b="1"/>
              <a:t>Cont</a:t>
            </a:r>
            <a:r>
              <a:rPr lang="en-US" altLang="ko-KR" b="1">
                <a:latin typeface="Microsoft Sans Serif" panose="020B0604020202020204" pitchFamily="34" charset="0"/>
              </a:rPr>
              <a:t>’</a:t>
            </a:r>
            <a:r>
              <a:rPr lang="en-US" altLang="ko-KR" b="1"/>
              <a:t>d)</a:t>
            </a:r>
            <a:r>
              <a:rPr lang="en-US" altLang="ko-KR">
                <a:solidFill>
                  <a:srgbClr val="000000"/>
                </a:solidFill>
                <a:ea typeface="휴먼고딕" charset="-127"/>
              </a:rPr>
              <a:t> </a:t>
            </a:r>
            <a:endParaRPr lang="ko-KR" altLang="en-US">
              <a:solidFill>
                <a:srgbClr val="000000"/>
              </a:solidFill>
              <a:ea typeface="휴먼고딕" charset="-127"/>
            </a:endParaRPr>
          </a:p>
        </p:txBody>
      </p:sp>
      <p:graphicFrame>
        <p:nvGraphicFramePr>
          <p:cNvPr id="14567" name="Group 231"/>
          <p:cNvGraphicFramePr>
            <a:graphicFrameLocks noGrp="1"/>
          </p:cNvGraphicFramePr>
          <p:nvPr/>
        </p:nvGraphicFramePr>
        <p:xfrm>
          <a:off x="504825" y="2286000"/>
          <a:ext cx="8128000" cy="3574098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기 호 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이 름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용 도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처리 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process)</a:t>
                      </a: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 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휴먼명조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지정된 동작, 각종 연산, 값이나 기억 장소의 변화, 데이터의 이동 등의 모든 처리 과정을 나타낸다.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입출력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input/output)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휴먼명조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일반적인 입력과 출력 처리를 나타낸다.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주해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comment annotation) 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표현된 기호를 보다 구체적으로 설명하며, 점선은 해당 기호까지 연결한다. 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연결자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connector) 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흐름이 다른 곳으로 연결됨과 다른 곳에서 연결되는 입구를 나타내며, 화살표와 기호 내에 쓰여진 이름의 연결 관계를 나타낸다. 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1" name="Rectangle 148"/>
          <p:cNvSpPr>
            <a:spLocks noChangeArrowheads="1"/>
          </p:cNvSpPr>
          <p:nvPr/>
        </p:nvSpPr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79413" indent="-952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Wingdings" panose="05000000000000000000" pitchFamily="2" charset="2"/>
              <a:buChar char="q"/>
            </a:pPr>
            <a:r>
              <a:rPr lang="ko-KR" altLang="en-US" sz="2200" b="1">
                <a:solidFill>
                  <a:srgbClr val="3333FF"/>
                </a:solidFill>
              </a:rPr>
              <a:t> </a:t>
            </a:r>
            <a:r>
              <a:rPr lang="ko-KR" altLang="en-US" sz="2000" b="1">
                <a:solidFill>
                  <a:srgbClr val="3333FF"/>
                </a:solidFill>
                <a:latin typeface="휴먼명조" charset="-127"/>
              </a:rPr>
              <a:t>기본 기호(</a:t>
            </a:r>
            <a:r>
              <a:rPr lang="en-US" altLang="ko-KR" sz="2000" b="1">
                <a:solidFill>
                  <a:srgbClr val="3333FF"/>
                </a:solidFill>
                <a:latin typeface="휴먼명조" charset="-127"/>
              </a:rPr>
              <a:t>basic symbol)</a:t>
            </a:r>
          </a:p>
          <a:p>
            <a:pPr lvl="1" algn="just" eaLnBrk="1" fontAlgn="ctr" hangingPunct="1">
              <a:spcBef>
                <a:spcPct val="20000"/>
              </a:spcBef>
              <a:spcAft>
                <a:spcPct val="20000"/>
              </a:spcAft>
              <a:buFont typeface="굴림" panose="020B0600000101010101" pitchFamily="50" charset="-127"/>
              <a:buChar char="⊙"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 시스템 순서도와 프로그램 양 쪽에서 공동으로 사용되는 기본적인 기호</a:t>
            </a:r>
            <a:endParaRPr lang="ko-KR" altLang="en-US" sz="1800" b="1">
              <a:solidFill>
                <a:srgbClr val="000000"/>
              </a:solidFill>
              <a:latin typeface="휴먼명조" charset="-127"/>
            </a:endParaRP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685800" y="2895600"/>
          <a:ext cx="74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6640" imgH="403560" progId="Visio.Drawing.5">
                  <p:embed/>
                </p:oleObj>
              </mc:Choice>
              <mc:Fallback>
                <p:oleObj name="VISIO" r:id="rId2" imgW="74664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746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609600" y="3505200"/>
          <a:ext cx="974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75240" imgH="403560" progId="Visio.Drawing.5">
                  <p:embed/>
                </p:oleObj>
              </mc:Choice>
              <mc:Fallback>
                <p:oleObj name="VISIO" r:id="rId4" imgW="97524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9747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26"/>
          <p:cNvGraphicFramePr>
            <a:graphicFrameLocks noChangeAspect="1"/>
          </p:cNvGraphicFramePr>
          <p:nvPr/>
        </p:nvGraphicFramePr>
        <p:xfrm>
          <a:off x="762000" y="4267200"/>
          <a:ext cx="6889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689400" imgH="403560" progId="Visio.Drawing.5">
                  <p:embed/>
                </p:oleObj>
              </mc:Choice>
              <mc:Fallback>
                <p:oleObj name="VISIO" r:id="rId6" imgW="68940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6889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027"/>
          <p:cNvGraphicFramePr>
            <a:graphicFrameLocks noChangeAspect="1"/>
          </p:cNvGraphicFramePr>
          <p:nvPr/>
        </p:nvGraphicFramePr>
        <p:xfrm>
          <a:off x="914400" y="5181600"/>
          <a:ext cx="403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403560" imgH="403560" progId="Visio.Drawing.5">
                  <p:embed/>
                </p:oleObj>
              </mc:Choice>
              <mc:Fallback>
                <p:oleObj name="VISIO" r:id="rId8" imgW="40356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403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18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1.4 순서도의 기호 (</a:t>
            </a:r>
            <a:r>
              <a:rPr lang="en-US" altLang="ko-KR" b="1"/>
              <a:t>Cont</a:t>
            </a:r>
            <a:r>
              <a:rPr lang="en-US" altLang="ko-KR" b="1">
                <a:latin typeface="Microsoft Sans Serif" panose="020B0604020202020204" pitchFamily="34" charset="0"/>
              </a:rPr>
              <a:t>’</a:t>
            </a:r>
            <a:r>
              <a:rPr lang="en-US" altLang="ko-KR" b="1"/>
              <a:t>d)</a:t>
            </a:r>
            <a:r>
              <a:rPr lang="en-US" altLang="ko-KR">
                <a:solidFill>
                  <a:srgbClr val="000000"/>
                </a:solidFill>
                <a:ea typeface="휴먼고딕" charset="-127"/>
              </a:rPr>
              <a:t> </a:t>
            </a:r>
            <a:endParaRPr lang="ko-KR" altLang="en-US">
              <a:solidFill>
                <a:srgbClr val="000000"/>
              </a:solidFill>
              <a:ea typeface="휴먼고딕" charset="-127"/>
            </a:endParaRPr>
          </a:p>
        </p:txBody>
      </p:sp>
      <p:graphicFrame>
        <p:nvGraphicFramePr>
          <p:cNvPr id="41013" name="Group 53"/>
          <p:cNvGraphicFramePr>
            <a:graphicFrameLocks noGrp="1"/>
          </p:cNvGraphicFramePr>
          <p:nvPr/>
        </p:nvGraphicFramePr>
        <p:xfrm>
          <a:off x="504825" y="1727200"/>
          <a:ext cx="8128000" cy="2651672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기 호 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이 름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용 도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페이지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연결자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offpage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 connector) 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휴먼명조" charset="-127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흐름이 다른 페이지로 연결됨과 다른 페이지에서부터 연결되는 입구를 나타내며, 연결자와 같은 방법으로 사용한다. 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흐름선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flow line) 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휴먼명조" charset="-127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처리의 흐름을 나타내며, 선이 연결되는 순서대로 진행됨을 나타낸다. 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여러 개의 흐름이 한 곳으로 모여서 하나가 됨을 나타낸다. 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00" name="Rectangle 29"/>
          <p:cNvSpPr>
            <a:spLocks noChangeArrowheads="1"/>
          </p:cNvSpPr>
          <p:nvPr/>
        </p:nvSpPr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Wingdings" panose="05000000000000000000" pitchFamily="2" charset="2"/>
              <a:buChar char="q"/>
            </a:pPr>
            <a:r>
              <a:rPr lang="ko-KR" altLang="en-US" sz="2200" b="1">
                <a:solidFill>
                  <a:srgbClr val="3333FF"/>
                </a:solidFill>
              </a:rPr>
              <a:t> </a:t>
            </a:r>
            <a:r>
              <a:rPr lang="ko-KR" altLang="en-US" sz="2000" b="1">
                <a:solidFill>
                  <a:srgbClr val="3333FF"/>
                </a:solidFill>
                <a:latin typeface="휴먼명조" charset="-127"/>
              </a:rPr>
              <a:t>기본 기호(</a:t>
            </a:r>
            <a:r>
              <a:rPr lang="en-US" altLang="ko-KR" sz="2000" b="1">
                <a:solidFill>
                  <a:srgbClr val="3333FF"/>
                </a:solidFill>
                <a:latin typeface="휴먼명조" charset="-127"/>
              </a:rPr>
              <a:t>basic symbol)</a:t>
            </a:r>
            <a:endParaRPr lang="ko-KR" altLang="en-US" sz="2000" b="1">
              <a:solidFill>
                <a:srgbClr val="3333FF"/>
              </a:solidFill>
              <a:latin typeface="휴먼명조" charset="-127"/>
            </a:endParaRPr>
          </a:p>
        </p:txBody>
      </p:sp>
      <p:graphicFrame>
        <p:nvGraphicFramePr>
          <p:cNvPr id="3074" name="Object 54"/>
          <p:cNvGraphicFramePr>
            <a:graphicFrameLocks noChangeAspect="1"/>
          </p:cNvGraphicFramePr>
          <p:nvPr/>
        </p:nvGraphicFramePr>
        <p:xfrm>
          <a:off x="838200" y="2438400"/>
          <a:ext cx="403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3560" imgH="403560" progId="Visio.Drawing.5">
                  <p:embed/>
                </p:oleObj>
              </mc:Choice>
              <mc:Fallback>
                <p:oleObj name="VISIO" r:id="rId2" imgW="40356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403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5"/>
          <p:cNvGraphicFramePr>
            <a:graphicFrameLocks noChangeAspect="1"/>
          </p:cNvGraphicFramePr>
          <p:nvPr/>
        </p:nvGraphicFramePr>
        <p:xfrm>
          <a:off x="838200" y="3200400"/>
          <a:ext cx="508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600" imgH="450360" progId="Visio.Drawing.5">
                  <p:embed/>
                </p:oleObj>
              </mc:Choice>
              <mc:Fallback>
                <p:oleObj name="VISIO" r:id="rId4" imgW="507600" imgH="450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508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6"/>
          <p:cNvGraphicFramePr>
            <a:graphicFrameLocks noChangeAspect="1"/>
          </p:cNvGraphicFramePr>
          <p:nvPr/>
        </p:nvGraphicFramePr>
        <p:xfrm>
          <a:off x="685800" y="3810000"/>
          <a:ext cx="884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884160" imgH="450360" progId="Visio.Drawing.5">
                  <p:embed/>
                </p:oleObj>
              </mc:Choice>
              <mc:Fallback>
                <p:oleObj name="VISIO" r:id="rId6" imgW="884160" imgH="450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8842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04825" y="4372840"/>
          <a:ext cx="8127999" cy="7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61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일반적인  프린터 출력 처리를 나타낸다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84"/>
          <p:cNvGraphicFramePr>
            <a:graphicFrameLocks noChangeAspect="1"/>
          </p:cNvGraphicFramePr>
          <p:nvPr/>
        </p:nvGraphicFramePr>
        <p:xfrm>
          <a:off x="754856" y="4537622"/>
          <a:ext cx="74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746640" imgH="403560" progId="Visio.Drawing.5">
                  <p:embed/>
                </p:oleObj>
              </mc:Choice>
              <mc:Fallback>
                <p:oleObj name="VISIO" r:id="rId8" imgW="74664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" y="4537622"/>
                        <a:ext cx="746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34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1.4 순서도의 기호 (</a:t>
            </a:r>
            <a:r>
              <a:rPr lang="en-US" altLang="ko-KR" b="1"/>
              <a:t>Cont</a:t>
            </a:r>
            <a:r>
              <a:rPr lang="en-US" altLang="ko-KR" b="1">
                <a:latin typeface="Microsoft Sans Serif" panose="020B0604020202020204" pitchFamily="34" charset="0"/>
              </a:rPr>
              <a:t>’</a:t>
            </a:r>
            <a:r>
              <a:rPr lang="en-US" altLang="ko-KR" b="1"/>
              <a:t>d)</a:t>
            </a:r>
            <a:r>
              <a:rPr lang="en-US" altLang="ko-KR">
                <a:solidFill>
                  <a:srgbClr val="000000"/>
                </a:solidFill>
                <a:ea typeface="휴먼고딕" charset="-127"/>
              </a:rPr>
              <a:t> </a:t>
            </a:r>
            <a:endParaRPr lang="ko-KR" altLang="en-US">
              <a:solidFill>
                <a:srgbClr val="000000"/>
              </a:solidFill>
              <a:ea typeface="휴먼고딕" charset="-127"/>
            </a:endParaRPr>
          </a:p>
        </p:txBody>
      </p:sp>
      <p:graphicFrame>
        <p:nvGraphicFramePr>
          <p:cNvPr id="42044" name="Group 60"/>
          <p:cNvGraphicFramePr>
            <a:graphicFrameLocks noGrp="1"/>
          </p:cNvGraphicFramePr>
          <p:nvPr/>
        </p:nvGraphicFramePr>
        <p:xfrm>
          <a:off x="504825" y="2392363"/>
          <a:ext cx="8128000" cy="3840372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기 호 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이 름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용 도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의사 결정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decision) 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휴먼명조" charset="-127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주어진 조건에 따라 비교하여 해당되는 조건을 찾아서 흐름이 결정되게 하며, 왼쪽이나 오른쪽 또는 아래로 흐름이 분기하게 된다.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함수문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휴먼명조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서브ㅡ루틴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)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휴먼명조" charset="-127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부 프로그램처리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준비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preparation)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기억 장소의 할당, 초기값 설정, 설정된 스위치의 변화, 인덱스 레지스터의 변화, 순환 처리를 위한 준비 등을 나타낸다.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단자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terminator)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프로그램 순서도의 시작과 끝을 나타낸다.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29" name="Rectangle 29"/>
          <p:cNvSpPr>
            <a:spLocks noChangeArrowheads="1"/>
          </p:cNvSpPr>
          <p:nvPr/>
        </p:nvSpPr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79413" indent="-952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ko-KR" altLang="en-US" sz="2200" b="1" dirty="0">
                <a:solidFill>
                  <a:srgbClr val="3333FF"/>
                </a:solidFill>
              </a:rPr>
              <a:t> </a:t>
            </a:r>
            <a:r>
              <a:rPr lang="ko-KR" altLang="en-US" sz="2200" b="1" dirty="0">
                <a:solidFill>
                  <a:srgbClr val="3333FF"/>
                </a:solidFill>
                <a:latin typeface="휴먼명조" charset="-127"/>
              </a:rPr>
              <a:t>프로그래밍 관련 기호</a:t>
            </a:r>
            <a:r>
              <a:rPr lang="ko-KR" altLang="en-US" sz="2200" b="1" dirty="0">
                <a:solidFill>
                  <a:srgbClr val="000000"/>
                </a:solidFill>
                <a:latin typeface="휴먼명조" charset="-127"/>
              </a:rPr>
              <a:t> </a:t>
            </a:r>
            <a:endParaRPr lang="en-US" altLang="ko-KR" sz="2200" b="1" dirty="0">
              <a:solidFill>
                <a:srgbClr val="3333FF"/>
              </a:solidFill>
              <a:latin typeface="휴먼명조" charset="-127"/>
            </a:endParaRPr>
          </a:p>
          <a:p>
            <a:pPr lvl="1" algn="just" eaLnBrk="1" fontAlgn="ctr" hangingPunct="1">
              <a:spcAft>
                <a:spcPct val="20000"/>
              </a:spcAft>
              <a:buFont typeface="굴림" panose="020B0600000101010101" pitchFamily="50" charset="-127"/>
              <a:buChar char="⊙"/>
            </a:pPr>
            <a:r>
              <a:rPr lang="ko-KR" altLang="en-US" sz="1800" dirty="0">
                <a:solidFill>
                  <a:srgbClr val="000000"/>
                </a:solidFill>
                <a:latin typeface="휴먼명조" charset="-127"/>
              </a:rPr>
              <a:t>프로그램의 논리를 나타내는 기호로서 기본 기호와 함께 프로그램 순서도를 작성하는 경우에 사용 </a:t>
            </a:r>
          </a:p>
        </p:txBody>
      </p:sp>
      <p:graphicFrame>
        <p:nvGraphicFramePr>
          <p:cNvPr id="4098" name="Object 61"/>
          <p:cNvGraphicFramePr>
            <a:graphicFrameLocks noChangeAspect="1"/>
          </p:cNvGraphicFramePr>
          <p:nvPr/>
        </p:nvGraphicFramePr>
        <p:xfrm>
          <a:off x="762000" y="3124200"/>
          <a:ext cx="74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6640" imgH="403560" progId="Visio.Drawing.5">
                  <p:embed/>
                </p:oleObj>
              </mc:Choice>
              <mc:Fallback>
                <p:oleObj name="VISIO" r:id="rId3" imgW="74664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746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3"/>
          <p:cNvGraphicFramePr>
            <a:graphicFrameLocks noChangeAspect="1"/>
          </p:cNvGraphicFramePr>
          <p:nvPr/>
        </p:nvGraphicFramePr>
        <p:xfrm>
          <a:off x="762000" y="4876800"/>
          <a:ext cx="74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46640" imgH="403560" progId="Visio.Drawing.5">
                  <p:embed/>
                </p:oleObj>
              </mc:Choice>
              <mc:Fallback>
                <p:oleObj name="VISIO" r:id="rId5" imgW="74664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746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4"/>
          <p:cNvGraphicFramePr>
            <a:graphicFrameLocks noChangeAspect="1"/>
          </p:cNvGraphicFramePr>
          <p:nvPr/>
        </p:nvGraphicFramePr>
        <p:xfrm>
          <a:off x="762000" y="5791200"/>
          <a:ext cx="7461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46640" imgH="289440" progId="Visio.Drawing.5">
                  <p:embed/>
                </p:oleObj>
              </mc:Choice>
              <mc:Fallback>
                <p:oleObj name="VISIO" r:id="rId7" imgW="746640" imgH="2894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91200"/>
                        <a:ext cx="7461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611560" y="3870888"/>
            <a:ext cx="1008112" cy="6983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11560" y="4077072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4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1.4 순서도의 기호 (</a:t>
            </a:r>
            <a:r>
              <a:rPr lang="en-US" altLang="ko-KR" b="1"/>
              <a:t>Cont</a:t>
            </a:r>
            <a:r>
              <a:rPr lang="en-US" altLang="ko-KR" b="1">
                <a:latin typeface="Microsoft Sans Serif" panose="020B0604020202020204" pitchFamily="34" charset="0"/>
              </a:rPr>
              <a:t>’</a:t>
            </a:r>
            <a:r>
              <a:rPr lang="en-US" altLang="ko-KR" b="1"/>
              <a:t>d)</a:t>
            </a:r>
            <a:r>
              <a:rPr lang="en-US" altLang="ko-KR">
                <a:solidFill>
                  <a:srgbClr val="000000"/>
                </a:solidFill>
                <a:ea typeface="휴먼고딕" charset="-127"/>
              </a:rPr>
              <a:t> </a:t>
            </a:r>
            <a:endParaRPr lang="ko-KR" altLang="en-US">
              <a:solidFill>
                <a:srgbClr val="000000"/>
              </a:solidFill>
              <a:ea typeface="휴먼고딕" charset="-127"/>
            </a:endParaRPr>
          </a:p>
        </p:txBody>
      </p:sp>
      <p:graphicFrame>
        <p:nvGraphicFramePr>
          <p:cNvPr id="43093" name="Group 85"/>
          <p:cNvGraphicFramePr>
            <a:graphicFrameLocks noGrp="1"/>
          </p:cNvGraphicFramePr>
          <p:nvPr/>
        </p:nvGraphicFramePr>
        <p:xfrm>
          <a:off x="504825" y="2776538"/>
          <a:ext cx="8128000" cy="3292473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기 호 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이 름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용 도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펀치 카드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punched card)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휴먼명조" charset="-127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펀치 카드 매체에 의한 입력과 출력을 나타낸다.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카드 뭉치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card deck)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휴먼명조" charset="-127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펀치 카드가 모여 있음을 나타낸다.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카드 파일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card file)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펀치 카드에 레코드가 모여서 파일을 구성하고 있음을 나타낸다.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서류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document)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명조" charset="-127"/>
                          <a:ea typeface="굴림" pitchFamily="50" charset="-127"/>
                        </a:rPr>
                        <a:t>각종 원시 데이터가 기록된 서류나 종이 매체에 출력되는 결과 및 문서화된 각종 서류를 나타낸다.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53" name="Rectangle 29"/>
          <p:cNvSpPr>
            <a:spLocks noChangeArrowheads="1"/>
          </p:cNvSpPr>
          <p:nvPr/>
        </p:nvSpPr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79413" indent="-952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ko-KR" altLang="en-US" sz="2200" b="1">
                <a:solidFill>
                  <a:srgbClr val="3333FF"/>
                </a:solidFill>
              </a:rPr>
              <a:t> </a:t>
            </a:r>
            <a:r>
              <a:rPr lang="ko-KR" altLang="en-US" sz="2200" b="1">
                <a:solidFill>
                  <a:srgbClr val="3333FF"/>
                </a:solidFill>
                <a:latin typeface="휴먼명조" charset="-127"/>
              </a:rPr>
              <a:t>시스템 관련 기호</a:t>
            </a:r>
            <a:r>
              <a:rPr lang="ko-KR" altLang="en-US" sz="22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en-US" altLang="ko-KR" sz="2200" b="1">
              <a:solidFill>
                <a:srgbClr val="3333FF"/>
              </a:solidFill>
              <a:latin typeface="휴먼명조" charset="-127"/>
            </a:endParaRPr>
          </a:p>
          <a:p>
            <a:pPr lvl="1" algn="just" eaLnBrk="1" fontAlgn="ctr" hangingPunct="1">
              <a:spcAft>
                <a:spcPct val="20000"/>
              </a:spcAft>
              <a:buFont typeface="굴림" panose="020B0600000101010101" pitchFamily="50" charset="-127"/>
              <a:buChar char="⊙"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시스템을 분석하고 설계할 때, 데이터가 어느 매체에서부터 처리되어 어느 매체로 변환되어 해당되는 곳으로 흐르는지를 나타내는 경우에 사용되는 기호들로서 기본 기호와 함께 시스템 순서도를 작성하는 데에 사용 </a:t>
            </a:r>
          </a:p>
        </p:txBody>
      </p:sp>
      <p:graphicFrame>
        <p:nvGraphicFramePr>
          <p:cNvPr id="5122" name="Object 81"/>
          <p:cNvGraphicFramePr>
            <a:graphicFrameLocks noChangeAspect="1"/>
          </p:cNvGraphicFramePr>
          <p:nvPr/>
        </p:nvGraphicFramePr>
        <p:xfrm>
          <a:off x="762000" y="3429000"/>
          <a:ext cx="74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6640" imgH="403560" progId="Visio.Drawing.5">
                  <p:embed/>
                </p:oleObj>
              </mc:Choice>
              <mc:Fallback>
                <p:oleObj name="VISIO" r:id="rId2" imgW="74664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746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2"/>
          <p:cNvGraphicFramePr>
            <a:graphicFrameLocks noChangeAspect="1"/>
          </p:cNvGraphicFramePr>
          <p:nvPr/>
        </p:nvGraphicFramePr>
        <p:xfrm>
          <a:off x="762000" y="4191000"/>
          <a:ext cx="74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6640" imgH="403560" progId="Visio.Drawing.5">
                  <p:embed/>
                </p:oleObj>
              </mc:Choice>
              <mc:Fallback>
                <p:oleObj name="VISIO" r:id="rId4" imgW="74664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746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83"/>
          <p:cNvGraphicFramePr>
            <a:graphicFrameLocks noChangeAspect="1"/>
          </p:cNvGraphicFramePr>
          <p:nvPr/>
        </p:nvGraphicFramePr>
        <p:xfrm>
          <a:off x="762000" y="4876800"/>
          <a:ext cx="6889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689400" imgH="410040" progId="Visio.Drawing.5">
                  <p:embed/>
                </p:oleObj>
              </mc:Choice>
              <mc:Fallback>
                <p:oleObj name="VISIO" r:id="rId6" imgW="689400" imgH="410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6889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4"/>
          <p:cNvGraphicFramePr>
            <a:graphicFrameLocks noChangeAspect="1"/>
          </p:cNvGraphicFramePr>
          <p:nvPr/>
        </p:nvGraphicFramePr>
        <p:xfrm>
          <a:off x="762000" y="5562600"/>
          <a:ext cx="74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746640" imgH="403560" progId="Visio.Drawing.5">
                  <p:embed/>
                </p:oleObj>
              </mc:Choice>
              <mc:Fallback>
                <p:oleObj name="VISIO" r:id="rId8" imgW="746640" imgH="403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746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41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92C93C5-0030-5B5F-EB3A-BE63ABC5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0" y="404664"/>
            <a:ext cx="8421275" cy="2191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3DDBC7-AAD4-61C0-5066-68C297C45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9" y="2571917"/>
            <a:ext cx="842127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3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2.2 </a:t>
            </a:r>
            <a:r>
              <a:rPr lang="ko-KR" altLang="en-US" b="1">
                <a:latin typeface="굴림" panose="020B0600000101010101" pitchFamily="50" charset="-127"/>
              </a:rPr>
              <a:t>선택형 </a:t>
            </a:r>
            <a:r>
              <a:rPr lang="ko-KR" altLang="en-US" b="1"/>
              <a:t>(</a:t>
            </a:r>
            <a:r>
              <a:rPr lang="en-US" altLang="ko-KR" b="1"/>
              <a:t>Cont</a:t>
            </a:r>
            <a:r>
              <a:rPr lang="en-US" altLang="ko-KR" b="1">
                <a:latin typeface="HCI Hollyhock" charset="0"/>
              </a:rPr>
              <a:t>’</a:t>
            </a:r>
            <a:r>
              <a:rPr lang="en-US" altLang="ko-KR" b="1"/>
              <a:t>d)</a:t>
            </a:r>
            <a:endParaRPr lang="ko-KR" altLang="en-US" b="1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  <a:noFill/>
        </p:spPr>
        <p:txBody>
          <a:bodyPr/>
          <a:lstStyle/>
          <a:p>
            <a:pPr marL="0" indent="0" eaLnBrk="1" hangingPunct="1">
              <a:spcAft>
                <a:spcPct val="40000"/>
              </a:spcAft>
            </a:pPr>
            <a:r>
              <a:rPr lang="ko-KR" altLang="en-US" sz="2200" b="1">
                <a:solidFill>
                  <a:srgbClr val="3333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2200" b="1">
                <a:solidFill>
                  <a:srgbClr val="3333FF"/>
                </a:solidFill>
                <a:latin typeface="휴먼명조" charset="-127"/>
                <a:ea typeface="휴먼명조" charset="-127"/>
              </a:rPr>
              <a:t>선택형의 예</a:t>
            </a:r>
            <a:endParaRPr lang="ko-KR" altLang="en-US" sz="2000">
              <a:solidFill>
                <a:schemeClr val="tx1"/>
              </a:solidFill>
              <a:latin typeface="휴먼명조" charset="-127"/>
              <a:ea typeface="휴먼명조" charset="-127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09600" y="1752600"/>
          <a:ext cx="4724400" cy="459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32440" imgH="3146760" progId="Visio.Drawing.5">
                  <p:embed/>
                </p:oleObj>
              </mc:Choice>
              <mc:Fallback>
                <p:oleObj name="VISIO" r:id="rId2" imgW="3232440" imgH="31467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4724400" cy="459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5486400" y="1508125"/>
            <a:ext cx="335438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ko-KR" altLang="en-US" sz="1600">
                <a:latin typeface="HCI Poppy" charset="0"/>
                <a:ea typeface="신명조" charset="-127"/>
              </a:rPr>
              <a:t>① 입력 장치를 통하여 </a:t>
            </a:r>
            <a:r>
              <a:rPr lang="en-US" altLang="ko-KR" sz="1600">
                <a:latin typeface="HCI Poppy" charset="0"/>
                <a:ea typeface="신명조" charset="-127"/>
              </a:rPr>
              <a:t>Z, A, B, C, D</a:t>
            </a:r>
            <a:r>
              <a:rPr lang="ko-KR" altLang="en-US" sz="1600">
                <a:latin typeface="휴먼명조" charset="-127"/>
                <a:ea typeface="휴먼명조" charset="-127"/>
              </a:rPr>
              <a:t>의 값을 읽어 들여 주기억장치에 기억</a:t>
            </a:r>
          </a:p>
          <a:p>
            <a:pPr eaLnBrk="1" hangingPunct="1">
              <a:spcAft>
                <a:spcPct val="40000"/>
              </a:spcAft>
            </a:pPr>
            <a:r>
              <a:rPr lang="ko-KR" altLang="en-US" sz="1600">
                <a:latin typeface="HCI Poppy" charset="0"/>
                <a:ea typeface="휴먼명조" charset="-127"/>
              </a:rPr>
              <a:t>② </a:t>
            </a:r>
            <a:r>
              <a:rPr lang="en-US" altLang="ko-KR" sz="1600">
                <a:latin typeface="HCI Poppy" charset="0"/>
                <a:ea typeface="휴먼명조" charset="-127"/>
              </a:rPr>
              <a:t>Z</a:t>
            </a:r>
            <a:r>
              <a:rPr lang="ko-KR" altLang="en-US" sz="1600">
                <a:latin typeface="휴먼명조" charset="-127"/>
                <a:ea typeface="휴먼명조" charset="-127"/>
              </a:rPr>
              <a:t>의 값이 </a:t>
            </a:r>
            <a:r>
              <a:rPr lang="ko-KR" altLang="en-US" sz="1600">
                <a:latin typeface="HCI Poppy" charset="0"/>
                <a:ea typeface="휴먼명조" charset="-127"/>
              </a:rPr>
              <a:t>1</a:t>
            </a:r>
            <a:r>
              <a:rPr lang="ko-KR" altLang="en-US" sz="1600">
                <a:latin typeface="휴먼명조" charset="-127"/>
                <a:ea typeface="휴먼명조" charset="-127"/>
              </a:rPr>
              <a:t>일 때는 군필자이기 때문에 총점에 </a:t>
            </a:r>
            <a:r>
              <a:rPr lang="ko-KR" altLang="en-US" sz="1600">
                <a:latin typeface="HCI Poppy" charset="0"/>
                <a:ea typeface="휴먼명조" charset="-127"/>
              </a:rPr>
              <a:t>40</a:t>
            </a:r>
            <a:r>
              <a:rPr lang="ko-KR" altLang="en-US" sz="1600">
                <a:latin typeface="휴먼명조" charset="-127"/>
                <a:ea typeface="휴먼명조" charset="-127"/>
              </a:rPr>
              <a:t>점을 가산시키고</a:t>
            </a:r>
            <a:r>
              <a:rPr lang="ko-KR" altLang="en-US" sz="1600">
                <a:latin typeface="HCI Poppy" charset="0"/>
                <a:ea typeface="휴먼명조" charset="-127"/>
              </a:rPr>
              <a:t>, </a:t>
            </a:r>
            <a:r>
              <a:rPr lang="ko-KR" altLang="en-US" sz="1600">
                <a:latin typeface="휴먼명조" charset="-127"/>
                <a:ea typeface="휴먼명조" charset="-127"/>
              </a:rPr>
              <a:t>그렇지 않을 경우는 군 미필자이므로 자기의 시험점수만을 가지고 총점을 산출</a:t>
            </a:r>
          </a:p>
          <a:p>
            <a:pPr eaLnBrk="1" hangingPunct="1">
              <a:spcAft>
                <a:spcPct val="40000"/>
              </a:spcAft>
            </a:pPr>
            <a:r>
              <a:rPr lang="ko-KR" altLang="en-US" sz="1600">
                <a:latin typeface="HCI Poppy" charset="0"/>
                <a:ea typeface="휴먼명조" charset="-127"/>
              </a:rPr>
              <a:t>③ 군 미필자이므로 네 과목(</a:t>
            </a:r>
            <a:r>
              <a:rPr lang="en-US" altLang="ko-KR" sz="1600">
                <a:latin typeface="HCI Poppy" charset="0"/>
                <a:ea typeface="휴먼명조" charset="-127"/>
              </a:rPr>
              <a:t>A, B, C, D)</a:t>
            </a:r>
            <a:r>
              <a:rPr lang="ko-KR" altLang="en-US" sz="1600">
                <a:latin typeface="휴먼명조" charset="-127"/>
                <a:ea typeface="휴먼명조" charset="-127"/>
              </a:rPr>
              <a:t>에서 얻는 점수를 합한 결과를 </a:t>
            </a:r>
            <a:r>
              <a:rPr lang="en-US" altLang="ko-KR" sz="1600">
                <a:latin typeface="HCI Poppy" charset="0"/>
                <a:ea typeface="휴먼명조" charset="-127"/>
              </a:rPr>
              <a:t>SUM</a:t>
            </a:r>
            <a:r>
              <a:rPr lang="ko-KR" altLang="en-US" sz="1600">
                <a:latin typeface="휴먼명조" charset="-127"/>
                <a:ea typeface="휴먼명조" charset="-127"/>
              </a:rPr>
              <a:t>에 기억</a:t>
            </a:r>
          </a:p>
          <a:p>
            <a:pPr eaLnBrk="1" hangingPunct="1">
              <a:spcAft>
                <a:spcPct val="40000"/>
              </a:spcAft>
            </a:pPr>
            <a:r>
              <a:rPr lang="ko-KR" altLang="en-US" sz="1600">
                <a:latin typeface="HCI Poppy" charset="0"/>
                <a:ea typeface="휴먼명조" charset="-127"/>
              </a:rPr>
              <a:t>④ </a:t>
            </a:r>
            <a:r>
              <a:rPr lang="ko-KR" altLang="en-US" sz="1600">
                <a:latin typeface="휴먼명조" charset="-127"/>
                <a:ea typeface="휴먼명조" charset="-127"/>
              </a:rPr>
              <a:t>군필자에 총점을 구하는 과정으로 실기 시험에서 얻은 점수에 </a:t>
            </a:r>
            <a:r>
              <a:rPr lang="ko-KR" altLang="en-US" sz="1600">
                <a:latin typeface="HCI Poppy" charset="0"/>
                <a:ea typeface="휴먼명조" charset="-127"/>
              </a:rPr>
              <a:t>40</a:t>
            </a:r>
            <a:r>
              <a:rPr lang="ko-KR" altLang="en-US" sz="1600">
                <a:latin typeface="휴먼명조" charset="-127"/>
                <a:ea typeface="휴먼명조" charset="-127"/>
              </a:rPr>
              <a:t>점을 가산하여 </a:t>
            </a:r>
            <a:r>
              <a:rPr lang="en-US" altLang="ko-KR" sz="1600">
                <a:latin typeface="HCI Poppy" charset="0"/>
                <a:ea typeface="휴먼명조" charset="-127"/>
              </a:rPr>
              <a:t>SUM</a:t>
            </a:r>
            <a:r>
              <a:rPr lang="ko-KR" altLang="en-US" sz="1600">
                <a:latin typeface="휴먼명조" charset="-127"/>
                <a:ea typeface="휴먼명조" charset="-127"/>
              </a:rPr>
              <a:t>에 기억</a:t>
            </a:r>
          </a:p>
          <a:p>
            <a:pPr eaLnBrk="1" hangingPunct="1">
              <a:spcAft>
                <a:spcPct val="40000"/>
              </a:spcAft>
            </a:pPr>
            <a:r>
              <a:rPr lang="ko-KR" altLang="en-US" sz="1600">
                <a:latin typeface="HCI Poppy" charset="0"/>
                <a:ea typeface="휴먼명조" charset="-127"/>
              </a:rPr>
              <a:t>⑤ 평균을 구하여 </a:t>
            </a:r>
            <a:r>
              <a:rPr lang="en-US" altLang="ko-KR" sz="1600">
                <a:latin typeface="HCI Poppy" charset="0"/>
                <a:ea typeface="휴먼명조" charset="-127"/>
              </a:rPr>
              <a:t>MEAN</a:t>
            </a:r>
            <a:r>
              <a:rPr lang="ko-KR" altLang="en-US" sz="1600">
                <a:latin typeface="휴먼명조" charset="-127"/>
                <a:ea typeface="휴먼명조" charset="-127"/>
              </a:rPr>
              <a:t>에 기억</a:t>
            </a:r>
          </a:p>
          <a:p>
            <a:pPr eaLnBrk="1" hangingPunct="1"/>
            <a:r>
              <a:rPr lang="ko-KR" altLang="en-US" sz="1600">
                <a:latin typeface="휴먼명조" charset="-127"/>
                <a:ea typeface="휴먼명조" charset="-127"/>
              </a:rPr>
              <a:t>⑥ 총점</a:t>
            </a:r>
            <a:r>
              <a:rPr lang="ko-KR" altLang="en-US" sz="1600">
                <a:latin typeface="HCI Poppy" charset="0"/>
                <a:ea typeface="휴먼명조" charset="-127"/>
              </a:rPr>
              <a:t>(</a:t>
            </a:r>
            <a:r>
              <a:rPr lang="en-US" altLang="ko-KR" sz="1600">
                <a:latin typeface="HCI Poppy" charset="0"/>
                <a:ea typeface="휴먼명조" charset="-127"/>
              </a:rPr>
              <a:t>SUM)</a:t>
            </a:r>
            <a:r>
              <a:rPr lang="ko-KR" altLang="en-US" sz="1600">
                <a:latin typeface="휴먼명조" charset="-127"/>
                <a:ea typeface="휴먼명조" charset="-127"/>
              </a:rPr>
              <a:t>과 평균</a:t>
            </a:r>
            <a:r>
              <a:rPr lang="ko-KR" altLang="en-US" sz="1600">
                <a:latin typeface="HCI Poppy" charset="0"/>
                <a:ea typeface="휴먼명조" charset="-127"/>
              </a:rPr>
              <a:t>(</a:t>
            </a:r>
            <a:r>
              <a:rPr lang="en-US" altLang="ko-KR" sz="1600">
                <a:latin typeface="HCI Poppy" charset="0"/>
                <a:ea typeface="휴먼명조" charset="-127"/>
              </a:rPr>
              <a:t>MEAN)</a:t>
            </a:r>
            <a:r>
              <a:rPr lang="ko-KR" altLang="en-US" sz="1600">
                <a:latin typeface="휴먼명조" charset="-127"/>
                <a:ea typeface="휴먼명조" charset="-127"/>
              </a:rPr>
              <a:t>을 출력 장치를 통하여 인쇄</a:t>
            </a:r>
            <a:r>
              <a:rPr lang="ko-KR" altLang="en-US" sz="1600">
                <a:latin typeface="HCI Poppy" charset="0"/>
                <a:ea typeface="휴먼명조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56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순서도 6.1 구구단을 출력하는 순서도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057400" y="1066800"/>
          <a:ext cx="5791200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14280" imgH="3561120" progId="Visio.Drawing.6">
                  <p:embed/>
                </p:oleObj>
              </mc:Choice>
              <mc:Fallback>
                <p:oleObj name="Visio" r:id="rId2" imgW="3914280" imgH="3561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5791200" cy="526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10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8. 공백을 이용한 문자 출력하기</a:t>
            </a:r>
            <a:r>
              <a:rPr lang="ko-KR" altLang="en-US">
                <a:solidFill>
                  <a:srgbClr val="000000"/>
                </a:solidFill>
                <a:ea typeface="휴먼고딕" charset="-127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1905000"/>
          </a:xfrm>
        </p:spPr>
        <p:txBody>
          <a:bodyPr>
            <a:normAutofit fontScale="92500"/>
          </a:bodyPr>
          <a:lstStyle/>
          <a:p>
            <a:pPr algn="just"/>
            <a:r>
              <a:rPr lang="ko-KR" altLang="en-US" sz="2400">
                <a:solidFill>
                  <a:srgbClr val="000000"/>
                </a:solidFill>
                <a:ea typeface="휴먼명조" charset="-127"/>
              </a:rPr>
              <a:t>다음의 결과를 위해 문자 “*”를 출력하기 전에 공백을 출력 </a:t>
            </a:r>
          </a:p>
          <a:p>
            <a:pPr algn="just"/>
            <a:r>
              <a:rPr lang="ko-KR" altLang="en-US" sz="2400">
                <a:solidFill>
                  <a:srgbClr val="000000"/>
                </a:solidFill>
                <a:ea typeface="휴먼명조" charset="-127"/>
              </a:rPr>
              <a:t>즉, 한 줄씩 내려갈 때마다 공백이 같이 증가하면서 출력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ko-KR" altLang="en-US" sz="2400">
                <a:solidFill>
                  <a:srgbClr val="000000"/>
                </a:solidFill>
                <a:ea typeface="휴먼명조" charset="-127"/>
              </a:rPr>
              <a:t>   두 번째 줄은 한 칸, 세 번째는 두 칸을 띄우면서 문자 출력</a:t>
            </a:r>
          </a:p>
          <a:p>
            <a:pPr algn="just"/>
            <a:r>
              <a:rPr lang="ko-KR" altLang="en-US" sz="2400">
                <a:solidFill>
                  <a:srgbClr val="000000"/>
                </a:solidFill>
                <a:ea typeface="휴먼명조" charset="-127"/>
              </a:rPr>
              <a:t>이는 하나의 반복문 안에 두개의 반복문이 존재하는 경우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057400" y="3276600"/>
          <a:ext cx="49530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45560" imgH="1853280" progId="Visio.Drawing.6">
                  <p:embed/>
                </p:oleObj>
              </mc:Choice>
              <mc:Fallback>
                <p:oleObj name="Visio" r:id="rId2" imgW="3445560" imgH="1853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49530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88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algn="l" eaLnBrk="0" hangingPunct="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ko-KR" altLang="en-US" sz="2400" b="1">
                <a:solidFill>
                  <a:srgbClr val="00008E"/>
                </a:solidFill>
                <a:latin typeface="Garamond" pitchFamily="18" charset="0"/>
              </a:rPr>
              <a:t> 클래스의 구성 요소</a:t>
            </a:r>
            <a:endParaRPr lang="en-US" altLang="ko-KR" sz="2400" b="1">
              <a:solidFill>
                <a:srgbClr val="00008E"/>
              </a:solidFill>
              <a:latin typeface="Garamond" pitchFamily="18" charset="0"/>
            </a:endParaRPr>
          </a:p>
          <a:p>
            <a:pPr marL="714375" lvl="2" indent="-179388" algn="l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클래스 구성 요소 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클래스 이름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속성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메서드 </a:t>
            </a:r>
            <a:endParaRPr lang="en-US" altLang="ko-KR" sz="17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684213" y="3429000"/>
            <a:ext cx="2138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클래스 구성 요소</a:t>
            </a:r>
          </a:p>
        </p:txBody>
      </p:sp>
      <p:pic>
        <p:nvPicPr>
          <p:cNvPr id="9244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933825"/>
            <a:ext cx="5040312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3851275" y="1844675"/>
            <a:ext cx="22875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표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메서드의 종류와 기호</a:t>
            </a:r>
          </a:p>
        </p:txBody>
      </p:sp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755650" y="1773238"/>
          <a:ext cx="273526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4086795" imgH="2295238" progId="Paint.Picture">
                  <p:embed/>
                </p:oleObj>
              </mc:Choice>
              <mc:Fallback>
                <p:oleObj name="비트맵 이미지" r:id="rId4" imgW="4086795" imgH="2295238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273526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3924300" y="2205038"/>
          <a:ext cx="47513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6" imgW="8933333" imgH="2010056" progId="Paint.Picture">
                  <p:embed/>
                </p:oleObj>
              </mc:Choice>
              <mc:Fallback>
                <p:oleObj name="비트맵 이미지" r:id="rId6" imgW="8933333" imgH="2010056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05038"/>
                        <a:ext cx="475138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1.1 개 요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spcAft>
                <a:spcPct val="40000"/>
              </a:spcAft>
            </a:pPr>
            <a:r>
              <a:rPr lang="ko-KR" altLang="en-US" sz="2400" b="1">
                <a:latin typeface="굴림" panose="020B0600000101010101" pitchFamily="50" charset="-127"/>
              </a:rPr>
              <a:t> 순서도</a:t>
            </a:r>
            <a:r>
              <a:rPr lang="ko-KR" altLang="en-US" sz="2400" b="1">
                <a:latin typeface="휴먼명조" charset="-127"/>
              </a:rPr>
              <a:t>(</a:t>
            </a:r>
            <a:r>
              <a:rPr lang="en-US" altLang="ko-KR" sz="2400" b="1">
                <a:latin typeface="휴먼명조" charset="-127"/>
              </a:rPr>
              <a:t>flowchart)</a:t>
            </a:r>
            <a:r>
              <a:rPr lang="en-US" altLang="ko-KR" sz="20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2000" b="1">
              <a:latin typeface="굴림" panose="020B0600000101010101" pitchFamily="50" charset="-127"/>
            </a:endParaRPr>
          </a:p>
          <a:p>
            <a:pPr marL="571500" lvl="1" indent="-2873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굴림" panose="020B0600000101010101" pitchFamily="50" charset="-127"/>
              </a:rPr>
              <a:t>순서도란 어떤 업무를 처리하는 과정을 순서적으로 나타내는 것으로서 필요한 데이터나 제품 등 이동 과정도 함께 나타낼 수 있는 도표를 의미.</a:t>
            </a:r>
          </a:p>
          <a:p>
            <a:pPr marL="571500" lvl="1" indent="-287338" algn="just" eaLnBrk="1" fontAlgn="ctr" hangingPunct="1"/>
            <a:r>
              <a:rPr lang="ko-KR" altLang="en-US" sz="1800">
                <a:solidFill>
                  <a:srgbClr val="000000"/>
                </a:solidFill>
                <a:latin typeface="굴림" panose="020B0600000101010101" pitchFamily="50" charset="-127"/>
              </a:rPr>
              <a:t>반드시 컴퓨터의 이용을 전제로 하는 것은 아님. </a:t>
            </a:r>
          </a:p>
          <a:p>
            <a:pPr marL="571500" lvl="1" indent="-287338" algn="just" eaLnBrk="1" fontAlgn="ctr" hangingPunct="1"/>
            <a:r>
              <a:rPr lang="ko-KR" altLang="en-US" sz="1800">
                <a:solidFill>
                  <a:srgbClr val="000000"/>
                </a:solidFill>
                <a:latin typeface="굴림" panose="020B0600000101010101" pitchFamily="50" charset="-127"/>
              </a:rPr>
              <a:t>컴퓨터의 이용을 전제로 한 경우에 제기된 문제를 분석하고, 문제 해결을 위한 순서와 방법을 나타내는 순서도 작성 방법에 대하여 고찰</a:t>
            </a:r>
            <a:r>
              <a:rPr lang="ko-KR" altLang="en-US" sz="1400">
                <a:solidFill>
                  <a:srgbClr val="000000"/>
                </a:solidFill>
                <a:latin typeface="휴먼명조" charset="-127"/>
              </a:rPr>
              <a:t>  </a:t>
            </a:r>
          </a:p>
          <a:p>
            <a:pPr marL="0" indent="0" algn="just" eaLnBrk="1" hangingPunct="1">
              <a:spcAft>
                <a:spcPct val="40000"/>
              </a:spcAft>
            </a:pPr>
            <a:r>
              <a:rPr lang="ko-KR" altLang="en-US" sz="2400" b="1">
                <a:latin typeface="휴먼명조" charset="-127"/>
              </a:rPr>
              <a:t> 컴퓨터 프로그램(</a:t>
            </a:r>
            <a:r>
              <a:rPr lang="en-US" altLang="ko-KR" sz="2400" b="1">
                <a:latin typeface="휴먼명조" charset="-127"/>
              </a:rPr>
              <a:t>computer program)</a:t>
            </a:r>
            <a:r>
              <a:rPr lang="en-US" altLang="ko-KR" sz="2400">
                <a:solidFill>
                  <a:srgbClr val="000000"/>
                </a:solidFill>
                <a:latin typeface="휴먼명조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/>
          </a:p>
          <a:p>
            <a:pPr marL="571500" lvl="1" indent="-287338" algn="just" eaLnBrk="1" hangingPunct="1"/>
            <a:r>
              <a:rPr lang="ko-KR" altLang="en-US" sz="1800">
                <a:solidFill>
                  <a:srgbClr val="000000"/>
                </a:solidFill>
                <a:latin typeface="굴림" panose="020B0600000101010101" pitchFamily="50" charset="-127"/>
              </a:rPr>
              <a:t>컴퓨터가 이해할 수 있는 정해진 규칙에 따라 표현하여야 하며, 이러한 규칙을 프로그램 언어(</a:t>
            </a:r>
            <a:r>
              <a:rPr lang="en-US" altLang="ko-KR" sz="1800">
                <a:solidFill>
                  <a:srgbClr val="000000"/>
                </a:solidFill>
                <a:latin typeface="굴림" panose="020B0600000101010101" pitchFamily="50" charset="-127"/>
              </a:rPr>
              <a:t>program language)</a:t>
            </a:r>
            <a:r>
              <a:rPr lang="ko-KR" altLang="en-US" sz="1800">
                <a:solidFill>
                  <a:srgbClr val="000000"/>
                </a:solidFill>
                <a:latin typeface="굴림" panose="020B0600000101010101" pitchFamily="50" charset="-127"/>
              </a:rPr>
              <a:t>라 한다.</a:t>
            </a:r>
            <a:r>
              <a:rPr lang="ko-KR" altLang="en-US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/>
          </a:p>
          <a:p>
            <a:pPr marL="0" indent="0" eaLnBrk="1" hangingPunct="1">
              <a:spcAft>
                <a:spcPct val="40000"/>
              </a:spcAft>
            </a:pPr>
            <a:r>
              <a:rPr lang="ko-KR" altLang="en-US" sz="2400" b="1"/>
              <a:t> </a:t>
            </a:r>
            <a:r>
              <a:rPr lang="ko-KR" altLang="en-US" sz="2400" b="1">
                <a:latin typeface="휴먼명조" charset="-127"/>
              </a:rPr>
              <a:t>프로그래밍(</a:t>
            </a:r>
            <a:r>
              <a:rPr lang="en-US" altLang="ko-KR" sz="2400" b="1">
                <a:latin typeface="휴먼명조" charset="-127"/>
              </a:rPr>
              <a:t>programming)</a:t>
            </a:r>
            <a:r>
              <a:rPr lang="en-US" altLang="ko-KR" sz="24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2400" b="1"/>
          </a:p>
          <a:p>
            <a:pPr marL="571500" lvl="1" indent="-287338" algn="just" eaLnBrk="1" hangingPunct="1"/>
            <a:r>
              <a:rPr lang="ko-KR" altLang="en-US" sz="1800">
                <a:solidFill>
                  <a:srgbClr val="000000"/>
                </a:solidFill>
                <a:latin typeface="굴림" panose="020B0600000101010101" pitchFamily="50" charset="-127"/>
              </a:rPr>
              <a:t>컴퓨터로 어떤 일을 처리하기 위하여 프로그램 언어로 프로그램을 작성하는 것 </a:t>
            </a:r>
          </a:p>
          <a:p>
            <a:pPr marL="571500" lvl="1" indent="-287338" algn="just" eaLnBrk="1" hangingPunct="1"/>
            <a:r>
              <a:rPr lang="ko-KR" altLang="en-US" sz="1800">
                <a:solidFill>
                  <a:srgbClr val="000000"/>
                </a:solidFill>
                <a:latin typeface="굴림" panose="020B0600000101010101" pitchFamily="50" charset="-127"/>
              </a:rPr>
              <a:t>프로그램을 작성하는 사람을 프로그래머(</a:t>
            </a:r>
            <a:r>
              <a:rPr lang="en-US" altLang="ko-KR" sz="1800">
                <a:solidFill>
                  <a:srgbClr val="000000"/>
                </a:solidFill>
                <a:latin typeface="굴림" panose="020B0600000101010101" pitchFamily="50" charset="-127"/>
              </a:rPr>
              <a:t>programmer)</a:t>
            </a:r>
            <a:r>
              <a:rPr lang="ko-KR" altLang="en-US" sz="1800">
                <a:solidFill>
                  <a:srgbClr val="000000"/>
                </a:solidFill>
                <a:latin typeface="굴림" panose="020B0600000101010101" pitchFamily="50" charset="-127"/>
              </a:rPr>
              <a:t>라 한다</a:t>
            </a:r>
            <a:r>
              <a:rPr lang="ko-KR" altLang="en-US">
                <a:solidFill>
                  <a:srgbClr val="000000"/>
                </a:solidFill>
                <a:latin typeface="휴먼명조" charset="-127"/>
              </a:rPr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6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marL="714375" lvl="2" indent="-179388" algn="l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ko-KR" sz="1700">
                <a:solidFill>
                  <a:srgbClr val="000000"/>
                </a:solidFill>
                <a:latin typeface="Garamond" pitchFamily="18" charset="0"/>
              </a:rPr>
              <a:t>클래스(class)</a:t>
            </a:r>
            <a:endParaRPr lang="en-US" altLang="ko-KR" sz="1700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algn="l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ko-KR">
                <a:solidFill>
                  <a:srgbClr val="000000"/>
                </a:solidFill>
                <a:latin typeface="Garamond" pitchFamily="18" charset="0"/>
              </a:rPr>
              <a:t>공통의 속성, 메서드(오퍼레이션), 관계, 의미를 공유하는 객체들의 집합</a:t>
            </a:r>
            <a:endParaRPr lang="ko-KR" altLang="en-US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ko-KR" sz="1700">
                <a:solidFill>
                  <a:srgbClr val="000000"/>
                </a:solidFill>
                <a:latin typeface="Garamond" pitchFamily="18" charset="0"/>
              </a:rPr>
              <a:t>속성(attribute)</a:t>
            </a:r>
            <a:endParaRPr lang="en-US" altLang="ko-KR" sz="1700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algn="l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ko-KR">
                <a:solidFill>
                  <a:srgbClr val="000000"/>
                </a:solidFill>
                <a:latin typeface="Garamond" pitchFamily="18" charset="0"/>
              </a:rPr>
              <a:t>클래스의 구조적 특성에 이름을 붙인 것으로 특성에 해당하는</a:t>
            </a: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ko-KR">
                <a:solidFill>
                  <a:srgbClr val="000000"/>
                </a:solidFill>
                <a:latin typeface="Garamond" pitchFamily="18" charset="0"/>
              </a:rPr>
              <a:t>인스턴스가 보유할 수 있는 값의 범위를 기술</a:t>
            </a:r>
            <a:endParaRPr lang="ko-KR" altLang="en-US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algn="l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ko-KR">
                <a:solidFill>
                  <a:srgbClr val="000000"/>
                </a:solidFill>
                <a:latin typeface="Garamond" pitchFamily="18" charset="0"/>
              </a:rPr>
              <a:t>속성은 영문자 소문자로 시작</a:t>
            </a:r>
            <a:endParaRPr lang="ko-KR" altLang="en-US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ko-KR" sz="1700">
                <a:solidFill>
                  <a:srgbClr val="000000"/>
                </a:solidFill>
                <a:latin typeface="Garamond" pitchFamily="18" charset="0"/>
              </a:rPr>
              <a:t>메서드(method)</a:t>
            </a:r>
            <a:endParaRPr lang="ko-KR" altLang="en-US" sz="1700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algn="l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ko-KR">
                <a:solidFill>
                  <a:srgbClr val="000000"/>
                </a:solidFill>
                <a:latin typeface="Garamond" pitchFamily="18" charset="0"/>
              </a:rPr>
              <a:t>오퍼레이션이라고도 하며, </a:t>
            </a:r>
            <a:endParaRPr lang="ko-KR" altLang="en-US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algn="l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ko-KR">
                <a:solidFill>
                  <a:srgbClr val="000000"/>
                </a:solidFill>
                <a:latin typeface="Garamond" pitchFamily="18" charset="0"/>
              </a:rPr>
              <a:t>이름, 타입, 매개변수들과 연관된 행위를</a:t>
            </a: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ko-KR">
                <a:solidFill>
                  <a:srgbClr val="000000"/>
                </a:solidFill>
                <a:latin typeface="Garamond" pitchFamily="18" charset="0"/>
              </a:rPr>
              <a:t>호출하는데 요구되는 제약사항들을 명세하는 클래스의 행위적 특징</a:t>
            </a:r>
            <a:endParaRPr lang="ko-KR" altLang="en-US">
              <a:solidFill>
                <a:srgbClr val="00000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marL="714375" lvl="2" indent="-179388" algn="l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객체 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실제 현실에서 존재하는 사물을 의미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 </a:t>
            </a:r>
          </a:p>
          <a:p>
            <a:pPr marL="714375" lvl="2" indent="-179388" algn="l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클래스 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객체들을 추상화한 개념</a:t>
            </a:r>
          </a:p>
        </p:txBody>
      </p:sp>
      <p:pic>
        <p:nvPicPr>
          <p:cNvPr id="21505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700213"/>
            <a:ext cx="3097213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52" name="Rectangle 12"/>
          <p:cNvSpPr>
            <a:spLocks noChangeArrowheads="1"/>
          </p:cNvSpPr>
          <p:nvPr/>
        </p:nvSpPr>
        <p:spPr bwMode="auto">
          <a:xfrm>
            <a:off x="4356100" y="3357563"/>
            <a:ext cx="3989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4-2]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붕어빵 기계와 붕어빵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클래스와 객체의 관계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1505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4221163"/>
            <a:ext cx="4392613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54" name="Rectangle 14"/>
          <p:cNvSpPr>
            <a:spLocks noChangeArrowheads="1"/>
          </p:cNvSpPr>
          <p:nvPr/>
        </p:nvSpPr>
        <p:spPr bwMode="auto">
          <a:xfrm>
            <a:off x="5651500" y="5229225"/>
            <a:ext cx="25860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4-3]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클래스와 객체와의 관계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8100"/>
            <a:ext cx="8712200" cy="695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512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marL="714375" lvl="2" indent="-179388" algn="l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sz="1700" b="1">
                <a:solidFill>
                  <a:srgbClr val="000000"/>
                </a:solidFill>
                <a:latin typeface="Garamond" pitchFamily="18" charset="0"/>
              </a:rPr>
              <a:t>예제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다음의 다이어그램은 하나의 계좌에 입금되는 클래스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(Account)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와 객체를 생성하여 실행하는 메인 메서드를 포함하는 클래스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(Application)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로 구성</a:t>
            </a:r>
          </a:p>
        </p:txBody>
      </p:sp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2" cstate="print"/>
          <a:srcRect l="1636" r="8070" b="-400"/>
          <a:stretch>
            <a:fillRect/>
          </a:stretch>
        </p:blipFill>
        <p:spPr bwMode="auto">
          <a:xfrm>
            <a:off x="323850" y="1773238"/>
            <a:ext cx="40322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4572000" y="3357563"/>
            <a:ext cx="2089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4-4]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연관관계의 종류</a:t>
            </a:r>
          </a:p>
        </p:txBody>
      </p:sp>
      <p:pic>
        <p:nvPicPr>
          <p:cNvPr id="2416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0800"/>
            <a:ext cx="3313113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4643438" y="6092825"/>
            <a:ext cx="2089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4-5]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연관관계의 종류</a:t>
            </a:r>
          </a:p>
        </p:txBody>
      </p:sp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4500563" y="1844675"/>
          <a:ext cx="4243387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6904762" imgH="2409524" progId="Paint.Picture">
                  <p:embed/>
                </p:oleObj>
              </mc:Choice>
              <mc:Fallback>
                <p:oleObj name="비트맵 이미지" r:id="rId4" imgW="6904762" imgH="2409524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844675"/>
                        <a:ext cx="4243387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22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algn="l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ko-KR" altLang="en-US" sz="2400" b="1">
                <a:solidFill>
                  <a:srgbClr val="00008E"/>
                </a:solidFill>
                <a:latin typeface="Garamond" pitchFamily="18" charset="0"/>
              </a:rPr>
              <a:t> 연관관계</a:t>
            </a:r>
            <a:endParaRPr lang="en-US" altLang="ko-KR" sz="2400" b="1">
              <a:solidFill>
                <a:srgbClr val="00008E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연관관계는 클래스가 서로 개념적으로 연결된 선을 의미</a:t>
            </a: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클래스 다이어그램에서 연관관계는</a:t>
            </a:r>
            <a:endParaRPr lang="en-US" altLang="ko-KR" sz="1700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algn="l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 서로 개념적으로 연관없는 클래스는 없으므로 의존</a:t>
            </a:r>
            <a:r>
              <a:rPr lang="en-US" altLang="ko-KR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상속</a:t>
            </a:r>
            <a:r>
              <a:rPr lang="en-US" altLang="ko-KR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집합</a:t>
            </a:r>
            <a:r>
              <a:rPr lang="en-US" altLang="ko-KR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복합 등의 관계와 같이 표시하는 건 별로 중요하지 않다</a:t>
            </a:r>
            <a:r>
              <a:rPr lang="en-US" altLang="ko-KR">
                <a:solidFill>
                  <a:srgbClr val="000000"/>
                </a:solidFill>
                <a:latin typeface="Garamond" pitchFamily="18" charset="0"/>
              </a:rPr>
              <a:t>.</a:t>
            </a:r>
            <a:endParaRPr lang="ko-KR" altLang="en-US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‘연관관계’에 대한 내용은 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DB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설계의 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ER-D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의 내용과 연관지어 생각하면 쉽다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.</a:t>
            </a: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b="1">
                <a:solidFill>
                  <a:srgbClr val="000000"/>
                </a:solidFill>
                <a:latin typeface="Garamond" pitchFamily="18" charset="0"/>
              </a:rPr>
              <a:t>예제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축구팀과 선수와의 관계</a:t>
            </a:r>
            <a:endParaRPr lang="en-US" altLang="ko-KR" sz="1700">
              <a:solidFill>
                <a:srgbClr val="000000"/>
              </a:solidFill>
              <a:latin typeface="Garamond" pitchFamily="18" charset="0"/>
            </a:endParaRPr>
          </a:p>
        </p:txBody>
      </p:sp>
      <p:pic>
        <p:nvPicPr>
          <p:cNvPr id="136223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789363"/>
            <a:ext cx="3059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6224" name="Rectangle 32"/>
          <p:cNvSpPr>
            <a:spLocks noChangeArrowheads="1"/>
          </p:cNvSpPr>
          <p:nvPr/>
        </p:nvSpPr>
        <p:spPr bwMode="auto">
          <a:xfrm>
            <a:off x="395288" y="4724400"/>
            <a:ext cx="2436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4-7]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팀과 선수의 연관관계</a:t>
            </a:r>
          </a:p>
        </p:txBody>
      </p:sp>
      <p:pic>
        <p:nvPicPr>
          <p:cNvPr id="136225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5229225"/>
            <a:ext cx="29940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468313" y="6165850"/>
            <a:ext cx="25860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4-8]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선수와 구단의 연관관계</a:t>
            </a:r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6804025" y="5949950"/>
            <a:ext cx="213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4-9]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하나의 클래스와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여러 클래스와의 연관관계</a:t>
            </a:r>
          </a:p>
        </p:txBody>
      </p:sp>
      <p:graphicFrame>
        <p:nvGraphicFramePr>
          <p:cNvPr id="136230" name="Object 38"/>
          <p:cNvGraphicFramePr>
            <a:graphicFrameLocks noChangeAspect="1"/>
          </p:cNvGraphicFramePr>
          <p:nvPr/>
        </p:nvGraphicFramePr>
        <p:xfrm>
          <a:off x="3968750" y="2997200"/>
          <a:ext cx="28702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5" imgW="4563112" imgH="5571429" progId="Paint.Picture">
                  <p:embed/>
                </p:oleObj>
              </mc:Choice>
              <mc:Fallback>
                <p:oleObj name="비트맵 이미지" r:id="rId5" imgW="4563112" imgH="5571429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2997200"/>
                        <a:ext cx="28702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marL="355600" lvl="1" indent="-176213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ko-KR" altLang="en-US" sz="2000" b="1">
                <a:latin typeface="Garamond" pitchFamily="18" charset="0"/>
              </a:rPr>
              <a:t> 연관관계의 예들</a:t>
            </a:r>
            <a:endParaRPr lang="en-US" altLang="ko-KR" sz="2000" b="1">
              <a:latin typeface="Garamond" pitchFamily="18" charset="0"/>
            </a:endParaRPr>
          </a:p>
        </p:txBody>
      </p:sp>
      <p:pic>
        <p:nvPicPr>
          <p:cNvPr id="2478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484313"/>
            <a:ext cx="3959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5219700" y="2492375"/>
            <a:ext cx="3019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4-10]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사원과 회사 사이의 연관관계</a:t>
            </a:r>
          </a:p>
        </p:txBody>
      </p:sp>
      <p:pic>
        <p:nvPicPr>
          <p:cNvPr id="24781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3068638"/>
            <a:ext cx="4032250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4787900" y="5229225"/>
            <a:ext cx="33194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4-11]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학생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교사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학교 사이의 연간관계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algn="l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ko-KR" altLang="en-US" sz="2400" b="1">
                <a:solidFill>
                  <a:srgbClr val="00008E"/>
                </a:solidFill>
                <a:latin typeface="Garamond" pitchFamily="18" charset="0"/>
              </a:rPr>
              <a:t> 연관관계의 다중성</a:t>
            </a:r>
            <a:endParaRPr lang="en-US" altLang="ko-KR" sz="2400" b="1">
              <a:solidFill>
                <a:srgbClr val="00008E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다중성 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두 클래스의 연관관계에서 실제로 연관을 가지는 객체의 수를 나타낸 것</a:t>
            </a:r>
          </a:p>
        </p:txBody>
      </p:sp>
      <p:pic>
        <p:nvPicPr>
          <p:cNvPr id="24884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844675"/>
            <a:ext cx="410368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5292725" y="2708275"/>
            <a:ext cx="23733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4-12]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선수와 팀의 다중성</a:t>
            </a:r>
          </a:p>
        </p:txBody>
      </p:sp>
      <p:pic>
        <p:nvPicPr>
          <p:cNvPr id="24884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3141663"/>
            <a:ext cx="40322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5292725" y="3933825"/>
            <a:ext cx="287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4-13]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회사와 사원의 다중성 관계</a:t>
            </a:r>
          </a:p>
        </p:txBody>
      </p:sp>
      <p:pic>
        <p:nvPicPr>
          <p:cNvPr id="24884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6013" y="4437063"/>
            <a:ext cx="518477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6372225" y="6165850"/>
            <a:ext cx="179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표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4-2]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다중성의 표현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algn="l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ko-KR" altLang="en-US" sz="2400" b="1" dirty="0">
                <a:solidFill>
                  <a:srgbClr val="00008E"/>
                </a:solidFill>
                <a:latin typeface="Garamond" pitchFamily="18" charset="0"/>
              </a:rPr>
              <a:t> 포함</a:t>
            </a:r>
            <a:r>
              <a:rPr lang="en-US" altLang="ko-KR" sz="2400" b="1" dirty="0">
                <a:solidFill>
                  <a:srgbClr val="00008E"/>
                </a:solidFill>
                <a:latin typeface="Garamond" pitchFamily="18" charset="0"/>
              </a:rPr>
              <a:t>(</a:t>
            </a:r>
            <a:r>
              <a:rPr lang="ko-KR" altLang="en-US" sz="2400" b="1" dirty="0">
                <a:solidFill>
                  <a:srgbClr val="00008E"/>
                </a:solidFill>
                <a:latin typeface="Garamond" pitchFamily="18" charset="0"/>
              </a:rPr>
              <a:t>집합과 복합</a:t>
            </a:r>
            <a:r>
              <a:rPr lang="en-US" altLang="ko-KR" sz="2400" b="1" dirty="0">
                <a:solidFill>
                  <a:srgbClr val="00008E"/>
                </a:solidFill>
                <a:latin typeface="Garamond" pitchFamily="18" charset="0"/>
              </a:rPr>
              <a:t>)</a:t>
            </a:r>
            <a:r>
              <a:rPr lang="ko-KR" altLang="en-US" sz="2400" b="1" dirty="0">
                <a:solidFill>
                  <a:srgbClr val="00008E"/>
                </a:solidFill>
                <a:latin typeface="Garamond" pitchFamily="18" charset="0"/>
              </a:rPr>
              <a:t>관계</a:t>
            </a:r>
            <a:endParaRPr lang="en-US" altLang="ko-KR" sz="2400" b="1" dirty="0">
              <a:solidFill>
                <a:srgbClr val="00008E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집합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(Aggregation)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관계와 복합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(Composition)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관계 모두 연관관계에 포함되는 개념</a:t>
            </a: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집합관계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algn="l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하나의 객체에 여러 개의 독립적인 객체들이 구성되는 경우</a:t>
            </a: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복합관계 </a:t>
            </a:r>
          </a:p>
          <a:p>
            <a:pPr marL="1600200" lvl="3" indent="-228600" algn="l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더 강한 관계로 구성</a:t>
            </a:r>
          </a:p>
          <a:p>
            <a:pPr marL="1600200" lvl="3" indent="-228600" algn="l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엔진은 카뷰레터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피스톤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플러그로 구성</a:t>
            </a:r>
          </a:p>
          <a:p>
            <a:pPr marL="1600200" lvl="3" indent="-228600" algn="l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엔진의 구성 요소는 더 강한 관계</a:t>
            </a:r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628775"/>
            <a:ext cx="38163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5076825" y="2708275"/>
            <a:ext cx="3565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4-14]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연관관계와 그 중 집합과 복합의 개념</a:t>
            </a: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908175" y="5949950"/>
            <a:ext cx="328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4-15]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차와 엔진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바퀴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차체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집합관계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)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   엔진과 카뷰레터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피스톤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플러그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복합관계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4987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725" y="3933825"/>
            <a:ext cx="3600450" cy="2519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250888" name="Rectangle 7"/>
          <p:cNvSpPr>
            <a:spLocks noChangeArrowheads="1"/>
          </p:cNvSpPr>
          <p:nvPr/>
        </p:nvSpPr>
        <p:spPr bwMode="auto">
          <a:xfrm>
            <a:off x="395288" y="9080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marL="355600" lvl="1" indent="-176213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ko-KR" altLang="en-US" sz="2000" b="1">
                <a:latin typeface="Garamond" pitchFamily="18" charset="0"/>
              </a:rPr>
              <a:t> 집합과 복합 예제</a:t>
            </a:r>
            <a:endParaRPr lang="en-US" altLang="ko-KR" sz="2000" b="1"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식사가 밥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찌개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김치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나물 등으로 구성되어 있을 경우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이들은 식사에 대한 구성 요소이기때문에 </a:t>
            </a:r>
            <a:r>
              <a:rPr lang="ko-KR" altLang="en-US" sz="1700" b="1">
                <a:solidFill>
                  <a:srgbClr val="000000"/>
                </a:solidFill>
                <a:latin typeface="Garamond" pitchFamily="18" charset="0"/>
              </a:rPr>
              <a:t>집합관계</a:t>
            </a: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컴퓨터도 마찬가지로 그 구성 요소로 이루어지면 </a:t>
            </a:r>
            <a:r>
              <a:rPr lang="ko-KR" altLang="en-US" sz="1700" b="1">
                <a:solidFill>
                  <a:srgbClr val="000000"/>
                </a:solidFill>
                <a:latin typeface="Garamond" pitchFamily="18" charset="0"/>
              </a:rPr>
              <a:t>집합관계</a:t>
            </a:r>
            <a:endParaRPr lang="en-US" altLang="ko-KR" sz="1700" b="1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컴퓨터 본체는 여러 가지의 구성 요소가 존재하는데 이는 영구적인 요소이기 때문에 </a:t>
            </a:r>
            <a:r>
              <a:rPr lang="ko-KR" altLang="en-US" sz="1700" b="1">
                <a:solidFill>
                  <a:srgbClr val="000000"/>
                </a:solidFill>
                <a:latin typeface="Garamond" pitchFamily="18" charset="0"/>
              </a:rPr>
              <a:t>복합관계</a:t>
            </a:r>
          </a:p>
        </p:txBody>
      </p:sp>
      <p:pic>
        <p:nvPicPr>
          <p:cNvPr id="25088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2924175"/>
            <a:ext cx="2951162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4284663" y="4076700"/>
            <a:ext cx="2873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4-16]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식사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밥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찌개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김치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나물</a:t>
            </a:r>
          </a:p>
        </p:txBody>
      </p:sp>
      <p:pic>
        <p:nvPicPr>
          <p:cNvPr id="25089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4545013"/>
            <a:ext cx="324008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4410075" y="5995988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4-17]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컴퓨터와 모니터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마우스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키보드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스피커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집합관계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).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본체와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CPU, ROM, RAM(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복합관계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200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algn="l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ko-KR" altLang="en-US" sz="2400" b="1" dirty="0">
                <a:solidFill>
                  <a:srgbClr val="00008E"/>
                </a:solidFill>
                <a:latin typeface="Garamond" pitchFamily="18" charset="0"/>
              </a:rPr>
              <a:t> 상속관계</a:t>
            </a:r>
            <a:endParaRPr lang="en-US" altLang="ko-KR" sz="2400" b="1" dirty="0">
              <a:solidFill>
                <a:srgbClr val="00008E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en-US" altLang="ko-KR" sz="1700" dirty="0" err="1">
                <a:solidFill>
                  <a:srgbClr val="000000"/>
                </a:solidFill>
                <a:latin typeface="Garamond" pitchFamily="18" charset="0"/>
              </a:rPr>
              <a:t>a_kind_of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의 관계</a:t>
            </a: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상속관계라고도 한다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.</a:t>
            </a: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1042988" y="2420938"/>
            <a:ext cx="3381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4-18]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차와 버스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트럭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택시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일반화관계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3933825"/>
            <a:ext cx="388778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1116013" y="5949950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4-19]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학생과 초등학생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중학생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고등학생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대학생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일반화관계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19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3933825"/>
            <a:ext cx="316865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5219700" y="6092825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4-20]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사원과 정사원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계약사원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아르바이트생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일반화관계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4643438" y="1196975"/>
          <a:ext cx="3744912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5" imgW="6342857" imgH="3753374" progId="Paint.Picture">
                  <p:embed/>
                </p:oleObj>
              </mc:Choice>
              <mc:Fallback>
                <p:oleObj name="비트맵 이미지" r:id="rId5" imgW="6342857" imgH="3753374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196975"/>
                        <a:ext cx="3744912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1.2 </a:t>
            </a:r>
            <a:r>
              <a:rPr lang="ko-KR" altLang="en-US" b="1"/>
              <a:t>프로그램 작성 단계</a:t>
            </a:r>
            <a:r>
              <a:rPr lang="ko-KR" altLang="en-US">
                <a:solidFill>
                  <a:srgbClr val="000000"/>
                </a:solidFill>
                <a:ea typeface="휴먼고딕" charset="-127"/>
              </a:rPr>
              <a:t> 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382000" cy="2743200"/>
          </a:xfrm>
          <a:noFill/>
        </p:spPr>
        <p:txBody>
          <a:bodyPr/>
          <a:lstStyle/>
          <a:p>
            <a:pPr marL="0" indent="0" eaLnBrk="1" hangingPunct="1">
              <a:spcAft>
                <a:spcPct val="40000"/>
              </a:spcAft>
              <a:tabLst>
                <a:tab pos="193675" algn="l"/>
              </a:tabLst>
            </a:pPr>
            <a:r>
              <a:rPr lang="ko-KR" altLang="en-US" sz="2400" b="1">
                <a:solidFill>
                  <a:srgbClr val="3333FF"/>
                </a:solidFill>
                <a:latin typeface="굴림" panose="020B0600000101010101" pitchFamily="50" charset="-127"/>
              </a:rPr>
              <a:t> 업무 분석</a:t>
            </a:r>
            <a:r>
              <a:rPr lang="ko-KR" altLang="en-US" sz="24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2000" b="1">
              <a:latin typeface="굴림" panose="020B0600000101010101" pitchFamily="50" charset="-127"/>
            </a:endParaRPr>
          </a:p>
          <a:p>
            <a:pPr marL="476250" lvl="1" indent="-282575" algn="just" eaLnBrk="1" fontAlgn="ctr" hangingPunct="1">
              <a:spcAft>
                <a:spcPct val="20000"/>
              </a:spcAft>
              <a:tabLst>
                <a:tab pos="193675" algn="l"/>
              </a:tabLs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처리하려는 업무를 분석하여 컴퓨터로 처리하는 것이 타당한지를 검토하며, 문제와 처리의 범위를 결정한다. 업무 분석 시에는 그 업무를 부분적인 면 뿐 아니라, 전체적인 요소를 잘 분석해서 부분과 전체와의 관계를 항상 고려해야 한다. 또한 입력과 출력 매체를 결정하고 입출력 데이터의 형식을 결정한다. 그리고 어떠한 방법으로 처리하는 것이 경제적이고 능률적인가를 고려하여 적용하는 기법을 결정하며 처리 순서를 정한다. </a:t>
            </a:r>
            <a:endParaRPr lang="ko-KR" altLang="en-US">
              <a:solidFill>
                <a:srgbClr val="000000"/>
              </a:solidFill>
              <a:latin typeface="휴먼명조" charset="-127"/>
            </a:endParaRP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1143000" y="1401763"/>
          <a:ext cx="65532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40640" imgH="1203840" progId="Visio.Drawing.5">
                  <p:embed/>
                </p:oleObj>
              </mc:Choice>
              <mc:Fallback>
                <p:oleObj name="VISIO" r:id="rId2" imgW="4040640" imgH="12038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01763"/>
                        <a:ext cx="6553200" cy="195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623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marL="355600" lvl="1" indent="-176213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ko-KR" altLang="en-US" sz="2000" b="1" dirty="0">
                <a:latin typeface="Garamond" pitchFamily="18" charset="0"/>
              </a:rPr>
              <a:t> </a:t>
            </a:r>
            <a:r>
              <a:rPr lang="en-US" altLang="ko-KR" sz="2000" b="1" dirty="0">
                <a:latin typeface="Garamond" pitchFamily="18" charset="0"/>
              </a:rPr>
              <a:t>[</a:t>
            </a:r>
            <a:r>
              <a:rPr lang="ko-KR" altLang="en-US" sz="2000" b="1" dirty="0">
                <a:latin typeface="Garamond" pitchFamily="18" charset="0"/>
              </a:rPr>
              <a:t>예제 </a:t>
            </a:r>
            <a:r>
              <a:rPr lang="en-US" altLang="ko-KR" sz="2000" b="1" dirty="0">
                <a:latin typeface="Garamond" pitchFamily="18" charset="0"/>
              </a:rPr>
              <a:t>4-1 ] </a:t>
            </a:r>
            <a:r>
              <a:rPr lang="ko-KR" altLang="en-US" sz="2000" b="1" dirty="0">
                <a:latin typeface="Garamond" pitchFamily="18" charset="0"/>
              </a:rPr>
              <a:t>사람과 교수</a:t>
            </a:r>
            <a:r>
              <a:rPr lang="en-US" altLang="ko-KR" sz="2000" b="1" dirty="0">
                <a:latin typeface="Garamond" pitchFamily="18" charset="0"/>
              </a:rPr>
              <a:t>, </a:t>
            </a:r>
            <a:r>
              <a:rPr lang="ko-KR" altLang="en-US" sz="2000" b="1" dirty="0">
                <a:latin typeface="Garamond" pitchFamily="18" charset="0"/>
              </a:rPr>
              <a:t>학생 간의 상속과 연관관계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611188" y="3429000"/>
            <a:ext cx="3417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4-21]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사람과 교수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학생 간의 일반화관계</a:t>
            </a:r>
          </a:p>
        </p:txBody>
      </p:sp>
      <p:pic>
        <p:nvPicPr>
          <p:cNvPr id="252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789363"/>
            <a:ext cx="40322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9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1268413"/>
            <a:ext cx="393065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935" name="Picture 7"/>
          <p:cNvPicPr>
            <a:picLocks noChangeAspect="1" noChangeArrowheads="1"/>
          </p:cNvPicPr>
          <p:nvPr/>
        </p:nvPicPr>
        <p:blipFill>
          <a:blip r:embed="rId5" cstate="print"/>
          <a:srcRect b="9937"/>
          <a:stretch>
            <a:fillRect/>
          </a:stretch>
        </p:blipFill>
        <p:spPr bwMode="auto">
          <a:xfrm>
            <a:off x="539750" y="1268413"/>
            <a:ext cx="3690938" cy="2230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marL="355600" lvl="1" indent="-176213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ko-KR" altLang="en-US" sz="2000" b="1" dirty="0">
                <a:latin typeface="Garamond" pitchFamily="18" charset="0"/>
              </a:rPr>
              <a:t> </a:t>
            </a:r>
            <a:r>
              <a:rPr lang="en-US" altLang="ko-KR" sz="2000" b="1" dirty="0">
                <a:latin typeface="Garamond" pitchFamily="18" charset="0"/>
              </a:rPr>
              <a:t>[</a:t>
            </a:r>
            <a:r>
              <a:rPr lang="ko-KR" altLang="en-US" sz="2000" b="1" dirty="0">
                <a:latin typeface="Garamond" pitchFamily="18" charset="0"/>
              </a:rPr>
              <a:t>예제 </a:t>
            </a:r>
            <a:r>
              <a:rPr lang="en-US" altLang="ko-KR" sz="2000" b="1" dirty="0">
                <a:latin typeface="Garamond" pitchFamily="18" charset="0"/>
              </a:rPr>
              <a:t>4-2 ] </a:t>
            </a:r>
            <a:r>
              <a:rPr lang="ko-KR" altLang="en-US" sz="2000" b="1" dirty="0">
                <a:latin typeface="Garamond" pitchFamily="18" charset="0"/>
              </a:rPr>
              <a:t>자동차와 자동차 제품 간 상속 및 연관관계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3708400" y="1484313"/>
            <a:ext cx="1973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4-22]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자동차와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자동차 제품 간 일반화관계</a:t>
            </a:r>
          </a:p>
        </p:txBody>
      </p:sp>
      <p:pic>
        <p:nvPicPr>
          <p:cNvPr id="258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706813"/>
            <a:ext cx="3600450" cy="315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8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063" y="1196975"/>
            <a:ext cx="3178175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8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3" y="5805488"/>
            <a:ext cx="331152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3492500" y="3933825"/>
            <a:ext cx="384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/>
            <a:r>
              <a:rPr lang="ko-KR" altLang="en-US" sz="1600" b="1">
                <a:solidFill>
                  <a:srgbClr val="000099"/>
                </a:solidFill>
                <a:latin typeface="돋움" pitchFamily="50" charset="-127"/>
              </a:rPr>
              <a:t>①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8172450" y="1268413"/>
            <a:ext cx="371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/>
            <a:r>
              <a:rPr lang="ko-KR" altLang="en-US" b="1">
                <a:solidFill>
                  <a:srgbClr val="000099"/>
                </a:solidFill>
              </a:rPr>
              <a:t>②</a:t>
            </a:r>
          </a:p>
        </p:txBody>
      </p:sp>
      <p:sp>
        <p:nvSpPr>
          <p:cNvPr id="258064" name="Text Box 16"/>
          <p:cNvSpPr txBox="1">
            <a:spLocks noChangeArrowheads="1"/>
          </p:cNvSpPr>
          <p:nvPr/>
        </p:nvSpPr>
        <p:spPr bwMode="auto">
          <a:xfrm>
            <a:off x="3492500" y="3933825"/>
            <a:ext cx="384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/>
            <a:r>
              <a:rPr lang="ko-KR" altLang="en-US" sz="1600" b="1">
                <a:solidFill>
                  <a:srgbClr val="000099"/>
                </a:solidFill>
                <a:latin typeface="돋움" pitchFamily="50" charset="-127"/>
              </a:rPr>
              <a:t>①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8172450" y="1268413"/>
            <a:ext cx="371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/>
            <a:r>
              <a:rPr lang="ko-KR" altLang="en-US" b="1">
                <a:solidFill>
                  <a:srgbClr val="000099"/>
                </a:solidFill>
              </a:rPr>
              <a:t>②</a:t>
            </a: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3492500" y="3933825"/>
            <a:ext cx="384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/>
            <a:r>
              <a:rPr lang="ko-KR" altLang="en-US" sz="1600" b="1">
                <a:solidFill>
                  <a:srgbClr val="000099"/>
                </a:solidFill>
                <a:latin typeface="돋움" pitchFamily="50" charset="-127"/>
              </a:rPr>
              <a:t>①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8172450" y="1268413"/>
            <a:ext cx="371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/>
            <a:r>
              <a:rPr lang="ko-KR" altLang="en-US" b="1">
                <a:solidFill>
                  <a:srgbClr val="000099"/>
                </a:solidFill>
              </a:rPr>
              <a:t>②</a:t>
            </a:r>
          </a:p>
        </p:txBody>
      </p:sp>
      <p:pic>
        <p:nvPicPr>
          <p:cNvPr id="258069" name="Picture 21"/>
          <p:cNvPicPr>
            <a:picLocks noChangeAspect="1" noChangeArrowheads="1"/>
          </p:cNvPicPr>
          <p:nvPr/>
        </p:nvPicPr>
        <p:blipFill>
          <a:blip r:embed="rId6" cstate="print"/>
          <a:srcRect b="9357"/>
          <a:stretch>
            <a:fillRect/>
          </a:stretch>
        </p:blipFill>
        <p:spPr bwMode="auto">
          <a:xfrm>
            <a:off x="468313" y="1196975"/>
            <a:ext cx="3240087" cy="243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algn="l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ko-KR" altLang="en-US" sz="2400" b="1">
                <a:solidFill>
                  <a:srgbClr val="00008E"/>
                </a:solidFill>
                <a:latin typeface="Garamond" pitchFamily="18" charset="0"/>
              </a:rPr>
              <a:t> 의존관계</a:t>
            </a:r>
            <a:endParaRPr lang="en-US" altLang="ko-KR" sz="2400" b="1">
              <a:solidFill>
                <a:srgbClr val="00008E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의존관계 </a:t>
            </a:r>
            <a:r>
              <a:rPr lang="en-US" altLang="ko-KR" sz="170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하나의 클래스가 또 다른 클래스를 사용하는 관계</a:t>
            </a:r>
            <a:endParaRPr lang="en-US" altLang="ko-KR" sz="170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다른 클래스의 멤버 함수를 사용하는 경우</a:t>
            </a:r>
            <a:endParaRPr lang="en-US" altLang="ko-KR" sz="170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하나의 클래스에 있는 멤버 함수의 인자가 변함에 따라 다른 클래스에 영향을 미칠 때의 관계를 의미</a:t>
            </a: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Garamond" pitchFamily="18" charset="0"/>
              </a:rPr>
              <a:t>다른 의존관계</a:t>
            </a:r>
            <a:endParaRPr lang="en-US" altLang="ko-KR" sz="1700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algn="l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 수업 → 교수</a:t>
            </a:r>
          </a:p>
          <a:p>
            <a:pPr marL="1600200" lvl="3" indent="-228600" algn="l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 전화기 → 버튼</a:t>
            </a:r>
          </a:p>
          <a:p>
            <a:pPr marL="1600200" lvl="3" indent="-228600" algn="l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 세탁기 → 손잡이</a:t>
            </a:r>
          </a:p>
          <a:p>
            <a:pPr marL="1600200" lvl="3" indent="-228600" algn="l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>
                <a:solidFill>
                  <a:srgbClr val="000000"/>
                </a:solidFill>
                <a:latin typeface="Garamond" pitchFamily="18" charset="0"/>
              </a:rPr>
              <a:t> 자동차 → 기어</a:t>
            </a:r>
          </a:p>
        </p:txBody>
      </p:sp>
      <p:pic>
        <p:nvPicPr>
          <p:cNvPr id="254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2492375"/>
            <a:ext cx="46799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5724525" y="3213100"/>
            <a:ext cx="27003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4-23] TV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와 리모컨의 의존관계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72000"/>
          <a:lstStyle/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>
                <a:solidFill>
                  <a:srgbClr val="000000"/>
                </a:solidFill>
                <a:latin typeface="돋움" pitchFamily="50" charset="-127"/>
              </a:rPr>
              <a:t>의존관계에 있어서 클래스 </a:t>
            </a:r>
            <a:r>
              <a:rPr lang="en-US" altLang="ko-KR" sz="1700">
                <a:solidFill>
                  <a:srgbClr val="000000"/>
                </a:solidFill>
                <a:latin typeface="돋움" pitchFamily="50" charset="-127"/>
              </a:rPr>
              <a:t>A</a:t>
            </a:r>
            <a:r>
              <a:rPr lang="ko-KR" altLang="en-US" sz="1700">
                <a:solidFill>
                  <a:srgbClr val="000000"/>
                </a:solidFill>
                <a:latin typeface="돋움" pitchFamily="50" charset="-127"/>
              </a:rPr>
              <a:t>가 클래스 </a:t>
            </a:r>
            <a:r>
              <a:rPr lang="en-US" altLang="ko-KR" sz="1700">
                <a:solidFill>
                  <a:srgbClr val="000000"/>
                </a:solidFill>
                <a:latin typeface="돋움" pitchFamily="50" charset="-127"/>
              </a:rPr>
              <a:t>B</a:t>
            </a:r>
            <a:r>
              <a:rPr lang="ko-KR" altLang="en-US" sz="1700">
                <a:solidFill>
                  <a:srgbClr val="000000"/>
                </a:solidFill>
                <a:latin typeface="돋움" pitchFamily="50" charset="-127"/>
              </a:rPr>
              <a:t>의 객체를 생성하는 경우</a:t>
            </a:r>
          </a:p>
          <a:p>
            <a:pPr marL="714375" lvl="2" indent="-179388" algn="l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b="1">
                <a:solidFill>
                  <a:srgbClr val="000000"/>
                </a:solidFill>
                <a:latin typeface="돋움" pitchFamily="50" charset="-127"/>
              </a:rPr>
              <a:t>예</a:t>
            </a:r>
            <a:r>
              <a:rPr lang="ko-KR" altLang="en-US" sz="1700">
                <a:solidFill>
                  <a:srgbClr val="000000"/>
                </a:solidFill>
                <a:latin typeface="돋움" pitchFamily="50" charset="-127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돋움" pitchFamily="50" charset="-127"/>
              </a:rPr>
              <a:t>: </a:t>
            </a:r>
            <a:r>
              <a:rPr lang="ko-KR" altLang="en-US" sz="1700">
                <a:solidFill>
                  <a:srgbClr val="000000"/>
                </a:solidFill>
                <a:latin typeface="돋움" pitchFamily="50" charset="-127"/>
              </a:rPr>
              <a:t>애플릿 프로그램인 </a:t>
            </a:r>
            <a:r>
              <a:rPr lang="en-US" altLang="ko-KR" sz="1700">
                <a:solidFill>
                  <a:srgbClr val="000000"/>
                </a:solidFill>
                <a:latin typeface="돋움" pitchFamily="50" charset="-127"/>
              </a:rPr>
              <a:t>MyApplet</a:t>
            </a:r>
            <a:r>
              <a:rPr lang="ko-KR" altLang="en-US" sz="1700">
                <a:solidFill>
                  <a:srgbClr val="000000"/>
                </a:solidFill>
                <a:latin typeface="돋움" pitchFamily="50" charset="-127"/>
              </a:rPr>
              <a:t>의 </a:t>
            </a:r>
            <a:r>
              <a:rPr lang="en-US" altLang="ko-KR" sz="1700">
                <a:solidFill>
                  <a:srgbClr val="000000"/>
                </a:solidFill>
                <a:latin typeface="돋움" pitchFamily="50" charset="-127"/>
              </a:rPr>
              <a:t>point( ) </a:t>
            </a:r>
            <a:r>
              <a:rPr lang="ko-KR" altLang="en-US" sz="1700">
                <a:solidFill>
                  <a:srgbClr val="000000"/>
                </a:solidFill>
                <a:latin typeface="돋움" pitchFamily="50" charset="-127"/>
              </a:rPr>
              <a:t>메서드에서 </a:t>
            </a:r>
            <a:r>
              <a:rPr lang="en-US" altLang="ko-KR" sz="1700">
                <a:solidFill>
                  <a:srgbClr val="000000"/>
                </a:solidFill>
                <a:latin typeface="돋움" pitchFamily="50" charset="-127"/>
              </a:rPr>
              <a:t>text</a:t>
            </a:r>
            <a:r>
              <a:rPr lang="ko-KR" altLang="en-US" sz="1700">
                <a:solidFill>
                  <a:srgbClr val="000000"/>
                </a:solidFill>
                <a:latin typeface="돋움" pitchFamily="50" charset="-127"/>
              </a:rPr>
              <a:t>를 출력하기 위한 </a:t>
            </a:r>
            <a:r>
              <a:rPr lang="en-US" altLang="ko-KR" sz="1700">
                <a:solidFill>
                  <a:srgbClr val="000000"/>
                </a:solidFill>
                <a:latin typeface="돋움" pitchFamily="50" charset="-127"/>
              </a:rPr>
              <a:t>g.drawString( ) </a:t>
            </a:r>
            <a:r>
              <a:rPr lang="ko-KR" altLang="en-US" sz="1700">
                <a:solidFill>
                  <a:srgbClr val="000000"/>
                </a:solidFill>
                <a:latin typeface="돋움" pitchFamily="50" charset="-127"/>
              </a:rPr>
              <a:t>메서드 호출할 경우</a:t>
            </a:r>
            <a:endParaRPr lang="en-US" altLang="ko-KR" sz="1700">
              <a:solidFill>
                <a:srgbClr val="000000"/>
              </a:solidFill>
              <a:latin typeface="돋움" pitchFamily="50" charset="-127"/>
            </a:endParaRPr>
          </a:p>
        </p:txBody>
      </p:sp>
      <p:pic>
        <p:nvPicPr>
          <p:cNvPr id="2560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076700"/>
            <a:ext cx="5184775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773238"/>
            <a:ext cx="3455987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4787900" y="3429000"/>
            <a:ext cx="30813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4-24]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메소드 호출의 경우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의존관계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ko-KR" altLang="en-US"/>
              <a:t>시퀀스 다이어그램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962400" cy="41148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/>
              <a:t>용도</a:t>
            </a:r>
          </a:p>
          <a:p>
            <a:pPr lvl="1"/>
            <a:r>
              <a:rPr lang="ko-KR" altLang="en-US"/>
              <a:t>분석 및 설계 활동에서 객체들 상의 메시지 상호 작용을 표현</a:t>
            </a:r>
          </a:p>
          <a:p>
            <a:r>
              <a:rPr lang="ko-KR" altLang="en-US"/>
              <a:t>객체</a:t>
            </a:r>
          </a:p>
          <a:p>
            <a:pPr lvl="1"/>
            <a:r>
              <a:rPr lang="ko-KR" altLang="en-US" u="sng"/>
              <a:t>객체이름: 클래스이름</a:t>
            </a:r>
          </a:p>
          <a:p>
            <a:r>
              <a:rPr lang="ko-KR" altLang="en-US"/>
              <a:t>메시지</a:t>
            </a:r>
          </a:p>
          <a:p>
            <a:pPr lvl="1"/>
            <a:r>
              <a:rPr lang="ko-KR" altLang="en-US"/>
              <a:t>메시지 이름은 메시지 수신 객체가 수행할 행동을 의미</a:t>
            </a:r>
          </a:p>
          <a:p>
            <a:pPr lvl="1"/>
            <a:r>
              <a:rPr lang="ko-KR" altLang="en-US"/>
              <a:t>상위에 배치된 메시지가 하위에 배치된 메시지 보다 우선 전송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2719388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pic>
        <p:nvPicPr>
          <p:cNvPr id="1032196" name="Picture 4"/>
          <p:cNvPicPr>
            <a:picLocks noChangeAspect="1" noChangeArrowheads="1"/>
          </p:cNvPicPr>
          <p:nvPr/>
        </p:nvPicPr>
        <p:blipFill>
          <a:blip r:embed="rId2" cstate="print"/>
          <a:srcRect l="1154"/>
          <a:stretch>
            <a:fillRect/>
          </a:stretch>
        </p:blipFill>
        <p:spPr bwMode="auto">
          <a:xfrm>
            <a:off x="4876800" y="1828800"/>
            <a:ext cx="3705225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ko-KR" altLang="en-US"/>
              <a:t>협력 다이어그램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용도</a:t>
            </a:r>
          </a:p>
          <a:p>
            <a:pPr lvl="1"/>
            <a:r>
              <a:rPr lang="ko-KR" altLang="en-US"/>
              <a:t>분석 및 설계 활동에서 객체들 상의 메시지 상호작용을 표현</a:t>
            </a:r>
          </a:p>
          <a:p>
            <a:endParaRPr lang="ko-KR" altLang="en-US"/>
          </a:p>
        </p:txBody>
      </p:sp>
      <p:sp>
        <p:nvSpPr>
          <p:cNvPr id="1033221" name="Rectangle 5"/>
          <p:cNvSpPr>
            <a:spLocks noChangeArrowheads="1"/>
          </p:cNvSpPr>
          <p:nvPr/>
        </p:nvSpPr>
        <p:spPr bwMode="auto">
          <a:xfrm>
            <a:off x="2328863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pic>
        <p:nvPicPr>
          <p:cNvPr id="1033220" name="Picture 4"/>
          <p:cNvPicPr>
            <a:picLocks noChangeAspect="1" noChangeArrowheads="1"/>
          </p:cNvPicPr>
          <p:nvPr/>
        </p:nvPicPr>
        <p:blipFill>
          <a:blip r:embed="rId2" cstate="print"/>
          <a:srcRect l="30870" t="12100" r="6485" b="46162"/>
          <a:stretch>
            <a:fillRect/>
          </a:stretch>
        </p:blipFill>
        <p:spPr bwMode="auto">
          <a:xfrm>
            <a:off x="1719263" y="2606675"/>
            <a:ext cx="5824537" cy="295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키보드로 조정되는 움직이는 네모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사각 </a:t>
            </a:r>
            <a:r>
              <a:rPr lang="ko-KR" altLang="en-US" sz="2000" dirty="0" err="1"/>
              <a:t>활동영역안의</a:t>
            </a:r>
            <a:r>
              <a:rPr lang="ko-KR" altLang="en-US" sz="2000" dirty="0"/>
              <a:t> 상단에 검게 칠해진 네모가 나타나서 떨어지기 시작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키보드가 눌려지면 </a:t>
            </a:r>
            <a:r>
              <a:rPr lang="ko-KR" altLang="en-US" sz="2000" dirty="0" err="1"/>
              <a:t>키보드값에</a:t>
            </a:r>
            <a:r>
              <a:rPr lang="ko-KR" altLang="en-US" sz="2000" dirty="0"/>
              <a:t> 따라 한 칸씩 이동</a:t>
            </a:r>
            <a:endParaRPr lang="en-US" altLang="ko-KR" sz="2000" dirty="0"/>
          </a:p>
          <a:p>
            <a:pPr marL="514350" indent="-514350">
              <a:buFontTx/>
              <a:buChar char="-"/>
            </a:pPr>
            <a:r>
              <a:rPr lang="ko-KR" altLang="en-US" sz="2000" dirty="0" err="1"/>
              <a:t>키보드값</a:t>
            </a:r>
            <a:r>
              <a:rPr lang="ko-KR" altLang="en-US" sz="2000" dirty="0"/>
              <a:t> </a:t>
            </a:r>
            <a:r>
              <a:rPr lang="en-US" altLang="ko-KR" sz="2000" dirty="0"/>
              <a:t>J: </a:t>
            </a:r>
            <a:r>
              <a:rPr lang="ko-KR" altLang="en-US" sz="2000" dirty="0"/>
              <a:t>왼쪽으로 이동</a:t>
            </a:r>
            <a:endParaRPr lang="en-US" altLang="ko-KR" sz="2000" dirty="0"/>
          </a:p>
          <a:p>
            <a:pPr marL="514350" indent="-514350">
              <a:buFontTx/>
              <a:buChar char="-"/>
            </a:pPr>
            <a:r>
              <a:rPr lang="ko-KR" altLang="en-US" sz="2000" dirty="0" err="1"/>
              <a:t>키보드값</a:t>
            </a:r>
            <a:r>
              <a:rPr lang="ko-KR" altLang="en-US" sz="2000" dirty="0"/>
              <a:t> </a:t>
            </a:r>
            <a:r>
              <a:rPr lang="en-US" altLang="ko-KR" sz="2000" dirty="0"/>
              <a:t>I: </a:t>
            </a:r>
            <a:r>
              <a:rPr lang="ko-KR" altLang="en-US" sz="2000" dirty="0"/>
              <a:t>오른쪽으로 이동</a:t>
            </a:r>
            <a:endParaRPr lang="en-US" altLang="ko-KR" sz="2000" dirty="0"/>
          </a:p>
          <a:p>
            <a:pPr marL="514350" indent="-514350">
              <a:buFontTx/>
              <a:buChar char="-"/>
            </a:pPr>
            <a:r>
              <a:rPr lang="ko-KR" altLang="en-US" sz="2000" dirty="0" err="1"/>
              <a:t>키보드값</a:t>
            </a:r>
            <a:r>
              <a:rPr lang="ko-KR" altLang="en-US" sz="2000" dirty="0"/>
              <a:t> </a:t>
            </a:r>
            <a:r>
              <a:rPr lang="en-US" altLang="ko-KR" sz="2000" dirty="0"/>
              <a:t>X: </a:t>
            </a:r>
            <a:r>
              <a:rPr lang="ko-KR" altLang="en-US" sz="2000" dirty="0"/>
              <a:t>종료</a:t>
            </a:r>
            <a:endParaRPr lang="en-US" altLang="ko-KR" sz="2000" dirty="0"/>
          </a:p>
          <a:p>
            <a:pPr marL="514350" indent="-51435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움직이는 네모가 활동영역 바닥에 도착하면 상승</a:t>
            </a:r>
            <a:r>
              <a:rPr lang="en-US" altLang="ko-KR" sz="2000" dirty="0"/>
              <a:t>, </a:t>
            </a:r>
            <a:r>
              <a:rPr lang="ko-KR" altLang="en-US" sz="2000" dirty="0"/>
              <a:t>천장에 도착하면 다시 하강</a:t>
            </a:r>
            <a:endParaRPr lang="en-US" altLang="ko-KR" sz="2000" dirty="0"/>
          </a:p>
          <a:p>
            <a:pPr marL="514350" indent="-51435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움직이는 네모가 활동영역 좌 우로 </a:t>
            </a:r>
            <a:r>
              <a:rPr lang="ko-KR" altLang="en-US" sz="2000" dirty="0" err="1"/>
              <a:t>움직일때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좌우측</a:t>
            </a:r>
            <a:r>
              <a:rPr lang="ko-KR" altLang="en-US" sz="2000" dirty="0"/>
              <a:t> 경계에 도달하면 더 이상 움직이지 않음</a:t>
            </a:r>
            <a:endParaRPr lang="en-US" altLang="ko-KR" sz="2000" dirty="0"/>
          </a:p>
          <a:p>
            <a:pPr marL="514350" indent="-514350">
              <a:buFontTx/>
              <a:buChar char="-"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채팅 </a:t>
            </a:r>
            <a:r>
              <a:rPr lang="en-US" altLang="ko-KR" dirty="0"/>
              <a:t>(</a:t>
            </a:r>
            <a:r>
              <a:rPr lang="ko-KR" altLang="en-US" dirty="0"/>
              <a:t>대화서비스</a:t>
            </a:r>
            <a:r>
              <a:rPr lang="en-US" altLang="ko-KR" dirty="0"/>
              <a:t>)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</a:t>
            </a:r>
            <a:r>
              <a:rPr lang="ko-KR" altLang="en-US" sz="2000" dirty="0"/>
              <a:t>대화자는 로그인 과정을 통해 </a:t>
            </a:r>
            <a:r>
              <a:rPr lang="ko-KR" altLang="en-US" sz="2000" dirty="0" err="1"/>
              <a:t>대화실에</a:t>
            </a:r>
            <a:r>
              <a:rPr lang="ko-KR" altLang="en-US" sz="2000" dirty="0"/>
              <a:t> 입실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 대화자가 </a:t>
            </a:r>
            <a:r>
              <a:rPr lang="ko-KR" altLang="en-US" sz="2000" dirty="0" err="1"/>
              <a:t>대화실에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접속성공하면</a:t>
            </a:r>
            <a:r>
              <a:rPr lang="ko-KR" altLang="en-US" sz="2000" dirty="0"/>
              <a:t> 다른 대화자들은 그 대화자의 입장 메시지를 받음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대화에 참여하는 모든 대화자는 로그인 과정에서 사용한 이름으로 구분한다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대화자가 전송한 메시지는 </a:t>
            </a:r>
            <a:r>
              <a:rPr lang="ko-KR" altLang="en-US" sz="2000" dirty="0" err="1"/>
              <a:t>대화실에</a:t>
            </a:r>
            <a:r>
              <a:rPr lang="ko-KR" altLang="en-US" sz="2000" dirty="0"/>
              <a:t> 접속한 모든 대화자에게 보내진다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대화자는 </a:t>
            </a:r>
            <a:r>
              <a:rPr lang="en-US" altLang="ko-KR" sz="2000" dirty="0"/>
              <a:t>“/bye”</a:t>
            </a:r>
            <a:r>
              <a:rPr lang="ko-KR" altLang="en-US" sz="2000" dirty="0"/>
              <a:t>명령어에 의해 </a:t>
            </a:r>
            <a:r>
              <a:rPr lang="ko-KR" altLang="en-US" sz="2000" dirty="0" err="1"/>
              <a:t>대화실을</a:t>
            </a:r>
            <a:r>
              <a:rPr lang="ko-KR" altLang="en-US" sz="2000" dirty="0"/>
              <a:t> 퇴장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 대화자가 퇴장하면 다른 대화자는 그 대화자의 퇴장 메시지를 받는다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1.2 </a:t>
            </a:r>
            <a:r>
              <a:rPr lang="ko-KR" altLang="en-US" b="1"/>
              <a:t>프로그램 작성 단계(</a:t>
            </a:r>
            <a:r>
              <a:rPr lang="en-US" altLang="ko-KR" b="1"/>
              <a:t>Cont</a:t>
            </a:r>
            <a:r>
              <a:rPr lang="en-US" altLang="ko-KR" b="1">
                <a:latin typeface="Microsoft Sans Serif" panose="020B0604020202020204" pitchFamily="34" charset="0"/>
              </a:rPr>
              <a:t>’</a:t>
            </a:r>
            <a:r>
              <a:rPr lang="en-US" altLang="ko-KR" b="1"/>
              <a:t>d)</a:t>
            </a:r>
            <a:r>
              <a:rPr lang="en-US" altLang="ko-KR">
                <a:solidFill>
                  <a:srgbClr val="000000"/>
                </a:solidFill>
                <a:ea typeface="휴먼고딕" charset="-127"/>
              </a:rPr>
              <a:t> 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  <a:noFill/>
        </p:spPr>
        <p:txBody>
          <a:bodyPr/>
          <a:lstStyle/>
          <a:p>
            <a:pPr marL="0" indent="0" eaLnBrk="1" hangingPunct="1">
              <a:spcAft>
                <a:spcPct val="40000"/>
              </a:spcAft>
            </a:pPr>
            <a:r>
              <a:rPr lang="ko-KR" altLang="en-US" sz="2400" b="1">
                <a:solidFill>
                  <a:srgbClr val="3333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2400" b="1">
                <a:solidFill>
                  <a:srgbClr val="3333FF"/>
                </a:solidFill>
                <a:latin typeface="휴먼명조" charset="-127"/>
              </a:rPr>
              <a:t>시스템 설계</a:t>
            </a:r>
            <a:r>
              <a:rPr lang="ko-KR" altLang="en-US" sz="24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2000" b="1">
              <a:latin typeface="굴림" panose="020B0600000101010101" pitchFamily="50" charset="-127"/>
            </a:endParaRPr>
          </a:p>
          <a:p>
            <a:pPr marL="476250" lvl="1" indent="-282575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업무의 분석이 끝나면 여러 단계를 통하여 수 작업으로 처리하고 있는 작업을 컴퓨터로 처리할 방안을 설계해야 한다.</a:t>
            </a:r>
          </a:p>
          <a:p>
            <a:pPr marL="476250" lvl="1" indent="-282575" algn="just" eaLnBrk="1" fontAlgn="ctr" hangingPunct="1">
              <a:spcAft>
                <a:spcPct val="20000"/>
              </a:spcAft>
              <a:buFont typeface="굴림" panose="020B0600000101010101" pitchFamily="50" charset="-127"/>
              <a:buNone/>
            </a:pPr>
            <a:endParaRPr lang="ko-KR" altLang="en-US" sz="1800">
              <a:solidFill>
                <a:srgbClr val="000000"/>
              </a:solidFill>
              <a:latin typeface="휴먼명조" charset="-127"/>
            </a:endParaRPr>
          </a:p>
          <a:p>
            <a:pPr marL="0" indent="0" eaLnBrk="1" hangingPunct="1">
              <a:spcAft>
                <a:spcPct val="40000"/>
              </a:spcAft>
            </a:pPr>
            <a:r>
              <a:rPr lang="ko-KR" altLang="en-US" sz="2400" b="1">
                <a:solidFill>
                  <a:srgbClr val="3333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2400" b="1">
                <a:solidFill>
                  <a:srgbClr val="3333FF"/>
                </a:solidFill>
                <a:latin typeface="휴먼명조" charset="-127"/>
              </a:rPr>
              <a:t>블록 차트 작성</a:t>
            </a:r>
            <a:r>
              <a:rPr lang="ko-KR" altLang="en-US" sz="24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2000" b="1">
              <a:latin typeface="굴림" panose="020B0600000101010101" pitchFamily="50" charset="-127"/>
            </a:endParaRPr>
          </a:p>
          <a:p>
            <a:pPr marL="476250" lvl="1" indent="-282575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프로그램은 여러 개의 명령들이 모인 것이므로 문제 처리를 위하여 논리를 세우고 이를 보다 쉽게 파악하고 검토할 수 있도록 표준 기호를 사용하여 그림으로 나타낸다. 블록 차트(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block chart)</a:t>
            </a: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는 업무의 처리 순서를 크게 나누어 처리의 흐름을 개략전인 도표로 표시한 것이며 순서도를 작성하기 위한 기초 자료로도 이용되고 시스템의 설계자와 현 업무 담당자와의 대화용으로도 사용된다.</a:t>
            </a:r>
          </a:p>
        </p:txBody>
      </p:sp>
    </p:spTree>
    <p:extLst>
      <p:ext uri="{BB962C8B-B14F-4D97-AF65-F5344CB8AC3E}">
        <p14:creationId xmlns:p14="http://schemas.microsoft.com/office/powerpoint/2010/main" val="38392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1.2 </a:t>
            </a:r>
            <a:r>
              <a:rPr lang="ko-KR" altLang="en-US" b="1"/>
              <a:t>프로그램 작성 단계(</a:t>
            </a:r>
            <a:r>
              <a:rPr lang="en-US" altLang="ko-KR" b="1"/>
              <a:t>Cont</a:t>
            </a:r>
            <a:r>
              <a:rPr lang="en-US" altLang="ko-KR" b="1">
                <a:latin typeface="Microsoft Sans Serif" panose="020B0604020202020204" pitchFamily="34" charset="0"/>
              </a:rPr>
              <a:t>’</a:t>
            </a:r>
            <a:r>
              <a:rPr lang="en-US" altLang="ko-KR" b="1"/>
              <a:t>d)</a:t>
            </a:r>
            <a:r>
              <a:rPr lang="en-US" altLang="ko-KR">
                <a:solidFill>
                  <a:srgbClr val="000000"/>
                </a:solidFill>
                <a:ea typeface="휴먼고딕" charset="-127"/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  <a:noFill/>
        </p:spPr>
        <p:txBody>
          <a:bodyPr/>
          <a:lstStyle/>
          <a:p>
            <a:pPr marL="0" indent="0" eaLnBrk="1" hangingPunct="1">
              <a:spcAft>
                <a:spcPct val="40000"/>
              </a:spcAft>
            </a:pPr>
            <a:r>
              <a:rPr lang="ko-KR" altLang="en-US" sz="2200" b="1">
                <a:solidFill>
                  <a:srgbClr val="3333FF"/>
                </a:solidFill>
                <a:latin typeface="휴먼명조" charset="-127"/>
              </a:rPr>
              <a:t> 순서도 작성</a:t>
            </a:r>
            <a:r>
              <a:rPr lang="ko-KR" altLang="en-US" sz="24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2000" b="1">
              <a:latin typeface="굴림" panose="020B0600000101010101" pitchFamily="50" charset="-127"/>
            </a:endParaRPr>
          </a:p>
          <a:p>
            <a:pPr marL="379413" lvl="1" indent="-1857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순서도는 업무의 처리 내용을 컴퓨터의 사고 체계에 의하여 세밀한 요소까지 분석하고 각 요소간의 관계를 도표로서 표시한 것이다. </a:t>
            </a:r>
          </a:p>
          <a:p>
            <a:pPr marL="379413" lvl="1" indent="-1857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프로그램 논리는 대부분 순서도에서 검토하고 개선하며 순서도에 따라 프로그램 언어를 사용하여 원시 프로그램을 작성할 수 있다. </a:t>
            </a:r>
          </a:p>
          <a:p>
            <a:pPr marL="379413" lvl="1" indent="-1857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그러므로 프로그램 논리는 순서도에서 충분히 검토하여 완전하고 효율이 좋은 흐름이 되었을 때 프로그램을 입력한다. </a:t>
            </a:r>
          </a:p>
          <a:p>
            <a:pPr marL="379413" lvl="1" indent="-185738" algn="just" eaLnBrk="1" fontAlgn="ctr" hangingPunct="1">
              <a:spcAft>
                <a:spcPct val="20000"/>
              </a:spcAft>
              <a:buFont typeface="굴림" panose="020B0600000101010101" pitchFamily="50" charset="-127"/>
              <a:buNone/>
            </a:pPr>
            <a:endParaRPr lang="ko-KR" altLang="en-US" sz="1800">
              <a:solidFill>
                <a:srgbClr val="000000"/>
              </a:solidFill>
              <a:latin typeface="휴먼명조" charset="-127"/>
            </a:endParaRPr>
          </a:p>
          <a:p>
            <a:pPr marL="0" indent="0" algn="just" eaLnBrk="1" fontAlgn="ctr" hangingPunct="1">
              <a:spcAft>
                <a:spcPct val="20000"/>
              </a:spcAft>
            </a:pPr>
            <a:r>
              <a:rPr lang="ko-KR" altLang="en-US" sz="2200">
                <a:solidFill>
                  <a:srgbClr val="3333FF"/>
                </a:solidFill>
                <a:latin typeface="휴먼명조" charset="-127"/>
              </a:rPr>
              <a:t> </a:t>
            </a:r>
            <a:r>
              <a:rPr lang="ko-KR" altLang="en-US" sz="2200" b="1">
                <a:solidFill>
                  <a:srgbClr val="3333FF"/>
                </a:solidFill>
                <a:latin typeface="휴먼명조" charset="-127"/>
              </a:rPr>
              <a:t>프로그래밍(</a:t>
            </a:r>
            <a:r>
              <a:rPr lang="en-US" altLang="ko-KR" sz="2200" b="1">
                <a:solidFill>
                  <a:srgbClr val="3333FF"/>
                </a:solidFill>
                <a:latin typeface="휴먼명조" charset="-127"/>
              </a:rPr>
              <a:t>programming)</a:t>
            </a:r>
            <a:r>
              <a:rPr lang="en-US" altLang="ko-KR" sz="2000">
                <a:solidFill>
                  <a:srgbClr val="000000"/>
                </a:solidFill>
                <a:latin typeface="휴먼명조" charset="-127"/>
              </a:rPr>
              <a:t> </a:t>
            </a:r>
          </a:p>
          <a:p>
            <a:pPr marL="379413" lvl="1" indent="-1857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프로그램 논리가 순서도로 표현되면 프로그래밍 언어를 사용하여 명령어로 표현한다. 적절한 언어를 선택하여 그 언어의 문법에 준해 기술한다.</a:t>
            </a:r>
          </a:p>
          <a:p>
            <a:pPr marL="379413" lvl="1" indent="-1857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이때 일정한 언어로 작성하는 과정을 프로그래밍 또는 코딩이라 한다. 프로그램을 프로그래밍 언어로 표현한 것을 원시 프로그램이라 한다. </a:t>
            </a:r>
          </a:p>
          <a:p>
            <a:pPr marL="379413" lvl="1" indent="-185738" algn="just" eaLnBrk="1" fontAlgn="ctr" hangingPunct="1">
              <a:spcAft>
                <a:spcPct val="20000"/>
              </a:spcAft>
              <a:buFont typeface="굴림" panose="020B0600000101010101" pitchFamily="50" charset="-127"/>
              <a:buNone/>
            </a:pPr>
            <a:endParaRPr lang="ko-KR" altLang="en-US" sz="1800">
              <a:solidFill>
                <a:srgbClr val="000000"/>
              </a:solidFill>
              <a:latin typeface="휴먼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3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1.2 </a:t>
            </a:r>
            <a:r>
              <a:rPr lang="ko-KR" altLang="en-US" b="1"/>
              <a:t>프로그램 작성 단계(</a:t>
            </a:r>
            <a:r>
              <a:rPr lang="en-US" altLang="ko-KR" b="1"/>
              <a:t>Cont</a:t>
            </a:r>
            <a:r>
              <a:rPr lang="en-US" altLang="ko-KR" b="1">
                <a:latin typeface="Microsoft Sans Serif" panose="020B0604020202020204" pitchFamily="34" charset="0"/>
              </a:rPr>
              <a:t>’</a:t>
            </a:r>
            <a:r>
              <a:rPr lang="en-US" altLang="ko-KR" b="1"/>
              <a:t>d)</a:t>
            </a:r>
            <a:r>
              <a:rPr lang="en-US" altLang="ko-KR">
                <a:solidFill>
                  <a:srgbClr val="000000"/>
                </a:solidFill>
                <a:ea typeface="휴먼고딕" charset="-127"/>
              </a:rPr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40000"/>
              </a:spcAft>
            </a:pPr>
            <a:r>
              <a:rPr lang="ko-KR" altLang="en-US" sz="2000" b="1">
                <a:solidFill>
                  <a:srgbClr val="3333FF"/>
                </a:solidFill>
                <a:latin typeface="휴먼명조" charset="-127"/>
              </a:rPr>
              <a:t> 수정(</a:t>
            </a:r>
            <a:r>
              <a:rPr lang="en-US" altLang="ko-KR" sz="2000" b="1">
                <a:solidFill>
                  <a:srgbClr val="3333FF"/>
                </a:solidFill>
                <a:latin typeface="휴먼명조" charset="-127"/>
              </a:rPr>
              <a:t>debugging)</a:t>
            </a:r>
            <a:r>
              <a:rPr lang="en-US" altLang="ko-KR" sz="20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1800" b="1">
              <a:latin typeface="굴림" panose="020B0600000101010101" pitchFamily="50" charset="-127"/>
            </a:endParaRPr>
          </a:p>
          <a:p>
            <a:pPr marL="379413" lvl="1" indent="-185738" algn="just" eaLnBrk="1" fontAlgn="ctr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입력된 프로그램은 언어 번역 프로그램에 의하여 기계어로 번역.</a:t>
            </a:r>
          </a:p>
          <a:p>
            <a:pPr marL="379413" lvl="1" indent="-185738" algn="just" eaLnBrk="1" fontAlgn="ctr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이 때 문법적으로 잘못된 부분이 있으면 그 내용을 인쇄 장치나 화면에 출력.</a:t>
            </a:r>
          </a:p>
          <a:p>
            <a:pPr marL="379413" lvl="1" indent="-185738" algn="just" eaLnBrk="1" fontAlgn="ctr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프로그램이 일단 완성되면 작성된 프로그램이 정확한가 또는 논리적으로 잘못 작성된 부분이 있는가를 테스트하여야 하는데, 이와 같이 프로그램의 정확성을 테스트하는 과정을 디버깅(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debugging)</a:t>
            </a: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이라 한다.</a:t>
            </a:r>
          </a:p>
          <a:p>
            <a:pPr marL="379413" lvl="1" indent="-185738" algn="just" eaLnBrk="1" fontAlgn="ctr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보통 디버깅은 테스트 상의 체크, 기계를 사용하는 테스트, 실제 데이터를 사용하는 테스트로 구분된다.</a:t>
            </a:r>
          </a:p>
          <a:p>
            <a:pPr marL="379413" lvl="1" indent="-185738" algn="just" eaLnBrk="1" fontAlgn="ctr" hangingPunct="1">
              <a:lnSpc>
                <a:spcPct val="90000"/>
              </a:lnSpc>
              <a:spcAft>
                <a:spcPct val="20000"/>
              </a:spcAft>
              <a:buFont typeface="굴림" panose="020B0600000101010101" pitchFamily="50" charset="-127"/>
              <a:buNone/>
            </a:pPr>
            <a:endParaRPr lang="ko-KR" altLang="en-US" sz="1600">
              <a:solidFill>
                <a:srgbClr val="000000"/>
              </a:solidFill>
              <a:latin typeface="휴먼명조" charset="-127"/>
            </a:endParaRPr>
          </a:p>
          <a:p>
            <a:pPr marL="0" indent="0" algn="just" eaLnBrk="1" fontAlgn="ctr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2000">
                <a:solidFill>
                  <a:srgbClr val="3333FF"/>
                </a:solidFill>
                <a:latin typeface="휴먼명조" charset="-127"/>
              </a:rPr>
              <a:t> </a:t>
            </a:r>
            <a:r>
              <a:rPr lang="en-US" altLang="ko-KR" sz="2000" b="1">
                <a:solidFill>
                  <a:srgbClr val="3333FF"/>
                </a:solidFill>
                <a:latin typeface="휴먼명조" charset="-127"/>
              </a:rPr>
              <a:t>Test Run</a:t>
            </a:r>
            <a:r>
              <a:rPr lang="en-US" altLang="ko-KR" sz="2000" b="1">
                <a:solidFill>
                  <a:srgbClr val="000000"/>
                </a:solidFill>
                <a:latin typeface="휴먼명조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 </a:t>
            </a:r>
          </a:p>
          <a:p>
            <a:pPr marL="379413" lvl="1" indent="-185738" algn="just" eaLnBrk="1" fontAlgn="ctr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디버깅이 완료되고 프로그램 상에 이상이 없게 되면 모의 데이터를 사용하여 프로그램의 이상 여부를 최종 테스트한다.</a:t>
            </a:r>
          </a:p>
          <a:p>
            <a:pPr marL="379413" lvl="1" indent="-185738" algn="just" eaLnBrk="1" fontAlgn="ctr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Test Run</a:t>
            </a: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의 결과 올바른 결과를 얻지 못하면 다시 디버깅 과정을 반복하게 되며, 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Test Run</a:t>
            </a: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이 완전히 끝난 다음에 실제의 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Run</a:t>
            </a: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에 착수한다. 이와 같이 하여 완전한 프로그램이 마련되면 실제 데이터를 처리하게 되는데 이 과정을 러닝(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running)</a:t>
            </a: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이라 한다.</a:t>
            </a:r>
            <a:r>
              <a:rPr lang="ko-KR" altLang="en-US" sz="1600">
                <a:solidFill>
                  <a:srgbClr val="000000"/>
                </a:solidFill>
                <a:latin typeface="휴먼명조" charset="-127"/>
              </a:rPr>
              <a:t> </a:t>
            </a:r>
          </a:p>
          <a:p>
            <a:pPr marL="379413" lvl="1" indent="-185738" algn="just" eaLnBrk="1" fontAlgn="ctr" hangingPunct="1">
              <a:lnSpc>
                <a:spcPct val="90000"/>
              </a:lnSpc>
              <a:spcAft>
                <a:spcPct val="20000"/>
              </a:spcAft>
              <a:buFont typeface="굴림" panose="020B0600000101010101" pitchFamily="50" charset="-127"/>
              <a:buNone/>
            </a:pPr>
            <a:endParaRPr lang="ko-KR" altLang="en-US" sz="1600">
              <a:solidFill>
                <a:srgbClr val="000000"/>
              </a:solidFill>
              <a:latin typeface="휴먼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40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1.2 </a:t>
            </a:r>
            <a:r>
              <a:rPr lang="ko-KR" altLang="en-US" b="1"/>
              <a:t>프로그램 작성 단계(</a:t>
            </a:r>
            <a:r>
              <a:rPr lang="en-US" altLang="ko-KR" b="1"/>
              <a:t>Cont</a:t>
            </a:r>
            <a:r>
              <a:rPr lang="en-US" altLang="ko-KR" b="1">
                <a:latin typeface="Microsoft Sans Serif" panose="020B0604020202020204" pitchFamily="34" charset="0"/>
              </a:rPr>
              <a:t>’</a:t>
            </a:r>
            <a:r>
              <a:rPr lang="en-US" altLang="ko-KR" b="1"/>
              <a:t>d)</a:t>
            </a:r>
            <a:r>
              <a:rPr lang="en-US" altLang="ko-KR">
                <a:solidFill>
                  <a:srgbClr val="000000"/>
                </a:solidFill>
                <a:ea typeface="휴먼고딕" charset="-127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  <a:noFill/>
        </p:spPr>
        <p:txBody>
          <a:bodyPr/>
          <a:lstStyle/>
          <a:p>
            <a:pPr marL="0" indent="0" eaLnBrk="1" hangingPunct="1">
              <a:spcAft>
                <a:spcPct val="40000"/>
              </a:spcAft>
            </a:pPr>
            <a:r>
              <a:rPr lang="ko-KR" altLang="en-US" sz="2200" b="1">
                <a:solidFill>
                  <a:srgbClr val="3333FF"/>
                </a:solidFill>
                <a:latin typeface="휴먼명조" charset="-127"/>
              </a:rPr>
              <a:t> 문서화(</a:t>
            </a:r>
            <a:r>
              <a:rPr lang="en-US" altLang="ko-KR" sz="2200" b="1">
                <a:solidFill>
                  <a:srgbClr val="3333FF"/>
                </a:solidFill>
                <a:latin typeface="휴먼명조" charset="-127"/>
              </a:rPr>
              <a:t>documentation)</a:t>
            </a:r>
            <a:r>
              <a:rPr lang="en-US" altLang="ko-KR" sz="22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2200" b="1">
              <a:latin typeface="굴림" panose="020B0600000101010101" pitchFamily="50" charset="-127"/>
            </a:endParaRPr>
          </a:p>
          <a:p>
            <a:pPr marL="379413" lvl="1" indent="-1857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문서화는 반드시 필요하며 프로그램을 가장 빨리 파악할 수 있도록 작성</a:t>
            </a:r>
          </a:p>
          <a:p>
            <a:pPr marL="379413" lvl="1" indent="-185738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담당자가 변경되어도 쉽게 파악할 수 있도록 상세하게 작성되어야 한다.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1800">
              <a:solidFill>
                <a:srgbClr val="000000"/>
              </a:solidFill>
              <a:latin typeface="휴먼명조" charset="-127"/>
            </a:endParaRPr>
          </a:p>
          <a:p>
            <a:pPr marL="379413" lvl="1" indent="-185738" algn="just" eaLnBrk="1" fontAlgn="ctr" hangingPunct="1">
              <a:spcAft>
                <a:spcPct val="20000"/>
              </a:spcAft>
              <a:buFont typeface="굴림" panose="020B0600000101010101" pitchFamily="50" charset="-127"/>
              <a:buNone/>
            </a:pPr>
            <a:endParaRPr lang="ko-KR" altLang="en-US" sz="1800">
              <a:solidFill>
                <a:srgbClr val="000000"/>
              </a:solidFill>
              <a:latin typeface="휴먼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82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1.3 순서도의 개념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spcAft>
                <a:spcPct val="40000"/>
              </a:spcAft>
            </a:pPr>
            <a:r>
              <a:rPr lang="ko-KR" altLang="en-US" sz="2200" b="1">
                <a:solidFill>
                  <a:srgbClr val="3333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2200" b="1">
                <a:solidFill>
                  <a:srgbClr val="3333FF"/>
                </a:solidFill>
                <a:latin typeface="휴먼명조" charset="-127"/>
              </a:rPr>
              <a:t>알고리즘(</a:t>
            </a:r>
            <a:r>
              <a:rPr lang="en-US" altLang="ko-KR" sz="2200" b="1">
                <a:solidFill>
                  <a:srgbClr val="3333FF"/>
                </a:solidFill>
                <a:latin typeface="휴먼명조" charset="-127"/>
              </a:rPr>
              <a:t>algorithm)</a:t>
            </a:r>
            <a:endParaRPr lang="ko-KR" altLang="en-US" sz="2200" b="1">
              <a:solidFill>
                <a:srgbClr val="3333FF"/>
              </a:solidFill>
              <a:latin typeface="굴림" panose="020B0600000101010101" pitchFamily="50" charset="-127"/>
            </a:endParaRPr>
          </a:p>
          <a:p>
            <a:pPr marL="379413" lvl="1" indent="-95250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어떤 문제를 해결하려고 할 때 존재하는 규칙들을 나열하여 수학에서의 용어를 컴퓨터의 용어로서 사용하는 것. </a:t>
            </a:r>
          </a:p>
          <a:p>
            <a:pPr marL="379413" lvl="1" indent="-95250" algn="just" eaLnBrk="1" fontAlgn="ctr" hangingPunct="1">
              <a:spcAft>
                <a:spcPct val="2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즉, 알고리즘이란 어떤 주어진 문제를 유한 단계 내에서 어떤 해를 구할 수 있게끔 나타낸 명확한 단계의 연속을 의미.</a:t>
            </a:r>
            <a:endParaRPr lang="ko-KR" altLang="en-US" sz="1400">
              <a:solidFill>
                <a:srgbClr val="000000"/>
              </a:solidFill>
              <a:latin typeface="휴먼명조" charset="-127"/>
            </a:endParaRPr>
          </a:p>
          <a:p>
            <a:pPr marL="0" indent="0" algn="just" eaLnBrk="1" hangingPunct="1">
              <a:spcAft>
                <a:spcPct val="40000"/>
              </a:spcAft>
            </a:pPr>
            <a:r>
              <a:rPr lang="ko-KR" altLang="en-US" sz="2200" b="1">
                <a:solidFill>
                  <a:srgbClr val="3333FF"/>
                </a:solidFill>
                <a:latin typeface="휴먼명조" charset="-127"/>
              </a:rPr>
              <a:t> 알고리즘 작성기법</a:t>
            </a:r>
            <a:r>
              <a:rPr lang="en-US" altLang="ko-KR" sz="2400">
                <a:solidFill>
                  <a:srgbClr val="000000"/>
                </a:solidFill>
                <a:latin typeface="휴먼명조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/>
          </a:p>
          <a:p>
            <a:pPr marL="379413" lvl="1" indent="-95250" algn="just" eaLnBrk="1" hangingPunct="1"/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하향식 설계(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top-down design) </a:t>
            </a: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기법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 : </a:t>
            </a:r>
          </a:p>
          <a:p>
            <a:pPr marL="379413" lvl="1" indent="-95250" algn="just" eaLnBrk="1" hangingPunct="1">
              <a:spcAft>
                <a:spcPct val="50000"/>
              </a:spcAft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상향식 설계(</a:t>
            </a:r>
            <a:r>
              <a:rPr lang="en-US" altLang="ko-KR" sz="1800">
                <a:solidFill>
                  <a:srgbClr val="000000"/>
                </a:solidFill>
                <a:latin typeface="휴먼명조" charset="-127"/>
              </a:rPr>
              <a:t>bottom-up) </a:t>
            </a: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기법 :</a:t>
            </a:r>
            <a:endParaRPr lang="ko-KR" altLang="en-US"/>
          </a:p>
          <a:p>
            <a:pPr marL="0" indent="0" eaLnBrk="1" hangingPunct="1">
              <a:spcAft>
                <a:spcPct val="40000"/>
              </a:spcAft>
            </a:pPr>
            <a:r>
              <a:rPr lang="ko-KR" altLang="en-US" sz="2200" b="1">
                <a:solidFill>
                  <a:srgbClr val="3333FF"/>
                </a:solidFill>
              </a:rPr>
              <a:t> </a:t>
            </a:r>
            <a:r>
              <a:rPr lang="ko-KR" altLang="en-US" sz="2200" b="1">
                <a:solidFill>
                  <a:srgbClr val="3333FF"/>
                </a:solidFill>
                <a:latin typeface="휴먼명조" charset="-127"/>
              </a:rPr>
              <a:t>순서도</a:t>
            </a:r>
            <a:r>
              <a:rPr lang="en-US" altLang="ko-KR" sz="24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2400" b="1"/>
          </a:p>
          <a:p>
            <a:pPr marL="379413" lvl="1" indent="-95250" algn="just" eaLnBrk="1" hangingPunct="1"/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처리하고자 하는 문제를 분석하여 그 처리 순서를 단계화시켜 상호간의 관계를 일정한 기호를 사용하여 일목요연하게 나타낸 그림 </a:t>
            </a:r>
            <a:endParaRPr lang="ko-KR" altLang="en-US">
              <a:solidFill>
                <a:srgbClr val="000000"/>
              </a:solidFill>
              <a:latin typeface="휴먼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54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1.3 순서도의 개념 (</a:t>
            </a:r>
            <a:r>
              <a:rPr lang="en-US" altLang="ko-KR" b="1"/>
              <a:t>Cont</a:t>
            </a:r>
            <a:r>
              <a:rPr lang="en-US" altLang="ko-KR" b="1">
                <a:latin typeface="Microsoft Sans Serif" panose="020B0604020202020204" pitchFamily="34" charset="0"/>
              </a:rPr>
              <a:t>’</a:t>
            </a:r>
            <a:r>
              <a:rPr lang="en-US" altLang="ko-KR" b="1"/>
              <a:t>d)</a:t>
            </a:r>
            <a:r>
              <a:rPr lang="en-US" altLang="ko-KR">
                <a:solidFill>
                  <a:srgbClr val="000000"/>
                </a:solidFill>
                <a:ea typeface="휴먼고딕" charset="-127"/>
              </a:rPr>
              <a:t> </a:t>
            </a:r>
            <a:endParaRPr lang="ko-KR" altLang="en-US">
              <a:solidFill>
                <a:srgbClr val="000000"/>
              </a:solidFill>
              <a:ea typeface="휴먼고딕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ct val="40000"/>
              </a:spcAft>
            </a:pPr>
            <a:r>
              <a:rPr lang="ko-KR" altLang="en-US" sz="2200" b="1">
                <a:solidFill>
                  <a:srgbClr val="3333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2200" b="1">
                <a:solidFill>
                  <a:srgbClr val="3333FF"/>
                </a:solidFill>
                <a:latin typeface="휴먼명조" charset="-127"/>
              </a:rPr>
              <a:t>순서도 작성으로 인하여 얻을 수 있는 효과</a:t>
            </a:r>
            <a:r>
              <a:rPr lang="ko-KR" altLang="en-US" sz="2200" b="1">
                <a:solidFill>
                  <a:srgbClr val="000000"/>
                </a:solidFill>
                <a:latin typeface="휴먼명조" charset="-127"/>
              </a:rPr>
              <a:t> </a:t>
            </a:r>
            <a:endParaRPr lang="ko-KR" altLang="en-US" sz="2200" b="1">
              <a:solidFill>
                <a:srgbClr val="3333FF"/>
              </a:solidFill>
              <a:latin typeface="굴림" panose="020B0600000101010101" pitchFamily="50" charset="-127"/>
            </a:endParaRPr>
          </a:p>
          <a:p>
            <a:pPr marL="666750" lvl="1" indent="-382588" algn="just" eaLnBrk="1" fontAlgn="ctr" hangingPunct="1">
              <a:spcAft>
                <a:spcPct val="20000"/>
              </a:spcAft>
              <a:buFont typeface="굴림" panose="020B0600000101010101" pitchFamily="50" charset="-127"/>
              <a:buNone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① 문제 처리의 과정을 논리적으로 파악할 수 있어 정확성 여부에 대한 쉬운 판단 가능. </a:t>
            </a:r>
          </a:p>
          <a:p>
            <a:pPr marL="666750" lvl="1" indent="-382588" algn="just" eaLnBrk="1" fontAlgn="ctr" hangingPunct="1">
              <a:spcAft>
                <a:spcPct val="20000"/>
              </a:spcAft>
              <a:buFont typeface="굴림" panose="020B0600000101010101" pitchFamily="50" charset="-127"/>
              <a:buNone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② 문제를 해석하고 분석하며, 타인에게 전달하는 것이 용이. </a:t>
            </a:r>
          </a:p>
          <a:p>
            <a:pPr marL="666750" lvl="1" indent="-382588" algn="just" eaLnBrk="1" fontAlgn="ctr" hangingPunct="1">
              <a:spcAft>
                <a:spcPct val="20000"/>
              </a:spcAft>
              <a:buFont typeface="굴림" panose="020B0600000101010101" pitchFamily="50" charset="-127"/>
              <a:buNone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③ 프로그램의 보관, 보수, 유지의 자료로서 활용이 가능. </a:t>
            </a:r>
          </a:p>
          <a:p>
            <a:pPr marL="666750" lvl="1" indent="-382588" algn="just" eaLnBrk="1" fontAlgn="ctr" hangingPunct="1">
              <a:spcAft>
                <a:spcPct val="20000"/>
              </a:spcAft>
              <a:buFont typeface="굴림" panose="020B0600000101010101" pitchFamily="50" charset="-127"/>
              <a:buNone/>
            </a:pPr>
            <a:r>
              <a:rPr lang="ko-KR" altLang="en-US" sz="1800">
                <a:solidFill>
                  <a:srgbClr val="000000"/>
                </a:solidFill>
                <a:latin typeface="휴먼명조" charset="-127"/>
              </a:rPr>
              <a:t>④ 프로그램 코딩의 기본 자료로서 활용 가능 .</a:t>
            </a:r>
          </a:p>
        </p:txBody>
      </p:sp>
    </p:spTree>
    <p:extLst>
      <p:ext uri="{BB962C8B-B14F-4D97-AF65-F5344CB8AC3E}">
        <p14:creationId xmlns:p14="http://schemas.microsoft.com/office/powerpoint/2010/main" val="280401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2154</Words>
  <Application>Microsoft Office PowerPoint</Application>
  <PresentationFormat>화면 슬라이드 쇼(4:3)</PresentationFormat>
  <Paragraphs>280</Paragraphs>
  <Slides>37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52" baseType="lpstr">
      <vt:lpstr>HCI Hollyhock</vt:lpstr>
      <vt:lpstr>HCI Poppy</vt:lpstr>
      <vt:lpstr>굴림</vt:lpstr>
      <vt:lpstr>돋움</vt:lpstr>
      <vt:lpstr>맑은 고딕</vt:lpstr>
      <vt:lpstr>휴먼고딕</vt:lpstr>
      <vt:lpstr>휴먼명조</vt:lpstr>
      <vt:lpstr>Arial</vt:lpstr>
      <vt:lpstr>Garamond</vt:lpstr>
      <vt:lpstr>Microsoft Sans Serif</vt:lpstr>
      <vt:lpstr>Wingdings</vt:lpstr>
      <vt:lpstr>Office 테마</vt:lpstr>
      <vt:lpstr>VISIO</vt:lpstr>
      <vt:lpstr>Visio</vt:lpstr>
      <vt:lpstr>비트맵 이미지</vt:lpstr>
      <vt:lpstr>UML과 순서도</vt:lpstr>
      <vt:lpstr>1.1 개 요</vt:lpstr>
      <vt:lpstr>1.2 프로그램 작성 단계 </vt:lpstr>
      <vt:lpstr>1.2 프로그램 작성 단계(Cont’d) </vt:lpstr>
      <vt:lpstr>1.2 프로그램 작성 단계(Cont’d) </vt:lpstr>
      <vt:lpstr>1.2 프로그램 작성 단계(Cont’d) </vt:lpstr>
      <vt:lpstr>1.2 프로그램 작성 단계(Cont’d) </vt:lpstr>
      <vt:lpstr>1.3 순서도의 개념</vt:lpstr>
      <vt:lpstr>1.3 순서도의 개념 (Cont’d) </vt:lpstr>
      <vt:lpstr>1.4 순서도의 기호</vt:lpstr>
      <vt:lpstr>1.4 순서도의 기호 (Cont’d) </vt:lpstr>
      <vt:lpstr>1.4 순서도의 기호 (Cont’d) </vt:lpstr>
      <vt:lpstr>1.4 순서도의 기호 (Cont’d) </vt:lpstr>
      <vt:lpstr>1.4 순서도의 기호 (Cont’d) </vt:lpstr>
      <vt:lpstr>PowerPoint 프레젠테이션</vt:lpstr>
      <vt:lpstr>2.2 선택형 (Cont’d)</vt:lpstr>
      <vt:lpstr>순서도 6.1 구구단을 출력하는 순서도</vt:lpstr>
      <vt:lpstr>8. 공백을 이용한 문자 출력하기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시퀀스 다이어그램</vt:lpstr>
      <vt:lpstr>협력 다이어그램</vt:lpstr>
      <vt:lpstr>예제 1</vt:lpstr>
      <vt:lpstr>예제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Kim's PC</dc:creator>
  <cp:lastModifiedBy>황태훈</cp:lastModifiedBy>
  <cp:revision>15</cp:revision>
  <dcterms:created xsi:type="dcterms:W3CDTF">2010-10-07T02:23:41Z</dcterms:created>
  <dcterms:modified xsi:type="dcterms:W3CDTF">2024-04-18T02:48:50Z</dcterms:modified>
</cp:coreProperties>
</file>