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  <p:sldId id="262" r:id="rId6"/>
    <p:sldId id="263" r:id="rId7"/>
    <p:sldId id="264" r:id="rId8"/>
    <p:sldId id="265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>
        <p:scale>
          <a:sx n="66" d="100"/>
          <a:sy n="66" d="100"/>
        </p:scale>
        <p:origin x="3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7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9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296D-4087-4EC6-B0B6-5D5D629EE68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6BD6-CCC0-41A3-AA8A-223F73DF7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7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44" y="19977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5DOF manipulator scheme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3915" y="3597794"/>
            <a:ext cx="2862470" cy="158032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0700" y="2806699"/>
            <a:ext cx="63500" cy="161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V="1">
            <a:off x="1790700" y="2760980"/>
            <a:ext cx="24257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4343400" y="2760979"/>
            <a:ext cx="26797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7150100" y="2750814"/>
            <a:ext cx="24257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39900" y="2726686"/>
            <a:ext cx="165100" cy="160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97350" y="2703827"/>
            <a:ext cx="165100" cy="160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04050" y="2680968"/>
            <a:ext cx="165100" cy="160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263650" y="2762995"/>
            <a:ext cx="43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3650" y="4461649"/>
            <a:ext cx="43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79550" y="2840989"/>
            <a:ext cx="0" cy="1574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006600" y="2489950"/>
            <a:ext cx="219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54200" y="2306696"/>
            <a:ext cx="0" cy="366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279900" y="2306696"/>
            <a:ext cx="0" cy="366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086600" y="2306696"/>
            <a:ext cx="0" cy="31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575800" y="2306696"/>
            <a:ext cx="0" cy="31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540250" y="2489950"/>
            <a:ext cx="233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258050" y="2489950"/>
            <a:ext cx="220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00682" y="2178141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105mm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60451" y="3018226"/>
            <a:ext cx="31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75mm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4032" y="2178141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150mm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931151" y="2141138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185mm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9556750" y="2717793"/>
            <a:ext cx="165100" cy="160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" idx="2"/>
          </p:cNvCxnSpPr>
          <p:nvPr/>
        </p:nvCxnSpPr>
        <p:spPr>
          <a:xfrm flipV="1">
            <a:off x="1822450" y="3628460"/>
            <a:ext cx="895350" cy="79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822450" y="442534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1835150" y="1976874"/>
            <a:ext cx="895350" cy="79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835150" y="27737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4311650" y="1976874"/>
            <a:ext cx="895350" cy="79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1650" y="27737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7095436" y="1976874"/>
            <a:ext cx="895350" cy="79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095436" y="27737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9664700" y="1670163"/>
            <a:ext cx="0" cy="11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9664700" y="278604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9055100" y="2786041"/>
            <a:ext cx="609600" cy="6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739900" y="4361467"/>
            <a:ext cx="165100" cy="160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직사각형 81"/>
              <p:cNvSpPr/>
              <p:nvPr/>
            </p:nvSpPr>
            <p:spPr>
              <a:xfrm>
                <a:off x="2638712" y="1562233"/>
                <a:ext cx="55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12" y="1562233"/>
                <a:ext cx="55438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직사각형 92"/>
              <p:cNvSpPr/>
              <p:nvPr/>
            </p:nvSpPr>
            <p:spPr>
              <a:xfrm>
                <a:off x="10770863" y="2542020"/>
                <a:ext cx="559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863" y="2542020"/>
                <a:ext cx="55970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직사각형 94"/>
              <p:cNvSpPr/>
              <p:nvPr/>
            </p:nvSpPr>
            <p:spPr>
              <a:xfrm>
                <a:off x="1517236" y="3314408"/>
                <a:ext cx="559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36" y="3314408"/>
                <a:ext cx="55970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직사각형 95"/>
              <p:cNvSpPr/>
              <p:nvPr/>
            </p:nvSpPr>
            <p:spPr>
              <a:xfrm>
                <a:off x="5427451" y="2801760"/>
                <a:ext cx="567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6" name="직사각형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451" y="2801760"/>
                <a:ext cx="56772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직사각형 98"/>
              <p:cNvSpPr/>
              <p:nvPr/>
            </p:nvSpPr>
            <p:spPr>
              <a:xfrm>
                <a:off x="9496003" y="1310917"/>
                <a:ext cx="567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9" name="직사각형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003" y="1310917"/>
                <a:ext cx="56772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직사각형 100"/>
              <p:cNvSpPr/>
              <p:nvPr/>
            </p:nvSpPr>
            <p:spPr>
              <a:xfrm>
                <a:off x="2641197" y="4046599"/>
                <a:ext cx="567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97" y="4046599"/>
                <a:ext cx="567720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직사각형 104"/>
              <p:cNvSpPr/>
              <p:nvPr/>
            </p:nvSpPr>
            <p:spPr>
              <a:xfrm>
                <a:off x="8826710" y="328441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직사각형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10" y="3284410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직사각형 106"/>
              <p:cNvSpPr/>
              <p:nvPr/>
            </p:nvSpPr>
            <p:spPr>
              <a:xfrm>
                <a:off x="2437441" y="3308569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441" y="3308569"/>
                <a:ext cx="57252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직사각형 107"/>
              <p:cNvSpPr/>
              <p:nvPr/>
            </p:nvSpPr>
            <p:spPr>
              <a:xfrm>
                <a:off x="5096840" y="1562233"/>
                <a:ext cx="559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40" y="1562233"/>
                <a:ext cx="559704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직사각형 108"/>
              <p:cNvSpPr/>
              <p:nvPr/>
            </p:nvSpPr>
            <p:spPr>
              <a:xfrm>
                <a:off x="7741663" y="1562233"/>
                <a:ext cx="559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직사각형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63" y="1562233"/>
                <a:ext cx="55970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직사각형 109"/>
              <p:cNvSpPr/>
              <p:nvPr/>
            </p:nvSpPr>
            <p:spPr>
              <a:xfrm>
                <a:off x="2875227" y="2801760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직사각형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27" y="2801760"/>
                <a:ext cx="562398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직사각형 110"/>
              <p:cNvSpPr/>
              <p:nvPr/>
            </p:nvSpPr>
            <p:spPr>
              <a:xfrm>
                <a:off x="8105352" y="2801760"/>
                <a:ext cx="567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1" name="직사각형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52" y="2801760"/>
                <a:ext cx="567720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원호 116"/>
          <p:cNvSpPr/>
          <p:nvPr/>
        </p:nvSpPr>
        <p:spPr>
          <a:xfrm>
            <a:off x="1968501" y="1903211"/>
            <a:ext cx="723900" cy="806563"/>
          </a:xfrm>
          <a:prstGeom prst="arc">
            <a:avLst>
              <a:gd name="adj1" fmla="val 16267724"/>
              <a:gd name="adj2" fmla="val 116009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8" name="원호 117"/>
          <p:cNvSpPr/>
          <p:nvPr/>
        </p:nvSpPr>
        <p:spPr>
          <a:xfrm flipH="1">
            <a:off x="1911352" y="1902740"/>
            <a:ext cx="838198" cy="806564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9" name="이등변 삼각형 118"/>
          <p:cNvSpPr/>
          <p:nvPr/>
        </p:nvSpPr>
        <p:spPr>
          <a:xfrm flipH="1" flipV="1">
            <a:off x="1895477" y="2190665"/>
            <a:ext cx="69849" cy="15237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원호 122"/>
          <p:cNvSpPr/>
          <p:nvPr/>
        </p:nvSpPr>
        <p:spPr>
          <a:xfrm>
            <a:off x="4369797" y="1903211"/>
            <a:ext cx="723900" cy="806563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4" name="원호 123"/>
          <p:cNvSpPr/>
          <p:nvPr/>
        </p:nvSpPr>
        <p:spPr>
          <a:xfrm flipH="1">
            <a:off x="4312648" y="1902740"/>
            <a:ext cx="838198" cy="806564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5" name="이등변 삼각형 124"/>
          <p:cNvSpPr/>
          <p:nvPr/>
        </p:nvSpPr>
        <p:spPr>
          <a:xfrm flipH="1" flipV="1">
            <a:off x="4296773" y="2190665"/>
            <a:ext cx="69849" cy="15237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/>
          <p:cNvSpPr/>
          <p:nvPr/>
        </p:nvSpPr>
        <p:spPr>
          <a:xfrm>
            <a:off x="7176796" y="1903211"/>
            <a:ext cx="723900" cy="806563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7" name="원호 126"/>
          <p:cNvSpPr/>
          <p:nvPr/>
        </p:nvSpPr>
        <p:spPr>
          <a:xfrm flipH="1">
            <a:off x="7119647" y="1902740"/>
            <a:ext cx="838198" cy="806564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8" name="이등변 삼각형 127"/>
          <p:cNvSpPr/>
          <p:nvPr/>
        </p:nvSpPr>
        <p:spPr>
          <a:xfrm flipH="1" flipV="1">
            <a:off x="7103772" y="2190665"/>
            <a:ext cx="69849" cy="15237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rot="7363980" flipH="1" flipV="1">
            <a:off x="2039672" y="3694140"/>
            <a:ext cx="94775" cy="1954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 144"/>
          <p:cNvSpPr/>
          <p:nvPr/>
        </p:nvSpPr>
        <p:spPr>
          <a:xfrm>
            <a:off x="10146530" y="2223371"/>
            <a:ext cx="330364" cy="988843"/>
          </a:xfrm>
          <a:custGeom>
            <a:avLst/>
            <a:gdLst>
              <a:gd name="connsiteX0" fmla="*/ 330364 w 330364"/>
              <a:gd name="connsiteY0" fmla="*/ 355884 h 988843"/>
              <a:gd name="connsiteX1" fmla="*/ 152564 w 330364"/>
              <a:gd name="connsiteY1" fmla="*/ 284 h 988843"/>
              <a:gd name="connsiteX2" fmla="*/ 164 w 330364"/>
              <a:gd name="connsiteY2" fmla="*/ 406684 h 988843"/>
              <a:gd name="connsiteX3" fmla="*/ 127164 w 330364"/>
              <a:gd name="connsiteY3" fmla="*/ 978184 h 988843"/>
              <a:gd name="connsiteX4" fmla="*/ 317664 w 330364"/>
              <a:gd name="connsiteY4" fmla="*/ 724184 h 98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64" h="988843">
                <a:moveTo>
                  <a:pt x="330364" y="355884"/>
                </a:moveTo>
                <a:cubicBezTo>
                  <a:pt x="268980" y="173850"/>
                  <a:pt x="207597" y="-8183"/>
                  <a:pt x="152564" y="284"/>
                </a:cubicBezTo>
                <a:cubicBezTo>
                  <a:pt x="97531" y="8751"/>
                  <a:pt x="4397" y="243701"/>
                  <a:pt x="164" y="406684"/>
                </a:cubicBezTo>
                <a:cubicBezTo>
                  <a:pt x="-4069" y="569667"/>
                  <a:pt x="74247" y="925267"/>
                  <a:pt x="127164" y="978184"/>
                </a:cubicBezTo>
                <a:cubicBezTo>
                  <a:pt x="180081" y="1031101"/>
                  <a:pt x="248872" y="877642"/>
                  <a:pt x="317664" y="724184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이등변 삼각형 145"/>
          <p:cNvSpPr/>
          <p:nvPr/>
        </p:nvSpPr>
        <p:spPr>
          <a:xfrm rot="10800000" flipH="1" flipV="1">
            <a:off x="10414332" y="2864309"/>
            <a:ext cx="62562" cy="17134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 rot="16200000">
            <a:off x="1739817" y="3493935"/>
            <a:ext cx="330364" cy="988843"/>
          </a:xfrm>
          <a:custGeom>
            <a:avLst/>
            <a:gdLst>
              <a:gd name="connsiteX0" fmla="*/ 330364 w 330364"/>
              <a:gd name="connsiteY0" fmla="*/ 355884 h 988843"/>
              <a:gd name="connsiteX1" fmla="*/ 152564 w 330364"/>
              <a:gd name="connsiteY1" fmla="*/ 284 h 988843"/>
              <a:gd name="connsiteX2" fmla="*/ 164 w 330364"/>
              <a:gd name="connsiteY2" fmla="*/ 406684 h 988843"/>
              <a:gd name="connsiteX3" fmla="*/ 127164 w 330364"/>
              <a:gd name="connsiteY3" fmla="*/ 978184 h 988843"/>
              <a:gd name="connsiteX4" fmla="*/ 317664 w 330364"/>
              <a:gd name="connsiteY4" fmla="*/ 724184 h 98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64" h="988843">
                <a:moveTo>
                  <a:pt x="330364" y="355884"/>
                </a:moveTo>
                <a:cubicBezTo>
                  <a:pt x="268980" y="173850"/>
                  <a:pt x="207597" y="-8183"/>
                  <a:pt x="152564" y="284"/>
                </a:cubicBezTo>
                <a:cubicBezTo>
                  <a:pt x="97531" y="8751"/>
                  <a:pt x="4397" y="243701"/>
                  <a:pt x="164" y="406684"/>
                </a:cubicBezTo>
                <a:cubicBezTo>
                  <a:pt x="-4069" y="569667"/>
                  <a:pt x="74247" y="925267"/>
                  <a:pt x="127164" y="978184"/>
                </a:cubicBezTo>
                <a:cubicBezTo>
                  <a:pt x="180081" y="1031101"/>
                  <a:pt x="248872" y="877642"/>
                  <a:pt x="317664" y="724184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8" name="표 1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584349"/>
                  </p:ext>
                </p:extLst>
              </p:nvPr>
            </p:nvGraphicFramePr>
            <p:xfrm>
              <a:off x="4857282" y="4318005"/>
              <a:ext cx="632846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5693">
                      <a:extLst>
                        <a:ext uri="{9D8B030D-6E8A-4147-A177-3AD203B41FA5}">
                          <a16:colId xmlns:a16="http://schemas.microsoft.com/office/drawing/2014/main" val="3330438062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3191914382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2051137522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263903171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371251047"/>
                        </a:ext>
                      </a:extLst>
                    </a:gridCol>
                  </a:tblGrid>
                  <a:tr h="2132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α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 (mm)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(mm)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l-GR" altLang="ko-KR" dirty="0" smtClean="0"/>
                            <a:t>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269706"/>
                      </a:ext>
                    </a:extLst>
                  </a:tr>
                  <a:tr h="2132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75 (d1)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828126"/>
                      </a:ext>
                    </a:extLst>
                  </a:tr>
                  <a:tr h="2132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105 (a2)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7808015"/>
                      </a:ext>
                    </a:extLst>
                  </a:tr>
                  <a:tr h="2132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150 (a3)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500574"/>
                      </a:ext>
                    </a:extLst>
                  </a:tr>
                  <a:tr h="2132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6660413"/>
                      </a:ext>
                    </a:extLst>
                  </a:tr>
                  <a:tr h="2132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105 (d5)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0046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8" name="표 1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584349"/>
                  </p:ext>
                </p:extLst>
              </p:nvPr>
            </p:nvGraphicFramePr>
            <p:xfrm>
              <a:off x="4857282" y="4318005"/>
              <a:ext cx="632846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5693">
                      <a:extLst>
                        <a:ext uri="{9D8B030D-6E8A-4147-A177-3AD203B41FA5}">
                          <a16:colId xmlns:a16="http://schemas.microsoft.com/office/drawing/2014/main" val="3330438062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3191914382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2051137522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263903171"/>
                        </a:ext>
                      </a:extLst>
                    </a:gridCol>
                    <a:gridCol w="1265693">
                      <a:extLst>
                        <a:ext uri="{9D8B030D-6E8A-4147-A177-3AD203B41FA5}">
                          <a16:colId xmlns:a16="http://schemas.microsoft.com/office/drawing/2014/main" val="3712510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α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 (mm)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(mm)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l-GR" altLang="ko-KR" dirty="0" smtClean="0"/>
                            <a:t>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269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75 (d1)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400000" t="-108333" r="-144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8281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105 (a2)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400000" t="-204918" r="-1442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808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150 (a3)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400000" t="-310000" r="-1442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25005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-90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400000" t="-410000" r="-144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660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105 (d5)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4"/>
                          <a:stretch>
                            <a:fillRect l="-400000" t="-510000" r="-144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0046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9" name="TextBox 148"/>
          <p:cNvSpPr txBox="1"/>
          <p:nvPr/>
        </p:nvSpPr>
        <p:spPr>
          <a:xfrm>
            <a:off x="4857282" y="3851279"/>
            <a:ext cx="392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Dhparameters</a:t>
            </a:r>
            <a:r>
              <a:rPr lang="en-US" altLang="ko-KR" dirty="0" smtClean="0"/>
              <a:t> of 5DOF manipulator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3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직선 연결선 144"/>
          <p:cNvCxnSpPr/>
          <p:nvPr/>
        </p:nvCxnSpPr>
        <p:spPr>
          <a:xfrm flipV="1">
            <a:off x="4960569" y="2666025"/>
            <a:ext cx="5547774" cy="1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정육면체 3"/>
          <p:cNvSpPr/>
          <p:nvPr/>
        </p:nvSpPr>
        <p:spPr>
          <a:xfrm>
            <a:off x="1364343" y="5392054"/>
            <a:ext cx="1792513" cy="82005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6200000" flipH="1">
            <a:off x="1740803" y="4981115"/>
            <a:ext cx="957944" cy="8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1364342" y="4223654"/>
            <a:ext cx="1792513" cy="82005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6200000" flipH="1">
            <a:off x="1767115" y="3790941"/>
            <a:ext cx="957944" cy="8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1364342" y="3062512"/>
            <a:ext cx="1792513" cy="82005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3026229" y="3458028"/>
            <a:ext cx="4321629" cy="10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3824514" y="3062512"/>
            <a:ext cx="1792513" cy="82005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/>
          <p:cNvSpPr/>
          <p:nvPr/>
        </p:nvSpPr>
        <p:spPr>
          <a:xfrm>
            <a:off x="6284686" y="3062512"/>
            <a:ext cx="1792513" cy="82005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108598" y="3276365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92083" y="3926539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615086" y="3297210"/>
            <a:ext cx="5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23" name="자유형 22"/>
          <p:cNvSpPr/>
          <p:nvPr/>
        </p:nvSpPr>
        <p:spPr>
          <a:xfrm>
            <a:off x="3270109" y="2999099"/>
            <a:ext cx="519932" cy="901256"/>
          </a:xfrm>
          <a:custGeom>
            <a:avLst/>
            <a:gdLst>
              <a:gd name="connsiteX0" fmla="*/ 0 w 827462"/>
              <a:gd name="connsiteY0" fmla="*/ 0 h 1019318"/>
              <a:gd name="connsiteX1" fmla="*/ 580571 w 827462"/>
              <a:gd name="connsiteY1" fmla="*/ 101600 h 1019318"/>
              <a:gd name="connsiteX2" fmla="*/ 827314 w 827462"/>
              <a:gd name="connsiteY2" fmla="*/ 522514 h 1019318"/>
              <a:gd name="connsiteX3" fmla="*/ 551543 w 827462"/>
              <a:gd name="connsiteY3" fmla="*/ 957943 h 1019318"/>
              <a:gd name="connsiteX4" fmla="*/ 87085 w 827462"/>
              <a:gd name="connsiteY4" fmla="*/ 1016000 h 1019318"/>
              <a:gd name="connsiteX5" fmla="*/ 87085 w 827462"/>
              <a:gd name="connsiteY5" fmla="*/ 1016000 h 101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462" h="1019318">
                <a:moveTo>
                  <a:pt x="0" y="0"/>
                </a:moveTo>
                <a:cubicBezTo>
                  <a:pt x="221342" y="7257"/>
                  <a:pt x="442685" y="14514"/>
                  <a:pt x="580571" y="101600"/>
                </a:cubicBezTo>
                <a:cubicBezTo>
                  <a:pt x="718457" y="188686"/>
                  <a:pt x="832152" y="379790"/>
                  <a:pt x="827314" y="522514"/>
                </a:cubicBezTo>
                <a:cubicBezTo>
                  <a:pt x="822476" y="665238"/>
                  <a:pt x="674914" y="875695"/>
                  <a:pt x="551543" y="957943"/>
                </a:cubicBezTo>
                <a:cubicBezTo>
                  <a:pt x="428172" y="1040191"/>
                  <a:pt x="87085" y="1016000"/>
                  <a:pt x="87085" y="1016000"/>
                </a:cubicBezTo>
                <a:lnTo>
                  <a:pt x="87085" y="101600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782822" y="2999099"/>
            <a:ext cx="519932" cy="901256"/>
          </a:xfrm>
          <a:custGeom>
            <a:avLst/>
            <a:gdLst>
              <a:gd name="connsiteX0" fmla="*/ 0 w 827462"/>
              <a:gd name="connsiteY0" fmla="*/ 0 h 1019318"/>
              <a:gd name="connsiteX1" fmla="*/ 580571 w 827462"/>
              <a:gd name="connsiteY1" fmla="*/ 101600 h 1019318"/>
              <a:gd name="connsiteX2" fmla="*/ 827314 w 827462"/>
              <a:gd name="connsiteY2" fmla="*/ 522514 h 1019318"/>
              <a:gd name="connsiteX3" fmla="*/ 551543 w 827462"/>
              <a:gd name="connsiteY3" fmla="*/ 957943 h 1019318"/>
              <a:gd name="connsiteX4" fmla="*/ 87085 w 827462"/>
              <a:gd name="connsiteY4" fmla="*/ 1016000 h 1019318"/>
              <a:gd name="connsiteX5" fmla="*/ 87085 w 827462"/>
              <a:gd name="connsiteY5" fmla="*/ 1016000 h 101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462" h="1019318">
                <a:moveTo>
                  <a:pt x="0" y="0"/>
                </a:moveTo>
                <a:cubicBezTo>
                  <a:pt x="221342" y="7257"/>
                  <a:pt x="442685" y="14514"/>
                  <a:pt x="580571" y="101600"/>
                </a:cubicBezTo>
                <a:cubicBezTo>
                  <a:pt x="718457" y="188686"/>
                  <a:pt x="832152" y="379790"/>
                  <a:pt x="827314" y="522514"/>
                </a:cubicBezTo>
                <a:cubicBezTo>
                  <a:pt x="822476" y="665238"/>
                  <a:pt x="674914" y="875695"/>
                  <a:pt x="551543" y="957943"/>
                </a:cubicBezTo>
                <a:cubicBezTo>
                  <a:pt x="428172" y="1040191"/>
                  <a:pt x="87085" y="1016000"/>
                  <a:pt x="87085" y="1016000"/>
                </a:cubicBezTo>
                <a:lnTo>
                  <a:pt x="87085" y="101600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 rot="16200000">
            <a:off x="2000633" y="3642793"/>
            <a:ext cx="519932" cy="901256"/>
          </a:xfrm>
          <a:custGeom>
            <a:avLst/>
            <a:gdLst>
              <a:gd name="connsiteX0" fmla="*/ 0 w 827462"/>
              <a:gd name="connsiteY0" fmla="*/ 0 h 1019318"/>
              <a:gd name="connsiteX1" fmla="*/ 580571 w 827462"/>
              <a:gd name="connsiteY1" fmla="*/ 101600 h 1019318"/>
              <a:gd name="connsiteX2" fmla="*/ 827314 w 827462"/>
              <a:gd name="connsiteY2" fmla="*/ 522514 h 1019318"/>
              <a:gd name="connsiteX3" fmla="*/ 551543 w 827462"/>
              <a:gd name="connsiteY3" fmla="*/ 957943 h 1019318"/>
              <a:gd name="connsiteX4" fmla="*/ 87085 w 827462"/>
              <a:gd name="connsiteY4" fmla="*/ 1016000 h 1019318"/>
              <a:gd name="connsiteX5" fmla="*/ 87085 w 827462"/>
              <a:gd name="connsiteY5" fmla="*/ 1016000 h 101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462" h="1019318">
                <a:moveTo>
                  <a:pt x="0" y="0"/>
                </a:moveTo>
                <a:cubicBezTo>
                  <a:pt x="221342" y="7257"/>
                  <a:pt x="442685" y="14514"/>
                  <a:pt x="580571" y="101600"/>
                </a:cubicBezTo>
                <a:cubicBezTo>
                  <a:pt x="718457" y="188686"/>
                  <a:pt x="832152" y="379790"/>
                  <a:pt x="827314" y="522514"/>
                </a:cubicBezTo>
                <a:cubicBezTo>
                  <a:pt x="822476" y="665238"/>
                  <a:pt x="674914" y="875695"/>
                  <a:pt x="551543" y="957943"/>
                </a:cubicBezTo>
                <a:cubicBezTo>
                  <a:pt x="428172" y="1040191"/>
                  <a:pt x="87085" y="1016000"/>
                  <a:pt x="87085" y="1016000"/>
                </a:cubicBezTo>
                <a:lnTo>
                  <a:pt x="87085" y="101600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 rot="5400000">
            <a:off x="1810268" y="6154449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33" name="자유형 32"/>
          <p:cNvSpPr/>
          <p:nvPr/>
        </p:nvSpPr>
        <p:spPr>
          <a:xfrm rot="21072167">
            <a:off x="3259614" y="5398939"/>
            <a:ext cx="846768" cy="683430"/>
          </a:xfrm>
          <a:custGeom>
            <a:avLst/>
            <a:gdLst>
              <a:gd name="connsiteX0" fmla="*/ 290286 w 1123542"/>
              <a:gd name="connsiteY0" fmla="*/ 0 h 683430"/>
              <a:gd name="connsiteX1" fmla="*/ 769258 w 1123542"/>
              <a:gd name="connsiteY1" fmla="*/ 188686 h 683430"/>
              <a:gd name="connsiteX2" fmla="*/ 1117600 w 1123542"/>
              <a:gd name="connsiteY2" fmla="*/ 595086 h 683430"/>
              <a:gd name="connsiteX3" fmla="*/ 478972 w 1123542"/>
              <a:gd name="connsiteY3" fmla="*/ 682172 h 683430"/>
              <a:gd name="connsiteX4" fmla="*/ 0 w 1123542"/>
              <a:gd name="connsiteY4" fmla="*/ 638629 h 68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3542" h="683430">
                <a:moveTo>
                  <a:pt x="290286" y="0"/>
                </a:moveTo>
                <a:cubicBezTo>
                  <a:pt x="460829" y="44752"/>
                  <a:pt x="631372" y="89505"/>
                  <a:pt x="769258" y="188686"/>
                </a:cubicBezTo>
                <a:cubicBezTo>
                  <a:pt x="907144" y="287867"/>
                  <a:pt x="1165981" y="512838"/>
                  <a:pt x="1117600" y="595086"/>
                </a:cubicBezTo>
                <a:cubicBezTo>
                  <a:pt x="1069219" y="677334"/>
                  <a:pt x="665239" y="674915"/>
                  <a:pt x="478972" y="682172"/>
                </a:cubicBezTo>
                <a:cubicBezTo>
                  <a:pt x="292705" y="689429"/>
                  <a:pt x="146352" y="664029"/>
                  <a:pt x="0" y="63862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83215" y="3991488"/>
            <a:ext cx="69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3130515" y="6091302"/>
            <a:ext cx="46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088608" y="2778835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5665166" y="2778837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2960702" y="3865175"/>
            <a:ext cx="7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5515283" y="3865175"/>
            <a:ext cx="7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160280" y="5052520"/>
            <a:ext cx="58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11227" y="4012813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953828" y="3424073"/>
            <a:ext cx="1349829" cy="9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데이터 47"/>
          <p:cNvSpPr/>
          <p:nvPr/>
        </p:nvSpPr>
        <p:spPr>
          <a:xfrm rot="18359278">
            <a:off x="8097017" y="3219883"/>
            <a:ext cx="2249006" cy="42400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201650">
            <a:off x="9428845" y="2933865"/>
            <a:ext cx="1465942" cy="46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201650">
            <a:off x="8795660" y="3876651"/>
            <a:ext cx="1465942" cy="46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 flipH="1">
            <a:off x="8108947" y="2918786"/>
            <a:ext cx="957944" cy="8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/>
          <p:cNvSpPr/>
          <p:nvPr/>
        </p:nvSpPr>
        <p:spPr>
          <a:xfrm>
            <a:off x="8226905" y="1602395"/>
            <a:ext cx="1174955" cy="1306551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217885" y="2281172"/>
            <a:ext cx="100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Motor6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15893" y="5737593"/>
            <a:ext cx="1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Motor1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15893" y="4532590"/>
            <a:ext cx="1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Motor2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15893" y="3340182"/>
            <a:ext cx="1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Motor3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139052" y="3340182"/>
            <a:ext cx="1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Motor4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35433" y="3340182"/>
            <a:ext cx="1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Motor5</a:t>
            </a:r>
            <a:endParaRPr lang="ko-KR" altLang="en-US" dirty="0"/>
          </a:p>
        </p:txBody>
      </p:sp>
      <p:sp>
        <p:nvSpPr>
          <p:cNvPr id="61" name="제목 4"/>
          <p:cNvSpPr>
            <a:spLocks noGrp="1"/>
          </p:cNvSpPr>
          <p:nvPr>
            <p:ph type="title"/>
          </p:nvPr>
        </p:nvSpPr>
        <p:spPr>
          <a:xfrm>
            <a:off x="685800" y="3143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Motor scheme Of manipulator</a:t>
            </a:r>
            <a:endParaRPr lang="ko-KR" altLang="en-US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701165" y="4645292"/>
            <a:ext cx="43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701165" y="6144663"/>
            <a:ext cx="43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884305" y="4792247"/>
            <a:ext cx="32760" cy="130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0404" y="5133331"/>
            <a:ext cx="51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d1</a:t>
            </a:r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701165" y="3121343"/>
            <a:ext cx="43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01165" y="4620714"/>
            <a:ext cx="43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884305" y="3268298"/>
            <a:ext cx="32760" cy="130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10404" y="3609382"/>
            <a:ext cx="51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cxnSp>
        <p:nvCxnSpPr>
          <p:cNvPr id="117" name="직선 연결선 116"/>
          <p:cNvCxnSpPr/>
          <p:nvPr/>
        </p:nvCxnSpPr>
        <p:spPr>
          <a:xfrm>
            <a:off x="4735913" y="2465515"/>
            <a:ext cx="0" cy="31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2409371" y="2650505"/>
            <a:ext cx="2146202" cy="1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05775" y="2271554"/>
            <a:ext cx="53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2260599" y="2465515"/>
            <a:ext cx="0" cy="31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0628087" y="2532198"/>
            <a:ext cx="0" cy="31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524670" y="2280849"/>
            <a:ext cx="56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d5</a:t>
            </a:r>
            <a:endParaRPr lang="ko-KR" altLang="en-US" dirty="0"/>
          </a:p>
        </p:txBody>
      </p:sp>
      <p:cxnSp>
        <p:nvCxnSpPr>
          <p:cNvPr id="147" name="직선 연결선 146"/>
          <p:cNvCxnSpPr/>
          <p:nvPr/>
        </p:nvCxnSpPr>
        <p:spPr>
          <a:xfrm>
            <a:off x="4848241" y="2465515"/>
            <a:ext cx="0" cy="310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3143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Inverse Kinematics Of manipulator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787400" y="1639888"/>
                <a:ext cx="6872623" cy="4767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234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m:rPr>
                        <m:nor/>
                      </m:rPr>
                      <a:rPr lang="ko-KR" altLang="en-US" smtClean="0"/>
                      <m:t>①</m:t>
                    </m:r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234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m:rPr>
                        <m:nor/>
                      </m:rPr>
                      <a:rPr lang="ko-KR" altLang="en-US"/>
                      <m:t>②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m:rPr>
                        <m:nor/>
                      </m:rPr>
                      <a:rPr lang="ko-KR" altLang="en-US"/>
                      <m:t>③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dirty="0" smtClean="0"/>
                            <m:t>θ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mtClean="0"/>
                          <m:t>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mtClean="0"/>
                          <m:t>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mtClean="0"/>
                      <m:t>③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/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 smtClean="0"/>
                              <m:t> -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dirty="0" smtClean="0"/>
                                          <m:t>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dirty="0" smtClean="0"/>
                                          <m:t>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 smtClean="0"/>
                              <m:t>-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ko-KR" altLang="en-US" dirty="0" smtClean="0"/>
                              <m:t> 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 smtClean="0"/>
                          <m:t>θ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atan2(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endParaRPr lang="en-US" altLang="ko-KR" dirty="0" smtClean="0"/>
              </a:p>
              <a:p>
                <a:pPr/>
                <a:endParaRPr lang="ko-KR" altLang="en-US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639888"/>
                <a:ext cx="6872623" cy="4767074"/>
              </a:xfrm>
              <a:prstGeom prst="rect">
                <a:avLst/>
              </a:prstGeom>
              <a:blipFill>
                <a:blip r:embed="rId2"/>
                <a:stretch>
                  <a:fillRect l="-177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3143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Inverse Kinematics Of manipulator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558800" y="1642422"/>
            <a:ext cx="12700" cy="303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58800" y="4620572"/>
            <a:ext cx="388620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558800" y="3406134"/>
            <a:ext cx="800100" cy="127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358900" y="3063234"/>
            <a:ext cx="1600200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959100" y="2125816"/>
            <a:ext cx="736600" cy="937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71500" y="3063234"/>
            <a:ext cx="2387600" cy="161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71500" y="4343552"/>
            <a:ext cx="1457325" cy="33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028825" y="3063234"/>
            <a:ext cx="942975" cy="127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84200" y="3063234"/>
            <a:ext cx="2387600" cy="161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원호 34"/>
          <p:cNvSpPr/>
          <p:nvPr/>
        </p:nvSpPr>
        <p:spPr>
          <a:xfrm rot="1335426">
            <a:off x="779463" y="4220522"/>
            <a:ext cx="592137" cy="800100"/>
          </a:xfrm>
          <a:prstGeom prst="arc">
            <a:avLst>
              <a:gd name="adj1" fmla="val 16200000"/>
              <a:gd name="adj2" fmla="val 21219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/>
          <p:cNvSpPr/>
          <p:nvPr/>
        </p:nvSpPr>
        <p:spPr>
          <a:xfrm rot="473639">
            <a:off x="1185589" y="4073115"/>
            <a:ext cx="503616" cy="716946"/>
          </a:xfrm>
          <a:prstGeom prst="arc">
            <a:avLst>
              <a:gd name="adj1" fmla="val 16200000"/>
              <a:gd name="adj2" fmla="val 21219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72583" y="4078380"/>
            <a:ext cx="37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621547" y="38953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l-GR" altLang="ko-KR" dirty="0" smtClean="0">
                <a:solidFill>
                  <a:srgbClr val="444444"/>
                </a:solidFill>
                <a:effectLst/>
              </a:rPr>
              <a:t>β</a:t>
            </a:r>
            <a:endParaRPr lang="el-GR" altLang="ko-KR" dirty="0">
              <a:solidFill>
                <a:srgbClr val="444444"/>
              </a:solidFill>
              <a:effectLst/>
            </a:endParaRPr>
          </a:p>
        </p:txBody>
      </p:sp>
      <p:sp>
        <p:nvSpPr>
          <p:cNvPr id="41" name="원호 40"/>
          <p:cNvSpPr/>
          <p:nvPr/>
        </p:nvSpPr>
        <p:spPr>
          <a:xfrm rot="698862">
            <a:off x="452399" y="4305201"/>
            <a:ext cx="532697" cy="680787"/>
          </a:xfrm>
          <a:prstGeom prst="arc">
            <a:avLst>
              <a:gd name="adj1" fmla="val 16200000"/>
              <a:gd name="adj2" fmla="val 21219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782349" y="4068062"/>
                <a:ext cx="59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dirty="0" smtClean="0"/>
                            <m:t>θ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49" y="4068062"/>
                <a:ext cx="593368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832094" y="3641130"/>
                <a:ext cx="567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94" y="3641130"/>
                <a:ext cx="56772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1917647" y="2994995"/>
                <a:ext cx="567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647" y="2994995"/>
                <a:ext cx="56772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2959100" y="2267539"/>
                <a:ext cx="58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2267539"/>
                <a:ext cx="58375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>
            <a:off x="571500" y="4620572"/>
            <a:ext cx="0" cy="74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84200" y="5363549"/>
            <a:ext cx="2666775" cy="137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557212" y="4989904"/>
            <a:ext cx="3443288" cy="37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원호 56"/>
          <p:cNvSpPr/>
          <p:nvPr/>
        </p:nvSpPr>
        <p:spPr>
          <a:xfrm rot="3077399">
            <a:off x="766404" y="5141570"/>
            <a:ext cx="592137" cy="800100"/>
          </a:xfrm>
          <a:prstGeom prst="arc">
            <a:avLst>
              <a:gd name="adj1" fmla="val 16200000"/>
              <a:gd name="adj2" fmla="val 21219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/>
              <p:cNvSpPr/>
              <p:nvPr/>
            </p:nvSpPr>
            <p:spPr>
              <a:xfrm>
                <a:off x="1439368" y="5392838"/>
                <a:ext cx="588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dirty="0" smtClean="0"/>
                            <m:t>θ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68" y="5392838"/>
                <a:ext cx="58804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/>
              <p:cNvSpPr/>
              <p:nvPr/>
            </p:nvSpPr>
            <p:spPr>
              <a:xfrm>
                <a:off x="308987" y="1227764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87" y="1227764"/>
                <a:ext cx="382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직사각형 60"/>
              <p:cNvSpPr/>
              <p:nvPr/>
            </p:nvSpPr>
            <p:spPr>
              <a:xfrm>
                <a:off x="3950449" y="4677722"/>
                <a:ext cx="396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49" y="4677722"/>
                <a:ext cx="396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>
          <a:xfrm>
            <a:off x="3250975" y="6488668"/>
            <a:ext cx="50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직사각형 62"/>
              <p:cNvSpPr/>
              <p:nvPr/>
            </p:nvSpPr>
            <p:spPr>
              <a:xfrm>
                <a:off x="109701" y="4743942"/>
                <a:ext cx="578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1" y="4743942"/>
                <a:ext cx="57842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/>
          <p:cNvCxnSpPr/>
          <p:nvPr/>
        </p:nvCxnSpPr>
        <p:spPr>
          <a:xfrm>
            <a:off x="2941173" y="3051711"/>
            <a:ext cx="1009276" cy="279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1344541" y="2021656"/>
            <a:ext cx="855564" cy="139700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원호 74"/>
          <p:cNvSpPr/>
          <p:nvPr/>
        </p:nvSpPr>
        <p:spPr>
          <a:xfrm rot="359114">
            <a:off x="1351875" y="3030805"/>
            <a:ext cx="433267" cy="603815"/>
          </a:xfrm>
          <a:prstGeom prst="arc">
            <a:avLst>
              <a:gd name="adj1" fmla="val 16200000"/>
              <a:gd name="adj2" fmla="val 21219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직사각형 76"/>
              <p:cNvSpPr/>
              <p:nvPr/>
            </p:nvSpPr>
            <p:spPr>
              <a:xfrm>
                <a:off x="1683767" y="2772527"/>
                <a:ext cx="59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dirty="0" smtClean="0"/>
                            <m:t>θ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7" y="2772527"/>
                <a:ext cx="59336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직사각형 78"/>
          <p:cNvSpPr/>
          <p:nvPr/>
        </p:nvSpPr>
        <p:spPr>
          <a:xfrm>
            <a:off x="3279769" y="2581097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dirty="0" smtClean="0"/>
              <a:t>φ</a:t>
            </a:r>
            <a:endParaRPr lang="ko-KR" altLang="en-US" dirty="0"/>
          </a:p>
        </p:txBody>
      </p:sp>
      <p:sp>
        <p:nvSpPr>
          <p:cNvPr id="81" name="원호 80"/>
          <p:cNvSpPr/>
          <p:nvPr/>
        </p:nvSpPr>
        <p:spPr>
          <a:xfrm rot="359114">
            <a:off x="2902705" y="2777204"/>
            <a:ext cx="433267" cy="603815"/>
          </a:xfrm>
          <a:prstGeom prst="arc">
            <a:avLst>
              <a:gd name="adj1" fmla="val 16200000"/>
              <a:gd name="adj2" fmla="val 212195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직사각형 81"/>
              <p:cNvSpPr/>
              <p:nvPr/>
            </p:nvSpPr>
            <p:spPr>
              <a:xfrm>
                <a:off x="4322688" y="4415752"/>
                <a:ext cx="963469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1000" dirty="0" smtClean="0"/>
                                    <m:t> 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0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ko-KR" altLang="en-US" sz="1000" dirty="0" smtClean="0"/>
                                    <m:t> </m:t>
                                  </m:r>
                                </m:e>
                                <m:sub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88" y="4415752"/>
                <a:ext cx="963469" cy="4054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직사각형 82"/>
              <p:cNvSpPr/>
              <p:nvPr/>
            </p:nvSpPr>
            <p:spPr>
              <a:xfrm>
                <a:off x="5551168" y="1848022"/>
                <a:ext cx="6501131" cy="2595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l-GR" altLang="ko-KR" dirty="0" smtClean="0"/>
                  <a:t>α</a:t>
                </a:r>
                <a:r>
                  <a:rPr lang="en-US" altLang="ko-KR" dirty="0" smtClean="0"/>
                  <a:t> = atan2(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 smtClean="0"/>
                      <m:t> −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 smtClean="0"/>
                                  <m:t>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−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/>
                <a:r>
                  <a:rPr lang="el-GR" altLang="ko-KR" dirty="0" smtClean="0">
                    <a:solidFill>
                      <a:srgbClr val="444444"/>
                    </a:solidFill>
                    <a:effectLst/>
                  </a:rPr>
                  <a:t>β</a:t>
                </a:r>
                <a:r>
                  <a:rPr lang="en-US" altLang="ko-KR" dirty="0" smtClean="0">
                    <a:solidFill>
                      <a:srgbClr val="444444"/>
                    </a:solidFill>
                    <a:effectLst/>
                  </a:rPr>
                  <a:t> = atan2(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444444"/>
                    </a:solidFill>
                    <a:effectLst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444444"/>
                    </a:solidFill>
                    <a:effectLst/>
                  </a:rPr>
                  <a:t>)</a:t>
                </a:r>
                <a:endParaRPr lang="el-GR" altLang="ko-KR" dirty="0" smtClean="0">
                  <a:solidFill>
                    <a:srgbClr val="444444"/>
                  </a:solidFill>
                  <a:effectLst/>
                </a:endParaRPr>
              </a:p>
              <a:p>
                <a:pPr/>
                <a:endParaRPr lang="en-US" altLang="ko-KR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 smtClean="0"/>
                          <m:t>θ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altLang="ko-KR" dirty="0" smtClean="0"/>
                  <a:t>α</a:t>
                </a:r>
                <a:r>
                  <a:rPr lang="en-US" altLang="ko-KR" dirty="0" smtClean="0"/>
                  <a:t> + </a:t>
                </a:r>
                <a:r>
                  <a:rPr lang="el-GR" altLang="ko-KR" dirty="0" smtClean="0">
                    <a:solidFill>
                      <a:srgbClr val="444444"/>
                    </a:solidFill>
                    <a:effectLst/>
                  </a:rPr>
                  <a:t>β</a:t>
                </a:r>
              </a:p>
              <a:p>
                <a:pPr/>
                <a:endParaRPr lang="en-US" altLang="ko-KR" dirty="0" smtClean="0"/>
              </a:p>
              <a:p>
                <a:pPr/>
                <a:endParaRPr lang="en-US" altLang="ko-KR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 smtClean="0"/>
                          <m:t>θ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 smtClean="0"/>
                          <m:t>θ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dirty="0" smtClean="0"/>
                          <m:t>θ</m:t>
                        </m:r>
                        <m:r>
                          <m:rPr>
                            <m:nor/>
                          </m:rPr>
                          <a:rPr lang="ko-KR" altLang="en-US" dirty="0" smtClean="0"/>
                          <m:t>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/>
                <a:endParaRPr lang="ko-KR" altLang="en-US" dirty="0"/>
              </a:p>
            </p:txBody>
          </p:sp>
        </mc:Choice>
        <mc:Fallback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168" y="1848022"/>
                <a:ext cx="6501131" cy="2595006"/>
              </a:xfrm>
              <a:prstGeom prst="rect">
                <a:avLst/>
              </a:prstGeom>
              <a:blipFill>
                <a:blip r:embed="rId1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3143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Accuracy Test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076525"/>
                  </p:ext>
                </p:extLst>
              </p:nvPr>
            </p:nvGraphicFramePr>
            <p:xfrm>
              <a:off x="1045028" y="1807495"/>
              <a:ext cx="10406748" cy="44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7229">
                      <a:extLst>
                        <a:ext uri="{9D8B030D-6E8A-4147-A177-3AD203B41FA5}">
                          <a16:colId xmlns:a16="http://schemas.microsoft.com/office/drawing/2014/main" val="208257660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2715637748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1240079515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1091257508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3851340972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3281802561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459076776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2330992828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1360277055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461531510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3992440889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41021747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Px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Px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실제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Py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Py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실제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Pz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Pz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실제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오차율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1400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sz="1400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sz="1400" dirty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1400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sz="1400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sz="1400" dirty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1400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sz="1400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sz="1400" dirty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ko-KR" sz="1400" dirty="0" smtClean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sz="1400" dirty="0" smtClean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ko-KR" sz="1400" dirty="0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343761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3.78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177.89</a:t>
                          </a:r>
                          <a:endParaRPr lang="ko-KR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149.58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28.31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14422965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6.44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157.27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123.02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34.26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0104145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21.2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16.1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8.50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53.13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136.08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115.73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412392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11.67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117.64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105.33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12.31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786297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21.8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19.1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13.37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77.77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30.01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598952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26.2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12.43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51.34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88.63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27.83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304966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25.7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25.9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17.5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12.13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67.31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35.92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31.39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488023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17.7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19.0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13.5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10.74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163.93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124.10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12.82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051483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90.00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163.63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124.13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39.50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004714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1.7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163.63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124.13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39.50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9598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076525"/>
                  </p:ext>
                </p:extLst>
              </p:nvPr>
            </p:nvGraphicFramePr>
            <p:xfrm>
              <a:off x="1045028" y="1807495"/>
              <a:ext cx="10406748" cy="44465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7229">
                      <a:extLst>
                        <a:ext uri="{9D8B030D-6E8A-4147-A177-3AD203B41FA5}">
                          <a16:colId xmlns:a16="http://schemas.microsoft.com/office/drawing/2014/main" val="208257660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2715637748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1240079515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1091257508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3851340972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3281802561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459076776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2330992828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1360277055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461531510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3992440889"/>
                        </a:ext>
                      </a:extLst>
                    </a:gridCol>
                    <a:gridCol w="867229">
                      <a:extLst>
                        <a:ext uri="{9D8B030D-6E8A-4147-A177-3AD203B41FA5}">
                          <a16:colId xmlns:a16="http://schemas.microsoft.com/office/drawing/2014/main" val="410217479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Px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Px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실제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Py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Py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실제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Pz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Pz</a:t>
                          </a:r>
                          <a:r>
                            <a:rPr lang="en-US" altLang="ko-KR" sz="1400" dirty="0" smtClean="0"/>
                            <a:t>(</a:t>
                          </a:r>
                          <a:r>
                            <a:rPr lang="ko-KR" altLang="en-US" sz="1400" dirty="0" smtClean="0"/>
                            <a:t>실제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오차율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113" t="-2000" r="-301408" b="-13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2113" t="-2000" r="-201408" b="-13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05" t="-2000" r="-100000" b="-13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02817" t="-2000" r="-704" b="-13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343761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3.78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/>
                            <a:t>177.89</a:t>
                          </a:r>
                          <a:endParaRPr lang="ko-KR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149.58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28.31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14422965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6.44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157.27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123.02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34.26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0104145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15.0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21.2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16.1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8.50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53.13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136.08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115.73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412392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14.3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11.67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117.64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105.33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12.31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786297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21.8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19.1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13.37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107.77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77.77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30.01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598952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26.2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12.43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51.34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88.63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60.80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27.83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304966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25.7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25.9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17.5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12.13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67.31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35.92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31.39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488023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8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17.7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19.0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13.5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10.74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45.00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163.93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124.10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12.82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7051483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9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6.25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90.00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163.63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124.13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39.50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004714"/>
                      </a:ext>
                    </a:extLst>
                  </a:tr>
                  <a:tr h="414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10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1.7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20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18.5</a:t>
                          </a:r>
                          <a:endParaRPr lang="ko-KR" altLang="en-US" sz="1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163.63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124.13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39.50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9598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9483785" y="977106"/>
            <a:ext cx="246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길이 단위 </a:t>
            </a:r>
            <a:r>
              <a:rPr lang="en-US" altLang="ko-KR" dirty="0" smtClean="0"/>
              <a:t>: cm</a:t>
            </a:r>
          </a:p>
        </p:txBody>
      </p:sp>
    </p:spTree>
    <p:extLst>
      <p:ext uri="{BB962C8B-B14F-4D97-AF65-F5344CB8AC3E}">
        <p14:creationId xmlns:p14="http://schemas.microsoft.com/office/powerpoint/2010/main" val="36477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5742"/>
                <a:ext cx="10515600" cy="2020662"/>
              </a:xfrm>
            </p:spPr>
            <p:txBody>
              <a:bodyPr/>
              <a:lstStyle/>
              <a:p>
                <a:r>
                  <a:rPr lang="ko-KR" altLang="en-US" dirty="0" smtClean="0"/>
                  <a:t>실험 결과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000" dirty="0" err="1" smtClean="0"/>
                  <a:t>기저계</a:t>
                </a:r>
                <a:r>
                  <a:rPr lang="en-US" altLang="ko-KR" sz="2000" dirty="0" smtClean="0"/>
                  <a:t>(base frame)</a:t>
                </a:r>
                <a:r>
                  <a:rPr lang="ko-KR" altLang="en-US" sz="2000" dirty="0" smtClean="0"/>
                  <a:t>에서 멀어질수록 </a:t>
                </a:r>
                <a:r>
                  <a:rPr lang="en-US" altLang="ko-KR" sz="2000" dirty="0" err="1" smtClean="0"/>
                  <a:t>Pz</a:t>
                </a:r>
                <a:r>
                  <a:rPr lang="ko-KR" altLang="en-US" sz="2000" dirty="0" smtClean="0"/>
                  <a:t>값의 오차가 커짐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000" dirty="0"/>
                          <m:t>θ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e>
                      <m: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값이 작아질수록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000" dirty="0"/>
                          <m:t>θ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e>
                      <m:sub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값이 작아질수록 </a:t>
                </a:r>
                <a:r>
                  <a:rPr lang="en-US" altLang="ko-KR" sz="2000" dirty="0" err="1" smtClean="0"/>
                  <a:t>Pz</a:t>
                </a:r>
                <a:r>
                  <a:rPr lang="ko-KR" altLang="en-US" sz="2000" dirty="0" smtClean="0"/>
                  <a:t>값의 오차가 커짐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5742"/>
                <a:ext cx="10515600" cy="2020662"/>
              </a:xfrm>
              <a:blipFill>
                <a:blip r:embed="rId2"/>
                <a:stretch>
                  <a:fillRect l="-1043" t="-5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85800" y="3143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Accuracy Test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5800" y="3259821"/>
            <a:ext cx="10515600" cy="202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실험 고찰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 dirty="0" err="1" smtClean="0"/>
              <a:t>그리퍼의</a:t>
            </a:r>
            <a:r>
              <a:rPr lang="ko-KR" altLang="en-US" sz="2000" dirty="0" smtClean="0"/>
              <a:t> 무게가 무거워 모터에 부하가 걸리는 현상 발생</a:t>
            </a:r>
            <a:endParaRPr lang="en-US" altLang="ko-KR" sz="2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 dirty="0" smtClean="0"/>
              <a:t>원점으로부터 거리가 멀어질수록 </a:t>
            </a:r>
            <a:r>
              <a:rPr lang="en-US" altLang="ko-KR" sz="2000" dirty="0" smtClean="0"/>
              <a:t>Motor1</a:t>
            </a:r>
            <a:r>
              <a:rPr lang="ko-KR" altLang="en-US" sz="2000" dirty="0" smtClean="0"/>
              <a:t>번의 축이 틀어져 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Pz</a:t>
            </a:r>
            <a:r>
              <a:rPr lang="ko-KR" altLang="en-US" sz="2000" dirty="0" smtClean="0"/>
              <a:t>값의 오차가 크게 발생하는 현상 발생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5280483"/>
            <a:ext cx="10515600" cy="202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202020"/>
            <a:ext cx="8937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따라서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Motor1</a:t>
            </a:r>
            <a:r>
              <a:rPr lang="ko-KR" altLang="en-US" dirty="0" smtClean="0"/>
              <a:t>번 부분의 축이 흔들리지 않도록 구조 변경 및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 동역학을 이용하여 </a:t>
            </a:r>
            <a:r>
              <a:rPr lang="ko-KR" altLang="en-US" dirty="0" err="1" smtClean="0"/>
              <a:t>로봇팔이</a:t>
            </a:r>
            <a:r>
              <a:rPr lang="ko-KR" altLang="en-US" dirty="0" smtClean="0"/>
              <a:t> 들 수 있는 무게 계산 및 견딜 수 있는 모터의 토크 계산 후 보강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98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85800" y="15466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0231"/>
            <a:ext cx="9789433" cy="491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76493"/>
            <a:ext cx="32670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>
            <a:spLocks noGrp="1"/>
          </p:cNvSpPr>
          <p:nvPr>
            <p:ph type="title"/>
          </p:nvPr>
        </p:nvSpPr>
        <p:spPr>
          <a:xfrm>
            <a:off x="685800" y="3143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639888"/>
            <a:ext cx="8311243" cy="47016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31429"/>
            <a:ext cx="55911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084319" y="3567124"/>
            <a:ext cx="8920479" cy="7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329909" y="1979648"/>
            <a:ext cx="1839884" cy="161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-1494905" y="-244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Rorot</a:t>
            </a:r>
            <a:r>
              <a:rPr lang="en-US" altLang="ko-KR" dirty="0" smtClean="0"/>
              <a:t> Arm Fishbone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7183" y="1632513"/>
            <a:ext cx="19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하드웨어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2109281" y="2325532"/>
            <a:ext cx="575768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91241" y="2899429"/>
            <a:ext cx="810713" cy="1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116462" y="2640881"/>
            <a:ext cx="736454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705566" y="3174148"/>
            <a:ext cx="544739" cy="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7454787" y="2029771"/>
            <a:ext cx="1839884" cy="161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901056" y="2957135"/>
            <a:ext cx="592919" cy="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042682" y="2545322"/>
            <a:ext cx="837620" cy="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8824194" y="3187185"/>
            <a:ext cx="697504" cy="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138259" y="3611657"/>
            <a:ext cx="1180408" cy="192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2029304" y="4635990"/>
            <a:ext cx="603334" cy="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2916654" y="4278253"/>
            <a:ext cx="760615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425280" y="5095837"/>
            <a:ext cx="491374" cy="1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0114" y="1978239"/>
            <a:ext cx="163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그리퍼의</a:t>
            </a:r>
            <a:r>
              <a:rPr lang="ko-KR" altLang="en-US" sz="1400" dirty="0" smtClean="0"/>
              <a:t> 무게가 무거움</a:t>
            </a:r>
            <a:endParaRPr lang="en-US" altLang="ko-KR" sz="14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733154" y="2755903"/>
            <a:ext cx="198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모터 및 재료가 무거움</a:t>
            </a:r>
            <a:endParaRPr lang="en-US" altLang="ko-KR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869188" y="2346782"/>
            <a:ext cx="198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서보모터의</a:t>
            </a:r>
            <a:r>
              <a:rPr lang="ko-KR" altLang="en-US" sz="1400" dirty="0" smtClean="0"/>
              <a:t> 토크는 적절한가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45903" y="3457616"/>
            <a:ext cx="198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정확성 향상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944442" y="2363857"/>
            <a:ext cx="198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속도 제어 부재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332388" y="5597256"/>
            <a:ext cx="19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구조적 문제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42735" y="3932840"/>
            <a:ext cx="23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팔을 지지하는 부분이 불안정하고 흔들린다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94023" y="1628918"/>
            <a:ext cx="19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3318667" y="3420113"/>
            <a:ext cx="671182" cy="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66402" y="3254096"/>
            <a:ext cx="215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제어기성능은 문제 없나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9562289" y="2895348"/>
            <a:ext cx="2020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작업 공간 밖의 경우 처리는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351982" y="2671634"/>
            <a:ext cx="198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고정밀</a:t>
            </a:r>
            <a:r>
              <a:rPr lang="ko-KR" altLang="en-US" sz="1400" dirty="0" smtClean="0"/>
              <a:t> 제어 방법 부재</a:t>
            </a:r>
            <a:endParaRPr lang="en-US" altLang="ko-KR" sz="1400" dirty="0" smtClean="0"/>
          </a:p>
          <a:p>
            <a:r>
              <a:rPr lang="en-US" altLang="ko-KR" sz="1400" dirty="0" smtClean="0"/>
              <a:t>(PID)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4274273" y="3019624"/>
            <a:ext cx="21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전원 공급은 안정적인가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275532" y="4464317"/>
            <a:ext cx="198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링크 길이의 적절성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940127" y="4982459"/>
            <a:ext cx="198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무게 균형은 적절한가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7083636" y="2223799"/>
            <a:ext cx="592919" cy="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2461770" y="4006813"/>
            <a:ext cx="603334" cy="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90642" y="3798696"/>
            <a:ext cx="198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볼트 체결 불량</a:t>
            </a:r>
            <a:endParaRPr lang="ko-KR" altLang="en-US" sz="1400" dirty="0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2628550" y="2199532"/>
            <a:ext cx="736454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381276" y="1905433"/>
            <a:ext cx="198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서보모터가</a:t>
            </a:r>
            <a:r>
              <a:rPr lang="ko-KR" altLang="en-US" sz="1400" dirty="0" smtClean="0"/>
              <a:t> 나타내는 각도는 정확한가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66548" y="1920614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각도 계산 오류 및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 변수 오류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40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1127</Words>
  <Application>Microsoft Office PowerPoint</Application>
  <PresentationFormat>와이드스크린</PresentationFormat>
  <Paragraphs>274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5DOF manipulator scheme</vt:lpstr>
      <vt:lpstr>Motor scheme Of manipulator</vt:lpstr>
      <vt:lpstr>Inverse Kinematics Of manipulator</vt:lpstr>
      <vt:lpstr>Inverse Kinematics Of manipulator</vt:lpstr>
      <vt:lpstr>Accuracy Test</vt:lpstr>
      <vt:lpstr>Accuracy Test</vt:lpstr>
      <vt:lpstr>Code</vt:lpstr>
      <vt:lpstr>Code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entitys</dc:creator>
  <cp:lastModifiedBy>entitys</cp:lastModifiedBy>
  <cp:revision>43</cp:revision>
  <dcterms:created xsi:type="dcterms:W3CDTF">2024-05-29T08:27:22Z</dcterms:created>
  <dcterms:modified xsi:type="dcterms:W3CDTF">2024-06-03T11:14:59Z</dcterms:modified>
</cp:coreProperties>
</file>