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79" r:id="rId3"/>
    <p:sldId id="281" r:id="rId4"/>
    <p:sldId id="274" r:id="rId5"/>
    <p:sldId id="275" r:id="rId6"/>
    <p:sldId id="276" r:id="rId7"/>
    <p:sldId id="277" r:id="rId8"/>
    <p:sldId id="278" r:id="rId9"/>
    <p:sldId id="282" r:id="rId10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2"/>
      <p:bold r:id="rId13"/>
    </p:embeddedFont>
    <p:embeddedFont>
      <p:font typeface="Anybody" panose="020B060000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1CBBF7-40D9-4666-8D24-234FC6D876B6}">
  <a:tblStyle styleId="{5B1CBBF7-40D9-4666-8D24-234FC6D876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4AF390-EB14-4836-B7C2-C04810BE5F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78bb9d625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78bb9d625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0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6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70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75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564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32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3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1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4225" y="1566938"/>
            <a:ext cx="4528800" cy="138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4225" y="3148763"/>
            <a:ext cx="4528800" cy="42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" name="Google Shape;17;p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" name="Google Shape;23;p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1"/>
          </p:nvPr>
        </p:nvSpPr>
        <p:spPr>
          <a:xfrm>
            <a:off x="4163570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2"/>
          </p:nvPr>
        </p:nvSpPr>
        <p:spPr>
          <a:xfrm>
            <a:off x="713225" y="2272500"/>
            <a:ext cx="2694900" cy="16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3"/>
          </p:nvPr>
        </p:nvSpPr>
        <p:spPr>
          <a:xfrm>
            <a:off x="713225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4"/>
          </p:nvPr>
        </p:nvSpPr>
        <p:spPr>
          <a:xfrm>
            <a:off x="4163566" y="1791350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5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85" name="Google Shape;85;p5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86" name="Google Shape;86;p5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5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5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" name="Google Shape;89;p5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5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92" name="Google Shape;92;p5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5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5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5" name="Google Shape;95;p5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96" name="Google Shape;96;p5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" name="Google Shape;97;p5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5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4915376" y="4167393"/>
            <a:ext cx="4291800" cy="26994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5" name="Google Shape;155;p8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56" name="Google Shape;156;p8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57" name="Google Shape;157;p8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8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8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0" name="Google Shape;160;p8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2" name="Google Shape;162;p8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63" name="Google Shape;163;p8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" name="Google Shape;166;p8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8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69" name="Google Shape;169;p8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9"/>
          <p:cNvSpPr/>
          <p:nvPr/>
        </p:nvSpPr>
        <p:spPr>
          <a:xfrm rot="-4080314">
            <a:off x="-2065524" y="1779314"/>
            <a:ext cx="4291871" cy="2699376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9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180" name="Google Shape;180;p9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181" name="Google Shape;181;p9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9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9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4" name="Google Shape;184;p9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" name="Google Shape;186;p9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187" name="Google Shape;187;p9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9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9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" name="Google Shape;190;p9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9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193" name="Google Shape;193;p9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9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9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9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9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1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1"/>
          <p:cNvSpPr/>
          <p:nvPr/>
        </p:nvSpPr>
        <p:spPr>
          <a:xfrm rot="1917429">
            <a:off x="-740302" y="3859619"/>
            <a:ext cx="3362272" cy="2114379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1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56" name="Google Shape;456;p21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57" name="Google Shape;457;p21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21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21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0" name="Google Shape;460;p21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61" name="Google Shape;461;p21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21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63" name="Google Shape;463;p21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21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21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6" name="Google Shape;466;p21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67" name="Google Shape;467;p21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21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69" name="Google Shape;469;p21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21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21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21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2"/>
          <p:cNvSpPr/>
          <p:nvPr/>
        </p:nvSpPr>
        <p:spPr>
          <a:xfrm>
            <a:off x="284850" y="289800"/>
            <a:ext cx="8574300" cy="4563900"/>
          </a:xfrm>
          <a:prstGeom prst="roundRect">
            <a:avLst>
              <a:gd name="adj" fmla="val 8250"/>
            </a:avLst>
          </a:prstGeom>
          <a:solidFill>
            <a:schemeClr val="dk2"/>
          </a:solidFill>
          <a:ln>
            <a:noFill/>
          </a:ln>
          <a:effectLst>
            <a:outerShdw blurRad="57150" dist="76200" dir="408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2"/>
          <p:cNvSpPr/>
          <p:nvPr/>
        </p:nvSpPr>
        <p:spPr>
          <a:xfrm rot="-3396324">
            <a:off x="6499386" y="2974595"/>
            <a:ext cx="4291772" cy="2699372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2"/>
          <p:cNvGrpSpPr/>
          <p:nvPr/>
        </p:nvGrpSpPr>
        <p:grpSpPr>
          <a:xfrm>
            <a:off x="794438" y="489126"/>
            <a:ext cx="7585062" cy="273000"/>
            <a:chOff x="794438" y="489126"/>
            <a:chExt cx="7585062" cy="273000"/>
          </a:xfrm>
        </p:grpSpPr>
        <p:grpSp>
          <p:nvGrpSpPr>
            <p:cNvPr id="478" name="Google Shape;478;p22"/>
            <p:cNvGrpSpPr/>
            <p:nvPr/>
          </p:nvGrpSpPr>
          <p:grpSpPr>
            <a:xfrm>
              <a:off x="794438" y="534808"/>
              <a:ext cx="273000" cy="185406"/>
              <a:chOff x="794438" y="522095"/>
              <a:chExt cx="273000" cy="185406"/>
            </a:xfrm>
          </p:grpSpPr>
          <p:cxnSp>
            <p:nvCxnSpPr>
              <p:cNvPr id="479" name="Google Shape;479;p22"/>
              <p:cNvCxnSpPr/>
              <p:nvPr/>
            </p:nvCxnSpPr>
            <p:spPr>
              <a:xfrm>
                <a:off x="794438" y="522095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22"/>
              <p:cNvCxnSpPr/>
              <p:nvPr/>
            </p:nvCxnSpPr>
            <p:spPr>
              <a:xfrm>
                <a:off x="794438" y="614798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22"/>
              <p:cNvCxnSpPr/>
              <p:nvPr/>
            </p:nvCxnSpPr>
            <p:spPr>
              <a:xfrm>
                <a:off x="794438" y="707502"/>
                <a:ext cx="273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22"/>
            <p:cNvGrpSpPr/>
            <p:nvPr/>
          </p:nvGrpSpPr>
          <p:grpSpPr>
            <a:xfrm>
              <a:off x="5634025" y="489126"/>
              <a:ext cx="2387400" cy="273000"/>
              <a:chOff x="5634025" y="516254"/>
              <a:chExt cx="2387400" cy="273000"/>
            </a:xfrm>
          </p:grpSpPr>
          <p:sp>
            <p:nvSpPr>
              <p:cNvPr id="483" name="Google Shape;483;p22"/>
              <p:cNvSpPr/>
              <p:nvPr/>
            </p:nvSpPr>
            <p:spPr>
              <a:xfrm>
                <a:off x="5634025" y="516254"/>
                <a:ext cx="2387400" cy="273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4" name="Google Shape;484;p22"/>
              <p:cNvGrpSpPr/>
              <p:nvPr/>
            </p:nvGrpSpPr>
            <p:grpSpPr>
              <a:xfrm>
                <a:off x="5733981" y="574878"/>
                <a:ext cx="157455" cy="157474"/>
                <a:chOff x="7626532" y="1566956"/>
                <a:chExt cx="248313" cy="248343"/>
              </a:xfrm>
            </p:grpSpPr>
            <p:sp>
              <p:nvSpPr>
                <p:cNvPr id="485" name="Google Shape;485;p22"/>
                <p:cNvSpPr/>
                <p:nvPr/>
              </p:nvSpPr>
              <p:spPr>
                <a:xfrm>
                  <a:off x="7626532" y="1566956"/>
                  <a:ext cx="248313" cy="248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9" h="75028" extrusionOk="0">
                      <a:moveTo>
                        <a:pt x="47789" y="3854"/>
                      </a:moveTo>
                      <a:cubicBezTo>
                        <a:pt x="53768" y="3854"/>
                        <a:pt x="59746" y="6128"/>
                        <a:pt x="64305" y="10688"/>
                      </a:cubicBezTo>
                      <a:cubicBezTo>
                        <a:pt x="68713" y="15095"/>
                        <a:pt x="71151" y="20956"/>
                        <a:pt x="71151" y="27203"/>
                      </a:cubicBezTo>
                      <a:cubicBezTo>
                        <a:pt x="71151" y="33439"/>
                        <a:pt x="68713" y="39300"/>
                        <a:pt x="64305" y="43707"/>
                      </a:cubicBezTo>
                      <a:cubicBezTo>
                        <a:pt x="59757" y="48261"/>
                        <a:pt x="53776" y="50538"/>
                        <a:pt x="47795" y="50538"/>
                      </a:cubicBezTo>
                      <a:cubicBezTo>
                        <a:pt x="41814" y="50538"/>
                        <a:pt x="35833" y="48261"/>
                        <a:pt x="31285" y="43707"/>
                      </a:cubicBezTo>
                      <a:cubicBezTo>
                        <a:pt x="26866" y="39300"/>
                        <a:pt x="24440" y="33439"/>
                        <a:pt x="24440" y="27203"/>
                      </a:cubicBezTo>
                      <a:cubicBezTo>
                        <a:pt x="24440" y="20956"/>
                        <a:pt x="26866" y="15095"/>
                        <a:pt x="31285" y="10688"/>
                      </a:cubicBezTo>
                      <a:cubicBezTo>
                        <a:pt x="35833" y="6128"/>
                        <a:pt x="41811" y="3854"/>
                        <a:pt x="47789" y="3854"/>
                      </a:cubicBezTo>
                      <a:close/>
                      <a:moveTo>
                        <a:pt x="19329" y="49076"/>
                      </a:moveTo>
                      <a:lnTo>
                        <a:pt x="25929" y="55675"/>
                      </a:lnTo>
                      <a:lnTo>
                        <a:pt x="23198" y="58418"/>
                      </a:lnTo>
                      <a:lnTo>
                        <a:pt x="16587" y="51819"/>
                      </a:lnTo>
                      <a:lnTo>
                        <a:pt x="19329" y="49076"/>
                      </a:lnTo>
                      <a:close/>
                      <a:moveTo>
                        <a:pt x="13855" y="54550"/>
                      </a:moveTo>
                      <a:lnTo>
                        <a:pt x="20466" y="61161"/>
                      </a:lnTo>
                      <a:lnTo>
                        <a:pt x="11828" y="69776"/>
                      </a:lnTo>
                      <a:cubicBezTo>
                        <a:pt x="10948" y="70655"/>
                        <a:pt x="9776" y="71136"/>
                        <a:pt x="8522" y="71136"/>
                      </a:cubicBezTo>
                      <a:cubicBezTo>
                        <a:pt x="7280" y="71136"/>
                        <a:pt x="6107" y="70655"/>
                        <a:pt x="5228" y="69776"/>
                      </a:cubicBezTo>
                      <a:cubicBezTo>
                        <a:pt x="4349" y="68897"/>
                        <a:pt x="3869" y="67725"/>
                        <a:pt x="3869" y="66482"/>
                      </a:cubicBezTo>
                      <a:cubicBezTo>
                        <a:pt x="3869" y="65240"/>
                        <a:pt x="4349" y="64068"/>
                        <a:pt x="5228" y="63189"/>
                      </a:cubicBezTo>
                      <a:lnTo>
                        <a:pt x="13855" y="54550"/>
                      </a:lnTo>
                      <a:close/>
                      <a:moveTo>
                        <a:pt x="47806" y="1"/>
                      </a:moveTo>
                      <a:cubicBezTo>
                        <a:pt x="40836" y="1"/>
                        <a:pt x="33864" y="2653"/>
                        <a:pt x="28554" y="7957"/>
                      </a:cubicBezTo>
                      <a:cubicBezTo>
                        <a:pt x="23408" y="13102"/>
                        <a:pt x="20584" y="19936"/>
                        <a:pt x="20584" y="27203"/>
                      </a:cubicBezTo>
                      <a:cubicBezTo>
                        <a:pt x="20584" y="33826"/>
                        <a:pt x="22928" y="40074"/>
                        <a:pt x="27241" y="45032"/>
                      </a:cubicBezTo>
                      <a:lnTo>
                        <a:pt x="23995" y="48267"/>
                      </a:lnTo>
                      <a:lnTo>
                        <a:pt x="20701" y="44973"/>
                      </a:lnTo>
                      <a:cubicBezTo>
                        <a:pt x="20337" y="44598"/>
                        <a:pt x="19857" y="44399"/>
                        <a:pt x="19341" y="44399"/>
                      </a:cubicBezTo>
                      <a:cubicBezTo>
                        <a:pt x="18825" y="44399"/>
                        <a:pt x="18345" y="44598"/>
                        <a:pt x="17981" y="44973"/>
                      </a:cubicBezTo>
                      <a:lnTo>
                        <a:pt x="2509" y="60446"/>
                      </a:lnTo>
                      <a:cubicBezTo>
                        <a:pt x="891" y="62052"/>
                        <a:pt x="0" y="64197"/>
                        <a:pt x="0" y="66482"/>
                      </a:cubicBezTo>
                      <a:cubicBezTo>
                        <a:pt x="0" y="68768"/>
                        <a:pt x="891" y="70901"/>
                        <a:pt x="2509" y="72519"/>
                      </a:cubicBezTo>
                      <a:cubicBezTo>
                        <a:pt x="4115" y="74125"/>
                        <a:pt x="6260" y="75027"/>
                        <a:pt x="8545" y="75027"/>
                      </a:cubicBezTo>
                      <a:cubicBezTo>
                        <a:pt x="10831" y="75027"/>
                        <a:pt x="12965" y="74125"/>
                        <a:pt x="14582" y="72519"/>
                      </a:cubicBezTo>
                      <a:lnTo>
                        <a:pt x="30031" y="57035"/>
                      </a:lnTo>
                      <a:cubicBezTo>
                        <a:pt x="30406" y="56660"/>
                        <a:pt x="30606" y="56179"/>
                        <a:pt x="30606" y="55663"/>
                      </a:cubicBezTo>
                      <a:cubicBezTo>
                        <a:pt x="30606" y="55159"/>
                        <a:pt x="30406" y="54667"/>
                        <a:pt x="30031" y="54304"/>
                      </a:cubicBezTo>
                      <a:lnTo>
                        <a:pt x="26737" y="51010"/>
                      </a:lnTo>
                      <a:lnTo>
                        <a:pt x="29973" y="47775"/>
                      </a:lnTo>
                      <a:cubicBezTo>
                        <a:pt x="35072" y="52194"/>
                        <a:pt x="41436" y="54409"/>
                        <a:pt x="47813" y="54409"/>
                      </a:cubicBezTo>
                      <a:cubicBezTo>
                        <a:pt x="54776" y="54409"/>
                        <a:pt x="61738" y="51760"/>
                        <a:pt x="67048" y="46450"/>
                      </a:cubicBezTo>
                      <a:cubicBezTo>
                        <a:pt x="72182" y="41304"/>
                        <a:pt x="75019" y="34483"/>
                        <a:pt x="75019" y="27215"/>
                      </a:cubicBezTo>
                      <a:cubicBezTo>
                        <a:pt x="75019" y="19936"/>
                        <a:pt x="72171" y="13102"/>
                        <a:pt x="67048" y="7957"/>
                      </a:cubicBezTo>
                      <a:cubicBezTo>
                        <a:pt x="61744" y="2653"/>
                        <a:pt x="54776" y="1"/>
                        <a:pt x="478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22"/>
                <p:cNvSpPr/>
                <p:nvPr/>
              </p:nvSpPr>
              <p:spPr>
                <a:xfrm>
                  <a:off x="7716312" y="1594638"/>
                  <a:ext cx="136845" cy="124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43" h="37677" extrusionOk="0">
                      <a:moveTo>
                        <a:pt x="20665" y="3860"/>
                      </a:moveTo>
                      <a:cubicBezTo>
                        <a:pt x="24510" y="3860"/>
                        <a:pt x="28343" y="5325"/>
                        <a:pt x="31262" y="8244"/>
                      </a:cubicBezTo>
                      <a:cubicBezTo>
                        <a:pt x="37111" y="14093"/>
                        <a:pt x="37111" y="23599"/>
                        <a:pt x="31274" y="29448"/>
                      </a:cubicBezTo>
                      <a:cubicBezTo>
                        <a:pt x="28355" y="32367"/>
                        <a:pt x="24516" y="33826"/>
                        <a:pt x="20677" y="33826"/>
                      </a:cubicBezTo>
                      <a:cubicBezTo>
                        <a:pt x="16838" y="33826"/>
                        <a:pt x="13000" y="32367"/>
                        <a:pt x="10081" y="29448"/>
                      </a:cubicBezTo>
                      <a:cubicBezTo>
                        <a:pt x="4232" y="23599"/>
                        <a:pt x="4232" y="14093"/>
                        <a:pt x="10081" y="8244"/>
                      </a:cubicBezTo>
                      <a:cubicBezTo>
                        <a:pt x="12988" y="5325"/>
                        <a:pt x="16833" y="3860"/>
                        <a:pt x="20665" y="3860"/>
                      </a:cubicBezTo>
                      <a:close/>
                      <a:moveTo>
                        <a:pt x="20668" y="1"/>
                      </a:moveTo>
                      <a:cubicBezTo>
                        <a:pt x="15842" y="1"/>
                        <a:pt x="11019" y="1838"/>
                        <a:pt x="7350" y="5513"/>
                      </a:cubicBezTo>
                      <a:cubicBezTo>
                        <a:pt x="0" y="12874"/>
                        <a:pt x="0" y="24830"/>
                        <a:pt x="7350" y="32168"/>
                      </a:cubicBezTo>
                      <a:cubicBezTo>
                        <a:pt x="11030" y="35848"/>
                        <a:pt x="15848" y="37677"/>
                        <a:pt x="20689" y="37677"/>
                      </a:cubicBezTo>
                      <a:cubicBezTo>
                        <a:pt x="25518" y="37677"/>
                        <a:pt x="30336" y="35848"/>
                        <a:pt x="34016" y="32168"/>
                      </a:cubicBezTo>
                      <a:cubicBezTo>
                        <a:pt x="41342" y="24818"/>
                        <a:pt x="41342" y="12862"/>
                        <a:pt x="34005" y="5513"/>
                      </a:cubicBezTo>
                      <a:cubicBezTo>
                        <a:pt x="30324" y="1838"/>
                        <a:pt x="25495" y="1"/>
                        <a:pt x="20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22"/>
                <p:cNvSpPr/>
                <p:nvPr/>
              </p:nvSpPr>
              <p:spPr>
                <a:xfrm>
                  <a:off x="7758485" y="1623378"/>
                  <a:ext cx="52536" cy="20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2" h="6266" extrusionOk="0">
                      <a:moveTo>
                        <a:pt x="7936" y="1"/>
                      </a:moveTo>
                      <a:cubicBezTo>
                        <a:pt x="5331" y="1"/>
                        <a:pt x="2726" y="991"/>
                        <a:pt x="751" y="2972"/>
                      </a:cubicBezTo>
                      <a:cubicBezTo>
                        <a:pt x="1" y="3722"/>
                        <a:pt x="1" y="4953"/>
                        <a:pt x="751" y="5703"/>
                      </a:cubicBezTo>
                      <a:cubicBezTo>
                        <a:pt x="1126" y="6072"/>
                        <a:pt x="1621" y="6257"/>
                        <a:pt x="2115" y="6257"/>
                      </a:cubicBezTo>
                      <a:cubicBezTo>
                        <a:pt x="2609" y="6257"/>
                        <a:pt x="3101" y="6072"/>
                        <a:pt x="3470" y="5703"/>
                      </a:cubicBezTo>
                      <a:cubicBezTo>
                        <a:pt x="4701" y="4472"/>
                        <a:pt x="6316" y="3857"/>
                        <a:pt x="7929" y="3857"/>
                      </a:cubicBezTo>
                      <a:cubicBezTo>
                        <a:pt x="9542" y="3857"/>
                        <a:pt x="11154" y="4472"/>
                        <a:pt x="12379" y="5703"/>
                      </a:cubicBezTo>
                      <a:cubicBezTo>
                        <a:pt x="12766" y="6078"/>
                        <a:pt x="13246" y="6266"/>
                        <a:pt x="13738" y="6266"/>
                      </a:cubicBezTo>
                      <a:cubicBezTo>
                        <a:pt x="14242" y="6266"/>
                        <a:pt x="14723" y="6078"/>
                        <a:pt x="15110" y="5703"/>
                      </a:cubicBezTo>
                      <a:cubicBezTo>
                        <a:pt x="15872" y="4953"/>
                        <a:pt x="15872" y="3722"/>
                        <a:pt x="15122" y="2972"/>
                      </a:cubicBezTo>
                      <a:cubicBezTo>
                        <a:pt x="13146" y="991"/>
                        <a:pt x="10541" y="1"/>
                        <a:pt x="7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488;p22"/>
            <p:cNvGrpSpPr/>
            <p:nvPr/>
          </p:nvGrpSpPr>
          <p:grpSpPr>
            <a:xfrm>
              <a:off x="8106499" y="489126"/>
              <a:ext cx="273000" cy="273000"/>
              <a:chOff x="8106499" y="516254"/>
              <a:chExt cx="273000" cy="273000"/>
            </a:xfrm>
          </p:grpSpPr>
          <p:sp>
            <p:nvSpPr>
              <p:cNvPr id="489" name="Google Shape;489;p22"/>
              <p:cNvSpPr/>
              <p:nvPr/>
            </p:nvSpPr>
            <p:spPr>
              <a:xfrm>
                <a:off x="8106499" y="516254"/>
                <a:ext cx="273000" cy="2730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0" name="Google Shape;490;p22"/>
              <p:cNvGrpSpPr/>
              <p:nvPr/>
            </p:nvGrpSpPr>
            <p:grpSpPr>
              <a:xfrm>
                <a:off x="8160297" y="582146"/>
                <a:ext cx="157465" cy="144971"/>
                <a:chOff x="6993499" y="1616539"/>
                <a:chExt cx="205703" cy="189381"/>
              </a:xfrm>
            </p:grpSpPr>
            <p:sp>
              <p:nvSpPr>
                <p:cNvPr id="491" name="Google Shape;491;p22"/>
                <p:cNvSpPr/>
                <p:nvPr/>
              </p:nvSpPr>
              <p:spPr>
                <a:xfrm>
                  <a:off x="7061995" y="1769950"/>
                  <a:ext cx="36003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0" h="13188" extrusionOk="0">
                      <a:moveTo>
                        <a:pt x="6588" y="3681"/>
                      </a:moveTo>
                      <a:cubicBezTo>
                        <a:pt x="8206" y="3681"/>
                        <a:pt x="9507" y="4982"/>
                        <a:pt x="9507" y="6600"/>
                      </a:cubicBezTo>
                      <a:cubicBezTo>
                        <a:pt x="9507" y="8205"/>
                        <a:pt x="8206" y="9506"/>
                        <a:pt x="6588" y="9506"/>
                      </a:cubicBezTo>
                      <a:cubicBezTo>
                        <a:pt x="4983" y="9506"/>
                        <a:pt x="3682" y="8205"/>
                        <a:pt x="3682" y="6600"/>
                      </a:cubicBezTo>
                      <a:cubicBezTo>
                        <a:pt x="3682" y="4982"/>
                        <a:pt x="4983" y="3681"/>
                        <a:pt x="6588" y="3681"/>
                      </a:cubicBezTo>
                      <a:close/>
                      <a:moveTo>
                        <a:pt x="6588" y="0"/>
                      </a:moveTo>
                      <a:cubicBezTo>
                        <a:pt x="2955" y="0"/>
                        <a:pt x="1" y="2966"/>
                        <a:pt x="1" y="6600"/>
                      </a:cubicBezTo>
                      <a:cubicBezTo>
                        <a:pt x="1" y="10233"/>
                        <a:pt x="2955" y="13187"/>
                        <a:pt x="6588" y="13187"/>
                      </a:cubicBezTo>
                      <a:cubicBezTo>
                        <a:pt x="10234" y="13187"/>
                        <a:pt x="13188" y="10233"/>
                        <a:pt x="13188" y="6600"/>
                      </a:cubicBezTo>
                      <a:cubicBezTo>
                        <a:pt x="13200" y="2966"/>
                        <a:pt x="10246" y="0"/>
                        <a:pt x="65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22"/>
                <p:cNvSpPr/>
                <p:nvPr/>
              </p:nvSpPr>
              <p:spPr>
                <a:xfrm>
                  <a:off x="7125155" y="1769950"/>
                  <a:ext cx="35970" cy="3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8" h="13188" extrusionOk="0">
                      <a:moveTo>
                        <a:pt x="6599" y="3681"/>
                      </a:moveTo>
                      <a:cubicBezTo>
                        <a:pt x="8205" y="3681"/>
                        <a:pt x="9506" y="4982"/>
                        <a:pt x="9506" y="6600"/>
                      </a:cubicBezTo>
                      <a:cubicBezTo>
                        <a:pt x="9506" y="8205"/>
                        <a:pt x="8194" y="9506"/>
                        <a:pt x="6599" y="9506"/>
                      </a:cubicBezTo>
                      <a:cubicBezTo>
                        <a:pt x="4982" y="9506"/>
                        <a:pt x="3681" y="8205"/>
                        <a:pt x="3681" y="6600"/>
                      </a:cubicBezTo>
                      <a:cubicBezTo>
                        <a:pt x="3681" y="4982"/>
                        <a:pt x="4982" y="3681"/>
                        <a:pt x="6599" y="3681"/>
                      </a:cubicBezTo>
                      <a:close/>
                      <a:moveTo>
                        <a:pt x="6599" y="0"/>
                      </a:moveTo>
                      <a:cubicBezTo>
                        <a:pt x="2966" y="0"/>
                        <a:pt x="0" y="2966"/>
                        <a:pt x="0" y="6600"/>
                      </a:cubicBezTo>
                      <a:cubicBezTo>
                        <a:pt x="0" y="10233"/>
                        <a:pt x="2966" y="13187"/>
                        <a:pt x="6599" y="13187"/>
                      </a:cubicBezTo>
                      <a:cubicBezTo>
                        <a:pt x="10233" y="13187"/>
                        <a:pt x="13187" y="10233"/>
                        <a:pt x="13187" y="6600"/>
                      </a:cubicBezTo>
                      <a:cubicBezTo>
                        <a:pt x="13187" y="2966"/>
                        <a:pt x="10233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22"/>
                <p:cNvSpPr/>
                <p:nvPr/>
              </p:nvSpPr>
              <p:spPr>
                <a:xfrm>
                  <a:off x="7070501" y="1675160"/>
                  <a:ext cx="82073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91" h="3693" extrusionOk="0">
                      <a:moveTo>
                        <a:pt x="1853" y="0"/>
                      </a:moveTo>
                      <a:cubicBezTo>
                        <a:pt x="845" y="0"/>
                        <a:pt x="1" y="821"/>
                        <a:pt x="1" y="1852"/>
                      </a:cubicBezTo>
                      <a:cubicBezTo>
                        <a:pt x="1" y="2872"/>
                        <a:pt x="821" y="3693"/>
                        <a:pt x="1853" y="3693"/>
                      </a:cubicBezTo>
                      <a:lnTo>
                        <a:pt x="28238" y="3693"/>
                      </a:lnTo>
                      <a:cubicBezTo>
                        <a:pt x="29246" y="3693"/>
                        <a:pt x="30090" y="2872"/>
                        <a:pt x="30090" y="1852"/>
                      </a:cubicBezTo>
                      <a:cubicBezTo>
                        <a:pt x="30090" y="821"/>
                        <a:pt x="29270" y="0"/>
                        <a:pt x="28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22"/>
                <p:cNvSpPr/>
                <p:nvPr/>
              </p:nvSpPr>
              <p:spPr>
                <a:xfrm>
                  <a:off x="7074435" y="1701289"/>
                  <a:ext cx="74207" cy="10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07" h="3693" extrusionOk="0">
                      <a:moveTo>
                        <a:pt x="1841" y="0"/>
                      </a:moveTo>
                      <a:cubicBezTo>
                        <a:pt x="833" y="0"/>
                        <a:pt x="1" y="821"/>
                        <a:pt x="1" y="1840"/>
                      </a:cubicBezTo>
                      <a:cubicBezTo>
                        <a:pt x="1" y="2872"/>
                        <a:pt x="821" y="3692"/>
                        <a:pt x="1841" y="3692"/>
                      </a:cubicBezTo>
                      <a:lnTo>
                        <a:pt x="25366" y="3692"/>
                      </a:lnTo>
                      <a:cubicBezTo>
                        <a:pt x="26374" y="3692"/>
                        <a:pt x="27207" y="2872"/>
                        <a:pt x="27207" y="1840"/>
                      </a:cubicBezTo>
                      <a:cubicBezTo>
                        <a:pt x="27207" y="821"/>
                        <a:pt x="26386" y="0"/>
                        <a:pt x="253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22"/>
                <p:cNvSpPr/>
                <p:nvPr/>
              </p:nvSpPr>
              <p:spPr>
                <a:xfrm>
                  <a:off x="6993499" y="1616539"/>
                  <a:ext cx="205703" cy="14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18" h="53252" extrusionOk="0">
                      <a:moveTo>
                        <a:pt x="71584" y="15614"/>
                      </a:moveTo>
                      <a:lnTo>
                        <a:pt x="66427" y="40628"/>
                      </a:lnTo>
                      <a:lnTo>
                        <a:pt x="20126" y="40628"/>
                      </a:lnTo>
                      <a:lnTo>
                        <a:pt x="14969" y="15614"/>
                      </a:lnTo>
                      <a:close/>
                      <a:moveTo>
                        <a:pt x="2096" y="0"/>
                      </a:moveTo>
                      <a:cubicBezTo>
                        <a:pt x="1379" y="0"/>
                        <a:pt x="699" y="423"/>
                        <a:pt x="410" y="1114"/>
                      </a:cubicBezTo>
                      <a:cubicBezTo>
                        <a:pt x="0" y="2052"/>
                        <a:pt x="434" y="3130"/>
                        <a:pt x="1360" y="3529"/>
                      </a:cubicBezTo>
                      <a:lnTo>
                        <a:pt x="9448" y="7045"/>
                      </a:lnTo>
                      <a:lnTo>
                        <a:pt x="18356" y="50310"/>
                      </a:lnTo>
                      <a:cubicBezTo>
                        <a:pt x="18708" y="52009"/>
                        <a:pt x="20232" y="53252"/>
                        <a:pt x="21955" y="53252"/>
                      </a:cubicBezTo>
                      <a:lnTo>
                        <a:pt x="66087" y="53252"/>
                      </a:lnTo>
                      <a:cubicBezTo>
                        <a:pt x="67107" y="53252"/>
                        <a:pt x="67939" y="52431"/>
                        <a:pt x="67939" y="51412"/>
                      </a:cubicBezTo>
                      <a:cubicBezTo>
                        <a:pt x="67939" y="50380"/>
                        <a:pt x="67118" y="49560"/>
                        <a:pt x="66087" y="49560"/>
                      </a:cubicBezTo>
                      <a:lnTo>
                        <a:pt x="21955" y="49560"/>
                      </a:lnTo>
                      <a:lnTo>
                        <a:pt x="20876" y="44308"/>
                      </a:lnTo>
                      <a:lnTo>
                        <a:pt x="66427" y="44308"/>
                      </a:lnTo>
                      <a:cubicBezTo>
                        <a:pt x="68173" y="44308"/>
                        <a:pt x="69685" y="43078"/>
                        <a:pt x="70037" y="41355"/>
                      </a:cubicBezTo>
                      <a:lnTo>
                        <a:pt x="75194" y="16352"/>
                      </a:lnTo>
                      <a:cubicBezTo>
                        <a:pt x="75417" y="15262"/>
                        <a:pt x="75148" y="14149"/>
                        <a:pt x="74444" y="13281"/>
                      </a:cubicBezTo>
                      <a:cubicBezTo>
                        <a:pt x="73741" y="12426"/>
                        <a:pt x="72698" y="11922"/>
                        <a:pt x="71584" y="11922"/>
                      </a:cubicBezTo>
                      <a:lnTo>
                        <a:pt x="14207" y="11922"/>
                      </a:lnTo>
                      <a:lnTo>
                        <a:pt x="13046" y="6295"/>
                      </a:lnTo>
                      <a:cubicBezTo>
                        <a:pt x="12800" y="5123"/>
                        <a:pt x="12015" y="4139"/>
                        <a:pt x="10913" y="3658"/>
                      </a:cubicBezTo>
                      <a:lnTo>
                        <a:pt x="2825" y="153"/>
                      </a:lnTo>
                      <a:cubicBezTo>
                        <a:pt x="2587" y="49"/>
                        <a:pt x="2339" y="0"/>
                        <a:pt x="2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●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○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Char char="■"/>
              <a:defRPr sz="1200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7" r:id="rId7"/>
    <p:sldLayoutId id="214748366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26"/>
          <p:cNvGrpSpPr/>
          <p:nvPr/>
        </p:nvGrpSpPr>
        <p:grpSpPr>
          <a:xfrm>
            <a:off x="4407005" y="4191791"/>
            <a:ext cx="329989" cy="275508"/>
            <a:chOff x="4382679" y="4319018"/>
            <a:chExt cx="378645" cy="316095"/>
          </a:xfrm>
        </p:grpSpPr>
        <p:sp>
          <p:nvSpPr>
            <p:cNvPr id="510" name="Google Shape;510;p26">
              <a:hlinkClick r:id="" action="ppaction://hlinkshowjump?jump=nextslide"/>
            </p:cNvPr>
            <p:cNvSpPr/>
            <p:nvPr/>
          </p:nvSpPr>
          <p:spPr>
            <a:xfrm>
              <a:off x="4382679" y="4442791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1" name="Google Shape;511;p26">
              <a:hlinkClick r:id="" action="ppaction://hlinkshowjump?jump=nextslide"/>
            </p:cNvPr>
            <p:cNvSpPr/>
            <p:nvPr/>
          </p:nvSpPr>
          <p:spPr>
            <a:xfrm>
              <a:off x="4382679" y="4319018"/>
              <a:ext cx="378645" cy="192322"/>
            </a:xfrm>
            <a:custGeom>
              <a:avLst/>
              <a:gdLst/>
              <a:ahLst/>
              <a:cxnLst/>
              <a:rect l="l" t="t" r="r" b="b"/>
              <a:pathLst>
                <a:path w="23610" h="11992" extrusionOk="0">
                  <a:moveTo>
                    <a:pt x="0" y="0"/>
                  </a:moveTo>
                  <a:lnTo>
                    <a:pt x="11993" y="11992"/>
                  </a:lnTo>
                  <a:lnTo>
                    <a:pt x="23610" y="37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946747-F543-EAB4-8318-A828EBB3B7FD}"/>
              </a:ext>
            </a:extLst>
          </p:cNvPr>
          <p:cNvSpPr txBox="1">
            <a:spLocks/>
          </p:cNvSpPr>
          <p:nvPr/>
        </p:nvSpPr>
        <p:spPr>
          <a:xfrm>
            <a:off x="1005883" y="1739768"/>
            <a:ext cx="6802243" cy="115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altLang="ko-KR" dirty="0">
                <a:latin typeface="+mj-ea"/>
                <a:ea typeface="+mj-ea"/>
              </a:rPr>
              <a:t>Smart Sun Flower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7E3D76A-3A57-C9A1-62A2-3CCCE875A2C0}"/>
              </a:ext>
            </a:extLst>
          </p:cNvPr>
          <p:cNvSpPr txBox="1">
            <a:spLocks/>
          </p:cNvSpPr>
          <p:nvPr/>
        </p:nvSpPr>
        <p:spPr>
          <a:xfrm>
            <a:off x="1005883" y="3006161"/>
            <a:ext cx="4012166" cy="47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4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nybody"/>
              <a:buNone/>
              <a:defRPr sz="5200" b="1" i="0" u="none" strike="noStrike" cap="none">
                <a:solidFill>
                  <a:srgbClr val="191919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ko-KR" altLang="en-US" sz="2000" b="0" dirty="0">
                <a:latin typeface="+mj-ea"/>
                <a:ea typeface="+mj-ea"/>
              </a:rPr>
              <a:t>선문대학교 에너지는 내 친구 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525;p28"/>
          <p:cNvSpPr txBox="1">
            <a:spLocks noGrp="1"/>
          </p:cNvSpPr>
          <p:nvPr>
            <p:ph type="title" idx="4294967295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+mj-ea"/>
                <a:ea typeface="+mj-ea"/>
              </a:rPr>
              <a:t>contents</a:t>
            </a:r>
            <a:endParaRPr sz="3000" b="1" dirty="0">
              <a:latin typeface="+mj-ea"/>
              <a:ea typeface="+mj-ea"/>
            </a:endParaRPr>
          </a:p>
        </p:txBody>
      </p:sp>
      <p:sp>
        <p:nvSpPr>
          <p:cNvPr id="34" name="Google Shape;526;p28"/>
          <p:cNvSpPr txBox="1">
            <a:spLocks noGrp="1"/>
          </p:cNvSpPr>
          <p:nvPr>
            <p:ph type="title"/>
          </p:nvPr>
        </p:nvSpPr>
        <p:spPr>
          <a:xfrm>
            <a:off x="72000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  <a:latin typeface="+mj-ea"/>
                <a:ea typeface="+mj-ea"/>
              </a:rPr>
              <a:t>01</a:t>
            </a:r>
            <a:endParaRPr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5" name="Google Shape;527;p28"/>
          <p:cNvSpPr txBox="1">
            <a:spLocks/>
          </p:cNvSpPr>
          <p:nvPr/>
        </p:nvSpPr>
        <p:spPr>
          <a:xfrm>
            <a:off x="720000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ybody"/>
              <a:buNone/>
              <a:defRPr sz="1200" b="0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" sz="3000" b="1" smtClean="0">
                <a:solidFill>
                  <a:schemeClr val="tx2"/>
                </a:solidFill>
                <a:latin typeface="+mj-ea"/>
                <a:ea typeface="+mj-ea"/>
              </a:rPr>
              <a:t>03</a:t>
            </a:r>
            <a:endParaRPr lang="en" sz="3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6" name="Google Shape;528;p28"/>
          <p:cNvSpPr txBox="1">
            <a:spLocks/>
          </p:cNvSpPr>
          <p:nvPr/>
        </p:nvSpPr>
        <p:spPr>
          <a:xfrm>
            <a:off x="3419275" y="1633283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" sz="3000" smtClean="0">
                <a:solidFill>
                  <a:schemeClr val="tx2"/>
                </a:solidFill>
                <a:latin typeface="+mj-ea"/>
                <a:ea typeface="+mj-ea"/>
              </a:rPr>
              <a:t>02</a:t>
            </a:r>
            <a:endParaRPr lang="en" sz="300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7" name="Google Shape;529;p28"/>
          <p:cNvSpPr txBox="1">
            <a:spLocks/>
          </p:cNvSpPr>
          <p:nvPr/>
        </p:nvSpPr>
        <p:spPr>
          <a:xfrm>
            <a:off x="3419275" y="3066691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18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ybody"/>
              <a:buNone/>
              <a:defRPr sz="24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pPr marL="0" indent="0"/>
            <a:r>
              <a:rPr lang="en" sz="3000" smtClean="0">
                <a:solidFill>
                  <a:schemeClr val="tx2"/>
                </a:solidFill>
                <a:latin typeface="+mj-ea"/>
                <a:ea typeface="+mj-ea"/>
              </a:rPr>
              <a:t>04</a:t>
            </a:r>
            <a:endParaRPr lang="en" sz="30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8" name="Google Shape;531;p28"/>
          <p:cNvSpPr txBox="1">
            <a:spLocks/>
          </p:cNvSpPr>
          <p:nvPr/>
        </p:nvSpPr>
        <p:spPr>
          <a:xfrm>
            <a:off x="6118550" y="30666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000" b="1" smtClean="0">
                <a:solidFill>
                  <a:schemeClr val="tx2"/>
                </a:solidFill>
                <a:latin typeface="+mj-ea"/>
                <a:ea typeface="+mj-ea"/>
              </a:rPr>
              <a:t>05</a:t>
            </a:r>
            <a:endParaRPr lang="en" sz="3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39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720000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개발 동기 및 목표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40" name="Google Shape;533;p28"/>
          <p:cNvSpPr txBox="1">
            <a:spLocks noGrp="1"/>
          </p:cNvSpPr>
          <p:nvPr>
            <p:ph type="subTitle" idx="4294967295"/>
          </p:nvPr>
        </p:nvSpPr>
        <p:spPr>
          <a:xfrm>
            <a:off x="3419275" y="20648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+mj-ea"/>
                <a:ea typeface="+mj-ea"/>
              </a:rPr>
              <a:t>Solution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41" name="Google Shape;535;p28"/>
          <p:cNvSpPr txBox="1">
            <a:spLocks noGrp="1"/>
          </p:cNvSpPr>
          <p:nvPr>
            <p:ph type="subTitle" idx="4294967295"/>
          </p:nvPr>
        </p:nvSpPr>
        <p:spPr>
          <a:xfrm>
            <a:off x="72000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실험결과</a:t>
            </a:r>
            <a:endParaRPr sz="1800" b="1" dirty="0">
              <a:latin typeface="+mj-ea"/>
              <a:ea typeface="+mj-ea"/>
            </a:endParaRPr>
          </a:p>
        </p:txBody>
      </p:sp>
      <p:sp>
        <p:nvSpPr>
          <p:cNvPr id="42" name="Google Shape;536;p28"/>
          <p:cNvSpPr txBox="1">
            <a:spLocks noGrp="1"/>
          </p:cNvSpPr>
          <p:nvPr>
            <p:ph type="subTitle" idx="4294967295"/>
          </p:nvPr>
        </p:nvSpPr>
        <p:spPr>
          <a:xfrm>
            <a:off x="3419274" y="3498350"/>
            <a:ext cx="2454751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차별성</a:t>
            </a:r>
          </a:p>
        </p:txBody>
      </p:sp>
      <p:sp>
        <p:nvSpPr>
          <p:cNvPr id="43" name="Google Shape;537;p28"/>
          <p:cNvSpPr txBox="1">
            <a:spLocks noGrp="1"/>
          </p:cNvSpPr>
          <p:nvPr>
            <p:ph type="subTitle" idx="4294967295"/>
          </p:nvPr>
        </p:nvSpPr>
        <p:spPr>
          <a:xfrm>
            <a:off x="61185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latin typeface="+mj-ea"/>
                <a:ea typeface="+mj-ea"/>
              </a:rPr>
              <a:t>사업화 가능성</a:t>
            </a:r>
            <a:endParaRPr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48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>
            <a:spLocks noGrp="1"/>
          </p:cNvSpPr>
          <p:nvPr>
            <p:ph type="subTitle" idx="4"/>
          </p:nvPr>
        </p:nvSpPr>
        <p:spPr>
          <a:xfrm>
            <a:off x="4129295" y="1423145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목표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560" name="Google Shape;560;p31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개발 동기 및 목표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63" name="Google Shape;563;p31"/>
          <p:cNvSpPr txBox="1">
            <a:spLocks noGrp="1"/>
          </p:cNvSpPr>
          <p:nvPr>
            <p:ph type="subTitle" idx="3"/>
          </p:nvPr>
        </p:nvSpPr>
        <p:spPr>
          <a:xfrm>
            <a:off x="876165" y="1428012"/>
            <a:ext cx="2694900" cy="4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개발동기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89CF11A7-A6EA-654C-F276-E0F386CF89CC}"/>
              </a:ext>
            </a:extLst>
          </p:cNvPr>
          <p:cNvSpPr txBox="1"/>
          <p:nvPr/>
        </p:nvSpPr>
        <p:spPr>
          <a:xfrm>
            <a:off x="458601" y="1996383"/>
            <a:ext cx="3530027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전쟁과 환율 상승으로 가스요금이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2021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년 대비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70%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인상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지속적인 요금 인상이 불가피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하지만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근본적 해결책의 부재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가구 내 난방을 공급하기 위하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여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태양열 난방 보조 시스템을 계획</a:t>
            </a:r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DED7174A-8E27-6D0A-BF86-653ECE44EB0E}"/>
              </a:ext>
            </a:extLst>
          </p:cNvPr>
          <p:cNvSpPr txBox="1"/>
          <p:nvPr/>
        </p:nvSpPr>
        <p:spPr>
          <a:xfrm>
            <a:off x="3988628" y="1889345"/>
            <a:ext cx="5110714" cy="1512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태양열 집열을 통한 온수 생성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가구 당 난방 보조 시스템 도입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가구 당 난방비 절감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달동네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시골 노인 단독주택 지원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취약 계층 지원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23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52;p30"/>
          <p:cNvSpPr txBox="1">
            <a:spLocks/>
          </p:cNvSpPr>
          <p:nvPr/>
        </p:nvSpPr>
        <p:spPr>
          <a:xfrm>
            <a:off x="720000" y="762125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smtClean="0">
                <a:latin typeface="+mj-ea"/>
                <a:ea typeface="+mj-ea"/>
              </a:rPr>
              <a:t>Solution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5D7394-C819-F6F9-FE2B-44225B534CF9}"/>
              </a:ext>
            </a:extLst>
          </p:cNvPr>
          <p:cNvSpPr txBox="1"/>
          <p:nvPr/>
        </p:nvSpPr>
        <p:spPr>
          <a:xfrm>
            <a:off x="2041213" y="1458498"/>
            <a:ext cx="338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경령화된</a:t>
            </a:r>
            <a:r>
              <a:rPr lang="ko-KR" altLang="en-US" dirty="0">
                <a:latin typeface="+mj-ea"/>
                <a:ea typeface="+mj-ea"/>
              </a:rPr>
              <a:t> 볼록렌즈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크기에 따라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최대 </a:t>
            </a:r>
            <a:r>
              <a:rPr lang="en-US" altLang="ko-KR" dirty="0">
                <a:latin typeface="+mj-ea"/>
                <a:ea typeface="+mj-ea"/>
              </a:rPr>
              <a:t>1600</a:t>
            </a:r>
            <a:r>
              <a:rPr lang="ko-KR" altLang="en-US" dirty="0">
                <a:latin typeface="+mj-ea"/>
                <a:ea typeface="+mj-ea"/>
              </a:rPr>
              <a:t>도까지 </a:t>
            </a:r>
            <a:r>
              <a:rPr lang="ko-KR" altLang="en-US" dirty="0" err="1">
                <a:latin typeface="+mj-ea"/>
                <a:ea typeface="+mj-ea"/>
              </a:rPr>
              <a:t>집열</a:t>
            </a:r>
            <a:r>
              <a:rPr lang="ko-KR" altLang="en-US" dirty="0">
                <a:latin typeface="+mj-ea"/>
                <a:ea typeface="+mj-ea"/>
              </a:rPr>
              <a:t>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9D8862-D4C7-C699-239A-B8E59ADF3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999" y="1458498"/>
            <a:ext cx="2751438" cy="2498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9E1104-3CEE-4D4B-B61C-E7ED6940FC60}"/>
              </a:ext>
            </a:extLst>
          </p:cNvPr>
          <p:cNvSpPr txBox="1"/>
          <p:nvPr/>
        </p:nvSpPr>
        <p:spPr>
          <a:xfrm>
            <a:off x="2041213" y="2186704"/>
            <a:ext cx="3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집열부로</a:t>
            </a:r>
            <a:r>
              <a:rPr lang="ko-KR" altLang="en-US" dirty="0">
                <a:latin typeface="+mj-ea"/>
                <a:ea typeface="+mj-ea"/>
              </a:rPr>
              <a:t> 사용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열 전도율이 구리에 비해 낮지만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녹는점이 높고 가격이 저렴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E7A28-13DC-6396-876A-432F30E627DD}"/>
              </a:ext>
            </a:extLst>
          </p:cNvPr>
          <p:cNvSpPr txBox="1"/>
          <p:nvPr/>
        </p:nvSpPr>
        <p:spPr>
          <a:xfrm>
            <a:off x="2041213" y="2946840"/>
            <a:ext cx="558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태양의 방향 정보 제공</a:t>
            </a:r>
            <a:r>
              <a:rPr lang="en-US" altLang="ko-KR" dirty="0">
                <a:latin typeface="+mj-ea"/>
                <a:ea typeface="+mj-ea"/>
              </a:rPr>
              <a:t>, </a:t>
            </a:r>
          </a:p>
          <a:p>
            <a:r>
              <a:rPr lang="ko-KR" altLang="en-US" dirty="0">
                <a:latin typeface="+mj-ea"/>
                <a:ea typeface="+mj-ea"/>
              </a:rPr>
              <a:t>그림자를 통해 태양의 위치 변화를 감지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B46150-E1EC-9CBA-E82E-3DC0C9602772}"/>
              </a:ext>
            </a:extLst>
          </p:cNvPr>
          <p:cNvSpPr txBox="1"/>
          <p:nvPr/>
        </p:nvSpPr>
        <p:spPr>
          <a:xfrm>
            <a:off x="2003884" y="3647986"/>
            <a:ext cx="3611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조도센서 방향에 따른 각도 조절</a:t>
            </a:r>
            <a:r>
              <a:rPr lang="en-US" altLang="ko-KR" dirty="0">
                <a:latin typeface="+mj-ea"/>
                <a:ea typeface="+mj-ea"/>
              </a:rPr>
              <a:t>,</a:t>
            </a:r>
          </a:p>
          <a:p>
            <a:r>
              <a:rPr lang="ko-KR" altLang="en-US" dirty="0">
                <a:latin typeface="+mj-ea"/>
                <a:ea typeface="+mj-ea"/>
              </a:rPr>
              <a:t>모터 </a:t>
            </a:r>
            <a:r>
              <a:rPr lang="en-US" altLang="ko-KR" dirty="0">
                <a:latin typeface="+mj-ea"/>
                <a:ea typeface="+mj-ea"/>
              </a:rPr>
              <a:t>2</a:t>
            </a:r>
            <a:r>
              <a:rPr lang="ko-KR" altLang="en-US" dirty="0">
                <a:latin typeface="+mj-ea"/>
                <a:ea typeface="+mj-ea"/>
              </a:rPr>
              <a:t>개를 이용하여 무게 분산</a:t>
            </a:r>
          </a:p>
        </p:txBody>
      </p:sp>
      <p:sp>
        <p:nvSpPr>
          <p:cNvPr id="16" name="사각형: 둥근 모서리 19">
            <a:extLst>
              <a:ext uri="{FF2B5EF4-FFF2-40B4-BE49-F238E27FC236}">
                <a16:creationId xmlns:a16="http://schemas.microsoft.com/office/drawing/2014/main" id="{37097F40-DA2C-41B7-C14F-7D5462F1DE7F}"/>
              </a:ext>
            </a:extLst>
          </p:cNvPr>
          <p:cNvSpPr/>
          <p:nvPr/>
        </p:nvSpPr>
        <p:spPr>
          <a:xfrm>
            <a:off x="630947" y="1458498"/>
            <a:ext cx="1267427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프레넬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 렌즈</a:t>
            </a:r>
          </a:p>
        </p:txBody>
      </p:sp>
      <p:sp>
        <p:nvSpPr>
          <p:cNvPr id="17" name="사각형: 둥근 모서리 20">
            <a:extLst>
              <a:ext uri="{FF2B5EF4-FFF2-40B4-BE49-F238E27FC236}">
                <a16:creationId xmlns:a16="http://schemas.microsoft.com/office/drawing/2014/main" id="{2D337990-2124-EEA7-4BE1-A5BF55AA567A}"/>
              </a:ext>
            </a:extLst>
          </p:cNvPr>
          <p:cNvSpPr/>
          <p:nvPr/>
        </p:nvSpPr>
        <p:spPr>
          <a:xfrm>
            <a:off x="630947" y="2186704"/>
            <a:ext cx="1267427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탄소막대</a:t>
            </a:r>
          </a:p>
        </p:txBody>
      </p:sp>
      <p:sp>
        <p:nvSpPr>
          <p:cNvPr id="18" name="사각형: 둥근 모서리 21">
            <a:extLst>
              <a:ext uri="{FF2B5EF4-FFF2-40B4-BE49-F238E27FC236}">
                <a16:creationId xmlns:a16="http://schemas.microsoft.com/office/drawing/2014/main" id="{B21EE10A-96E5-E9EE-38EB-A1A5BCD8A000}"/>
              </a:ext>
            </a:extLst>
          </p:cNvPr>
          <p:cNvSpPr/>
          <p:nvPr/>
        </p:nvSpPr>
        <p:spPr>
          <a:xfrm>
            <a:off x="630946" y="2919780"/>
            <a:ext cx="1267427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조도센서</a:t>
            </a:r>
          </a:p>
        </p:txBody>
      </p:sp>
      <p:sp>
        <p:nvSpPr>
          <p:cNvPr id="19" name="사각형: 둥근 모서리 22">
            <a:extLst>
              <a:ext uri="{FF2B5EF4-FFF2-40B4-BE49-F238E27FC236}">
                <a16:creationId xmlns:a16="http://schemas.microsoft.com/office/drawing/2014/main" id="{885B0F92-AC69-2E2E-4571-7C1692A505A7}"/>
              </a:ext>
            </a:extLst>
          </p:cNvPr>
          <p:cNvSpPr/>
          <p:nvPr/>
        </p:nvSpPr>
        <p:spPr>
          <a:xfrm>
            <a:off x="651262" y="3647986"/>
            <a:ext cx="1267427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</a:rPr>
              <a:t>서보모터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79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552;p30">
            <a:extLst>
              <a:ext uri="{FF2B5EF4-FFF2-40B4-BE49-F238E27FC236}">
                <a16:creationId xmlns:a16="http://schemas.microsoft.com/office/drawing/2014/main" id="{E415AC2C-E37B-49EC-961D-8616C1E057E7}"/>
              </a:ext>
            </a:extLst>
          </p:cNvPr>
          <p:cNvSpPr txBox="1">
            <a:spLocks/>
          </p:cNvSpPr>
          <p:nvPr/>
        </p:nvSpPr>
        <p:spPr>
          <a:xfrm>
            <a:off x="720000" y="762125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en-US" dirty="0">
                <a:latin typeface="+mn-ea"/>
                <a:ea typeface="+mn-ea"/>
              </a:rPr>
              <a:t>Solution</a:t>
            </a:r>
          </a:p>
        </p:txBody>
      </p:sp>
      <p:sp>
        <p:nvSpPr>
          <p:cNvPr id="21" name="Object 32">
            <a:extLst>
              <a:ext uri="{FF2B5EF4-FFF2-40B4-BE49-F238E27FC236}">
                <a16:creationId xmlns:a16="http://schemas.microsoft.com/office/drawing/2014/main" id="{4AB65C22-4254-BD78-1AB2-865AD42F5392}"/>
              </a:ext>
            </a:extLst>
          </p:cNvPr>
          <p:cNvSpPr txBox="1"/>
          <p:nvPr/>
        </p:nvSpPr>
        <p:spPr>
          <a:xfrm>
            <a:off x="720000" y="1563077"/>
            <a:ext cx="4971281" cy="26003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센서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수위센서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온도센서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펌프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개 사용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센서 간 통신환경 구축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물 온도에 따른 자동화 시스템 구축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물이 상수도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보조물통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물탱크 순서로 이동하며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온수 형태로 보온 되어 저장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_x408318408" descr="EMB0000318c3851">
            <a:extLst>
              <a:ext uri="{FF2B5EF4-FFF2-40B4-BE49-F238E27FC236}">
                <a16:creationId xmlns:a16="http://schemas.microsoft.com/office/drawing/2014/main" id="{57E7A159-DE49-9D5B-76A1-AD4D3713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33" y="1669772"/>
            <a:ext cx="3670151" cy="238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395112552">
            <a:extLst>
              <a:ext uri="{FF2B5EF4-FFF2-40B4-BE49-F238E27FC236}">
                <a16:creationId xmlns:a16="http://schemas.microsoft.com/office/drawing/2014/main" id="{A170F9F4-BF08-141A-A02B-D1D7CF8AD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70" y="2107542"/>
            <a:ext cx="3203998" cy="235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93E8C-792B-8A81-2142-A6D020E333D2}"/>
              </a:ext>
            </a:extLst>
          </p:cNvPr>
          <p:cNvSpPr txBox="1"/>
          <p:nvPr/>
        </p:nvSpPr>
        <p:spPr>
          <a:xfrm>
            <a:off x="682700" y="792994"/>
            <a:ext cx="7469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+mn-ea"/>
                <a:ea typeface="+mn-ea"/>
              </a:rPr>
              <a:t>실험 결과</a:t>
            </a:r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B86031DE-2C5F-AB4D-89E2-417E10203000}"/>
              </a:ext>
            </a:extLst>
          </p:cNvPr>
          <p:cNvSpPr txBox="1"/>
          <p:nvPr/>
        </p:nvSpPr>
        <p:spPr>
          <a:xfrm>
            <a:off x="408380" y="1642392"/>
            <a:ext cx="8065060" cy="23849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실험 환경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10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월 중순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오전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11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시경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날씨 맑음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풍속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2m/s,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기온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19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도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물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600mL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기준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분만에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90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도를 넘은 탄소 막대 초점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약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55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도 상승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에너지 교환에 의해 탄소 막대 중앙과 보조 물통의 수온이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일정한 기울기로 상승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Tx/>
              <a:buChar char="-"/>
            </a:pP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20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분만에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도가 넘은 보조 물통의 수온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약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30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도 상승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10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52;p30">
            <a:extLst>
              <a:ext uri="{FF2B5EF4-FFF2-40B4-BE49-F238E27FC236}">
                <a16:creationId xmlns:a16="http://schemas.microsoft.com/office/drawing/2014/main" id="{2D508456-391F-8D7F-8B3A-886DD3150853}"/>
              </a:ext>
            </a:extLst>
          </p:cNvPr>
          <p:cNvSpPr txBox="1">
            <a:spLocks/>
          </p:cNvSpPr>
          <p:nvPr/>
        </p:nvSpPr>
        <p:spPr>
          <a:xfrm>
            <a:off x="720000" y="762125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차별성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1" name="Object 32">
            <a:extLst>
              <a:ext uri="{FF2B5EF4-FFF2-40B4-BE49-F238E27FC236}">
                <a16:creationId xmlns:a16="http://schemas.microsoft.com/office/drawing/2014/main" id="{109DFD15-3827-88D0-1C66-B30CD7110623}"/>
              </a:ext>
            </a:extLst>
          </p:cNvPr>
          <p:cNvSpPr txBox="1"/>
          <p:nvPr/>
        </p:nvSpPr>
        <p:spPr>
          <a:xfrm>
            <a:off x="415199" y="1771345"/>
            <a:ext cx="8990585" cy="1828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태양광 패널이나 다른 태양열 발전과는 다르게 전기가 아닌 온수를 생산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  -&gt;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태양광 패널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(15%)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과 비교해서 높은 에너지 효율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(80%)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  -&gt;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태양열 발전과 비교하여 에너지 변환과정이 없어 소형화 가능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857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52;p30">
            <a:extLst>
              <a:ext uri="{FF2B5EF4-FFF2-40B4-BE49-F238E27FC236}">
                <a16:creationId xmlns:a16="http://schemas.microsoft.com/office/drawing/2014/main" id="{2D508456-391F-8D7F-8B3A-886DD3150853}"/>
              </a:ext>
            </a:extLst>
          </p:cNvPr>
          <p:cNvSpPr txBox="1">
            <a:spLocks/>
          </p:cNvSpPr>
          <p:nvPr/>
        </p:nvSpPr>
        <p:spPr>
          <a:xfrm>
            <a:off x="720000" y="762125"/>
            <a:ext cx="457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"/>
              <a:buNone/>
              <a:defRPr sz="3000" b="1" i="0" u="none" strike="noStrike" cap="none">
                <a:solidFill>
                  <a:schemeClr val="dk1"/>
                </a:solidFill>
                <a:latin typeface="Anybody"/>
                <a:ea typeface="Anybody"/>
                <a:cs typeface="Anybody"/>
                <a:sym typeface="Anybody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차별성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11" name="Object 32">
            <a:extLst>
              <a:ext uri="{FF2B5EF4-FFF2-40B4-BE49-F238E27FC236}">
                <a16:creationId xmlns:a16="http://schemas.microsoft.com/office/drawing/2014/main" id="{109DFD15-3827-88D0-1C66-B30CD7110623}"/>
              </a:ext>
            </a:extLst>
          </p:cNvPr>
          <p:cNvSpPr txBox="1"/>
          <p:nvPr/>
        </p:nvSpPr>
        <p:spPr>
          <a:xfrm>
            <a:off x="415199" y="1771345"/>
            <a:ext cx="8990585" cy="18286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태양광 패널이나 다른 태양열 발전과는 다르게 전기가 아닌 온수를 생산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  -&gt;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태양광 패널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(15%)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과 비교해서 높은 에너지 효율 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(80%)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     -&gt;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태양열 발전과 비교하여 에너지 변환과정이 없어 소형화 가능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55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0;p42"/>
          <p:cNvSpPr/>
          <p:nvPr/>
        </p:nvSpPr>
        <p:spPr>
          <a:xfrm>
            <a:off x="1512150" y="2455350"/>
            <a:ext cx="1853400" cy="1853400"/>
          </a:xfrm>
          <a:prstGeom prst="rect">
            <a:avLst/>
          </a:prstGeom>
          <a:solidFill>
            <a:srgbClr val="FFFFFF">
              <a:alpha val="310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5" name="Google Shape;771;p42"/>
          <p:cNvSpPr txBox="1">
            <a:spLocks noGrp="1"/>
          </p:cNvSpPr>
          <p:nvPr>
            <p:ph type="title"/>
          </p:nvPr>
        </p:nvSpPr>
        <p:spPr>
          <a:xfrm>
            <a:off x="720000" y="762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n-ea"/>
                <a:ea typeface="+mn-ea"/>
              </a:rPr>
              <a:t>시장성 및 사업화 가능성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" name="Google Shape;773;p42"/>
          <p:cNvSpPr txBox="1"/>
          <p:nvPr/>
        </p:nvSpPr>
        <p:spPr>
          <a:xfrm>
            <a:off x="1803900" y="1884848"/>
            <a:ext cx="1269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+mn-ea"/>
                <a:ea typeface="+mn-ea"/>
                <a:cs typeface="Anybody"/>
                <a:sym typeface="Anybody"/>
              </a:rPr>
              <a:t>$20M</a:t>
            </a:r>
            <a:endParaRPr sz="1800" b="1">
              <a:solidFill>
                <a:schemeClr val="dk2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7" name="Google Shape;774;p42"/>
          <p:cNvSpPr txBox="1"/>
          <p:nvPr/>
        </p:nvSpPr>
        <p:spPr>
          <a:xfrm>
            <a:off x="1803900" y="2457977"/>
            <a:ext cx="12699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+mn-ea"/>
                <a:ea typeface="+mn-ea"/>
                <a:cs typeface="Anybody"/>
                <a:sym typeface="Anybody"/>
              </a:rPr>
              <a:t>$5M</a:t>
            </a:r>
            <a:endParaRPr sz="1800" b="1">
              <a:solidFill>
                <a:schemeClr val="dk2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8" name="Google Shape;775;p42"/>
          <p:cNvSpPr txBox="1"/>
          <p:nvPr/>
        </p:nvSpPr>
        <p:spPr>
          <a:xfrm>
            <a:off x="4349452" y="2318195"/>
            <a:ext cx="40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비용</a:t>
            </a:r>
            <a:endParaRPr sz="1800" b="1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9" name="Google Shape;776;p42"/>
          <p:cNvSpPr txBox="1"/>
          <p:nvPr/>
        </p:nvSpPr>
        <p:spPr>
          <a:xfrm>
            <a:off x="4349451" y="2613448"/>
            <a:ext cx="4271095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제작비용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약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43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만원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하루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8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시간 생산에너지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1.5MJ,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30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일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생산 에너지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45MJ =&gt; 900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원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렌즈의 크기가 커질수록 생산에너지 기하급수적으로 증가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12" name="Google Shape;777;p42"/>
          <p:cNvSpPr txBox="1"/>
          <p:nvPr/>
        </p:nvSpPr>
        <p:spPr>
          <a:xfrm>
            <a:off x="4374900" y="3599705"/>
            <a:ext cx="40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태양광 패널을 벤치마킹</a:t>
            </a:r>
            <a:endParaRPr sz="1800" b="1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13" name="Google Shape;778;p42"/>
          <p:cNvSpPr txBox="1"/>
          <p:nvPr/>
        </p:nvSpPr>
        <p:spPr>
          <a:xfrm>
            <a:off x="4375249" y="3959575"/>
            <a:ext cx="4271095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지자체의 친환경 사업 지원금을 통해 저렴하게 구매 가능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SSF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판매 및 설치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,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사후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A/S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 등을 통해 수익 창출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14" name="Google Shape;779;p42"/>
          <p:cNvSpPr txBox="1"/>
          <p:nvPr/>
        </p:nvSpPr>
        <p:spPr>
          <a:xfrm>
            <a:off x="4349451" y="1303882"/>
            <a:ext cx="40491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늘어나는 태양에너지 시장</a:t>
            </a:r>
            <a:endParaRPr sz="1800" b="1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15" name="Google Shape;780;p42"/>
          <p:cNvSpPr txBox="1"/>
          <p:nvPr/>
        </p:nvSpPr>
        <p:spPr>
          <a:xfrm>
            <a:off x="4349451" y="1599122"/>
            <a:ext cx="40491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시장 조사 업체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우드맥킨지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2019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년 전세계 태양광 시장의 규모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709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억달러</a:t>
            </a: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2025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년 태양광 시장 규모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: 1,131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억 달러 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(59.52%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증가</a:t>
            </a:r>
            <a:r>
              <a:rPr lang="en-US" altLang="ko-KR" sz="1200" dirty="0">
                <a:solidFill>
                  <a:schemeClr val="dk1"/>
                </a:solidFill>
                <a:latin typeface="+mn-ea"/>
                <a:ea typeface="+mn-ea"/>
                <a:cs typeface="Anybody"/>
                <a:sym typeface="Anybody"/>
              </a:rPr>
              <a:t>)</a:t>
            </a:r>
            <a:endParaRPr sz="1200" dirty="0">
              <a:solidFill>
                <a:schemeClr val="dk1"/>
              </a:solidFill>
              <a:latin typeface="+mn-ea"/>
              <a:ea typeface="+mn-ea"/>
              <a:cs typeface="Anybody"/>
              <a:sym typeface="Anybody"/>
            </a:endParaRPr>
          </a:p>
        </p:txBody>
      </p:sp>
      <p:sp>
        <p:nvSpPr>
          <p:cNvPr id="16" name="Google Shape;781;p42"/>
          <p:cNvSpPr/>
          <p:nvPr/>
        </p:nvSpPr>
        <p:spPr>
          <a:xfrm>
            <a:off x="4090014" y="2442722"/>
            <a:ext cx="183300" cy="183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17" name="Google Shape;782;p42"/>
          <p:cNvSpPr/>
          <p:nvPr/>
        </p:nvSpPr>
        <p:spPr>
          <a:xfrm>
            <a:off x="4115812" y="3561093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sp>
        <p:nvSpPr>
          <p:cNvPr id="18" name="Google Shape;783;p42"/>
          <p:cNvSpPr/>
          <p:nvPr/>
        </p:nvSpPr>
        <p:spPr>
          <a:xfrm>
            <a:off x="4090013" y="1424464"/>
            <a:ext cx="183300" cy="183300"/>
          </a:xfrm>
          <a:prstGeom prst="rect">
            <a:avLst/>
          </a:prstGeom>
          <a:solidFill>
            <a:srgbClr val="2F2FF4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C6A5A4-533E-E33C-E515-4ABF701B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4" y="1794004"/>
            <a:ext cx="3308172" cy="19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-commerce Pitch Deck by Slidesgo">
  <a:themeElements>
    <a:clrScheme name="Simple Light">
      <a:dk1>
        <a:srgbClr val="191919"/>
      </a:dk1>
      <a:lt1>
        <a:srgbClr val="F3F3F3"/>
      </a:lt1>
      <a:dk2>
        <a:srgbClr val="FFFFFF"/>
      </a:dk2>
      <a:lt2>
        <a:srgbClr val="2F2F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406</Words>
  <Application>Microsoft Office PowerPoint</Application>
  <PresentationFormat>화면 슬라이드 쇼(16:9)</PresentationFormat>
  <Paragraphs>76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굴림</vt:lpstr>
      <vt:lpstr>맑은 고딕</vt:lpstr>
      <vt:lpstr>Arial</vt:lpstr>
      <vt:lpstr>Anybody</vt:lpstr>
      <vt:lpstr>E-commerce Pitch Deck by Slidesgo</vt:lpstr>
      <vt:lpstr>PowerPoint 프레젠테이션</vt:lpstr>
      <vt:lpstr>contents</vt:lpstr>
      <vt:lpstr>개발 동기 및 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시장성 및 사업화 가능성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유환성</dc:creator>
  <cp:lastModifiedBy>503D</cp:lastModifiedBy>
  <cp:revision>8</cp:revision>
  <dcterms:modified xsi:type="dcterms:W3CDTF">2023-11-09T15:19:11Z</dcterms:modified>
</cp:coreProperties>
</file>