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71" r:id="rId3"/>
    <p:sldId id="272" r:id="rId4"/>
    <p:sldId id="273" r:id="rId5"/>
    <p:sldId id="270" r:id="rId6"/>
    <p:sldId id="331" r:id="rId7"/>
    <p:sldId id="347" r:id="rId8"/>
    <p:sldId id="287" r:id="rId9"/>
    <p:sldId id="317" r:id="rId10"/>
    <p:sldId id="335" r:id="rId11"/>
    <p:sldId id="336" r:id="rId12"/>
    <p:sldId id="337" r:id="rId13"/>
    <p:sldId id="332" r:id="rId14"/>
    <p:sldId id="338" r:id="rId15"/>
    <p:sldId id="333" r:id="rId16"/>
    <p:sldId id="340" r:id="rId17"/>
    <p:sldId id="339" r:id="rId18"/>
    <p:sldId id="341" r:id="rId19"/>
    <p:sldId id="334" r:id="rId20"/>
    <p:sldId id="342" r:id="rId21"/>
    <p:sldId id="343" r:id="rId22"/>
    <p:sldId id="344" r:id="rId23"/>
    <p:sldId id="345" r:id="rId24"/>
    <p:sldId id="346" r:id="rId25"/>
    <p:sldId id="279" r:id="rId26"/>
    <p:sldId id="315" r:id="rId27"/>
    <p:sldId id="323" r:id="rId28"/>
    <p:sldId id="314" r:id="rId29"/>
    <p:sldId id="313" r:id="rId30"/>
    <p:sldId id="298" r:id="rId31"/>
  </p:sldIdLst>
  <p:sldSz cx="12192000" cy="6858000"/>
  <p:notesSz cx="6858000" cy="9144000"/>
  <p:embeddedFontLst>
    <p:embeddedFont>
      <p:font typeface="맑은 고딕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832"/>
    <a:srgbClr val="DC6B48"/>
    <a:srgbClr val="FF1DC4"/>
    <a:srgbClr val="82006F"/>
    <a:srgbClr val="867124"/>
    <a:srgbClr val="D0C6E9"/>
    <a:srgbClr val="718EA0"/>
    <a:srgbClr val="6C899B"/>
    <a:srgbClr val="F3F9FB"/>
    <a:srgbClr val="F9FC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78" y="-4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91D0-C60D-45D5-9B82-221EDE9D797C}" type="datetimeFigureOut">
              <a:rPr lang="ko-KR" altLang="en-US" smtClean="0"/>
              <a:pPr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2798-86B7-40FD-A307-EEC1DC8BD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2798-86B7-40FD-A307-EEC1DC8BD6B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" y="6356350"/>
            <a:ext cx="214825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734798" y="6400800"/>
            <a:ext cx="7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" y="6356350"/>
            <a:ext cx="223031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>
                <a:solidFill>
                  <a:prstClr val="black"/>
                </a:solidFill>
              </a:rPr>
              <a:t>*</a:t>
            </a:r>
            <a:r>
              <a:rPr lang="en-US" altLang="ko-KR" smtClean="0">
                <a:solidFill>
                  <a:prstClr val="black"/>
                </a:solidFill>
              </a:rPr>
              <a:t>-</a:t>
            </a:r>
            <a:r>
              <a:rPr lang="ko-KR" altLang="en-US" smtClean="0">
                <a:solidFill>
                  <a:prstClr val="black"/>
                </a:solidFill>
              </a:rPr>
              <a:t>이환수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송재완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734798" y="6400800"/>
            <a:ext cx="7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/23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5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2467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>
                <a:solidFill>
                  <a:prstClr val="black"/>
                </a:solidFill>
              </a:rPr>
              <a:t>*</a:t>
            </a:r>
            <a:r>
              <a:rPr lang="en-US" altLang="ko-KR" smtClean="0">
                <a:solidFill>
                  <a:prstClr val="black"/>
                </a:solidFill>
              </a:rPr>
              <a:t>-</a:t>
            </a:r>
            <a:r>
              <a:rPr lang="ko-KR" altLang="en-US" smtClean="0">
                <a:solidFill>
                  <a:prstClr val="black"/>
                </a:solidFill>
              </a:rPr>
              <a:t>이환수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송재완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2467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>
                <a:solidFill>
                  <a:prstClr val="black"/>
                </a:solidFill>
              </a:rPr>
              <a:t>*</a:t>
            </a:r>
            <a:r>
              <a:rPr lang="en-US" altLang="ko-KR" smtClean="0">
                <a:solidFill>
                  <a:prstClr val="black"/>
                </a:solidFill>
              </a:rPr>
              <a:t>-</a:t>
            </a:r>
            <a:r>
              <a:rPr lang="ko-KR" altLang="en-US" smtClean="0">
                <a:solidFill>
                  <a:prstClr val="black"/>
                </a:solidFill>
              </a:rPr>
              <a:t>이환수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송재완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41A778-E908-4432-BB93-29EAA93A69D6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data.go.kr/data/15045013/fileData.do?recommendDataYn=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1" y="639318"/>
            <a:ext cx="2348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solidFill>
                  <a:schemeClr val="bg1"/>
                </a:solidFill>
                <a:latin typeface="+mj-ea"/>
                <a:ea typeface="+mj-ea"/>
              </a:rPr>
              <a:t>*</a:t>
            </a:r>
            <a:r>
              <a:rPr lang="ko-KR" altLang="en-US" sz="6000" b="1" spc="-150" dirty="0" smtClean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  <a:r>
              <a:rPr lang="en-US" altLang="ko-KR" sz="6000" b="1" spc="-150" dirty="0" smtClean="0">
                <a:solidFill>
                  <a:schemeClr val="bg1"/>
                </a:solidFill>
                <a:latin typeface="+mj-ea"/>
                <a:ea typeface="+mj-ea"/>
              </a:rPr>
              <a:t>*</a:t>
            </a:r>
            <a:endParaRPr lang="en-US" altLang="ko-KR" sz="6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00888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이환수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송재</a:t>
            </a:r>
            <a:r>
              <a:rPr lang="ko-KR" altLang="en-US" sz="3200" dirty="0" smtClean="0">
                <a:solidFill>
                  <a:schemeClr val="bg1"/>
                </a:solidFill>
              </a:rPr>
              <a:t>완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2023. </a:t>
            </a:r>
            <a:r>
              <a:rPr lang="en-US" altLang="ko-KR" sz="2000" dirty="0" smtClean="0">
                <a:solidFill>
                  <a:schemeClr val="bg1"/>
                </a:solidFill>
              </a:rPr>
              <a:t>7. 18. </a:t>
            </a:r>
            <a:r>
              <a:rPr lang="en-US" altLang="ko-KR" sz="2000" dirty="0" smtClean="0">
                <a:solidFill>
                  <a:schemeClr val="bg1"/>
                </a:solidFill>
              </a:rPr>
              <a:t>Tue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765411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7241" y="1125415"/>
            <a:ext cx="5672427" cy="531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사진 첨부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(1)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첨부 파일 형식은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.jpg, .jpeg, .bmp</a:t>
            </a:r>
            <a:r>
              <a:rPr lang="ko-KR" altLang="en-US" sz="2000" dirty="0" smtClean="0">
                <a:solidFill>
                  <a:schemeClr val="accent1"/>
                </a:solidFill>
              </a:rPr>
              <a:t>만 가능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(JS</a:t>
            </a:r>
            <a:r>
              <a:rPr lang="ko-KR" altLang="en-US" sz="2000" dirty="0" smtClean="0">
                <a:solidFill>
                  <a:schemeClr val="accent1"/>
                </a:solidFill>
              </a:rPr>
              <a:t>로 파일명에서 확장자만 추출하여 검사</a:t>
            </a:r>
            <a:r>
              <a:rPr lang="en-US" altLang="ko-KR" sz="2000" dirty="0" smtClean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“</a:t>
            </a:r>
            <a:r>
              <a:rPr lang="ko-KR" altLang="en-US" sz="2000" dirty="0" smtClean="0">
                <a:solidFill>
                  <a:schemeClr val="accent1"/>
                </a:solidFill>
              </a:rPr>
              <a:t>파일 선택</a:t>
            </a:r>
            <a:r>
              <a:rPr lang="en-US" altLang="ko-KR" sz="2000" dirty="0" smtClean="0">
                <a:solidFill>
                  <a:schemeClr val="accent1"/>
                </a:solidFill>
              </a:rPr>
              <a:t>”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버튼을 누르면 나오는 파일 선택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창에서 여러 개의 파일을 한 번에 선택 가능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24246" y="4267200"/>
            <a:ext cx="5474678" cy="1723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038" y="1804622"/>
            <a:ext cx="4143375" cy="11620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2" y="3756374"/>
            <a:ext cx="3765673" cy="26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7241" y="1125415"/>
            <a:ext cx="5672427" cy="531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사진 첨부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선택한 사진 중 취소를 원하는 경우 선택한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각 파일 명 옆에 있는 취소 버튼을 눌러 취소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취소 버튼을 누르게 되면 버튼을 누른 열의 번호를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이용하여 아래 작업을 진행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 1) </a:t>
            </a:r>
            <a:r>
              <a:rPr lang="en-US" altLang="ko-KR" sz="2000" dirty="0" smtClean="0">
                <a:solidFill>
                  <a:schemeClr val="accent1"/>
                </a:solidFill>
              </a:rPr>
              <a:t>&lt;input type=“file”&gt;</a:t>
            </a:r>
            <a:r>
              <a:rPr lang="ko-KR" altLang="en-US" sz="2000" dirty="0" smtClean="0">
                <a:solidFill>
                  <a:schemeClr val="accent1"/>
                </a:solidFill>
              </a:rPr>
              <a:t>태그에서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선택된 파일정보를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저장하는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배열에서</a:t>
            </a:r>
            <a:r>
              <a:rPr lang="en-US" altLang="ko-KR" sz="2000" dirty="0" smtClean="0">
                <a:solidFill>
                  <a:schemeClr val="accent1"/>
                </a:solidFill>
              </a:rPr>
              <a:t> (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열 번호 </a:t>
            </a:r>
            <a:r>
              <a:rPr lang="en-US" altLang="ko-KR" sz="2000" dirty="0" smtClean="0">
                <a:solidFill>
                  <a:schemeClr val="accent1"/>
                </a:solidFill>
              </a:rPr>
              <a:t>- 1)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인덱스의 파일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정보 삭제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2)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유저에게 보여주는 첨부파일 명 표에서 해당 열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삭제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3)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삭제한 열의 높이만큼 입력 </a:t>
            </a:r>
            <a:r>
              <a:rPr lang="en-US" altLang="ko-KR" sz="2000" dirty="0" smtClean="0">
                <a:solidFill>
                  <a:schemeClr val="accent1"/>
                </a:solidFill>
              </a:rPr>
              <a:t>form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높이 감소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등록 버튼을 누르게 되면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Controller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입력 정보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DB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삽입 및 파일 업로드 </a:t>
            </a:r>
            <a:r>
              <a:rPr lang="en-US" altLang="ko-KR" sz="2000" dirty="0" smtClean="0">
                <a:solidFill>
                  <a:schemeClr val="accent1"/>
                </a:solidFill>
              </a:rPr>
              <a:t>request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후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확인창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출력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6614" y="5029200"/>
            <a:ext cx="961293" cy="961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796" y="5497757"/>
            <a:ext cx="3297848" cy="8890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923" y="1532319"/>
            <a:ext cx="11500339" cy="5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주소로 검색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페이지 메뉴 바 상단의 검색 창에 원하는 주소를 입력하여 검색 가능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입력한 키워드가 주소에 포함된 매물의 정보만 보여줌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7506" y="1535724"/>
            <a:ext cx="2497017" cy="5040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416" y="2502062"/>
            <a:ext cx="9897940" cy="393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8018584" y="2637693"/>
            <a:ext cx="679939" cy="304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30307" y="5287109"/>
            <a:ext cx="1770186" cy="2813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3"/>
          </p:cNvCxnSpPr>
          <p:nvPr/>
        </p:nvCxnSpPr>
        <p:spPr>
          <a:xfrm>
            <a:off x="8698523" y="2790093"/>
            <a:ext cx="1641231" cy="468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346883" y="2576119"/>
            <a:ext cx="1727887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계약가능여부</a:t>
            </a:r>
            <a:endParaRPr lang="en-US" altLang="ko-KR" sz="1600" b="1" dirty="0" smtClean="0"/>
          </a:p>
          <a:p>
            <a:r>
              <a:rPr lang="ko-KR" altLang="en-US" sz="1600" dirty="0" err="1" smtClean="0"/>
              <a:t>계약완료시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적색으로 표시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0370329" y="5014518"/>
            <a:ext cx="1727887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각종 옵션 여부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없는 경우 적색으로 표시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14" idx="3"/>
            <a:endCxn id="21" idx="1"/>
          </p:cNvCxnSpPr>
          <p:nvPr/>
        </p:nvCxnSpPr>
        <p:spPr>
          <a:xfrm>
            <a:off x="9800493" y="5427786"/>
            <a:ext cx="569836" cy="22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7364" y="1484068"/>
            <a:ext cx="6824052" cy="1681163"/>
            <a:chOff x="397363" y="1484068"/>
            <a:chExt cx="7480545" cy="210638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363" y="1484068"/>
              <a:ext cx="7480545" cy="210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직사각형 8"/>
            <p:cNvSpPr/>
            <p:nvPr/>
          </p:nvSpPr>
          <p:spPr>
            <a:xfrm>
              <a:off x="621322" y="1629509"/>
              <a:ext cx="2262555" cy="17936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3753" y="2728262"/>
            <a:ext cx="7727707" cy="367730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내가 등록한 매물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마이 페이지에서 매물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게시글</a:t>
            </a:r>
            <a:r>
              <a:rPr lang="ko-KR" altLang="en-US" sz="2000" dirty="0" smtClean="0">
                <a:solidFill>
                  <a:schemeClr val="accent1"/>
                </a:solidFill>
              </a:rPr>
              <a:t> 관리로 이동하여 조회 가능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25815" y="6119447"/>
            <a:ext cx="562708" cy="2579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1"/>
            <a:endCxn id="26" idx="3"/>
          </p:cNvCxnSpPr>
          <p:nvPr/>
        </p:nvCxnSpPr>
        <p:spPr>
          <a:xfrm flipH="1" flipV="1">
            <a:off x="3059723" y="5046151"/>
            <a:ext cx="1266092" cy="12022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78523" y="4384431"/>
            <a:ext cx="1981200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수정 및 삭제 버튼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계약완료된</a:t>
            </a:r>
            <a:r>
              <a:rPr lang="ko-KR" altLang="en-US" sz="1600" dirty="0" smtClean="0"/>
              <a:t> 매물은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정보를 수정할 수 없으므로 삭제 버튼만 생성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상세 정보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(1)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100" y="1075470"/>
            <a:ext cx="6295515" cy="521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352800" y="1230924"/>
            <a:ext cx="562708" cy="2579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1"/>
            <a:endCxn id="12" idx="3"/>
          </p:cNvCxnSpPr>
          <p:nvPr/>
        </p:nvCxnSpPr>
        <p:spPr>
          <a:xfrm flipH="1">
            <a:off x="2485290" y="1359878"/>
            <a:ext cx="867510" cy="1693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5445" y="1113693"/>
            <a:ext cx="169984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계약상</a:t>
            </a:r>
            <a:r>
              <a:rPr lang="ko-KR" altLang="en-US" sz="1600" b="1" dirty="0" smtClean="0"/>
              <a:t>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계약완료인 경우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적색으로 표시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083170" y="1863969"/>
            <a:ext cx="2684584" cy="214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  <a:endCxn id="19" idx="3"/>
          </p:cNvCxnSpPr>
          <p:nvPr/>
        </p:nvCxnSpPr>
        <p:spPr>
          <a:xfrm flipH="1">
            <a:off x="2508738" y="2936631"/>
            <a:ext cx="574432" cy="1283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9969" y="2157047"/>
            <a:ext cx="2168769" cy="181588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지도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매물의 위치를 파란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핀으로 표시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현재 지도 내 대형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마트를</a:t>
            </a:r>
            <a:r>
              <a:rPr lang="ko-KR" altLang="en-US" sz="1600" dirty="0" smtClean="0"/>
              <a:t> 빨간 핀으로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Kakao</a:t>
            </a:r>
            <a:r>
              <a:rPr lang="en-US" altLang="ko-KR" sz="1600" dirty="0" smtClean="0"/>
              <a:t> map API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3083168" y="4489939"/>
            <a:ext cx="2661139" cy="1770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1"/>
            <a:endCxn id="29" idx="3"/>
          </p:cNvCxnSpPr>
          <p:nvPr/>
        </p:nvCxnSpPr>
        <p:spPr>
          <a:xfrm flipH="1" flipV="1">
            <a:off x="2661139" y="5292334"/>
            <a:ext cx="422029" cy="826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2401" y="4630614"/>
            <a:ext cx="2508738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매물 사진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여러 장인 경우 자동으로 슬라이딩되고 좌우 버튼을 눌러 넘기기 가능</a:t>
            </a:r>
            <a:endParaRPr lang="en-US" altLang="ko-KR" sz="1600" dirty="0" smtClean="0"/>
          </a:p>
          <a:p>
            <a:r>
              <a:rPr lang="en-US" altLang="ko-KR" sz="1600" dirty="0" smtClean="0"/>
              <a:t>(Bootstrap Carousel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7725508" y="1863970"/>
            <a:ext cx="375138" cy="2579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2" idx="3"/>
            <a:endCxn id="44" idx="1"/>
          </p:cNvCxnSpPr>
          <p:nvPr/>
        </p:nvCxnSpPr>
        <p:spPr>
          <a:xfrm>
            <a:off x="8100646" y="1992924"/>
            <a:ext cx="1453661" cy="403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554307" y="1617785"/>
            <a:ext cx="235633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전세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월세 여부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월세가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인 경우 전세로 그 외엔 월세로 표시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3446" y="1718122"/>
            <a:ext cx="8120796" cy="371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조회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상세 정보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(2)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95446" y="2485293"/>
            <a:ext cx="2274277" cy="1699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  <a:endCxn id="19" idx="3"/>
          </p:cNvCxnSpPr>
          <p:nvPr/>
        </p:nvCxnSpPr>
        <p:spPr>
          <a:xfrm flipH="1" flipV="1">
            <a:off x="3423138" y="2818767"/>
            <a:ext cx="1172308" cy="5164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9969" y="2157047"/>
            <a:ext cx="3083169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동네 평가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리뷰 게시판 글 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현재 매물의 </a:t>
            </a:r>
            <a:r>
              <a:rPr lang="ko-KR" altLang="en-US" sz="1600" dirty="0" err="1" smtClean="0"/>
              <a:t>법정동과</a:t>
            </a:r>
            <a:r>
              <a:rPr lang="ko-KR" altLang="en-US" sz="1600" dirty="0" smtClean="0"/>
              <a:t> 일치하는 글들의 긍정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부정 </a:t>
            </a:r>
            <a:r>
              <a:rPr lang="ko-KR" altLang="en-US" sz="1600" dirty="0" err="1" smtClean="0"/>
              <a:t>평가수를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pie chart</a:t>
            </a:r>
            <a:r>
              <a:rPr lang="ko-KR" altLang="en-US" sz="1600" dirty="0" smtClean="0"/>
              <a:t>로 표시 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차트 라이브러리 사용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091355" y="4759569"/>
            <a:ext cx="867508" cy="31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1"/>
            <a:endCxn id="29" idx="3"/>
          </p:cNvCxnSpPr>
          <p:nvPr/>
        </p:nvCxnSpPr>
        <p:spPr>
          <a:xfrm flipH="1">
            <a:off x="3036277" y="4917831"/>
            <a:ext cx="1055078" cy="37450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52401" y="4630614"/>
            <a:ext cx="2883876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수정 및 삭제 버튼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현재 사용자가 해당 매물을 등록한 사람인 경우만 생성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계약완료인 경우 삭제버튼만 생성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448" y="1008185"/>
            <a:ext cx="6060111" cy="57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정보 수정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41785" y="2028092"/>
            <a:ext cx="4618891" cy="18053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9" idx="1"/>
          </p:cNvCxnSpPr>
          <p:nvPr/>
        </p:nvCxnSpPr>
        <p:spPr>
          <a:xfrm flipV="1">
            <a:off x="7760676" y="2443589"/>
            <a:ext cx="1359877" cy="4871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120553" y="2028090"/>
            <a:ext cx="288387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수정 가능 정보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보증금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상세 설명 및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각종 옵션 여부 수정 가능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165232" y="1430215"/>
            <a:ext cx="4583722" cy="539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  <a:endCxn id="17" idx="1"/>
          </p:cNvCxnSpPr>
          <p:nvPr/>
        </p:nvCxnSpPr>
        <p:spPr>
          <a:xfrm flipV="1">
            <a:off x="7748954" y="1347465"/>
            <a:ext cx="1359877" cy="3523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08831" y="1055077"/>
            <a:ext cx="2883876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수정 불가 정보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매물번호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주소는 수정 불가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556738" y="6365631"/>
            <a:ext cx="586154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 flipV="1">
            <a:off x="6142892" y="6318738"/>
            <a:ext cx="3106616" cy="1992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237786" y="5240214"/>
            <a:ext cx="2754922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계약완료로 설정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버튼을 누르면 확인 창이 뜨고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계약완료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 입력하면 변경이 되고 해당 버튼 제거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3141785" y="4126524"/>
            <a:ext cx="5545015" cy="2168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43" idx="2"/>
          </p:cNvCxnSpPr>
          <p:nvPr/>
        </p:nvCxnSpPr>
        <p:spPr>
          <a:xfrm flipH="1" flipV="1">
            <a:off x="1535724" y="4805304"/>
            <a:ext cx="1606061" cy="4056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1693" y="2743201"/>
            <a:ext cx="2368061" cy="206210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첨부 파일 삭제 및 추가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현재 첨부된 이미지를 보여주고 첨부파일삭제 버튼을 클릭하여 각 이미지 삭제 가능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파일 선택 버튼을 눌러 첨부파일 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정보 수정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첨부 파일 삭제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첨부파일삭제 버튼을 누르면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저장 버튼을 누르면 유효성 검사 통과 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Ajax</a:t>
            </a:r>
            <a:r>
              <a:rPr lang="ko-KR" altLang="en-US" sz="2000" dirty="0" smtClean="0">
                <a:solidFill>
                  <a:schemeClr val="accent1"/>
                </a:solidFill>
              </a:rPr>
              <a:t>로 서버에 파일 삭제 요청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요청을 받은 컨트롤러에서는 해당 파일명을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DB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에서 삭제하고 업로드된 파일을 삭제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277" y="1545616"/>
            <a:ext cx="629761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881446" y="1818474"/>
            <a:ext cx="5005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첨부파일 표에서 해당 버튼의 열 번호를 찾아 해당 열을 </a:t>
            </a:r>
            <a:r>
              <a:rPr lang="ko-KR" altLang="en-US" dirty="0" smtClean="0">
                <a:solidFill>
                  <a:schemeClr val="accent1"/>
                </a:solidFill>
              </a:rPr>
              <a:t>삭제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99879" y="2611288"/>
            <a:ext cx="421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옆의 </a:t>
            </a:r>
            <a:r>
              <a:rPr lang="ko-KR" altLang="en-US" dirty="0" smtClean="0">
                <a:solidFill>
                  <a:schemeClr val="accent1"/>
                </a:solidFill>
              </a:rPr>
              <a:t>이미지에서 파일명을 추출하여 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</a:rPr>
            </a:b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removeList</a:t>
            </a:r>
            <a:r>
              <a:rPr lang="en-US" altLang="ko-KR" dirty="0" smtClean="0">
                <a:solidFill>
                  <a:schemeClr val="accent1"/>
                </a:solidFill>
              </a:rPr>
              <a:t> array</a:t>
            </a:r>
            <a:r>
              <a:rPr lang="ko-KR" altLang="en-US" dirty="0" smtClean="0">
                <a:solidFill>
                  <a:schemeClr val="accent1"/>
                </a:solidFill>
              </a:rPr>
              <a:t>에 저장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19" y="4334242"/>
            <a:ext cx="50768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데이터 수집 및 전처리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데이터 출처 </a:t>
            </a:r>
            <a:r>
              <a:rPr lang="en-US" altLang="ko-KR" sz="2000" dirty="0" smtClean="0">
                <a:solidFill>
                  <a:schemeClr val="accent1"/>
                </a:solidFill>
              </a:rPr>
              <a:t>: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공공데이터포털 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(</a:t>
            </a:r>
            <a:r>
              <a:rPr lang="en-US" altLang="ko-KR" sz="2000" dirty="0" smtClean="0">
                <a:solidFill>
                  <a:schemeClr val="accent1"/>
                </a:solidFill>
                <a:hlinkClick r:id="rId2"/>
              </a:rPr>
              <a:t>https://www.data.go.kr/data/15045013/fileData.do?recommendDataYn=Y</a:t>
            </a:r>
            <a:r>
              <a:rPr lang="en-US" altLang="ko-KR" sz="2000" dirty="0" smtClean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</a:rPr>
              <a:t>2021</a:t>
            </a:r>
            <a:r>
              <a:rPr lang="ko-KR" altLang="en-US" sz="2000" dirty="0" smtClean="0">
                <a:solidFill>
                  <a:schemeClr val="accent1"/>
                </a:solidFill>
              </a:rPr>
              <a:t>년 말 기준 전국의 대규모 점포</a:t>
            </a:r>
            <a:r>
              <a:rPr lang="en-US" altLang="ko-KR" sz="2000" dirty="0" smtClean="0">
                <a:solidFill>
                  <a:schemeClr val="accent1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대형마트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백화점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쇼핑센터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시장 등</a:t>
            </a:r>
            <a:r>
              <a:rPr lang="en-US" altLang="ko-KR" sz="2000" dirty="0" smtClean="0">
                <a:solidFill>
                  <a:schemeClr val="accent1"/>
                </a:solidFill>
              </a:rPr>
              <a:t>)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정보 제공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(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상호명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주소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위치좌표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영업형태 등 </a:t>
            </a:r>
            <a:r>
              <a:rPr lang="en-US" altLang="ko-KR" sz="2000" dirty="0" smtClean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전처리 과정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1)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다운로드 받은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csv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파일을 각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column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이 </a:t>
            </a:r>
            <a:r>
              <a:rPr lang="en-US" altLang="ko-KR" sz="2000" dirty="0" smtClean="0">
                <a:solidFill>
                  <a:schemeClr val="accent1"/>
                </a:solidFill>
              </a:rPr>
              <a:t>tab</a:t>
            </a:r>
            <a:r>
              <a:rPr lang="ko-KR" altLang="en-US" sz="2000" dirty="0" smtClean="0">
                <a:solidFill>
                  <a:schemeClr val="accent1"/>
                </a:solidFill>
              </a:rPr>
              <a:t>으로 구분되는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txt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파일로 다시 저장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csv</a:t>
            </a:r>
            <a:r>
              <a:rPr lang="ko-KR" altLang="en-US" sz="2000" dirty="0" smtClean="0">
                <a:solidFill>
                  <a:schemeClr val="accent1"/>
                </a:solidFill>
              </a:rPr>
              <a:t>파일은 각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column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을 콤마로 구분하는데 주소 등에 콤마가 사용되어 읽어오는 과정에서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ko-KR" altLang="en-US" sz="2000" dirty="0" smtClean="0">
                <a:solidFill>
                  <a:schemeClr val="accent1"/>
                </a:solidFill>
              </a:rPr>
              <a:t>      지정한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column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이외의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column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을 읽는 문제 차단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  2) Java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에서 저장한 </a:t>
            </a:r>
            <a:r>
              <a:rPr lang="en-US" altLang="ko-KR" sz="2000" dirty="0" smtClean="0">
                <a:solidFill>
                  <a:schemeClr val="accent1"/>
                </a:solidFill>
              </a:rPr>
              <a:t>txt</a:t>
            </a:r>
            <a:r>
              <a:rPr lang="ko-KR" altLang="en-US" sz="2000" dirty="0" smtClean="0">
                <a:solidFill>
                  <a:schemeClr val="accent1"/>
                </a:solidFill>
              </a:rPr>
              <a:t>파일을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FileReader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객체로 열어서 한 줄씩 읽어와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tab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기준으로 </a:t>
            </a:r>
            <a:r>
              <a:rPr lang="en-US" altLang="ko-KR" sz="2000" dirty="0" smtClean="0">
                <a:solidFill>
                  <a:schemeClr val="accent1"/>
                </a:solidFill>
              </a:rPr>
              <a:t>split</a:t>
            </a:r>
            <a:r>
              <a:rPr lang="ko-KR" altLang="en-US" sz="2000" dirty="0" smtClean="0">
                <a:solidFill>
                  <a:schemeClr val="accent1"/>
                </a:solidFill>
              </a:rPr>
              <a:t>한 후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결과를 </a:t>
            </a:r>
            <a:r>
              <a:rPr lang="en-US" altLang="ko-KR" sz="2000" dirty="0" smtClean="0">
                <a:solidFill>
                  <a:schemeClr val="accent1"/>
                </a:solidFill>
              </a:rPr>
              <a:t>List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저장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480645" y="3704493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4227" y="2425579"/>
            <a:ext cx="4702420" cy="8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8788" y="4923327"/>
            <a:ext cx="6107113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86" y="1803890"/>
            <a:ext cx="775493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데이터 수집 및 전처리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8" y="1131895"/>
            <a:ext cx="1184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3)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제공된 정보에 있는 위치 좌표의 좌표계가 지도 </a:t>
            </a:r>
            <a:r>
              <a:rPr lang="en-US" altLang="ko-KR" sz="2000" dirty="0" smtClean="0">
                <a:solidFill>
                  <a:schemeClr val="accent1"/>
                </a:solidFill>
              </a:rPr>
              <a:t>API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에서 주로 사용하는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WGS84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좌표계가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  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아닌 </a:t>
            </a:r>
            <a:r>
              <a:rPr lang="en-US" altLang="ko-KR" sz="2000" dirty="0" smtClean="0">
                <a:solidFill>
                  <a:schemeClr val="accent1"/>
                </a:solidFill>
              </a:rPr>
              <a:t>EPSG:2097(TM)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좌표계로</a:t>
            </a:r>
            <a:r>
              <a:rPr lang="ko-KR" altLang="en-US" sz="2000" dirty="0" smtClean="0">
                <a:solidFill>
                  <a:schemeClr val="accent1"/>
                </a:solidFill>
              </a:rPr>
              <a:t> 되어 있어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Kakao</a:t>
            </a:r>
            <a:r>
              <a:rPr lang="en-US" altLang="ko-KR" sz="2000" dirty="0" smtClean="0">
                <a:solidFill>
                  <a:schemeClr val="accent1"/>
                </a:solidFill>
              </a:rPr>
              <a:t> Map API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</a:t>
            </a:r>
            <a:r>
              <a:rPr lang="en-US" altLang="ko-KR" sz="2000" dirty="0" smtClean="0">
                <a:solidFill>
                  <a:schemeClr val="accent1"/>
                </a:solidFill>
              </a:rPr>
              <a:t>REST API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방식으로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좌표계</a:t>
            </a:r>
            <a:r>
              <a:rPr lang="ko-KR" altLang="en-US" sz="2000" dirty="0" smtClean="0">
                <a:solidFill>
                  <a:schemeClr val="accent1"/>
                </a:solidFill>
              </a:rPr>
              <a:t> 변환요청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3965" y="5170979"/>
            <a:ext cx="5200650" cy="6191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412427" y="5809403"/>
            <a:ext cx="1125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4</a:t>
            </a:r>
            <a:r>
              <a:rPr lang="en-US" altLang="ko-KR" sz="2000" dirty="0" smtClean="0">
                <a:solidFill>
                  <a:schemeClr val="accent1"/>
                </a:solidFill>
              </a:rPr>
              <a:t>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상호명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주소 및 변환 결과로 얻은 위도 경도를 </a:t>
            </a:r>
            <a:r>
              <a:rPr lang="en-US" altLang="ko-KR" sz="2000" dirty="0" smtClean="0">
                <a:solidFill>
                  <a:schemeClr val="accent1"/>
                </a:solidFill>
              </a:rPr>
              <a:t>DB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삽입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/>
          <p:cNvCxnSpPr>
            <a:stCxn id="17" idx="3"/>
            <a:endCxn id="20" idx="1"/>
          </p:cNvCxnSpPr>
          <p:nvPr/>
        </p:nvCxnSpPr>
        <p:spPr>
          <a:xfrm flipV="1">
            <a:off x="6342184" y="2232577"/>
            <a:ext cx="1758461" cy="2937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1323" y="2227384"/>
            <a:ext cx="5720861" cy="5978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00645" y="1817078"/>
            <a:ext cx="3927231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변</a:t>
            </a:r>
            <a:r>
              <a:rPr lang="ko-KR" altLang="en-US" sz="1600" dirty="0" smtClean="0"/>
              <a:t>환</a:t>
            </a:r>
            <a:r>
              <a:rPr lang="ko-KR" altLang="en-US" sz="1600" dirty="0" smtClean="0"/>
              <a:t> 기능은 </a:t>
            </a:r>
            <a:r>
              <a:rPr lang="en-US" altLang="ko-KR" sz="1600" dirty="0" smtClean="0"/>
              <a:t>GET </a:t>
            </a:r>
            <a:r>
              <a:rPr lang="ko-KR" altLang="en-US" sz="1600" dirty="0" smtClean="0"/>
              <a:t>방식으로 정의되어 있으므로 현재 </a:t>
            </a:r>
            <a:r>
              <a:rPr lang="ko-KR" altLang="en-US" sz="1600" dirty="0" err="1" smtClean="0"/>
              <a:t>좌표계의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x, y</a:t>
            </a:r>
            <a:r>
              <a:rPr lang="ko-KR" altLang="en-US" sz="1600" dirty="0" smtClean="0"/>
              <a:t>값과 현재 </a:t>
            </a:r>
            <a:r>
              <a:rPr lang="ko-KR" altLang="en-US" sz="1600" dirty="0" err="1" smtClean="0"/>
              <a:t>좌표계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변환하려는 </a:t>
            </a:r>
            <a:r>
              <a:rPr lang="ko-KR" altLang="en-US" sz="1600" dirty="0" err="1" smtClean="0"/>
              <a:t>좌표계를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뒤에 추가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25" idx="3"/>
            <a:endCxn id="26" idx="2"/>
          </p:cNvCxnSpPr>
          <p:nvPr/>
        </p:nvCxnSpPr>
        <p:spPr>
          <a:xfrm flipV="1">
            <a:off x="7995138" y="3538991"/>
            <a:ext cx="2086708" cy="4116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1323" y="2848709"/>
            <a:ext cx="7373815" cy="22039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12368" y="2954216"/>
            <a:ext cx="3938955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URL</a:t>
            </a:r>
            <a:r>
              <a:rPr lang="ko-KR" altLang="en-US" sz="1600" dirty="0" smtClean="0"/>
              <a:t>에 요청을 보내고 요청 결과를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형태로 </a:t>
            </a:r>
            <a:r>
              <a:rPr lang="en-US" altLang="ko-KR" sz="1600" dirty="0" smtClean="0"/>
              <a:t>parsing</a:t>
            </a:r>
            <a:r>
              <a:rPr lang="ko-KR" altLang="en-US" sz="1600" dirty="0" smtClean="0"/>
              <a:t>하여 원하는 값만 추출</a:t>
            </a:r>
            <a:endParaRPr lang="ko-KR" altLang="en-US" sz="16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0180" y="4150336"/>
            <a:ext cx="7335837" cy="10191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5415" y="6169499"/>
            <a:ext cx="6638925" cy="57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48DE9C-B5AD-BAA4-4EBD-53FA1916E9A2}"/>
              </a:ext>
            </a:extLst>
          </p:cNvPr>
          <p:cNvSpPr txBox="1"/>
          <p:nvPr/>
        </p:nvSpPr>
        <p:spPr>
          <a:xfrm>
            <a:off x="670907" y="6964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308183-DB54-F711-9B69-C8C5752AF7AF}"/>
              </a:ext>
            </a:extLst>
          </p:cNvPr>
          <p:cNvSpPr txBox="1"/>
          <p:nvPr/>
        </p:nvSpPr>
        <p:spPr>
          <a:xfrm>
            <a:off x="1297447" y="17428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1"/>
                </a:solidFill>
              </a:rPr>
              <a:t>1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5F8E78-68AC-B048-5336-EE835D4169E6}"/>
              </a:ext>
            </a:extLst>
          </p:cNvPr>
          <p:cNvSpPr txBox="1"/>
          <p:nvPr/>
        </p:nvSpPr>
        <p:spPr>
          <a:xfrm>
            <a:off x="2026207" y="1681274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1"/>
                </a:solidFill>
              </a:rPr>
              <a:t>개요</a:t>
            </a:r>
            <a:endParaRPr lang="ko-KR" altLang="en-US" sz="2800" spc="-15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3F5BEB-A29E-EC98-4681-67E53CB0B3C2}"/>
              </a:ext>
            </a:extLst>
          </p:cNvPr>
          <p:cNvSpPr txBox="1"/>
          <p:nvPr/>
        </p:nvSpPr>
        <p:spPr>
          <a:xfrm>
            <a:off x="1297447" y="26119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1"/>
                </a:solidFill>
              </a:rPr>
              <a:t>2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026207" y="2550385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1"/>
                </a:solidFill>
              </a:rPr>
              <a:t>매물 관련 주요 기능</a:t>
            </a:r>
            <a:endParaRPr lang="ko-KR" altLang="en-US" sz="2800" spc="-15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297447" y="3482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1"/>
                </a:solidFill>
              </a:rPr>
              <a:t>3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7B173C-BF4B-5D6B-514A-71779E736CDB}"/>
              </a:ext>
            </a:extLst>
          </p:cNvPr>
          <p:cNvSpPr txBox="1"/>
          <p:nvPr/>
        </p:nvSpPr>
        <p:spPr>
          <a:xfrm>
            <a:off x="2026207" y="9607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309170" y="43823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1"/>
                </a:solidFill>
              </a:rPr>
              <a:t>4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012530" y="4331585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1"/>
                </a:solidFill>
              </a:rPr>
              <a:t>기타 기능</a:t>
            </a:r>
            <a:endParaRPr lang="ko-KR" altLang="en-US" sz="2800" spc="-15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309170" y="5296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1"/>
                </a:solidFill>
              </a:rPr>
              <a:t>5</a:t>
            </a:r>
            <a:endParaRPr lang="ko-KR" altLang="en-US" sz="2000" b="1" spc="-15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012530" y="5245985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1"/>
                </a:solidFill>
              </a:rPr>
              <a:t>후기</a:t>
            </a:r>
            <a:r>
              <a:rPr lang="en-US" altLang="ko-KR" sz="2800" spc="-150" dirty="0" smtClean="0">
                <a:solidFill>
                  <a:schemeClr val="accent1"/>
                </a:solidFill>
              </a:rPr>
              <a:t>, Q &amp; A</a:t>
            </a:r>
            <a:endParaRPr lang="ko-KR" altLang="en-US" sz="2800" spc="-15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026208" y="341789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1"/>
                </a:solidFill>
              </a:rPr>
              <a:t>게시판 관련 주요 기능</a:t>
            </a:r>
            <a:endParaRPr lang="ko-KR" altLang="en-US" sz="2800" spc="-150" dirty="0">
              <a:solidFill>
                <a:schemeClr val="accent1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지도에서 표시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1)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현재 지도의 위도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경도의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경계값을</a:t>
            </a:r>
            <a:r>
              <a:rPr lang="ko-KR" altLang="en-US" sz="2000" dirty="0" smtClean="0">
                <a:solidFill>
                  <a:schemeClr val="accent1"/>
                </a:solidFill>
              </a:rPr>
              <a:t> 받아 해당 범위 내 위치한 점포 정보를 </a:t>
            </a:r>
            <a:r>
              <a:rPr lang="en-US" altLang="ko-KR" sz="2000" dirty="0" smtClean="0">
                <a:solidFill>
                  <a:schemeClr val="accent1"/>
                </a:solidFill>
              </a:rPr>
              <a:t>Ajax</a:t>
            </a:r>
            <a:r>
              <a:rPr lang="ko-KR" altLang="en-US" sz="2000" dirty="0" smtClean="0">
                <a:solidFill>
                  <a:schemeClr val="accent1"/>
                </a:solidFill>
              </a:rPr>
              <a:t>로 요청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2)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요청 결과 받은 점포 정보의 위도 경도 지점에 핀을 만들어 지도에 추가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96" y="1981567"/>
            <a:ext cx="34671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5815" y="1984863"/>
            <a:ext cx="729773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289539" y="2684584"/>
            <a:ext cx="1992923" cy="8440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34708" y="4196861"/>
            <a:ext cx="5040923" cy="13012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43046" y="2004645"/>
            <a:ext cx="5040923" cy="130126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06707" y="2391507"/>
            <a:ext cx="1805354" cy="584775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지도에 </a:t>
            </a:r>
            <a:r>
              <a:rPr lang="ko-KR" altLang="en-US" sz="1600" smtClean="0">
                <a:solidFill>
                  <a:schemeClr val="bg1"/>
                </a:solidFill>
              </a:rPr>
              <a:t>띄울 핀의 이미지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크기 설정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98369" y="4536829"/>
            <a:ext cx="949569" cy="584775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지도에 핀 추가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12831" y="3563812"/>
            <a:ext cx="844061" cy="33855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경계값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2" idx="3"/>
            <a:endCxn id="14" idx="1"/>
          </p:cNvCxnSpPr>
          <p:nvPr/>
        </p:nvCxnSpPr>
        <p:spPr>
          <a:xfrm flipV="1">
            <a:off x="3997569" y="4847492"/>
            <a:ext cx="1137139" cy="1055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52955" y="4841632"/>
            <a:ext cx="2344614" cy="222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 대형 </a:t>
            </a:r>
            <a:r>
              <a:rPr lang="ko-KR" altLang="en-US" sz="4000" b="1" spc="-3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표시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지도에서 표시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3)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지도 이동 및 축소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확대 시에는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경계값이</a:t>
            </a:r>
            <a:r>
              <a:rPr lang="ko-KR" altLang="en-US" sz="2000" dirty="0" smtClean="0">
                <a:solidFill>
                  <a:schemeClr val="accent1"/>
                </a:solidFill>
              </a:rPr>
              <a:t> 바뀌게 되므로 해당 </a:t>
            </a:r>
            <a:r>
              <a:rPr lang="en-US" altLang="ko-KR" sz="2000" dirty="0" smtClean="0">
                <a:solidFill>
                  <a:schemeClr val="accent1"/>
                </a:solidFill>
              </a:rPr>
              <a:t>event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대한 </a:t>
            </a:r>
            <a:r>
              <a:rPr lang="en-US" altLang="ko-KR" sz="2000" dirty="0" smtClean="0">
                <a:solidFill>
                  <a:schemeClr val="accent1"/>
                </a:solidFill>
              </a:rPr>
              <a:t>listener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추가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82" y="1571260"/>
            <a:ext cx="5200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72" y="2976563"/>
            <a:ext cx="38004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그룹 24"/>
          <p:cNvGrpSpPr/>
          <p:nvPr/>
        </p:nvGrpSpPr>
        <p:grpSpPr>
          <a:xfrm>
            <a:off x="4275628" y="2986089"/>
            <a:ext cx="3781425" cy="3019425"/>
            <a:chOff x="4275628" y="2986089"/>
            <a:chExt cx="3781425" cy="3019425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75628" y="2986089"/>
              <a:ext cx="3781425" cy="301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직사각형 20"/>
            <p:cNvSpPr/>
            <p:nvPr/>
          </p:nvSpPr>
          <p:spPr>
            <a:xfrm>
              <a:off x="4314092" y="3024551"/>
              <a:ext cx="879231" cy="338554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600" smtClean="0"/>
                <a:t>이</a:t>
              </a:r>
              <a:r>
                <a:rPr lang="ko-KR" altLang="en-US" sz="1600" smtClean="0"/>
                <a:t>동</a:t>
              </a:r>
              <a:r>
                <a:rPr lang="ko-KR" altLang="en-US" sz="1600" smtClean="0"/>
                <a:t> 시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198095" y="2981326"/>
            <a:ext cx="3790950" cy="3028950"/>
            <a:chOff x="8198095" y="2981326"/>
            <a:chExt cx="3790950" cy="3028950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98095" y="2981326"/>
              <a:ext cx="3790950" cy="302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직사각형 22"/>
            <p:cNvSpPr/>
            <p:nvPr/>
          </p:nvSpPr>
          <p:spPr>
            <a:xfrm>
              <a:off x="8288215" y="3047997"/>
              <a:ext cx="949570" cy="338554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/>
                <a:t>축</a:t>
              </a:r>
              <a:r>
                <a:rPr lang="ko-KR" altLang="en-US" sz="1600" dirty="0" smtClean="0"/>
                <a:t>소</a:t>
              </a:r>
              <a:r>
                <a:rPr lang="ko-KR" altLang="en-US" sz="1600" dirty="0" smtClean="0"/>
                <a:t> 시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동네 평가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리뷰 평가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1"/>
                </a:solidFill>
              </a:rPr>
              <a:t> 리뷰 작성 시 리뷰의 대상 주소를 입력해야 함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작성 후 저장을 눌러 </a:t>
            </a:r>
            <a:r>
              <a:rPr lang="en-US" altLang="ko-KR" sz="2000" dirty="0" smtClean="0">
                <a:solidFill>
                  <a:schemeClr val="accent1"/>
                </a:solidFill>
              </a:rPr>
              <a:t>DB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글 저장을 요청 시 해당 글 내용이 긍정적</a:t>
            </a:r>
            <a:r>
              <a:rPr lang="en-US" altLang="ko-KR" sz="2000" dirty="0" smtClean="0">
                <a:solidFill>
                  <a:schemeClr val="accent1"/>
                </a:solidFill>
              </a:rPr>
              <a:t>/</a:t>
            </a:r>
            <a:r>
              <a:rPr lang="ko-KR" altLang="en-US" sz="2000" dirty="0" smtClean="0">
                <a:solidFill>
                  <a:schemeClr val="accent1"/>
                </a:solidFill>
              </a:rPr>
              <a:t>부정적</a:t>
            </a:r>
            <a:r>
              <a:rPr lang="en-US" altLang="ko-KR" sz="2000" dirty="0" smtClean="0">
                <a:solidFill>
                  <a:schemeClr val="accent1"/>
                </a:solidFill>
              </a:rPr>
              <a:t>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중립적인 내용인지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AI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가 판별하여 그 결과도 함께 저장</a:t>
            </a:r>
            <a:r>
              <a:rPr lang="en-US" altLang="ko-KR" sz="2000" dirty="0" smtClean="0">
                <a:solidFill>
                  <a:schemeClr val="accent1"/>
                </a:solidFill>
              </a:rPr>
              <a:t>(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Naver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Clova</a:t>
            </a:r>
            <a:r>
              <a:rPr lang="en-US" altLang="ko-KR" sz="2000" dirty="0" smtClean="0">
                <a:solidFill>
                  <a:schemeClr val="accent1"/>
                </a:solidFill>
              </a:rPr>
              <a:t> Sentiment API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</a:t>
            </a:r>
            <a:r>
              <a:rPr lang="en-US" altLang="ko-KR" sz="2000" dirty="0" smtClean="0">
                <a:solidFill>
                  <a:schemeClr val="accent1"/>
                </a:solidFill>
              </a:rPr>
              <a:t>REST API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방식으로 요청</a:t>
            </a:r>
            <a:r>
              <a:rPr lang="en-US" altLang="ko-KR" sz="2000" dirty="0" smtClean="0">
                <a:solidFill>
                  <a:schemeClr val="accent1"/>
                </a:solidFill>
              </a:rPr>
              <a:t> 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61" y="2124075"/>
            <a:ext cx="72977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>
            <a:stCxn id="17" idx="3"/>
            <a:endCxn id="18" idx="1"/>
          </p:cNvCxnSpPr>
          <p:nvPr/>
        </p:nvCxnSpPr>
        <p:spPr>
          <a:xfrm flipV="1">
            <a:off x="7713785" y="2777719"/>
            <a:ext cx="281353" cy="147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44063" y="2532186"/>
            <a:ext cx="6869722" cy="785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95138" y="2239110"/>
            <a:ext cx="3446585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이</a:t>
            </a:r>
            <a:r>
              <a:rPr lang="ko-KR" altLang="en-US" sz="1600" dirty="0" smtClean="0"/>
              <a:t> 기능은 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방식으로 정의되어 있으므로 요청 시 전달할 인자를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문서에 명시된 </a:t>
            </a:r>
            <a:r>
              <a:rPr lang="en-US" altLang="ko-KR" sz="1600" dirty="0" smtClean="0"/>
              <a:t>JSON type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key-value</a:t>
            </a:r>
            <a:r>
              <a:rPr lang="ko-KR" altLang="en-US" sz="1600" dirty="0" smtClean="0"/>
              <a:t>에 일치하게 만듦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22" idx="1"/>
          </p:cNvCxnSpPr>
          <p:nvPr/>
        </p:nvCxnSpPr>
        <p:spPr>
          <a:xfrm flipV="1">
            <a:off x="7326923" y="3727250"/>
            <a:ext cx="691660" cy="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32338" y="3329354"/>
            <a:ext cx="6494585" cy="15943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18583" y="3434862"/>
            <a:ext cx="3938955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URL</a:t>
            </a:r>
            <a:r>
              <a:rPr lang="ko-KR" altLang="en-US" sz="1600" dirty="0" smtClean="0"/>
              <a:t>에 요청을 보내고 요청 결과를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형태로 </a:t>
            </a:r>
            <a:r>
              <a:rPr lang="en-US" altLang="ko-KR" sz="1600" dirty="0" smtClean="0"/>
              <a:t>parsing</a:t>
            </a:r>
            <a:r>
              <a:rPr lang="ko-KR" altLang="en-US" sz="1600" dirty="0" smtClean="0"/>
              <a:t>하여 원하는 값만 추출</a:t>
            </a:r>
            <a:endParaRPr lang="ko-KR" altLang="en-US" sz="16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7402" y="4073770"/>
            <a:ext cx="6278563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0808" y="5284910"/>
            <a:ext cx="6221413" cy="1047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30366" y="5469434"/>
            <a:ext cx="5202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1"/>
                </a:solidFill>
              </a:rPr>
              <a:t> 추출된 결과는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positive, negative,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netural</a:t>
            </a: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셋 중 하나이며 이 결과를 </a:t>
            </a:r>
            <a:r>
              <a:rPr lang="en-US" altLang="ko-KR" sz="2000" dirty="0" smtClean="0">
                <a:solidFill>
                  <a:schemeClr val="accent1"/>
                </a:solidFill>
              </a:rPr>
              <a:t>DB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같이 삽입 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5" y="345358"/>
            <a:ext cx="103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동네 평가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Pie Chart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생성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1"/>
                </a:solidFill>
              </a:rPr>
              <a:t> 매물 등록 및 리뷰 작성 시 선택한 주소의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법정동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코드를 저장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매물 상세보기에서 해당 매물의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법정동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코드와 일치하는 리뷰들의 긍정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부정</a:t>
            </a:r>
            <a:r>
              <a:rPr lang="en-US" altLang="ko-KR" sz="200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중립 수를 </a:t>
            </a:r>
            <a:r>
              <a:rPr lang="en-US" altLang="ko-KR" sz="2000" dirty="0" smtClean="0">
                <a:solidFill>
                  <a:schemeClr val="accent1"/>
                </a:solidFill>
              </a:rPr>
              <a:t>Ajax</a:t>
            </a:r>
            <a:r>
              <a:rPr lang="ko-KR" altLang="en-US" sz="2000" dirty="0" smtClean="0">
                <a:solidFill>
                  <a:schemeClr val="accent1"/>
                </a:solidFill>
              </a:rPr>
              <a:t>로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요청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요청 결과를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구글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차트 라이브러리 함수에 전달하여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pie chart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생성</a:t>
            </a: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715" y="2451589"/>
            <a:ext cx="33623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9288" y="2447192"/>
            <a:ext cx="75549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0727" y="4683369"/>
            <a:ext cx="2333625" cy="1828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1" name="위쪽 화살표 20"/>
          <p:cNvSpPr/>
          <p:nvPr/>
        </p:nvSpPr>
        <p:spPr>
          <a:xfrm>
            <a:off x="3927230" y="3094893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 화살표 22"/>
          <p:cNvSpPr/>
          <p:nvPr/>
        </p:nvSpPr>
        <p:spPr>
          <a:xfrm rot="5400000">
            <a:off x="7971694" y="4255477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14246" y="2543905"/>
            <a:ext cx="1078523" cy="33855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Ajax </a:t>
            </a:r>
            <a:r>
              <a:rPr lang="ko-KR" altLang="en-US" sz="1600" dirty="0" smtClean="0">
                <a:solidFill>
                  <a:schemeClr val="bg1"/>
                </a:solidFill>
              </a:rPr>
              <a:t>요청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34246" y="3751382"/>
            <a:ext cx="1582616" cy="33855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Pie Chart 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3734774"/>
            <a:ext cx="5374105" cy="1902015"/>
            <a:chOff x="6817895" y="3350782"/>
            <a:chExt cx="5374105" cy="14633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425938" cy="1207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게시판 관련 </a:t>
              </a:r>
              <a:endParaRPr lang="en-US" altLang="ko-KR" sz="4800" b="1" spc="-300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주요 기능</a:t>
              </a:r>
              <a:endParaRPr lang="en-US" altLang="ko-KR" sz="4800" b="1" spc="-300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624088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814116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4D379F-0D7A-E10A-C2FD-B3F877B38412}"/>
              </a:ext>
            </a:extLst>
          </p:cNvPr>
          <p:cNvSpPr txBox="1"/>
          <p:nvPr/>
        </p:nvSpPr>
        <p:spPr>
          <a:xfrm>
            <a:off x="6817895" y="872277"/>
            <a:ext cx="16642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168667" y="239851"/>
            <a:ext cx="4379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Class Diagram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3734783"/>
            <a:ext cx="5374105" cy="1491702"/>
            <a:chOff x="6817895" y="3350782"/>
            <a:chExt cx="5374105" cy="11476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70924" cy="63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prstClr val="white"/>
                  </a:solidFill>
                </a:rPr>
                <a:t>기타 기능</a:t>
              </a:r>
              <a:endParaRPr lang="ko-KR" altLang="en-US" sz="4800" b="1" spc="-300" dirty="0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308407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49843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4D379F-0D7A-E10A-C2FD-B3F877B38412}"/>
              </a:ext>
            </a:extLst>
          </p:cNvPr>
          <p:cNvSpPr txBox="1"/>
          <p:nvPr/>
        </p:nvSpPr>
        <p:spPr>
          <a:xfrm>
            <a:off x="6817895" y="872277"/>
            <a:ext cx="16642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 smtClean="0">
                <a:solidFill>
                  <a:prstClr val="white"/>
                </a:solidFill>
                <a:latin typeface="Pretendard Black"/>
                <a:ea typeface="+mj-ea"/>
              </a:rPr>
              <a:t>4</a:t>
            </a:r>
            <a:endParaRPr lang="ko-KR" altLang="en-US" sz="19900" b="1" dirty="0">
              <a:solidFill>
                <a:prstClr val="white"/>
              </a:solidFill>
              <a:latin typeface="Pretendard Black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7052" y="278577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accent1"/>
                </a:solidFill>
              </a:rPr>
              <a:t>? </a:t>
            </a:r>
            <a:endParaRPr lang="ko-KR" altLang="en-US" sz="4000" b="1" spc="-15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93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3734774"/>
            <a:ext cx="5374105" cy="1902015"/>
            <a:chOff x="6817895" y="3350782"/>
            <a:chExt cx="5374105" cy="14633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863011" cy="1207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후기</a:t>
              </a:r>
              <a:endParaRPr lang="en-US" altLang="ko-KR" sz="4800" b="1" spc="-300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Q &amp; A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624088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814116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4D379F-0D7A-E10A-C2FD-B3F877B38412}"/>
              </a:ext>
            </a:extLst>
          </p:cNvPr>
          <p:cNvSpPr txBox="1"/>
          <p:nvPr/>
        </p:nvSpPr>
        <p:spPr>
          <a:xfrm>
            <a:off x="6817895" y="872277"/>
            <a:ext cx="16642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533E35D-5D7C-9775-C063-E4161DFEE7C5}"/>
              </a:ext>
            </a:extLst>
          </p:cNvPr>
          <p:cNvSpPr/>
          <p:nvPr/>
        </p:nvSpPr>
        <p:spPr>
          <a:xfrm>
            <a:off x="2368059" y="4659926"/>
            <a:ext cx="749104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E510B-CBB0-C770-7D0F-5E75EBB47954}"/>
              </a:ext>
            </a:extLst>
          </p:cNvPr>
          <p:cNvSpPr txBox="1"/>
          <p:nvPr/>
        </p:nvSpPr>
        <p:spPr>
          <a:xfrm>
            <a:off x="5937166" y="4785251"/>
            <a:ext cx="317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</a:rPr>
              <a:t>*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881CF8-446C-F0A6-C23F-73C4527DDE49}"/>
              </a:ext>
            </a:extLst>
          </p:cNvPr>
          <p:cNvSpPr/>
          <p:nvPr/>
        </p:nvSpPr>
        <p:spPr>
          <a:xfrm>
            <a:off x="2368061" y="1143157"/>
            <a:ext cx="749104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4B4394-508A-F880-4605-DC3ED74B1F1F}"/>
              </a:ext>
            </a:extLst>
          </p:cNvPr>
          <p:cNvSpPr/>
          <p:nvPr/>
        </p:nvSpPr>
        <p:spPr>
          <a:xfrm>
            <a:off x="2368060" y="2901541"/>
            <a:ext cx="749104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F7AA54-918F-E449-38FE-9DB519BCC48F}"/>
              </a:ext>
            </a:extLst>
          </p:cNvPr>
          <p:cNvSpPr txBox="1"/>
          <p:nvPr/>
        </p:nvSpPr>
        <p:spPr>
          <a:xfrm>
            <a:off x="5264355" y="3026866"/>
            <a:ext cx="166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</a:rPr>
              <a:t>Teamwork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82221" y="284439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solidFill>
                  <a:schemeClr val="accent1"/>
                </a:solidFill>
              </a:rPr>
              <a:t>후기</a:t>
            </a:r>
            <a:endParaRPr lang="ko-KR" altLang="en-US" sz="4000" b="1" spc="-15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EF7AA54-918F-E449-38FE-9DB519BCC48F}"/>
              </a:ext>
            </a:extLst>
          </p:cNvPr>
          <p:cNvSpPr txBox="1"/>
          <p:nvPr/>
        </p:nvSpPr>
        <p:spPr>
          <a:xfrm>
            <a:off x="5082817" y="1256681"/>
            <a:ext cx="209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solidFill>
                  <a:schemeClr val="bg1"/>
                </a:solidFill>
              </a:rPr>
              <a:t>Agile Process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0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1721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개요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494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</a:t>
            </a:r>
            <a:r>
              <a:rPr lang="ko-KR" altLang="en-US" sz="36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36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</a:t>
            </a:r>
            <a:endParaRPr lang="ko-KR" altLang="en-US" sz="36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33911" y="1022993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1"/>
                </a:solidFill>
              </a:rPr>
              <a:t>개발동기</a:t>
            </a:r>
            <a:endParaRPr lang="ko-KR" altLang="en-US" sz="2800" b="1" spc="-15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682060" y="1553926"/>
            <a:ext cx="1125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spc="-15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2010</a:t>
            </a:r>
            <a:r>
              <a:rPr lang="ko-KR" altLang="en-US" sz="2000" spc="-150" dirty="0" smtClean="0">
                <a:solidFill>
                  <a:schemeClr val="accent1"/>
                </a:solidFill>
              </a:rPr>
              <a:t>년대 이후 식습관이 건강에 미치는 영향에 대한 관심과 이에 대한 연구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, </a:t>
            </a:r>
            <a:r>
              <a:rPr lang="ko-KR" altLang="en-US" sz="2000" spc="-150" dirty="0" smtClean="0">
                <a:solidFill>
                  <a:schemeClr val="accent1"/>
                </a:solidFill>
              </a:rPr>
              <a:t>정책</a:t>
            </a:r>
            <a:endParaRPr lang="en-US" altLang="ko-KR" sz="2000" spc="-15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spc="-15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spc="-150" dirty="0" smtClean="0">
                <a:solidFill>
                  <a:schemeClr val="accent1"/>
                </a:solidFill>
              </a:rPr>
              <a:t>  - </a:t>
            </a:r>
            <a:r>
              <a:rPr lang="ko-KR" altLang="en-US" sz="2000" b="1" spc="-150" dirty="0" smtClean="0">
                <a:solidFill>
                  <a:schemeClr val="accent1"/>
                </a:solidFill>
              </a:rPr>
              <a:t>식습관이 전세계 </a:t>
            </a:r>
            <a:r>
              <a:rPr lang="ko-KR" altLang="en-US" sz="2000" b="1" spc="-150" dirty="0" smtClean="0">
                <a:solidFill>
                  <a:schemeClr val="accent1"/>
                </a:solidFill>
              </a:rPr>
              <a:t>사망원인의</a:t>
            </a:r>
            <a:endParaRPr lang="en-US" altLang="ko-KR" sz="2000" spc="-15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spc="-150" dirty="0" smtClean="0">
                <a:solidFill>
                  <a:schemeClr val="accent1"/>
                </a:solidFill>
              </a:rPr>
              <a:t>     </a:t>
            </a:r>
            <a:r>
              <a:rPr lang="ko-KR" altLang="en-US" sz="2000" spc="-150" dirty="0" smtClean="0">
                <a:solidFill>
                  <a:schemeClr val="accent1"/>
                </a:solidFill>
              </a:rPr>
              <a:t>적정 섭취량 대비 어느 정도 섭취하고 있는지 알려주고 개선을 도와주는 프로그램을 개발하기로 함</a:t>
            </a:r>
            <a:endParaRPr lang="en-US" altLang="ko-KR" sz="2000" b="1" spc="-150" dirty="0" smtClean="0">
              <a:solidFill>
                <a:schemeClr val="accent1"/>
              </a:solidFill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9366738" y="1559169"/>
            <a:ext cx="363415" cy="339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715107" y="5580185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29110" y="36650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1"/>
                </a:solidFill>
              </a:rPr>
              <a:t>개발환경</a:t>
            </a:r>
            <a:endParaRPr lang="ko-KR" altLang="en-US" sz="2800" b="1" spc="-15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83475" y="897433"/>
            <a:ext cx="6723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spc="-15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Front-end : HTML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, CSS,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JavaScript</a:t>
            </a:r>
            <a:endParaRPr lang="en-US" altLang="ko-KR" sz="2000" spc="-15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spc="-150" dirty="0" smtClean="0">
                <a:solidFill>
                  <a:schemeClr val="accent1"/>
                </a:solidFill>
              </a:rPr>
              <a:t> Back-end :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JDK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version</a:t>
            </a:r>
            <a:r>
              <a:rPr lang="ko-KR" altLang="en-US" sz="2000" spc="-15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8.0.2610.12, Oracle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11g, </a:t>
            </a:r>
            <a:r>
              <a:rPr lang="en-US" altLang="ko-KR" sz="2000" spc="-150" dirty="0" err="1" smtClean="0">
                <a:solidFill>
                  <a:schemeClr val="accent1"/>
                </a:solidFill>
              </a:rPr>
              <a:t>apach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 tomcat 8.5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spc="-150" dirty="0" smtClean="0">
                <a:solidFill>
                  <a:schemeClr val="accent1"/>
                </a:solidFill>
              </a:rPr>
              <a:t> Tools : Visual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Studio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Code, </a:t>
            </a:r>
            <a:r>
              <a:rPr lang="en-US" altLang="ko-KR" sz="2000" spc="-150" dirty="0" err="1" smtClean="0">
                <a:solidFill>
                  <a:schemeClr val="accent1"/>
                </a:solidFill>
              </a:rPr>
              <a:t>IntelliJ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, Spring Tool Suite, </a:t>
            </a:r>
            <a:r>
              <a:rPr lang="en-US" altLang="ko-KR" sz="2000" spc="-150" dirty="0" err="1" smtClean="0">
                <a:solidFill>
                  <a:schemeClr val="accent1"/>
                </a:solidFill>
              </a:rPr>
              <a:t>Git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 </a:t>
            </a:r>
            <a:endParaRPr lang="en-US" altLang="ko-KR" sz="2000" spc="-15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5348767" y="468923"/>
            <a:ext cx="0" cy="58615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33911" y="343055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1"/>
                </a:solidFill>
              </a:rPr>
              <a:t>요구사항</a:t>
            </a:r>
            <a:endParaRPr lang="ko-KR" altLang="en-US" sz="2800" b="1" spc="-15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541383" y="850542"/>
            <a:ext cx="4698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pc="-150" dirty="0" smtClean="0">
                <a:solidFill>
                  <a:schemeClr val="accent1"/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1"/>
                </a:solidFill>
              </a:rPr>
              <a:t>사용자 관리기능</a:t>
            </a:r>
            <a:endParaRPr lang="en-US" altLang="ko-KR" b="1" spc="-15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b="1" spc="-150" dirty="0" smtClean="0">
                <a:solidFill>
                  <a:schemeClr val="accent1"/>
                </a:solidFill>
              </a:rPr>
              <a:t>  </a:t>
            </a:r>
            <a:r>
              <a:rPr lang="en-US" altLang="ko-KR" spc="-150" dirty="0" smtClean="0">
                <a:solidFill>
                  <a:schemeClr val="accent1"/>
                </a:solidFill>
              </a:rPr>
              <a:t>-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로그인 </a:t>
            </a:r>
            <a:r>
              <a:rPr lang="en-US" altLang="ko-KR" spc="-150" dirty="0" smtClean="0">
                <a:solidFill>
                  <a:schemeClr val="accent1"/>
                </a:solidFill>
              </a:rPr>
              <a:t>/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회원 가입 </a:t>
            </a:r>
            <a:r>
              <a:rPr lang="en-US" altLang="ko-KR" spc="-150" dirty="0" smtClean="0">
                <a:solidFill>
                  <a:schemeClr val="accent1"/>
                </a:solidFill>
              </a:rPr>
              <a:t>/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사용자 정보 수정 기능</a:t>
            </a:r>
            <a:endParaRPr lang="en-US" altLang="ko-KR" spc="-150" dirty="0" smtClean="0">
              <a:solidFill>
                <a:schemeClr val="accent1"/>
              </a:solidFill>
            </a:endParaRPr>
          </a:p>
          <a:p>
            <a:pPr lvl="1" latinLnBrk="0">
              <a:buFont typeface="Arial" pitchFamily="34" charset="0"/>
              <a:buChar char="•"/>
            </a:pPr>
            <a:endParaRPr lang="en-US" altLang="ko-KR" spc="-15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ko-KR" altLang="en-US" spc="-150" dirty="0" smtClean="0">
                <a:solidFill>
                  <a:schemeClr val="accent1"/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1"/>
                </a:solidFill>
              </a:rPr>
              <a:t>섭취기록 관리 기능</a:t>
            </a:r>
            <a:endParaRPr lang="en-US" altLang="ko-KR" b="1" spc="-15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pc="-150" dirty="0" smtClean="0">
                <a:solidFill>
                  <a:schemeClr val="accent1"/>
                </a:solidFill>
              </a:rPr>
              <a:t>  -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여러 가지 영양소 섭취를 관리하는 기능</a:t>
            </a:r>
            <a:r>
              <a:rPr lang="en-US" altLang="ko-KR" spc="-150" dirty="0" smtClean="0">
                <a:solidFill>
                  <a:schemeClr val="accent1"/>
                </a:solidFill>
              </a:rPr>
              <a:t/>
            </a:r>
            <a:br>
              <a:rPr lang="en-US" altLang="ko-KR" spc="-150" dirty="0" smtClean="0">
                <a:solidFill>
                  <a:schemeClr val="accent1"/>
                </a:solidFill>
              </a:rPr>
            </a:br>
            <a:r>
              <a:rPr lang="en-US" altLang="ko-KR" spc="-150" dirty="0" smtClean="0">
                <a:solidFill>
                  <a:schemeClr val="accent1"/>
                </a:solidFill>
              </a:rPr>
              <a:t>    (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칼로리</a:t>
            </a:r>
            <a:r>
              <a:rPr lang="en-US" altLang="ko-KR" spc="-150" dirty="0" smtClean="0">
                <a:solidFill>
                  <a:schemeClr val="accent1"/>
                </a:solidFill>
              </a:rPr>
              <a:t>,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비타민</a:t>
            </a:r>
            <a:r>
              <a:rPr lang="en-US" altLang="ko-KR" spc="-150" dirty="0" smtClean="0">
                <a:solidFill>
                  <a:schemeClr val="accent1"/>
                </a:solidFill>
              </a:rPr>
              <a:t>,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당류</a:t>
            </a:r>
            <a:r>
              <a:rPr lang="en-US" altLang="ko-KR" spc="-150" dirty="0" smtClean="0">
                <a:solidFill>
                  <a:schemeClr val="accent1"/>
                </a:solidFill>
              </a:rPr>
              <a:t> )</a:t>
            </a:r>
          </a:p>
          <a:p>
            <a:pPr latinLnBrk="0"/>
            <a:r>
              <a:rPr lang="en-US" altLang="ko-KR" spc="-150" dirty="0" smtClean="0">
                <a:solidFill>
                  <a:schemeClr val="accent1"/>
                </a:solidFill>
              </a:rPr>
              <a:t>  -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섭취기록 추가</a:t>
            </a:r>
            <a:r>
              <a:rPr lang="en-US" altLang="ko-KR" spc="-150" dirty="0" smtClean="0">
                <a:solidFill>
                  <a:schemeClr val="accent1"/>
                </a:solidFill>
              </a:rPr>
              <a:t>/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수정</a:t>
            </a:r>
            <a:r>
              <a:rPr lang="en-US" altLang="ko-KR" spc="-150" dirty="0" smtClean="0">
                <a:solidFill>
                  <a:schemeClr val="accent1"/>
                </a:solidFill>
              </a:rPr>
              <a:t>/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삭제</a:t>
            </a:r>
            <a:r>
              <a:rPr lang="en-US" altLang="ko-KR" spc="-150" dirty="0" smtClean="0">
                <a:solidFill>
                  <a:schemeClr val="accent1"/>
                </a:solidFill>
              </a:rPr>
              <a:t>/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조회 기능</a:t>
            </a:r>
            <a:endParaRPr lang="en-US" altLang="ko-KR" spc="-15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pc="-150" dirty="0" smtClean="0">
                <a:solidFill>
                  <a:schemeClr val="accent1"/>
                </a:solidFill>
              </a:rPr>
              <a:t>  -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사용자 정보</a:t>
            </a:r>
            <a:r>
              <a:rPr lang="en-US" altLang="ko-KR" spc="-150" dirty="0" smtClean="0">
                <a:solidFill>
                  <a:schemeClr val="accent1"/>
                </a:solidFill>
              </a:rPr>
              <a:t>(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키</a:t>
            </a:r>
            <a:r>
              <a:rPr lang="en-US" altLang="ko-KR" spc="-150" dirty="0" smtClean="0">
                <a:solidFill>
                  <a:schemeClr val="accent1"/>
                </a:solidFill>
              </a:rPr>
              <a:t>,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몸무게</a:t>
            </a:r>
            <a:r>
              <a:rPr lang="en-US" altLang="ko-KR" spc="-150" dirty="0" smtClean="0">
                <a:solidFill>
                  <a:schemeClr val="accent1"/>
                </a:solidFill>
              </a:rPr>
              <a:t>,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연령</a:t>
            </a:r>
            <a:r>
              <a:rPr lang="en-US" altLang="ko-KR" spc="-150" dirty="0" smtClean="0">
                <a:solidFill>
                  <a:schemeClr val="accent1"/>
                </a:solidFill>
              </a:rPr>
              <a:t>,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성별</a:t>
            </a:r>
            <a:r>
              <a:rPr lang="en-US" altLang="ko-KR" spc="-150" dirty="0" smtClean="0">
                <a:solidFill>
                  <a:schemeClr val="accent1"/>
                </a:solidFill>
              </a:rPr>
              <a:t>,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활동량</a:t>
            </a:r>
            <a:r>
              <a:rPr lang="en-US" altLang="ko-KR" spc="-150" dirty="0" smtClean="0">
                <a:solidFill>
                  <a:schemeClr val="accent1"/>
                </a:solidFill>
              </a:rPr>
              <a:t> )</a:t>
            </a:r>
            <a:br>
              <a:rPr lang="en-US" altLang="ko-KR" spc="-150" dirty="0" smtClean="0">
                <a:solidFill>
                  <a:schemeClr val="accent1"/>
                </a:solidFill>
              </a:rPr>
            </a:br>
            <a:r>
              <a:rPr lang="en-US" altLang="ko-KR" spc="-150" dirty="0" smtClean="0">
                <a:solidFill>
                  <a:schemeClr val="accent1"/>
                </a:solidFill>
              </a:rPr>
              <a:t>   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를 기반으로 적정 섭취량을 보여주는 기능</a:t>
            </a:r>
            <a:endParaRPr lang="en-US" altLang="ko-KR" spc="-15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pc="-150" dirty="0" smtClean="0">
                <a:solidFill>
                  <a:schemeClr val="accent1"/>
                </a:solidFill>
              </a:rPr>
              <a:t>  -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적정 섭취량 대비 실제 섭취량을 체크하는 </a:t>
            </a:r>
            <a:r>
              <a:rPr lang="en-US" altLang="ko-KR" spc="-150" dirty="0" smtClean="0">
                <a:solidFill>
                  <a:schemeClr val="accent1"/>
                </a:solidFill>
              </a:rPr>
              <a:t/>
            </a:r>
            <a:br>
              <a:rPr lang="en-US" altLang="ko-KR" spc="-150" dirty="0" smtClean="0">
                <a:solidFill>
                  <a:schemeClr val="accent1"/>
                </a:solidFill>
              </a:rPr>
            </a:br>
            <a:r>
              <a:rPr lang="en-US" altLang="ko-KR" spc="-150" dirty="0" smtClean="0">
                <a:solidFill>
                  <a:schemeClr val="accent1"/>
                </a:solidFill>
              </a:rPr>
              <a:t>    </a:t>
            </a:r>
            <a:r>
              <a:rPr lang="ko-KR" altLang="en-US" spc="-150" dirty="0" smtClean="0">
                <a:solidFill>
                  <a:schemeClr val="accent1"/>
                </a:solidFill>
              </a:rPr>
              <a:t>기</a:t>
            </a:r>
            <a:endParaRPr lang="en-US" altLang="ko-KR" spc="-150" dirty="0" smtClean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551387" y="36650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1"/>
                </a:solidFill>
              </a:rPr>
              <a:t>개발환경</a:t>
            </a:r>
            <a:endParaRPr lang="ko-KR" altLang="en-US" sz="2800" b="1" spc="-15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5605752" y="897433"/>
            <a:ext cx="6723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spc="-15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Front-end : HTML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, CSS,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JavaScript</a:t>
            </a:r>
            <a:endParaRPr lang="en-US" altLang="ko-KR" sz="2000" spc="-150" dirty="0" smtClean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spc="-150" dirty="0" smtClean="0">
                <a:solidFill>
                  <a:schemeClr val="accent1"/>
                </a:solidFill>
              </a:rPr>
              <a:t> Back-end :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JDK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version</a:t>
            </a:r>
            <a:r>
              <a:rPr lang="ko-KR" altLang="en-US" sz="2000" spc="-15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8.0.2610.12, Oracle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11g, </a:t>
            </a:r>
            <a:r>
              <a:rPr lang="en-US" altLang="ko-KR" sz="2000" spc="-150" dirty="0" err="1" smtClean="0">
                <a:solidFill>
                  <a:schemeClr val="accent1"/>
                </a:solidFill>
              </a:rPr>
              <a:t>apach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 tomcat 8.5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spc="-150" dirty="0" smtClean="0">
                <a:solidFill>
                  <a:schemeClr val="accent1"/>
                </a:solidFill>
              </a:rPr>
              <a:t> Tools : Visual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Studio 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Code, </a:t>
            </a:r>
            <a:r>
              <a:rPr lang="en-US" altLang="ko-KR" sz="2000" spc="-150" dirty="0" err="1" smtClean="0">
                <a:solidFill>
                  <a:schemeClr val="accent1"/>
                </a:solidFill>
              </a:rPr>
              <a:t>IntelliJ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, Spring Tool Suite, </a:t>
            </a:r>
            <a:r>
              <a:rPr lang="en-US" altLang="ko-KR" sz="2000" spc="-150" dirty="0" err="1" smtClean="0">
                <a:solidFill>
                  <a:schemeClr val="accent1"/>
                </a:solidFill>
              </a:rPr>
              <a:t>Git</a:t>
            </a:r>
            <a:r>
              <a:rPr lang="en-US" altLang="ko-KR" sz="2000" spc="-150" dirty="0" smtClean="0">
                <a:solidFill>
                  <a:schemeClr val="accent1"/>
                </a:solidFill>
              </a:rPr>
              <a:t> </a:t>
            </a:r>
            <a:endParaRPr lang="en-US" altLang="ko-KR" sz="2000" spc="-15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5645172" y="3320715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1"/>
                </a:solidFill>
              </a:rPr>
              <a:t>개발일정</a:t>
            </a:r>
            <a:endParaRPr lang="ko-KR" altLang="en-US" sz="2800" b="1" spc="-150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File:Visual Studio Code 1.35 ic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3554" y="2039815"/>
            <a:ext cx="914400" cy="914400"/>
          </a:xfrm>
          <a:prstGeom prst="rect">
            <a:avLst/>
          </a:prstGeom>
          <a:noFill/>
        </p:spPr>
      </p:pic>
      <p:pic>
        <p:nvPicPr>
          <p:cNvPr id="1029" name="Picture 5" descr="C:\Users\admin\Desktop\KakaoTalk_20230310_1003245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559" y="1911230"/>
            <a:ext cx="1344979" cy="1271948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9026769" y="1946031"/>
            <a:ext cx="433754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2"/>
          <p:cNvGrpSpPr/>
          <p:nvPr/>
        </p:nvGrpSpPr>
        <p:grpSpPr>
          <a:xfrm>
            <a:off x="339481" y="4214813"/>
            <a:ext cx="6508053" cy="2080477"/>
            <a:chOff x="5579696" y="3968628"/>
            <a:chExt cx="6508053" cy="208047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9696" y="3968628"/>
              <a:ext cx="6508053" cy="2080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직사각형 17"/>
            <p:cNvSpPr/>
            <p:nvPr/>
          </p:nvSpPr>
          <p:spPr>
            <a:xfrm>
              <a:off x="9417795" y="4996444"/>
              <a:ext cx="343364" cy="36933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ko-KR" b="1" spc="-150" dirty="0" smtClean="0">
                  <a:latin typeface="바탕"/>
                  <a:ea typeface="바탕"/>
                </a:rPr>
                <a:t>≈</a:t>
              </a:r>
              <a:endParaRPr lang="ko-KR" altLang="en-US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429518" y="5248979"/>
              <a:ext cx="343364" cy="36933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en-US" altLang="ko-KR" b="1" spc="-150" dirty="0" smtClean="0">
                  <a:latin typeface="바탕"/>
                  <a:ea typeface="바탕"/>
                </a:rPr>
                <a:t>≈</a:t>
              </a:r>
              <a:endParaRPr lang="ko-KR" altLang="en-US" b="1" dirty="0"/>
            </a:p>
          </p:txBody>
        </p:sp>
      </p:grpSp>
      <p:pic>
        <p:nvPicPr>
          <p:cNvPr id="1026" name="Picture 2" descr="C:\Users\admin\Desktop\oracle-11g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9388" y="2227428"/>
            <a:ext cx="1764244" cy="571279"/>
          </a:xfrm>
          <a:prstGeom prst="rect">
            <a:avLst/>
          </a:prstGeom>
          <a:noFill/>
        </p:spPr>
      </p:pic>
      <p:pic>
        <p:nvPicPr>
          <p:cNvPr id="25603" name="Picture 3" descr="C:\Users\admin\Desktop\intellij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4519" y="3387969"/>
            <a:ext cx="931740" cy="931740"/>
          </a:xfrm>
          <a:prstGeom prst="rect">
            <a:avLst/>
          </a:prstGeom>
          <a:noFill/>
        </p:spPr>
      </p:pic>
      <p:pic>
        <p:nvPicPr>
          <p:cNvPr id="25604" name="Picture 4" descr="C:\Users\admin\Desktop\js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64769" y="3330087"/>
            <a:ext cx="907073" cy="907073"/>
          </a:xfrm>
          <a:prstGeom prst="rect">
            <a:avLst/>
          </a:prstGeom>
          <a:noFill/>
        </p:spPr>
      </p:pic>
      <p:pic>
        <p:nvPicPr>
          <p:cNvPr id="25605" name="Picture 5" descr="C:\Users\admin\Desktop\git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54307" y="4571511"/>
            <a:ext cx="755650" cy="755650"/>
          </a:xfrm>
          <a:prstGeom prst="rect">
            <a:avLst/>
          </a:prstGeom>
          <a:noFill/>
        </p:spPr>
      </p:pic>
      <p:pic>
        <p:nvPicPr>
          <p:cNvPr id="25606" name="Picture 6" descr="C:\Users\admin\Desktop\htmlCss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56469" y="4759569"/>
            <a:ext cx="1677262" cy="1295767"/>
          </a:xfrm>
          <a:prstGeom prst="rect">
            <a:avLst/>
          </a:prstGeom>
          <a:noFill/>
        </p:spPr>
      </p:pic>
      <p:pic>
        <p:nvPicPr>
          <p:cNvPr id="25607" name="Picture 7" descr="C:\Users\admin\Desktop\stsLog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04184" y="3802476"/>
            <a:ext cx="873736" cy="968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35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매물 관련 주요 기능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주소 입력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회원 가입 후 부동산중개 등록번호를 등록한 유저만 매물 등록 가능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주소는 직접 입력이 불가능하고 </a:t>
            </a:r>
            <a:r>
              <a:rPr lang="en-US" altLang="ko-KR" sz="2000" dirty="0" smtClean="0">
                <a:solidFill>
                  <a:schemeClr val="accent1"/>
                </a:solidFill>
              </a:rPr>
              <a:t>“</a:t>
            </a:r>
            <a:r>
              <a:rPr lang="ko-KR" altLang="en-US" sz="2000" dirty="0" smtClean="0">
                <a:solidFill>
                  <a:schemeClr val="accent1"/>
                </a:solidFill>
              </a:rPr>
              <a:t>주소검색</a:t>
            </a:r>
            <a:r>
              <a:rPr lang="en-US" altLang="ko-KR" sz="2000" dirty="0" smtClean="0">
                <a:solidFill>
                  <a:schemeClr val="accent1"/>
                </a:solidFill>
              </a:rPr>
              <a:t>” </a:t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버튼을 누르면 나오는 주소 검색 창에서 검색 후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ko-KR" altLang="en-US" sz="2000" dirty="0" smtClean="0">
                <a:solidFill>
                  <a:schemeClr val="accent1"/>
                </a:solidFill>
              </a:rPr>
              <a:t> 선택한 주소가 입력됨</a:t>
            </a:r>
            <a:r>
              <a:rPr lang="en-US" altLang="ko-KR" sz="2000" dirty="0" smtClean="0">
                <a:solidFill>
                  <a:schemeClr val="accent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Kakao</a:t>
            </a:r>
            <a:r>
              <a:rPr lang="en-US" altLang="ko-KR" sz="2000" dirty="0" smtClean="0">
                <a:solidFill>
                  <a:schemeClr val="accent1"/>
                </a:solidFill>
              </a:rPr>
              <a:t> map API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사용</a:t>
            </a:r>
            <a:r>
              <a:rPr lang="en-US" altLang="ko-KR" sz="2000" dirty="0" smtClean="0">
                <a:solidFill>
                  <a:schemeClr val="accent1"/>
                </a:solidFill>
              </a:rPr>
              <a:t>)</a:t>
            </a: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accent1"/>
                </a:solidFill>
              </a:rPr>
              <a:t>   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실제 존재하는 주소만 </a:t>
            </a:r>
            <a:r>
              <a:rPr lang="ko-KR" altLang="en-US" sz="2000" dirty="0" err="1" smtClean="0">
                <a:solidFill>
                  <a:schemeClr val="accent1"/>
                </a:solidFill>
              </a:rPr>
              <a:t>입력받기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위함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/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85" y="1542413"/>
            <a:ext cx="5960451" cy="48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4890" y="2860431"/>
            <a:ext cx="3125687" cy="247503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위쪽 화살표 11"/>
          <p:cNvSpPr/>
          <p:nvPr/>
        </p:nvSpPr>
        <p:spPr>
          <a:xfrm>
            <a:off x="457199" y="5404339"/>
            <a:ext cx="363415" cy="339970"/>
          </a:xfrm>
          <a:prstGeom prst="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24800" y="2485292"/>
            <a:ext cx="715108" cy="293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1"/>
            <a:endCxn id="3" idx="3"/>
          </p:cNvCxnSpPr>
          <p:nvPr/>
        </p:nvCxnSpPr>
        <p:spPr>
          <a:xfrm flipH="1">
            <a:off x="5510577" y="2631831"/>
            <a:ext cx="2414223" cy="146611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345358"/>
            <a:ext cx="954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매물 등록 </a:t>
            </a:r>
            <a:r>
              <a:rPr lang="en-US" altLang="ko-KR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4000" b="1" spc="-3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정보 입력</a:t>
            </a:r>
            <a:endParaRPr lang="ko-KR" altLang="en-US" sz="40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*</a:t>
            </a:r>
            <a:r>
              <a:rPr lang="en-US" altLang="ko-KR" smtClean="0"/>
              <a:t>-</a:t>
            </a:r>
            <a:r>
              <a:rPr lang="ko-KR" altLang="en-US" smtClean="0"/>
              <a:t>이환수</a:t>
            </a:r>
            <a:r>
              <a:rPr lang="en-US" altLang="ko-KR" smtClean="0"/>
              <a:t>, </a:t>
            </a:r>
            <a:r>
              <a:rPr lang="ko-KR" altLang="en-US" smtClean="0"/>
              <a:t>송재완</a:t>
            </a:r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342089" y="1131895"/>
            <a:ext cx="11252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보증금 및 월세는 숫자만 입력 가능하게 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JS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정규식을</a:t>
            </a:r>
            <a:r>
              <a:rPr lang="ko-KR" altLang="en-US" sz="2000" dirty="0" smtClean="0">
                <a:solidFill>
                  <a:schemeClr val="accent1"/>
                </a:solidFill>
              </a:rPr>
              <a:t> 이용하여 유효성 검사 설정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1"/>
                </a:solidFill>
              </a:rPr>
              <a:t> 전세인 경우 월세는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0</a:t>
            </a:r>
            <a:r>
              <a:rPr lang="ko-KR" altLang="en-US" sz="2000" dirty="0" smtClean="0">
                <a:solidFill>
                  <a:schemeClr val="accent1"/>
                </a:solidFill>
              </a:rPr>
              <a:t>으로 입력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매물에 대한 상세 설명은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textarea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에 입력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1"/>
                </a:solidFill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주차가능여부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엘리베이터 여부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/ </a:t>
            </a:r>
            <a:r>
              <a:rPr lang="ko-KR" altLang="en-US" sz="2000" dirty="0" smtClean="0">
                <a:solidFill>
                  <a:schemeClr val="accent1"/>
                </a:solidFill>
              </a:rPr>
              <a:t>건물 종류는</a:t>
            </a:r>
            <a:r>
              <a:rPr lang="en-US" altLang="ko-KR" sz="2000" dirty="0" smtClean="0">
                <a:solidFill>
                  <a:schemeClr val="accent1"/>
                </a:solidFill>
              </a:rPr>
              <a:t/>
            </a:r>
            <a:br>
              <a:rPr lang="en-US" altLang="ko-KR" sz="2000" dirty="0" smtClean="0">
                <a:solidFill>
                  <a:schemeClr val="accent1"/>
                </a:solidFill>
              </a:rPr>
            </a:br>
            <a:r>
              <a:rPr lang="en-US" altLang="ko-KR" sz="2000" dirty="0" smtClean="0">
                <a:solidFill>
                  <a:schemeClr val="accent1"/>
                </a:solidFill>
              </a:rPr>
              <a:t> radio button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을 이용하여 입력받음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  <a:p>
            <a:pPr latinLnBrk="0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85" y="1542413"/>
            <a:ext cx="5960451" cy="48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6236676" y="2790092"/>
            <a:ext cx="5533293" cy="2074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664" y="1928812"/>
            <a:ext cx="4162425" cy="11715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840</Words>
  <Application>Microsoft Office PowerPoint</Application>
  <PresentationFormat>사용자 지정</PresentationFormat>
  <Paragraphs>246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Arial</vt:lpstr>
      <vt:lpstr>Pretendard Black</vt:lpstr>
      <vt:lpstr>Pretendard</vt:lpstr>
      <vt:lpstr>바탕</vt:lpstr>
      <vt:lpstr>맑은 고딕</vt:lpstr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1073</cp:revision>
  <dcterms:created xsi:type="dcterms:W3CDTF">2022-08-03T01:14:38Z</dcterms:created>
  <dcterms:modified xsi:type="dcterms:W3CDTF">2023-07-18T08:29:45Z</dcterms:modified>
</cp:coreProperties>
</file>