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62" r:id="rId5"/>
    <p:sldId id="289" r:id="rId6"/>
    <p:sldId id="263" r:id="rId7"/>
    <p:sldId id="28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74" r:id="rId20"/>
    <p:sldId id="278" r:id="rId21"/>
    <p:sldId id="279" r:id="rId22"/>
    <p:sldId id="280" r:id="rId23"/>
    <p:sldId id="281" r:id="rId24"/>
    <p:sldId id="290" r:id="rId25"/>
    <p:sldId id="282" r:id="rId26"/>
    <p:sldId id="283" r:id="rId27"/>
    <p:sldId id="285" r:id="rId28"/>
    <p:sldId id="284" r:id="rId29"/>
    <p:sldId id="286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59" r:id="rId39"/>
    <p:sldId id="260" r:id="rId40"/>
    <p:sldId id="26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8AA"/>
    <a:srgbClr val="FF3300"/>
    <a:srgbClr val="E1F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9752" autoAdjust="0"/>
  </p:normalViewPr>
  <p:slideViewPr>
    <p:cSldViewPr snapToGrid="0">
      <p:cViewPr varScale="1">
        <p:scale>
          <a:sx n="109" d="100"/>
          <a:sy n="109" d="100"/>
        </p:scale>
        <p:origin x="96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4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22-4C36-96D4-A3E51A5CF8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22-4C36-96D4-A3E51A5CF8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22-4C36-96D4-A3E51A5CF8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22-4C36-96D4-A3E51A5CF8A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22-4C36-96D4-A3E51A5CF8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22-4C36-96D4-A3E51A5CF8A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22-4C36-96D4-A3E51A5CF8A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A22-4C36-96D4-A3E51A5CF8A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22-4C36-96D4-A3E51A5CF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817216"/>
        <c:axId val="141969664"/>
        <c:axId val="61643392"/>
      </c:bar3DChart>
      <c:catAx>
        <c:axId val="12781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41969664"/>
        <c:crosses val="autoZero"/>
        <c:auto val="1"/>
        <c:lblAlgn val="ctr"/>
        <c:lblOffset val="100"/>
        <c:noMultiLvlLbl val="0"/>
      </c:catAx>
      <c:valAx>
        <c:axId val="141969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27817216"/>
        <c:crosses val="autoZero"/>
        <c:crossBetween val="between"/>
      </c:valAx>
      <c:serAx>
        <c:axId val="61643392"/>
        <c:scaling>
          <c:orientation val="minMax"/>
        </c:scaling>
        <c:delete val="1"/>
        <c:axPos val="b"/>
        <c:majorTickMark val="out"/>
        <c:minorTickMark val="none"/>
        <c:tickLblPos val="none"/>
        <c:crossAx val="141969664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1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1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4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5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BAB71-5773-30AF-31C3-AB5B64A4D28D}"/>
              </a:ext>
            </a:extLst>
          </p:cNvPr>
          <p:cNvSpPr/>
          <p:nvPr/>
        </p:nvSpPr>
        <p:spPr>
          <a:xfrm>
            <a:off x="2883718" y="2449832"/>
            <a:ext cx="6424563" cy="1274443"/>
          </a:xfrm>
          <a:prstGeom prst="roundRect">
            <a:avLst>
              <a:gd name="adj" fmla="val 10664"/>
            </a:avLst>
          </a:prstGeom>
          <a:solidFill>
            <a:schemeClr val="bg1"/>
          </a:solidFill>
          <a:ln>
            <a:noFill/>
          </a:ln>
          <a:effectLst>
            <a:outerShdw dist="165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19AE0E6F-DA9A-8651-1E9B-DDE0A72357CB}"/>
              </a:ext>
            </a:extLst>
          </p:cNvPr>
          <p:cNvSpPr/>
          <p:nvPr/>
        </p:nvSpPr>
        <p:spPr>
          <a:xfrm>
            <a:off x="2883718" y="2449831"/>
            <a:ext cx="6424563" cy="1177460"/>
          </a:xfrm>
          <a:prstGeom prst="round2SameRect">
            <a:avLst>
              <a:gd name="adj1" fmla="val 13431"/>
              <a:gd name="adj2" fmla="val 0"/>
            </a:avLst>
          </a:prstGeom>
          <a:solidFill>
            <a:srgbClr val="E1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>
              <a:defRPr/>
            </a:pPr>
            <a:r>
              <a:rPr lang="en-US" altLang="ko-KR" sz="3200" i="1" kern="0" dirty="0" smtClean="0">
                <a:ln w="9525">
                  <a:noFill/>
                </a:ln>
                <a:solidFill>
                  <a:srgbClr val="7FC8AA"/>
                </a:solidFill>
                <a:effectLst>
                  <a:outerShdw dist="38100" dir="2700000" algn="tl">
                    <a:srgbClr val="00B050"/>
                  </a:outerShdw>
                </a:effectLst>
                <a:latin typeface="+mj-lt"/>
                <a:ea typeface="Tmon몬소리 Black" panose="02000A03000000000000" pitchFamily="2" charset="-127"/>
              </a:rPr>
              <a:t>	web project</a:t>
            </a:r>
          </a:p>
          <a:p>
            <a:pPr marL="1076325">
              <a:defRPr/>
            </a:pPr>
            <a:r>
              <a:rPr lang="en-US" altLang="ko-KR" sz="2000" i="1" kern="0" dirty="0" smtClean="0">
                <a:ln w="9525">
                  <a:noFill/>
                </a:ln>
                <a:solidFill>
                  <a:srgbClr val="7FC8AA"/>
                </a:solidFill>
                <a:effectLst>
                  <a:outerShdw dist="38100" dir="2700000" algn="tl">
                    <a:srgbClr val="00B050"/>
                  </a:outerShdw>
                </a:effectLst>
                <a:latin typeface="+mj-lt"/>
                <a:ea typeface="Tmon몬소리 Black" panose="02000A03000000000000" pitchFamily="2" charset="-127"/>
              </a:rPr>
              <a:t>	:</a:t>
            </a:r>
            <a:endParaRPr lang="en-US" altLang="ko-KR" sz="3200" i="1" kern="0" dirty="0">
              <a:ln w="9525">
                <a:noFill/>
              </a:ln>
              <a:solidFill>
                <a:srgbClr val="7FC8AA"/>
              </a:solidFill>
              <a:effectLst>
                <a:outerShdw dist="38100" dir="2700000" algn="tl">
                  <a:srgbClr val="00B050"/>
                </a:outerShdw>
              </a:effectLst>
              <a:latin typeface="+mj-lt"/>
              <a:ea typeface="Tmon몬소리 Black" panose="02000A03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74D2C9-06DA-B2D6-16F7-072B87358A49}"/>
              </a:ext>
            </a:extLst>
          </p:cNvPr>
          <p:cNvSpPr/>
          <p:nvPr/>
        </p:nvSpPr>
        <p:spPr>
          <a:xfrm>
            <a:off x="3083744" y="2760039"/>
            <a:ext cx="916756" cy="2752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dist="381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i="1" kern="0" dirty="0" smtClean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spring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1100" y="4648200"/>
            <a:ext cx="4749800" cy="715089"/>
          </a:xfrm>
          <a:prstGeom prst="roundRect">
            <a:avLst/>
          </a:prstGeom>
          <a:solidFill>
            <a:srgbClr val="E1F2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교육기관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휴먼교육센터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Developer :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송재완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이환수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69" name="Picture 1" descr="D:\sts3\final_project\finalProject\Web_final\presentation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25" y="2967588"/>
            <a:ext cx="1979408" cy="842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02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요구사항</a:t>
              </a:r>
              <a:r>
                <a:rPr lang="ko-KR" altLang="en-US" sz="28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정리표</a:t>
              </a:r>
              <a:r>
                <a:rPr lang="ko-KR" altLang="en-US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ko-KR" sz="28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2800" b="1" dirty="0" smtClean="0">
                  <a:solidFill>
                    <a:srgbClr val="00B050"/>
                  </a:solidFill>
                </a:rPr>
                <a:t>매물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P06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0100" y="1140228"/>
          <a:ext cx="10515601" cy="5070071"/>
        </p:xfrm>
        <a:graphic>
          <a:graphicData uri="http://schemas.openxmlformats.org/drawingml/2006/table">
            <a:tbl>
              <a:tblPr/>
              <a:tblGrid>
                <a:gridCol w="8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등록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주소 입력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실제 존재하는 주소인지 지도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이용하여 입력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v2.0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유효성 검사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보증금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월세 입력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사진 업로드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사용자가 업로드하는 파일의 확장명을 이미지 파일로만 제한하여 검사 후 서버에 업로드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등록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모든 검사 수행 후 입력 정보를 서버에 등록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검색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 위치 기반 검색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 동의 후 위치 정보를 받아서 해당 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 정보와 가까운 매물들을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v2.0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검색어로 검색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사용자가 입력한 검색어가 주소에 포함된 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매물들을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 결과 페이지로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 결과 출력되는 매물들을 페이지 단위로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상세보기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상세화면 이동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 결과 표시되는 매물들마다 각각의 영역 선택시 상세화면으로 이동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HTML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상세정보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매물의 주소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등록한 사람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매물 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태그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근처 편의시설 표시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매물에서 일정 범위 내 편의시설을 지도에 표시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v2.0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찜하기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매물을 내 찜 목록에 추가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7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근처 동네 평가 보기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동네 평가 보기 버튼을 누르면 해당 매물이 속한 동네에 대한 리뷰 리스트 출력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v2.0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요구사항</a:t>
              </a:r>
              <a:r>
                <a:rPr lang="ko-KR" altLang="en-US" sz="28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정리표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P07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1700" y="1297859"/>
          <a:ext cx="10604500" cy="4798144"/>
        </p:xfrm>
        <a:graphic>
          <a:graphicData uri="http://schemas.openxmlformats.org/drawingml/2006/table">
            <a:tbl>
              <a:tblPr/>
              <a:tblGrid>
                <a:gridCol w="84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2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 및 비밀번호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저장된 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비밀번호와 일치여부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등록한 매물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로그인한 유저가 등록한 매물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 수정 및 매물 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작성한 리뷰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로그인한 유저가 작성한 리뷰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 및 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찜 매물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로그인한 유저가 찜한 매물 확인 및 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작성한 댓글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로그인한 유저가 작성한 댓글 확인 및 삭제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4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동네 리뷰 작성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동네 주소 입력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실제 존재하는 주소인지 지도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이용하여 입력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v2.0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작성한 리뷰 저장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작성한 리뷰를 저장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6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댓글 작성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기존 작성된 리뷰에 댓글 작성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사용자가 저장한 댓글 내용을 저장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테이블 명세서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917700" y="854271"/>
          <a:ext cx="8356600" cy="2226038"/>
        </p:xfrm>
        <a:graphic>
          <a:graphicData uri="http://schemas.openxmlformats.org/drawingml/2006/table">
            <a:tbl>
              <a:tblPr/>
              <a:tblGrid>
                <a:gridCol w="95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1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회원정보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varchar2(30)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이메일 형식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varchar2(12)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realtorNo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varchar2(16)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17701" y="3667880"/>
          <a:ext cx="8356598" cy="2869248"/>
        </p:xfrm>
        <a:graphic>
          <a:graphicData uri="http://schemas.openxmlformats.org/drawingml/2006/table">
            <a:tbl>
              <a:tblPr/>
              <a:tblGrid>
                <a:gridCol w="95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1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8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8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매물정보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itemNoSeq.nextval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deposit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7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inDate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sysdate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check in ('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계약가능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', 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계약완료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') default 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계약가능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varchar2(15)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테이블 명세서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P09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098800" y="1352550"/>
          <a:ext cx="5994401" cy="1123950"/>
        </p:xfrm>
        <a:graphic>
          <a:graphicData uri="http://schemas.openxmlformats.org/drawingml/2006/table">
            <a:tbl>
              <a:tblPr/>
              <a:tblGrid>
                <a:gridCol w="68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itemAttach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굴림체"/>
                        </a:rPr>
                        <a:t>매물정보사진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fileName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varchar2(45)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98800" y="3829050"/>
          <a:ext cx="5994401" cy="1676400"/>
        </p:xfrm>
        <a:graphic>
          <a:graphicData uri="http://schemas.openxmlformats.org/drawingml/2006/table">
            <a:tbl>
              <a:tblPr/>
              <a:tblGrid>
                <a:gridCol w="68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itemTags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매물해시태그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parking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check in ('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가능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', 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불가능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elevator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check in ('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있음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', '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')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buildingType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check in ('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아파트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', 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빌라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', 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원룸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')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테이블 명세서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98800" y="1196975"/>
          <a:ext cx="5994401" cy="1266825"/>
        </p:xfrm>
        <a:graphic>
          <a:graphicData uri="http://schemas.openxmlformats.org/drawingml/2006/table">
            <a:tbl>
              <a:tblPr/>
              <a:tblGrid>
                <a:gridCol w="68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Relationship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댓글좋아요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replyNo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321050" y="3660775"/>
          <a:ext cx="5549901" cy="2000250"/>
        </p:xfrm>
        <a:graphic>
          <a:graphicData uri="http://schemas.openxmlformats.org/drawingml/2006/table">
            <a:tbl>
              <a:tblPr/>
              <a:tblGrid>
                <a:gridCol w="6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store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편의시설정보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varchar2(45)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coordX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coordY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lat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lon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테이블 명세서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4066" y="1895475"/>
          <a:ext cx="5549901" cy="3067050"/>
        </p:xfrm>
        <a:graphic>
          <a:graphicData uri="http://schemas.openxmlformats.org/drawingml/2006/table">
            <a:tbl>
              <a:tblPr/>
              <a:tblGrid>
                <a:gridCol w="6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8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게시판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boardNo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boardNoSeq.nextval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varchar2(40)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inDate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sysdate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views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sentiment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varchar2(15)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278033" y="1643063"/>
          <a:ext cx="5549901" cy="3571875"/>
        </p:xfrm>
        <a:graphic>
          <a:graphicData uri="http://schemas.openxmlformats.org/drawingml/2006/table">
            <a:tbl>
              <a:tblPr/>
              <a:tblGrid>
                <a:gridCol w="6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8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reply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replyNo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replyNoSeq.nextval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boardNo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inDate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sysdate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Table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favorite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 Relationship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찜하기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varchar2(30)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itemNo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굴림체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굴림체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800" b="1" dirty="0" smtClean="0">
                  <a:solidFill>
                    <a:srgbClr val="00B050"/>
                  </a:solidFill>
                </a:rPr>
                <a:t>ERD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C:\Users\admin\Downloads\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94" y="891160"/>
            <a:ext cx="5916612" cy="5681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800" b="1" dirty="0" err="1" smtClean="0">
                  <a:solidFill>
                    <a:srgbClr val="00B050"/>
                  </a:solidFill>
                </a:rPr>
                <a:t>Usecase</a:t>
              </a:r>
              <a:r>
                <a:rPr lang="en-US" altLang="ko-KR" sz="2800" b="1" dirty="0" smtClean="0">
                  <a:solidFill>
                    <a:srgbClr val="00B050"/>
                  </a:solidFill>
                </a:rPr>
                <a:t> diagram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9699" name="Picture 3" descr="D:\sts3\final_project\finalProject\Web_final\presentation\usecase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9463" y="941297"/>
            <a:ext cx="5553075" cy="4975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BAB71-5773-30AF-31C3-AB5B64A4D28D}"/>
              </a:ext>
            </a:extLst>
          </p:cNvPr>
          <p:cNvSpPr/>
          <p:nvPr/>
        </p:nvSpPr>
        <p:spPr>
          <a:xfrm>
            <a:off x="241300" y="184151"/>
            <a:ext cx="11741150" cy="64960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dist="165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9400" y="3751302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</a:rPr>
              <a:t>Contents</a:t>
            </a:r>
            <a:endParaRPr lang="ko-KR" alt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535444-127B-979F-1841-8CD2433ACBB3}"/>
              </a:ext>
            </a:extLst>
          </p:cNvPr>
          <p:cNvSpPr txBox="1"/>
          <p:nvPr/>
        </p:nvSpPr>
        <p:spPr>
          <a:xfrm>
            <a:off x="5510389" y="30417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564E4A-7A0D-4F75-7A93-CADAB053BB0E}"/>
              </a:ext>
            </a:extLst>
          </p:cNvPr>
          <p:cNvSpPr/>
          <p:nvPr/>
        </p:nvSpPr>
        <p:spPr>
          <a:xfrm>
            <a:off x="4229100" y="4412657"/>
            <a:ext cx="342617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기술 소개 및 시연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33">
            <a:extLst>
              <a:ext uri="{FF2B5EF4-FFF2-40B4-BE49-F238E27FC236}">
                <a16:creationId xmlns:a16="http://schemas.microsoft.com/office/drawing/2014/main" id="{53758447-2E28-D74C-F7C3-E4920C0BA40B}"/>
              </a:ext>
            </a:extLst>
          </p:cNvPr>
          <p:cNvGrpSpPr/>
          <p:nvPr/>
        </p:nvGrpSpPr>
        <p:grpSpPr>
          <a:xfrm>
            <a:off x="4462185" y="1832545"/>
            <a:ext cx="3341009" cy="1742506"/>
            <a:chOff x="1483181" y="2679815"/>
            <a:chExt cx="3341009" cy="1742506"/>
          </a:xfrm>
        </p:grpSpPr>
        <p:grpSp>
          <p:nvGrpSpPr>
            <p:cNvPr id="3" name="그룹 9">
              <a:extLst>
                <a:ext uri="{FF2B5EF4-FFF2-40B4-BE49-F238E27FC236}">
                  <a16:creationId xmlns:a16="http://schemas.microsoft.com/office/drawing/2014/main" id="{7BA8F2C8-AF6E-E101-9207-761496901C2A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39" name="오른쪽 대괄호 38">
                <a:extLst>
                  <a:ext uri="{FF2B5EF4-FFF2-40B4-BE49-F238E27FC236}">
                    <a16:creationId xmlns:a16="http://schemas.microsoft.com/office/drawing/2014/main" id="{1F118EFD-E5D8-E727-46F8-609381F54F5E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오른쪽 대괄호 39">
                <a:extLst>
                  <a:ext uri="{FF2B5EF4-FFF2-40B4-BE49-F238E27FC236}">
                    <a16:creationId xmlns:a16="http://schemas.microsoft.com/office/drawing/2014/main" id="{0AF5F968-2ECE-6A4C-839E-64821BC4BB19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B3E5C8-FBC3-27EA-A4C4-425989350B8F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54104A9-D39C-BB48-0268-7E860A147D5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72AEE3-45B9-0E2D-A29E-A93C77DCA70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원호 40">
            <a:extLst>
              <a:ext uri="{FF2B5EF4-FFF2-40B4-BE49-F238E27FC236}">
                <a16:creationId xmlns:a16="http://schemas.microsoft.com/office/drawing/2014/main" id="{8E4FDA09-71B1-D0D2-E7A7-EA3A305C35BC}"/>
              </a:ext>
            </a:extLst>
          </p:cNvPr>
          <p:cNvSpPr/>
          <p:nvPr/>
        </p:nvSpPr>
        <p:spPr>
          <a:xfrm>
            <a:off x="4725247" y="2204297"/>
            <a:ext cx="2741507" cy="2741507"/>
          </a:xfrm>
          <a:prstGeom prst="arc">
            <a:avLst>
              <a:gd name="adj1" fmla="val 10808693"/>
              <a:gd name="adj2" fmla="val 18720561"/>
            </a:avLst>
          </a:prstGeom>
          <a:noFill/>
          <a:ln w="425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3200" b="1" dirty="0" smtClean="0">
                  <a:solidFill>
                    <a:srgbClr val="00B050"/>
                  </a:solidFill>
                </a:rPr>
                <a:t>home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0723" name="Picture 3" descr="D:\sts3\final_project\finalProject\Web_final\presentation\abstractHome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0" y="1698625"/>
            <a:ext cx="4305300" cy="363855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099" y="1348739"/>
            <a:ext cx="6659512" cy="459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0388" y="1927860"/>
            <a:ext cx="1483327" cy="1464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 flipH="1">
            <a:off x="6812280" y="1615440"/>
            <a:ext cx="129540" cy="289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30780" y="1699260"/>
            <a:ext cx="2910840" cy="5257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00300" y="2644140"/>
            <a:ext cx="2910840" cy="23241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668780" y="1962150"/>
            <a:ext cx="762000" cy="1844040"/>
            <a:chOff x="1668780" y="1962150"/>
            <a:chExt cx="762000" cy="1844040"/>
          </a:xfrm>
        </p:grpSpPr>
        <p:cxnSp>
          <p:nvCxnSpPr>
            <p:cNvPr id="20" name="Shape 19"/>
            <p:cNvCxnSpPr>
              <a:stCxn id="15" idx="1"/>
            </p:cNvCxnSpPr>
            <p:nvPr/>
          </p:nvCxnSpPr>
          <p:spPr>
            <a:xfrm rot="10800000">
              <a:off x="1828800" y="2613660"/>
              <a:ext cx="571500" cy="1192530"/>
            </a:xfrm>
            <a:prstGeom prst="bentConnector2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1668780" y="1962150"/>
              <a:ext cx="762000" cy="1070610"/>
              <a:chOff x="1668780" y="1962150"/>
              <a:chExt cx="762000" cy="1070610"/>
            </a:xfrm>
          </p:grpSpPr>
          <p:cxnSp>
            <p:nvCxnSpPr>
              <p:cNvPr id="18" name="Shape 17"/>
              <p:cNvCxnSpPr>
                <a:stCxn id="14" idx="1"/>
              </p:cNvCxnSpPr>
              <p:nvPr/>
            </p:nvCxnSpPr>
            <p:spPr>
              <a:xfrm rot="10800000" flipV="1">
                <a:off x="1828800" y="1962150"/>
                <a:ext cx="601980" cy="1070610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1668780" y="2827020"/>
                <a:ext cx="16002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/>
          <p:cNvSpPr txBox="1"/>
          <p:nvPr/>
        </p:nvSpPr>
        <p:spPr>
          <a:xfrm>
            <a:off x="685800" y="2537460"/>
            <a:ext cx="1127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rgbClr val="0070C0"/>
                </a:solidFill>
              </a:rPr>
              <a:t>비동기방식으로</a:t>
            </a:r>
            <a:r>
              <a:rPr lang="ko-KR" altLang="en-US" sz="700" b="1" dirty="0" smtClean="0">
                <a:solidFill>
                  <a:srgbClr val="0070C0"/>
                </a:solidFill>
              </a:rPr>
              <a:t> </a:t>
            </a:r>
            <a:endParaRPr lang="en-US" altLang="ko-KR" sz="700" b="1" dirty="0" smtClean="0">
              <a:solidFill>
                <a:srgbClr val="0070C0"/>
              </a:solidFill>
            </a:endParaRPr>
          </a:p>
          <a:p>
            <a:r>
              <a:rPr lang="ko-KR" altLang="en-US" sz="700" b="1" dirty="0" smtClean="0">
                <a:solidFill>
                  <a:srgbClr val="0070C0"/>
                </a:solidFill>
              </a:rPr>
              <a:t>지도에 대한 이벤트를 감지하면 요청을 보내</a:t>
            </a:r>
            <a:endParaRPr lang="en-US" altLang="ko-KR" sz="700" b="1" dirty="0" smtClean="0">
              <a:solidFill>
                <a:srgbClr val="0070C0"/>
              </a:solidFill>
            </a:endParaRPr>
          </a:p>
          <a:p>
            <a:r>
              <a:rPr lang="ko-KR" altLang="en-US" sz="700" b="1" dirty="0" err="1" smtClean="0">
                <a:solidFill>
                  <a:srgbClr val="0070C0"/>
                </a:solidFill>
              </a:rPr>
              <a:t>검색창의</a:t>
            </a:r>
            <a:r>
              <a:rPr lang="ko-KR" altLang="en-US" sz="700" b="1" dirty="0" smtClean="0">
                <a:solidFill>
                  <a:srgbClr val="0070C0"/>
                </a:solidFill>
              </a:rPr>
              <a:t> 주소를 </a:t>
            </a:r>
            <a:endParaRPr lang="en-US" altLang="ko-KR" sz="700" b="1" dirty="0" smtClean="0">
              <a:solidFill>
                <a:srgbClr val="0070C0"/>
              </a:solidFill>
            </a:endParaRPr>
          </a:p>
          <a:p>
            <a:r>
              <a:rPr lang="ko-KR" altLang="en-US" sz="700" b="1" dirty="0" smtClean="0">
                <a:solidFill>
                  <a:srgbClr val="0070C0"/>
                </a:solidFill>
              </a:rPr>
              <a:t>바꿔줌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654040" y="2217420"/>
            <a:ext cx="1623060" cy="335280"/>
            <a:chOff x="5654040" y="2217420"/>
            <a:chExt cx="1623060" cy="335280"/>
          </a:xfrm>
        </p:grpSpPr>
        <p:sp>
          <p:nvSpPr>
            <p:cNvPr id="27" name="직사각형 26"/>
            <p:cNvSpPr/>
            <p:nvPr/>
          </p:nvSpPr>
          <p:spPr>
            <a:xfrm>
              <a:off x="5654040" y="2217420"/>
              <a:ext cx="342900" cy="33528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27" idx="3"/>
            </p:cNvCxnSpPr>
            <p:nvPr/>
          </p:nvCxnSpPr>
          <p:spPr>
            <a:xfrm>
              <a:off x="5996940" y="2385060"/>
              <a:ext cx="19812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26480" y="2232660"/>
              <a:ext cx="1150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rgbClr val="0070C0"/>
                  </a:solidFill>
                </a:rPr>
                <a:t>세션에 정보가 없다면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  <a:p>
              <a:r>
                <a:rPr lang="ko-KR" altLang="en-US" sz="700" b="1" dirty="0" err="1" smtClean="0">
                  <a:solidFill>
                    <a:srgbClr val="0070C0"/>
                  </a:solidFill>
                </a:rPr>
                <a:t>인터셉터에서</a:t>
              </a:r>
              <a:r>
                <a:rPr lang="ko-KR" altLang="en-US" sz="700" b="1" dirty="0" smtClean="0">
                  <a:solidFill>
                    <a:srgbClr val="0070C0"/>
                  </a:solidFill>
                </a:rPr>
                <a:t> 걸러냄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61659" y="2919095"/>
            <a:ext cx="1883411" cy="200055"/>
            <a:chOff x="5654039" y="2286635"/>
            <a:chExt cx="1883411" cy="200055"/>
          </a:xfrm>
        </p:grpSpPr>
        <p:sp>
          <p:nvSpPr>
            <p:cNvPr id="36" name="직사각형 35"/>
            <p:cNvSpPr/>
            <p:nvPr/>
          </p:nvSpPr>
          <p:spPr>
            <a:xfrm>
              <a:off x="5654039" y="2288540"/>
              <a:ext cx="659765" cy="16192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 flipV="1">
              <a:off x="6306185" y="2385060"/>
              <a:ext cx="144145" cy="148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86830" y="2286635"/>
              <a:ext cx="1150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err="1" smtClean="0">
                  <a:solidFill>
                    <a:srgbClr val="0070C0"/>
                  </a:solidFill>
                </a:rPr>
                <a:t>비동기방식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9913" y="3619500"/>
            <a:ext cx="1443936" cy="1228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5800090" y="3444875"/>
            <a:ext cx="1150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rgbClr val="0070C0"/>
                </a:solidFill>
              </a:rPr>
              <a:t>로그인시의</a:t>
            </a:r>
            <a:r>
              <a:rPr lang="ko-KR" altLang="en-US" sz="7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700" b="1" dirty="0" err="1" smtClean="0">
                <a:solidFill>
                  <a:srgbClr val="0070C0"/>
                </a:solidFill>
              </a:rPr>
              <a:t>메뉴바</a:t>
            </a:r>
            <a:endParaRPr lang="en-US" altLang="ko-KR" sz="700" b="1" dirty="0" smtClean="0">
              <a:solidFill>
                <a:srgbClr val="0070C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61660" y="3794760"/>
            <a:ext cx="1623060" cy="523220"/>
            <a:chOff x="5654040" y="2232660"/>
            <a:chExt cx="1623060" cy="523220"/>
          </a:xfrm>
        </p:grpSpPr>
        <p:sp>
          <p:nvSpPr>
            <p:cNvPr id="44" name="직사각형 43"/>
            <p:cNvSpPr/>
            <p:nvPr/>
          </p:nvSpPr>
          <p:spPr>
            <a:xfrm>
              <a:off x="5654040" y="2328863"/>
              <a:ext cx="342900" cy="1143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4" idx="3"/>
            </p:cNvCxnSpPr>
            <p:nvPr/>
          </p:nvCxnSpPr>
          <p:spPr>
            <a:xfrm flipV="1">
              <a:off x="5996940" y="2385061"/>
              <a:ext cx="198120" cy="95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26480" y="2232660"/>
              <a:ext cx="1150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rgbClr val="0070C0"/>
                  </a:solidFill>
                </a:rPr>
                <a:t>세션에 정보가 없다면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  <a:p>
              <a:r>
                <a:rPr lang="ko-KR" altLang="en-US" sz="700" b="1" dirty="0" err="1" smtClean="0">
                  <a:solidFill>
                    <a:srgbClr val="0070C0"/>
                  </a:solidFill>
                </a:rPr>
                <a:t>인터셉터에서</a:t>
              </a:r>
              <a:r>
                <a:rPr lang="ko-KR" altLang="en-US" sz="700" b="1" dirty="0" smtClean="0">
                  <a:solidFill>
                    <a:srgbClr val="0070C0"/>
                  </a:solidFill>
                </a:rPr>
                <a:t> 걸러냄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  <a:p>
              <a:r>
                <a:rPr lang="ko-KR" altLang="en-US" sz="700" b="1" dirty="0" smtClean="0">
                  <a:solidFill>
                    <a:srgbClr val="0070C0"/>
                  </a:solidFill>
                </a:rPr>
                <a:t>인증된 회원만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  <a:p>
              <a:r>
                <a:rPr lang="ko-KR" altLang="en-US" sz="700" b="1" dirty="0" smtClean="0">
                  <a:solidFill>
                    <a:srgbClr val="0070C0"/>
                  </a:solidFill>
                </a:rPr>
                <a:t>등록이 가능</a:t>
              </a:r>
              <a:endParaRPr lang="en-US" altLang="ko-KR" sz="7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3200" b="1" dirty="0" smtClean="0">
                  <a:solidFill>
                    <a:srgbClr val="00B050"/>
                  </a:solidFill>
                </a:rPr>
                <a:t>Contents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79">
            <a:extLst>
              <a:ext uri="{FF2B5EF4-FFF2-40B4-BE49-F238E27FC236}">
                <a16:creationId xmlns:a16="http://schemas.microsoft.com/office/drawing/2014/main" id="{E14F6003-A049-D1F2-2E7A-B2A0B1B061AE}"/>
              </a:ext>
            </a:extLst>
          </p:cNvPr>
          <p:cNvSpPr/>
          <p:nvPr/>
        </p:nvSpPr>
        <p:spPr>
          <a:xfrm>
            <a:off x="3560529" y="898477"/>
            <a:ext cx="5366664" cy="90757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배경 및 개발 도구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양쪽 모서리가 둥근 사각형 81">
            <a:extLst>
              <a:ext uri="{FF2B5EF4-FFF2-40B4-BE49-F238E27FC236}">
                <a16:creationId xmlns:a16="http://schemas.microsoft.com/office/drawing/2014/main" id="{D0FC3D42-41B7-B7DE-BACD-2ACCF0A8509C}"/>
              </a:ext>
            </a:extLst>
          </p:cNvPr>
          <p:cNvSpPr/>
          <p:nvPr/>
        </p:nvSpPr>
        <p:spPr>
          <a:xfrm rot="5400000">
            <a:off x="7971750" y="850612"/>
            <a:ext cx="907577" cy="10033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51" name="모서리가 둥근 직사각형 84">
            <a:extLst>
              <a:ext uri="{FF2B5EF4-FFF2-40B4-BE49-F238E27FC236}">
                <a16:creationId xmlns:a16="http://schemas.microsoft.com/office/drawing/2014/main" id="{FFD32183-DE51-9B53-102A-D20ABC12F8C1}"/>
              </a:ext>
            </a:extLst>
          </p:cNvPr>
          <p:cNvSpPr/>
          <p:nvPr/>
        </p:nvSpPr>
        <p:spPr>
          <a:xfrm>
            <a:off x="3576389" y="2426016"/>
            <a:ext cx="5366664" cy="90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     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일정과 차트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양쪽 모서리가 둥근 사각형 85">
            <a:extLst>
              <a:ext uri="{FF2B5EF4-FFF2-40B4-BE49-F238E27FC236}">
                <a16:creationId xmlns:a16="http://schemas.microsoft.com/office/drawing/2014/main" id="{AA5EE34E-BA90-C21C-5608-5DC1028AE080}"/>
              </a:ext>
            </a:extLst>
          </p:cNvPr>
          <p:cNvSpPr/>
          <p:nvPr/>
        </p:nvSpPr>
        <p:spPr>
          <a:xfrm rot="5400000">
            <a:off x="7987610" y="2378151"/>
            <a:ext cx="907577" cy="1003308"/>
          </a:xfrm>
          <a:prstGeom prst="round2SameRect">
            <a:avLst/>
          </a:prstGeom>
          <a:solidFill>
            <a:srgbClr val="E1F2CE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C56C15-F03C-4D79-6880-D90AA1E7E4AD}"/>
              </a:ext>
            </a:extLst>
          </p:cNvPr>
          <p:cNvCxnSpPr/>
          <p:nvPr/>
        </p:nvCxnSpPr>
        <p:spPr>
          <a:xfrm>
            <a:off x="6143848" y="195283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2F396B-0E3E-6C25-18C9-5CE225B4FA3C}"/>
              </a:ext>
            </a:extLst>
          </p:cNvPr>
          <p:cNvCxnSpPr/>
          <p:nvPr/>
        </p:nvCxnSpPr>
        <p:spPr>
          <a:xfrm>
            <a:off x="6143848" y="3477196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87">
            <a:extLst>
              <a:ext uri="{FF2B5EF4-FFF2-40B4-BE49-F238E27FC236}">
                <a16:creationId xmlns:a16="http://schemas.microsoft.com/office/drawing/2014/main" id="{DA85D590-EEE0-7B4D-965F-B632327B4FAF}"/>
              </a:ext>
            </a:extLst>
          </p:cNvPr>
          <p:cNvSpPr/>
          <p:nvPr/>
        </p:nvSpPr>
        <p:spPr>
          <a:xfrm>
            <a:off x="3585929" y="5522026"/>
            <a:ext cx="5366664" cy="90757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    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2F396B-0E3E-6C25-18C9-5CE225B4FA3C}"/>
              </a:ext>
            </a:extLst>
          </p:cNvPr>
          <p:cNvCxnSpPr/>
          <p:nvPr/>
        </p:nvCxnSpPr>
        <p:spPr>
          <a:xfrm>
            <a:off x="6169248" y="5013896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양쪽 모서리가 둥근 사각형 92">
            <a:extLst>
              <a:ext uri="{FF2B5EF4-FFF2-40B4-BE49-F238E27FC236}">
                <a16:creationId xmlns:a16="http://schemas.microsoft.com/office/drawing/2014/main" id="{E65FD2E2-BC44-16C2-66AF-A3229440992A}"/>
              </a:ext>
            </a:extLst>
          </p:cNvPr>
          <p:cNvSpPr/>
          <p:nvPr/>
        </p:nvSpPr>
        <p:spPr>
          <a:xfrm rot="5400000">
            <a:off x="7997150" y="5474161"/>
            <a:ext cx="907577" cy="1003308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모서리가 둥근 직사각형 87">
            <a:extLst>
              <a:ext uri="{FF2B5EF4-FFF2-40B4-BE49-F238E27FC236}">
                <a16:creationId xmlns:a16="http://schemas.microsoft.com/office/drawing/2014/main" id="{DA85D590-EEE0-7B4D-965F-B632327B4FAF}"/>
              </a:ext>
            </a:extLst>
          </p:cNvPr>
          <p:cNvSpPr/>
          <p:nvPr/>
        </p:nvSpPr>
        <p:spPr>
          <a:xfrm>
            <a:off x="3585929" y="3934526"/>
            <a:ext cx="5366664" cy="90757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기술 소개 및 시연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양쪽 모서리가 둥근 사각형 92">
            <a:extLst>
              <a:ext uri="{FF2B5EF4-FFF2-40B4-BE49-F238E27FC236}">
                <a16:creationId xmlns:a16="http://schemas.microsoft.com/office/drawing/2014/main" id="{E65FD2E2-BC44-16C2-66AF-A3229440992A}"/>
              </a:ext>
            </a:extLst>
          </p:cNvPr>
          <p:cNvSpPr/>
          <p:nvPr/>
        </p:nvSpPr>
        <p:spPr>
          <a:xfrm rot="5400000">
            <a:off x="7997150" y="3886661"/>
            <a:ext cx="907577" cy="1003308"/>
          </a:xfrm>
          <a:prstGeom prst="round2SameRect">
            <a:avLst/>
          </a:prstGeom>
          <a:solidFill>
            <a:schemeClr val="accent5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44538" y="1167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step1</a:t>
            </a:r>
            <a:endParaRPr lang="ko-KR" alt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009598" y="269513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step2</a:t>
            </a:r>
            <a:endParaRPr lang="ko-KR" altLang="en-US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069938" y="420364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step3</a:t>
            </a:r>
            <a:endParaRPr lang="ko-KR" alt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069938" y="580384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step4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3200" b="1" dirty="0" smtClean="0">
                  <a:solidFill>
                    <a:srgbClr val="00B050"/>
                  </a:solidFill>
                </a:rPr>
                <a:t>Home 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위치 정보 수집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P15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70300" y="1206500"/>
            <a:ext cx="4584700" cy="4946650"/>
            <a:chOff x="3568634" y="412750"/>
            <a:chExt cx="5040770" cy="603250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651250" y="412750"/>
              <a:ext cx="4889500" cy="660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Step 1 </a:t>
              </a:r>
              <a:r>
                <a:rPr lang="ko-KR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현재 클라이언트의 </a:t>
              </a:r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IP </a:t>
              </a:r>
              <a:r>
                <a:rPr lang="ko-KR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가져오기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634" y="1485900"/>
              <a:ext cx="5040770" cy="119062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3651250" y="3089275"/>
              <a:ext cx="4889500" cy="660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Step 2 </a:t>
              </a:r>
              <a:r>
                <a:rPr lang="ko-KR" alt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비동기</a:t>
              </a:r>
              <a:r>
                <a:rPr lang="ko-KR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방식으로 서버로 요청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98280" y="4162425"/>
              <a:ext cx="4995441" cy="22828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3200" b="1" dirty="0" smtClean="0">
                  <a:solidFill>
                    <a:srgbClr val="00B050"/>
                  </a:solidFill>
                </a:rPr>
                <a:t>Home 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위치 정보 수집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P16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631141" y="1003300"/>
            <a:ext cx="4447116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3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서버에서 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api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요청 후 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json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데이터 받아서 가공 후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로 응답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31800" y="1701800"/>
            <a:ext cx="4978400" cy="3187700"/>
            <a:chOff x="406400" y="1676400"/>
            <a:chExt cx="5537200" cy="35052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06400" y="1676400"/>
              <a:ext cx="5537200" cy="3505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>
                      <a:lumMod val="50000"/>
                    </a:schemeClr>
                  </a:solidFill>
                </a:rPr>
                <a:t>Step3_1</a:t>
              </a:r>
            </a:p>
          </p:txBody>
        </p:sp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5000" y="2446338"/>
              <a:ext cx="5105400" cy="6953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950" y="3227388"/>
              <a:ext cx="3009900" cy="4286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22300" y="4076701"/>
              <a:ext cx="4762500" cy="57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70C0"/>
                  </a:solidFill>
                </a:rPr>
                <a:t>보안을 위해 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properties </a:t>
              </a:r>
              <a:r>
                <a:rPr lang="ko-KR" altLang="en-US" sz="1400" b="1" dirty="0" smtClean="0">
                  <a:solidFill>
                    <a:srgbClr val="0070C0"/>
                  </a:solidFill>
                </a:rPr>
                <a:t>파일에 숨겨둔</a:t>
              </a:r>
              <a:endParaRPr lang="en-US" altLang="ko-KR" sz="1400" b="1" dirty="0" smtClean="0">
                <a:solidFill>
                  <a:srgbClr val="0070C0"/>
                </a:solidFill>
              </a:endParaRPr>
            </a:p>
            <a:p>
              <a:r>
                <a:rPr lang="en-US" altLang="ko-KR" sz="1400" b="1" dirty="0" err="1" smtClean="0">
                  <a:solidFill>
                    <a:srgbClr val="0070C0"/>
                  </a:solidFill>
                </a:rPr>
                <a:t>Apikey</a:t>
              </a:r>
              <a:r>
                <a:rPr lang="ko-KR" altLang="en-US" sz="1400" b="1" dirty="0" smtClean="0">
                  <a:solidFill>
                    <a:srgbClr val="0070C0"/>
                  </a:solidFill>
                </a:rPr>
                <a:t>를 가져온다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.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300" y="1765300"/>
              <a:ext cx="307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Step 3_1 key </a:t>
              </a:r>
              <a:r>
                <a:rPr lang="ko-KR" altLang="en-US" b="1" dirty="0" smtClean="0"/>
                <a:t>가져오기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83300" y="1727200"/>
            <a:ext cx="4978400" cy="3187700"/>
            <a:chOff x="406400" y="1676400"/>
            <a:chExt cx="5537200" cy="35052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06400" y="1676400"/>
              <a:ext cx="5537200" cy="3505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>
                      <a:lumMod val="50000"/>
                    </a:schemeClr>
                  </a:solidFill>
                </a:rPr>
                <a:t>Step3_1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38300" y="1765299"/>
              <a:ext cx="3073400" cy="40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Step 3_2 </a:t>
              </a:r>
              <a:r>
                <a:rPr lang="en-US" altLang="ko-KR" b="1" dirty="0" err="1" smtClean="0"/>
                <a:t>api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요청</a:t>
              </a:r>
              <a:endParaRPr lang="ko-KR" altLang="en-US" b="1" dirty="0"/>
            </a:p>
          </p:txBody>
        </p:sp>
      </p:grp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5400" y="2364438"/>
            <a:ext cx="4486455" cy="1966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4" name="그룹 23"/>
          <p:cNvGrpSpPr/>
          <p:nvPr/>
        </p:nvGrpSpPr>
        <p:grpSpPr>
          <a:xfrm>
            <a:off x="3175000" y="5384800"/>
            <a:ext cx="4978400" cy="1117600"/>
            <a:chOff x="406400" y="1676400"/>
            <a:chExt cx="5537200" cy="350520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06400" y="1676400"/>
              <a:ext cx="5537200" cy="3505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38300" y="1765299"/>
              <a:ext cx="3073400" cy="167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Step 3_3 view</a:t>
              </a:r>
              <a:r>
                <a:rPr lang="ko-KR" altLang="en-US" b="1" dirty="0" smtClean="0"/>
                <a:t>로 응답</a:t>
              </a:r>
              <a:endParaRPr lang="ko-KR" altLang="en-US" b="1" dirty="0"/>
            </a:p>
          </p:txBody>
        </p:sp>
      </p:grp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6675" y="5791200"/>
            <a:ext cx="3693271" cy="603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3200" b="1" dirty="0" smtClean="0">
                  <a:solidFill>
                    <a:srgbClr val="00B050"/>
                  </a:solidFill>
                </a:rPr>
                <a:t>Home 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위치 정보 수집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P17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7388" y="1994585"/>
            <a:ext cx="6269037" cy="3046631"/>
            <a:chOff x="2986088" y="1206500"/>
            <a:chExt cx="6269037" cy="304663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97048" y="1206500"/>
              <a:ext cx="4447116" cy="5415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Step 4 </a:t>
              </a:r>
              <a:r>
                <a:rPr lang="ko-KR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클라이언트에게 응답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6088" y="2066925"/>
              <a:ext cx="6269037" cy="10477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3155156" y="3606800"/>
              <a:ext cx="593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rgbClr val="0070C0"/>
                  </a:solidFill>
                </a:rPr>
                <a:t>응답받은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 데이터를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map 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객체를 만들어 </a:t>
              </a:r>
              <a:endParaRPr lang="en-US" altLang="ko-KR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현재 위치의 정보를 지도로 화면에 보여준다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1358252"/>
            <a:ext cx="3784600" cy="441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회원 가입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61032" y="879351"/>
            <a:ext cx="9669937" cy="5529262"/>
            <a:chOff x="1344674" y="879351"/>
            <a:chExt cx="9669937" cy="5529262"/>
          </a:xfrm>
        </p:grpSpPr>
        <p:pic>
          <p:nvPicPr>
            <p:cNvPr id="34819" name="Picture 3" descr="D:\sts3\final_project\finalProject\Web_final\presentation\signupDetai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19111" y="1048698"/>
              <a:ext cx="2095500" cy="4972050"/>
            </a:xfrm>
            <a:prstGeom prst="rect">
              <a:avLst/>
            </a:prstGeom>
            <a:noFill/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674" y="1012701"/>
              <a:ext cx="3006245" cy="539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663" y="1238126"/>
              <a:ext cx="1367688" cy="87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2813" y="1279401"/>
              <a:ext cx="2217314" cy="130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29449" y="2295401"/>
              <a:ext cx="1601893" cy="109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72012" y="2943101"/>
              <a:ext cx="2255837" cy="1397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42149" y="3520043"/>
              <a:ext cx="1498600" cy="101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35537" y="4708401"/>
              <a:ext cx="1477433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78388" y="5743450"/>
              <a:ext cx="1580342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76999" y="4653186"/>
              <a:ext cx="1670050" cy="580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973824" y="5785396"/>
              <a:ext cx="1616075" cy="526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6497699" y="879351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>
                  <a:solidFill>
                    <a:srgbClr val="0070C0"/>
                  </a:solidFill>
                </a:rPr>
                <a:t>비동기</a:t>
              </a:r>
              <a:r>
                <a:rPr lang="ko-KR" altLang="en-US" sz="900" b="1" dirty="0" smtClean="0">
                  <a:solidFill>
                    <a:srgbClr val="0070C0"/>
                  </a:solidFill>
                </a:rPr>
                <a:t> 방식으로 존재하는 </a:t>
              </a:r>
              <a:endParaRPr lang="en-US" altLang="ko-KR" sz="900" b="1" dirty="0" smtClean="0">
                <a:solidFill>
                  <a:srgbClr val="0070C0"/>
                </a:solidFill>
              </a:endParaRPr>
            </a:p>
            <a:p>
              <a:r>
                <a:rPr lang="ko-KR" altLang="en-US" sz="900" b="1" dirty="0" smtClean="0">
                  <a:solidFill>
                    <a:srgbClr val="0070C0"/>
                  </a:solidFill>
                </a:rPr>
                <a:t>아이디인지 확인한다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9499" y="4327401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>
                  <a:solidFill>
                    <a:srgbClr val="0070C0"/>
                  </a:solidFill>
                </a:rPr>
                <a:t>비동기</a:t>
              </a:r>
              <a:r>
                <a:rPr lang="ko-KR" altLang="en-US" sz="900" b="1" dirty="0" smtClean="0">
                  <a:solidFill>
                    <a:srgbClr val="0070C0"/>
                  </a:solidFill>
                </a:rPr>
                <a:t> 방식으로 닉네임의 </a:t>
              </a:r>
              <a:r>
                <a:rPr lang="ko-KR" altLang="en-US" sz="900" b="1" dirty="0" err="1" smtClean="0">
                  <a:solidFill>
                    <a:srgbClr val="0070C0"/>
                  </a:solidFill>
                </a:rPr>
                <a:t>중복체크를</a:t>
              </a:r>
              <a:r>
                <a:rPr lang="ko-KR" altLang="en-US" sz="900" b="1" dirty="0" smtClean="0">
                  <a:solidFill>
                    <a:srgbClr val="0070C0"/>
                  </a:solidFill>
                </a:rPr>
                <a:t> 한다</a:t>
              </a:r>
              <a:r>
                <a:rPr lang="en-US" altLang="ko-KR" sz="900" b="1" dirty="0" smtClean="0">
                  <a:solidFill>
                    <a:srgbClr val="0070C0"/>
                  </a:solidFill>
                </a:rPr>
                <a:t>.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95849" y="5337051"/>
              <a:ext cx="179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JS </a:t>
              </a:r>
              <a:r>
                <a:rPr lang="ko-KR" altLang="en-US" sz="900" b="1" dirty="0" err="1" smtClean="0">
                  <a:solidFill>
                    <a:srgbClr val="0070C0"/>
                  </a:solidFill>
                </a:rPr>
                <a:t>정규식을</a:t>
              </a:r>
              <a:r>
                <a:rPr lang="ko-KR" altLang="en-US" sz="900" b="1" dirty="0" smtClean="0">
                  <a:solidFill>
                    <a:srgbClr val="0070C0"/>
                  </a:solidFill>
                </a:rPr>
                <a:t> 사용 </a:t>
              </a:r>
              <a:r>
                <a:rPr lang="ko-KR" altLang="en-US" sz="900" b="1" dirty="0" err="1" smtClean="0">
                  <a:solidFill>
                    <a:srgbClr val="0070C0"/>
                  </a:solidFill>
                </a:rPr>
                <a:t>비밀번호의</a:t>
              </a:r>
              <a:r>
                <a:rPr lang="ko-KR" altLang="en-US" sz="900" b="1" dirty="0" smtClean="0">
                  <a:solidFill>
                    <a:srgbClr val="0070C0"/>
                  </a:solidFill>
                </a:rPr>
                <a:t> 유효성을 체크한다</a:t>
              </a:r>
              <a:r>
                <a:rPr lang="en-US" altLang="ko-KR" sz="900" b="1" dirty="0" smtClean="0">
                  <a:solidFill>
                    <a:srgbClr val="0070C0"/>
                  </a:solidFill>
                </a:rPr>
                <a:t>.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로그인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4820" name="Picture 4" descr="D:\sts3\final_project\finalProject\Web_final\presentation\loginDet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3232" y="1395474"/>
            <a:ext cx="1800225" cy="44005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072660" y="974355"/>
            <a:ext cx="162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JS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정규식을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사용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이메일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형식을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ko-KR" altLang="en-US" sz="900" b="1" dirty="0" smtClean="0">
                <a:solidFill>
                  <a:srgbClr val="0070C0"/>
                </a:solidFill>
              </a:rPr>
              <a:t>아이디로 받도록 함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92" y="1695533"/>
            <a:ext cx="37719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670" y="1504353"/>
            <a:ext cx="336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4848" y="3135084"/>
            <a:ext cx="1827284" cy="22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7082" y="4705810"/>
            <a:ext cx="2934933" cy="133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358161" y="2646796"/>
            <a:ext cx="162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동기방식으로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아이디와 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비밀번호를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확인 후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틀린경우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4363" y="42242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70C0"/>
                </a:solidFill>
              </a:rPr>
              <a:t>일치하는 경우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ko-KR" altLang="en-US" sz="900" b="1" dirty="0" smtClean="0">
                <a:solidFill>
                  <a:srgbClr val="0070C0"/>
                </a:solidFill>
              </a:rPr>
              <a:t>홈으로 이동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회원 가입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로그인 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메일 인증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P19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989" y="1689301"/>
            <a:ext cx="6132512" cy="4367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3536687" y="978585"/>
            <a:ext cx="4447116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1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클라이언트의 메일 인증 요청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방식으로 요청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회원 가입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로그인 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메일 인증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P20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536687" y="978585"/>
            <a:ext cx="4447116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2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서버에서의 처리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45067" y="1600200"/>
            <a:ext cx="4978400" cy="4902200"/>
            <a:chOff x="457200" y="1600200"/>
            <a:chExt cx="4978400" cy="4902200"/>
          </a:xfrm>
        </p:grpSpPr>
        <p:grpSp>
          <p:nvGrpSpPr>
            <p:cNvPr id="13" name="그룹 12"/>
            <p:cNvGrpSpPr/>
            <p:nvPr/>
          </p:nvGrpSpPr>
          <p:grpSpPr>
            <a:xfrm>
              <a:off x="457200" y="1600200"/>
              <a:ext cx="4978400" cy="4902200"/>
              <a:chOff x="406400" y="1676400"/>
              <a:chExt cx="5537200" cy="350520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406400" y="1676400"/>
                <a:ext cx="5537200" cy="3505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42786" y="1737033"/>
                <a:ext cx="3938037" cy="66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Step 2_0</a:t>
                </a:r>
              </a:p>
              <a:p>
                <a:r>
                  <a:rPr lang="en-US" altLang="ko-KR" b="1" dirty="0" err="1" smtClean="0"/>
                  <a:t>Smtp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프로토콜 사용을 위해</a:t>
                </a:r>
                <a:endParaRPr lang="en-US" altLang="ko-KR" b="1" dirty="0" smtClean="0"/>
              </a:p>
              <a:p>
                <a:r>
                  <a:rPr lang="en-US" altLang="ko-KR" b="1" dirty="0" smtClean="0"/>
                  <a:t>Maven</a:t>
                </a:r>
                <a:r>
                  <a:rPr lang="ko-KR" altLang="en-US" b="1" dirty="0" smtClean="0"/>
                  <a:t>에 </a:t>
                </a:r>
                <a:r>
                  <a:rPr lang="en-US" altLang="ko-KR" b="1" dirty="0" smtClean="0"/>
                  <a:t>dependency</a:t>
                </a:r>
                <a:r>
                  <a:rPr lang="ko-KR" altLang="en-US" b="1" dirty="0" smtClean="0"/>
                  <a:t>추가</a:t>
                </a:r>
                <a:endParaRPr lang="en-US" altLang="ko-KR" b="1" dirty="0" smtClean="0"/>
              </a:p>
            </p:txBody>
          </p:sp>
        </p:grpSp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5475" y="3017469"/>
              <a:ext cx="4581525" cy="184593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1" name="그룹 20"/>
          <p:cNvGrpSpPr/>
          <p:nvPr/>
        </p:nvGrpSpPr>
        <p:grpSpPr>
          <a:xfrm>
            <a:off x="6468534" y="1714500"/>
            <a:ext cx="4978400" cy="4673600"/>
            <a:chOff x="6108700" y="1663700"/>
            <a:chExt cx="4978400" cy="4673600"/>
          </a:xfrm>
        </p:grpSpPr>
        <p:grpSp>
          <p:nvGrpSpPr>
            <p:cNvPr id="9" name="그룹 8"/>
            <p:cNvGrpSpPr/>
            <p:nvPr/>
          </p:nvGrpSpPr>
          <p:grpSpPr>
            <a:xfrm>
              <a:off x="6108700" y="4762500"/>
              <a:ext cx="4978400" cy="1574800"/>
              <a:chOff x="406400" y="1676400"/>
              <a:chExt cx="5537200" cy="350520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406400" y="1676400"/>
                <a:ext cx="5537200" cy="3505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7833" y="1765301"/>
                <a:ext cx="4816799" cy="143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Step 2_1 </a:t>
                </a:r>
              </a:p>
              <a:p>
                <a:r>
                  <a:rPr lang="en-US" altLang="ko-KR" b="1" dirty="0" smtClean="0"/>
                  <a:t>Inject </a:t>
                </a:r>
                <a:r>
                  <a:rPr lang="ko-KR" altLang="en-US" b="1" dirty="0" err="1" smtClean="0"/>
                  <a:t>어노태이션을</a:t>
                </a:r>
                <a:r>
                  <a:rPr lang="ko-KR" altLang="en-US" b="1" dirty="0" smtClean="0"/>
                  <a:t> 사용 객체 주입</a:t>
                </a:r>
                <a:endParaRPr lang="ko-KR" altLang="en-US" b="1" dirty="0"/>
              </a:p>
            </p:txBody>
          </p:sp>
        </p:grp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7075" y="5564188"/>
              <a:ext cx="3676650" cy="5048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6" name="그룹 15"/>
            <p:cNvGrpSpPr/>
            <p:nvPr/>
          </p:nvGrpSpPr>
          <p:grpSpPr>
            <a:xfrm>
              <a:off x="6108700" y="1663700"/>
              <a:ext cx="4978400" cy="2997200"/>
              <a:chOff x="406400" y="1676400"/>
              <a:chExt cx="5537200" cy="350520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06400" y="1676400"/>
                <a:ext cx="5537200" cy="3505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42786" y="1737035"/>
                <a:ext cx="3938037" cy="1079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Step 2_0</a:t>
                </a:r>
              </a:p>
              <a:p>
                <a:r>
                  <a:rPr lang="en-US" altLang="ko-KR" b="1" dirty="0" smtClean="0"/>
                  <a:t>Root-context</a:t>
                </a:r>
                <a:r>
                  <a:rPr lang="ko-KR" altLang="en-US" b="1" dirty="0" smtClean="0"/>
                  <a:t>에서 </a:t>
                </a:r>
                <a:r>
                  <a:rPr lang="en-US" altLang="ko-KR" b="1" dirty="0" smtClean="0"/>
                  <a:t>bean </a:t>
                </a:r>
                <a:r>
                  <a:rPr lang="ko-KR" altLang="en-US" b="1" dirty="0" smtClean="0"/>
                  <a:t>등록</a:t>
                </a:r>
                <a:r>
                  <a:rPr lang="en-US" altLang="ko-KR" b="1" dirty="0" smtClean="0"/>
                  <a:t> </a:t>
                </a:r>
              </a:p>
              <a:p>
                <a:endParaRPr lang="ko-KR" altLang="en-US" b="1" dirty="0"/>
              </a:p>
            </p:txBody>
          </p:sp>
        </p:grpSp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3363" y="2409997"/>
              <a:ext cx="4262437" cy="18143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" name="직사각형 19"/>
            <p:cNvSpPr/>
            <p:nvPr/>
          </p:nvSpPr>
          <p:spPr>
            <a:xfrm>
              <a:off x="8324850" y="2990850"/>
              <a:ext cx="666750" cy="1206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password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회원 가입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로그인 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메일 인증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P21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536687" y="978585"/>
            <a:ext cx="4447116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2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서버에서의 처리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410634" y="1612900"/>
            <a:ext cx="11298766" cy="4864100"/>
            <a:chOff x="406400" y="1676400"/>
            <a:chExt cx="5537200" cy="35052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6400" y="1676400"/>
              <a:ext cx="5537200" cy="3505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38300" y="1765302"/>
              <a:ext cx="3073400" cy="465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Step 2_2</a:t>
              </a:r>
            </a:p>
            <a:p>
              <a:pPr algn="ctr"/>
              <a:r>
                <a:rPr lang="en-US" altLang="ko-KR" b="1" dirty="0" smtClean="0"/>
                <a:t>Controller (</a:t>
              </a:r>
              <a:r>
                <a:rPr lang="ko-KR" altLang="en-US" b="1" dirty="0" err="1" smtClean="0"/>
                <a:t>비동기</a:t>
              </a:r>
              <a:r>
                <a:rPr lang="ko-KR" altLang="en-US" b="1" dirty="0" smtClean="0"/>
                <a:t> 방식</a:t>
              </a:r>
              <a:r>
                <a:rPr lang="en-US" altLang="ko-KR" b="1" dirty="0" smtClean="0"/>
                <a:t>)</a:t>
              </a:r>
            </a:p>
          </p:txBody>
        </p:sp>
      </p:grp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2598738"/>
            <a:ext cx="7688263" cy="237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2527300" y="5435600"/>
            <a:ext cx="737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기존에 가입이 된 메일인지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를 통해 먼저 확인을 하고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존재하는 아이디가 아니라면 메일 전송을 한다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회원 가입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로그인 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메일 인증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P22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536687" y="978585"/>
            <a:ext cx="4447116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2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서버에서의 처리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3" name="그룹 8"/>
          <p:cNvGrpSpPr/>
          <p:nvPr/>
        </p:nvGrpSpPr>
        <p:grpSpPr>
          <a:xfrm>
            <a:off x="410634" y="1612900"/>
            <a:ext cx="11298766" cy="4864100"/>
            <a:chOff x="406400" y="1676400"/>
            <a:chExt cx="5537200" cy="35052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6400" y="1676400"/>
              <a:ext cx="5537200" cy="3505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38300" y="1765302"/>
              <a:ext cx="3073400" cy="465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Step 2_3</a:t>
              </a:r>
            </a:p>
            <a:p>
              <a:pPr algn="ctr"/>
              <a:r>
                <a:rPr lang="en-US" altLang="ko-KR" b="1" dirty="0" err="1" smtClean="0"/>
                <a:t>MailSendService</a:t>
              </a:r>
              <a:endParaRPr lang="ko-KR" altLang="en-US" b="1" dirty="0"/>
            </a:p>
          </p:txBody>
        </p:sp>
      </p:grp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1725" y="2576513"/>
            <a:ext cx="5474617" cy="2046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2574925"/>
            <a:ext cx="5602899" cy="2060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1550" y="4937125"/>
            <a:ext cx="5143500" cy="1352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TextBox 34"/>
          <p:cNvSpPr txBox="1"/>
          <p:nvPr/>
        </p:nvSpPr>
        <p:spPr>
          <a:xfrm>
            <a:off x="2019300" y="1943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메일 보낼 양식 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생성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method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9900" y="21463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메일 전송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99500" y="53975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난수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생성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회원 가입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로그인 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메일 인증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P23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933187" y="1118285"/>
            <a:ext cx="4447116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3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클라이언트에게 응답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1792288"/>
            <a:ext cx="4572000" cy="2105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1130300" y="47498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존재하는 아이디라면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false</a:t>
            </a:r>
            <a:r>
              <a:rPr lang="ko-KR" altLang="en-US" b="1" dirty="0" smtClean="0">
                <a:solidFill>
                  <a:srgbClr val="0070C0"/>
                </a:solidFill>
              </a:rPr>
              <a:t>를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파라미터로</a:t>
            </a:r>
            <a:r>
              <a:rPr lang="ko-KR" altLang="en-US" b="1" dirty="0" smtClean="0">
                <a:solidFill>
                  <a:srgbClr val="0070C0"/>
                </a:solidFill>
              </a:rPr>
              <a:t> 받으므로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존재하는 아이디임을 명시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아니라면 메일이 전송됨을 명시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5313" y="1326577"/>
            <a:ext cx="5678487" cy="408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BAB71-5773-30AF-31C3-AB5B64A4D28D}"/>
              </a:ext>
            </a:extLst>
          </p:cNvPr>
          <p:cNvSpPr/>
          <p:nvPr/>
        </p:nvSpPr>
        <p:spPr>
          <a:xfrm>
            <a:off x="241300" y="184151"/>
            <a:ext cx="11741150" cy="64960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dist="165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9400" y="3751302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</a:rPr>
              <a:t>Contents</a:t>
            </a:r>
            <a:endParaRPr lang="ko-KR" alt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535444-127B-979F-1841-8CD2433ACBB3}"/>
              </a:ext>
            </a:extLst>
          </p:cNvPr>
          <p:cNvSpPr txBox="1"/>
          <p:nvPr/>
        </p:nvSpPr>
        <p:spPr>
          <a:xfrm>
            <a:off x="5510389" y="30417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564E4A-7A0D-4F75-7A93-CADAB053BB0E}"/>
              </a:ext>
            </a:extLst>
          </p:cNvPr>
          <p:cNvSpPr/>
          <p:nvPr/>
        </p:nvSpPr>
        <p:spPr>
          <a:xfrm>
            <a:off x="4305300" y="4412657"/>
            <a:ext cx="34261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배경 및 개발 도구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758447-2E28-D74C-F7C3-E4920C0BA40B}"/>
              </a:ext>
            </a:extLst>
          </p:cNvPr>
          <p:cNvGrpSpPr/>
          <p:nvPr/>
        </p:nvGrpSpPr>
        <p:grpSpPr>
          <a:xfrm>
            <a:off x="4462185" y="1832545"/>
            <a:ext cx="3341009" cy="1742506"/>
            <a:chOff x="1483181" y="2679815"/>
            <a:chExt cx="3341009" cy="1742506"/>
          </a:xfrm>
        </p:grpSpPr>
        <p:grpSp>
          <p:nvGrpSpPr>
            <p:cNvPr id="35" name="그룹 9">
              <a:extLst>
                <a:ext uri="{FF2B5EF4-FFF2-40B4-BE49-F238E27FC236}">
                  <a16:creationId xmlns:a16="http://schemas.microsoft.com/office/drawing/2014/main" id="{7BA8F2C8-AF6E-E101-9207-761496901C2A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39" name="오른쪽 대괄호 38">
                <a:extLst>
                  <a:ext uri="{FF2B5EF4-FFF2-40B4-BE49-F238E27FC236}">
                    <a16:creationId xmlns:a16="http://schemas.microsoft.com/office/drawing/2014/main" id="{1F118EFD-E5D8-E727-46F8-609381F54F5E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오른쪽 대괄호 39">
                <a:extLst>
                  <a:ext uri="{FF2B5EF4-FFF2-40B4-BE49-F238E27FC236}">
                    <a16:creationId xmlns:a16="http://schemas.microsoft.com/office/drawing/2014/main" id="{0AF5F968-2ECE-6A4C-839E-64821BC4BB19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B3E5C8-FBC3-27EA-A4C4-425989350B8F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54104A9-D39C-BB48-0268-7E860A147D5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72AEE3-45B9-0E2D-A29E-A93C77DCA70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원호 40">
            <a:extLst>
              <a:ext uri="{FF2B5EF4-FFF2-40B4-BE49-F238E27FC236}">
                <a16:creationId xmlns:a16="http://schemas.microsoft.com/office/drawing/2014/main" id="{8E4FDA09-71B1-D0D2-E7A7-EA3A305C35BC}"/>
              </a:ext>
            </a:extLst>
          </p:cNvPr>
          <p:cNvSpPr/>
          <p:nvPr/>
        </p:nvSpPr>
        <p:spPr>
          <a:xfrm>
            <a:off x="4725247" y="2204297"/>
            <a:ext cx="2741507" cy="2741507"/>
          </a:xfrm>
          <a:prstGeom prst="arc">
            <a:avLst>
              <a:gd name="adj1" fmla="val 10808693"/>
              <a:gd name="adj2" fmla="val 13288991"/>
            </a:avLst>
          </a:prstGeom>
          <a:noFill/>
          <a:ln w="425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게시판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141" y="1603169"/>
            <a:ext cx="6659531" cy="45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C:\Users\admin\Desktop\boardDet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341" y="1113571"/>
            <a:ext cx="3455471" cy="527335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730250" y="2432050"/>
            <a:ext cx="615950" cy="234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hape 17"/>
          <p:cNvCxnSpPr>
            <a:stCxn id="16" idx="0"/>
          </p:cNvCxnSpPr>
          <p:nvPr/>
        </p:nvCxnSpPr>
        <p:spPr>
          <a:xfrm rot="5400000" flipH="1" flipV="1">
            <a:off x="1077912" y="2138363"/>
            <a:ext cx="254000" cy="333375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8860" y="1850655"/>
            <a:ext cx="2001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동기방식을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사용</a:t>
            </a: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Select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의 이벤트에 반응해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요청함</a:t>
            </a:r>
          </a:p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응답받을땐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정렬기준에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대한 값도</a:t>
            </a:r>
          </a:p>
          <a:p>
            <a:r>
              <a:rPr lang="ko-KR" altLang="en-US" sz="900" b="1" dirty="0" smtClean="0">
                <a:solidFill>
                  <a:srgbClr val="0070C0"/>
                </a:solidFill>
              </a:rPr>
              <a:t>응답을 받아서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select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의 정렬기준을</a:t>
            </a:r>
          </a:p>
          <a:p>
            <a:r>
              <a:rPr lang="ko-KR" altLang="en-US" sz="900" b="1" dirty="0" smtClean="0">
                <a:solidFill>
                  <a:srgbClr val="0070C0"/>
                </a:solidFill>
              </a:rPr>
              <a:t>고정시킴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725" y="2724149"/>
            <a:ext cx="650401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8" y="3300413"/>
            <a:ext cx="59531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3162300" y="5175250"/>
            <a:ext cx="1784350" cy="234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hape 26"/>
          <p:cNvCxnSpPr>
            <a:endCxn id="22" idx="1"/>
          </p:cNvCxnSpPr>
          <p:nvPr/>
        </p:nvCxnSpPr>
        <p:spPr>
          <a:xfrm flipV="1">
            <a:off x="2787650" y="5292725"/>
            <a:ext cx="374650" cy="31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750" y="5063755"/>
            <a:ext cx="2673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동기방식으로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페이징함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요청시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파라미터로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현재 페이지를 넘기고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응답시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pageVO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를 받는다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작성하기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3" y="1194349"/>
            <a:ext cx="5094287" cy="483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572" y="1532576"/>
            <a:ext cx="4101088" cy="4636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21" name="직선 화살표 연결선 20"/>
          <p:cNvCxnSpPr/>
          <p:nvPr/>
        </p:nvCxnSpPr>
        <p:spPr>
          <a:xfrm flipV="1">
            <a:off x="2019300" y="2260600"/>
            <a:ext cx="3962400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147" idx="1"/>
          </p:cNvCxnSpPr>
          <p:nvPr/>
        </p:nvCxnSpPr>
        <p:spPr>
          <a:xfrm flipH="1" flipV="1">
            <a:off x="5391234" y="2624778"/>
            <a:ext cx="922338" cy="1226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124200" y="1841500"/>
            <a:ext cx="2019300" cy="342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81050" y="896180"/>
            <a:ext cx="3059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70C0"/>
                </a:solidFill>
              </a:rPr>
              <a:t>세션으로부터 현재 클라이언트의 아이디 정보를 받아옴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cxnSp>
        <p:nvCxnSpPr>
          <p:cNvPr id="35" name="Shape 34"/>
          <p:cNvCxnSpPr>
            <a:stCxn id="32" idx="1"/>
            <a:endCxn id="33" idx="2"/>
          </p:cNvCxnSpPr>
          <p:nvPr/>
        </p:nvCxnSpPr>
        <p:spPr>
          <a:xfrm rot="10800000">
            <a:off x="2310766" y="1127012"/>
            <a:ext cx="813435" cy="885938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2646" y="1023141"/>
            <a:ext cx="305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주소검색클릭이벤트로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비동기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방식으로 요청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err="1" smtClean="0">
                <a:solidFill>
                  <a:srgbClr val="0070C0"/>
                </a:solidFill>
              </a:rPr>
              <a:t>Kakao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주소가져오기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api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를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사용후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응답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28800" y="2790825"/>
            <a:ext cx="3562350" cy="28956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3924" y="6153980"/>
            <a:ext cx="4038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게시글의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내용은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AI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감정분석을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통해 판단 후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에 판단결과와 함께 저장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cxnSp>
        <p:nvCxnSpPr>
          <p:cNvPr id="42" name="꺾인 연결선 41"/>
          <p:cNvCxnSpPr>
            <a:stCxn id="39" idx="2"/>
            <a:endCxn id="40" idx="0"/>
          </p:cNvCxnSpPr>
          <p:nvPr/>
        </p:nvCxnSpPr>
        <p:spPr>
          <a:xfrm rot="5400000">
            <a:off x="3042823" y="5586827"/>
            <a:ext cx="467555" cy="6667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상세보기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860" y="1531917"/>
            <a:ext cx="6377310" cy="43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485900" y="3276600"/>
            <a:ext cx="5073650" cy="9525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60500" y="4375150"/>
            <a:ext cx="5073650" cy="387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5" idx="3"/>
            <a:endCxn id="16" idx="3"/>
          </p:cNvCxnSpPr>
          <p:nvPr/>
        </p:nvCxnSpPr>
        <p:spPr>
          <a:xfrm flipH="1">
            <a:off x="6534150" y="3752850"/>
            <a:ext cx="25400" cy="815975"/>
          </a:xfrm>
          <a:prstGeom prst="bentConnector3">
            <a:avLst>
              <a:gd name="adj1" fmla="val -90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9721" y="4855366"/>
            <a:ext cx="134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비동기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방식으로 동작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3175" y="1819275"/>
            <a:ext cx="238242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3650" y="2639719"/>
            <a:ext cx="2406649" cy="96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4126" y="3853123"/>
            <a:ext cx="2549524" cy="106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9364" y="5314347"/>
            <a:ext cx="2563811" cy="107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꺾인 연결선 24"/>
          <p:cNvCxnSpPr/>
          <p:nvPr/>
        </p:nvCxnSpPr>
        <p:spPr>
          <a:xfrm rot="5400000">
            <a:off x="6385423" y="4458991"/>
            <a:ext cx="702463" cy="109339"/>
          </a:xfrm>
          <a:prstGeom prst="bentConnector3">
            <a:avLst>
              <a:gd name="adj1" fmla="val 58136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83261" y="1373026"/>
            <a:ext cx="233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rgbClr val="0070C0"/>
                </a:solidFill>
              </a:rPr>
              <a:t>댓글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입력과 좋아요 버튼의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동작과정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4686" y="4992526"/>
            <a:ext cx="233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70C0"/>
                </a:solidFill>
              </a:rPr>
              <a:t>좋아요 취소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상세보기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댓글의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비동기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처리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918271" y="978585"/>
            <a:ext cx="6355458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1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클라이언트의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댓글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이벤트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작성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좋아요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발생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방식으로 요청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0634" y="1612900"/>
            <a:ext cx="11298766" cy="4864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5366" y="1907470"/>
            <a:ext cx="124388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댓글</a:t>
            </a:r>
            <a:r>
              <a:rPr lang="ko-KR" altLang="en-US" b="1" dirty="0" smtClean="0"/>
              <a:t> 등록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974621" y="1907469"/>
            <a:ext cx="124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좋아요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691" y="2460105"/>
            <a:ext cx="4172949" cy="3198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6331" y="2430317"/>
            <a:ext cx="5223977" cy="3257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상세보기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댓글의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비동기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처리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918271" y="978585"/>
            <a:ext cx="6355458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2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서버에서의 처리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5884" y="1641475"/>
            <a:ext cx="11298766" cy="4864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024" y="2386948"/>
            <a:ext cx="3066518" cy="1246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696" y="4403768"/>
            <a:ext cx="3127169" cy="1035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936172" y="1836222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Controller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7916" y="2826327"/>
            <a:ext cx="2379617" cy="509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5012" y="4498903"/>
            <a:ext cx="2098921" cy="840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8" name="직선 화살표 연결선 17"/>
          <p:cNvCxnSpPr/>
          <p:nvPr/>
        </p:nvCxnSpPr>
        <p:spPr>
          <a:xfrm flipV="1">
            <a:off x="2451100" y="3067050"/>
            <a:ext cx="207010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41600" y="4908550"/>
            <a:ext cx="1873250" cy="196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0771" y="1798122"/>
            <a:ext cx="256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ServiceImpl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replyImpl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dao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),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likeImpl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dao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897" y="2788722"/>
            <a:ext cx="55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댓글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등록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646" y="4750872"/>
            <a:ext cx="74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좋아요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867400" y="3219450"/>
            <a:ext cx="337496" cy="4332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3276" y="5631367"/>
            <a:ext cx="1930400" cy="336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1" name="직선 화살표 연결선 30"/>
          <p:cNvCxnSpPr/>
          <p:nvPr/>
        </p:nvCxnSpPr>
        <p:spPr>
          <a:xfrm>
            <a:off x="5295900" y="5229225"/>
            <a:ext cx="354807" cy="4326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5151" y="4469660"/>
            <a:ext cx="1657350" cy="707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2" name="직선 화살표 연결선 31"/>
          <p:cNvCxnSpPr/>
          <p:nvPr/>
        </p:nvCxnSpPr>
        <p:spPr>
          <a:xfrm flipV="1">
            <a:off x="5810250" y="4667251"/>
            <a:ext cx="1162050" cy="1047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781675" y="4924425"/>
            <a:ext cx="114300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57789" y="3690939"/>
            <a:ext cx="2005012" cy="37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04125" y="2840299"/>
            <a:ext cx="3846105" cy="274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TextBox 42"/>
          <p:cNvSpPr txBox="1"/>
          <p:nvPr/>
        </p:nvSpPr>
        <p:spPr>
          <a:xfrm>
            <a:off x="8889422" y="1874322"/>
            <a:ext cx="103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Mapper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4" name="직선 화살표 연결선 43"/>
          <p:cNvCxnSpPr>
            <a:stCxn id="9225" idx="3"/>
            <a:endCxn id="9226" idx="1"/>
          </p:cNvCxnSpPr>
          <p:nvPr/>
        </p:nvCxnSpPr>
        <p:spPr>
          <a:xfrm flipV="1">
            <a:off x="7162801" y="2977487"/>
            <a:ext cx="441324" cy="901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99463" y="5573851"/>
            <a:ext cx="2154237" cy="703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8" name="직선 화살표 연결선 47"/>
          <p:cNvCxnSpPr>
            <a:stCxn id="9223" idx="3"/>
            <a:endCxn id="9227" idx="1"/>
          </p:cNvCxnSpPr>
          <p:nvPr/>
        </p:nvCxnSpPr>
        <p:spPr>
          <a:xfrm>
            <a:off x="6543676" y="5799390"/>
            <a:ext cx="1855787" cy="1260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785226" y="3761386"/>
            <a:ext cx="2851408" cy="810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2" name="직선 화살표 연결선 51"/>
          <p:cNvCxnSpPr/>
          <p:nvPr/>
        </p:nvCxnSpPr>
        <p:spPr>
          <a:xfrm flipV="1">
            <a:off x="7962900" y="3924301"/>
            <a:ext cx="847725" cy="6095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8220075" y="4324350"/>
            <a:ext cx="638175" cy="581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상세보기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댓글의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비동기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처리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918271" y="978585"/>
            <a:ext cx="6355458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3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방식으로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댓글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리스트 갱신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0634" y="1612900"/>
            <a:ext cx="11298766" cy="4864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0408" y="1634338"/>
            <a:ext cx="340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Step 3_1 </a:t>
            </a:r>
            <a:r>
              <a:rPr lang="en-US" altLang="ko-KR" b="1" dirty="0" err="1" smtClean="0"/>
              <a:t>js</a:t>
            </a:r>
            <a:r>
              <a:rPr lang="ko-KR" altLang="en-US" b="1" dirty="0" smtClean="0"/>
              <a:t>로 비동기 요청</a:t>
            </a:r>
            <a:endParaRPr lang="ko-KR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394" y="2664113"/>
            <a:ext cx="3019425" cy="704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5260" y="2842504"/>
            <a:ext cx="4908900" cy="1052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직선 화살표 연결선 15"/>
          <p:cNvCxnSpPr>
            <a:stCxn id="10242" idx="3"/>
            <a:endCxn id="10243" idx="1"/>
          </p:cNvCxnSpPr>
          <p:nvPr/>
        </p:nvCxnSpPr>
        <p:spPr>
          <a:xfrm>
            <a:off x="3747819" y="3016538"/>
            <a:ext cx="1127441" cy="352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09139" y="2158011"/>
            <a:ext cx="210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View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에서 응답을 받음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2282" y="2108530"/>
            <a:ext cx="3139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getReplyList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함수에서 비동기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요청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: JSON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형식으로 넘겨준다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5260" y="4154168"/>
            <a:ext cx="5117385" cy="1697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상세보기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댓글의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비동기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처리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918271" y="978585"/>
            <a:ext cx="6355458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3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방식으로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댓글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리스트 갱신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0634" y="1612900"/>
            <a:ext cx="11298766" cy="4864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0408" y="1634338"/>
            <a:ext cx="340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Step 3_2 </a:t>
            </a:r>
            <a:r>
              <a:rPr lang="ko-KR" altLang="en-US" b="1" dirty="0" smtClean="0"/>
              <a:t>서버에서의 처리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22894" y="2395518"/>
            <a:ext cx="210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Controller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5394" y="2239159"/>
            <a:ext cx="107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서비스단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24" y="2839103"/>
            <a:ext cx="2805051" cy="1252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3213430" y="3028208"/>
            <a:ext cx="919183" cy="5108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0070" y="2631293"/>
            <a:ext cx="3012153" cy="432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4352142" y="3210956"/>
            <a:ext cx="107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 DAO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단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4791" y="3653134"/>
            <a:ext cx="2991562" cy="491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1" name="직선 화살표 연결선 20"/>
          <p:cNvCxnSpPr>
            <a:stCxn id="11267" idx="2"/>
            <a:endCxn id="11268" idx="0"/>
          </p:cNvCxnSpPr>
          <p:nvPr/>
        </p:nvCxnSpPr>
        <p:spPr>
          <a:xfrm>
            <a:off x="5726147" y="3063835"/>
            <a:ext cx="4425" cy="5892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51249" y="2800659"/>
            <a:ext cx="3601564" cy="236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/>
          <p:cNvSpPr txBox="1"/>
          <p:nvPr/>
        </p:nvSpPr>
        <p:spPr>
          <a:xfrm>
            <a:off x="8993415" y="2294577"/>
            <a:ext cx="107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Mapper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화살표 연결선 27"/>
          <p:cNvCxnSpPr>
            <a:stCxn id="11268" idx="3"/>
            <a:endCxn id="11269" idx="1"/>
          </p:cNvCxnSpPr>
          <p:nvPr/>
        </p:nvCxnSpPr>
        <p:spPr>
          <a:xfrm>
            <a:off x="7226353" y="3898811"/>
            <a:ext cx="524896" cy="829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9136" y="3557588"/>
            <a:ext cx="2309813" cy="59055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4" idx="4"/>
          </p:cNvCxnSpPr>
          <p:nvPr/>
        </p:nvCxnSpPr>
        <p:spPr>
          <a:xfrm flipH="1">
            <a:off x="1783080" y="4148138"/>
            <a:ext cx="90963" cy="78200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4274" y="4963458"/>
            <a:ext cx="2836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Map</a:t>
            </a:r>
            <a:r>
              <a:rPr lang="ko-KR" altLang="en-US" sz="1050" b="1" dirty="0" smtClean="0"/>
              <a:t>으로 응답해준다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-</a:t>
            </a:r>
            <a:r>
              <a:rPr lang="en-US" altLang="ko-KR" sz="1050" b="1" dirty="0" err="1" smtClean="0"/>
              <a:t>pageVO</a:t>
            </a:r>
            <a:r>
              <a:rPr lang="en-US" altLang="ko-KR" sz="1050" b="1" dirty="0" smtClean="0"/>
              <a:t>, </a:t>
            </a:r>
            <a:r>
              <a:rPr lang="en-US" altLang="ko-KR" sz="1050" b="1" dirty="0" err="1" smtClean="0"/>
              <a:t>replyList</a:t>
            </a:r>
            <a:r>
              <a:rPr lang="ko-KR" altLang="en-US" sz="1050" b="1" dirty="0" smtClean="0"/>
              <a:t>를 같이 넘겨주기 위함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3200" b="1" dirty="0" smtClean="0">
                  <a:solidFill>
                    <a:srgbClr val="00B050"/>
                  </a:solidFill>
                </a:rPr>
                <a:t>리뷰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상세보기</a:t>
              </a:r>
              <a:r>
                <a:rPr lang="en-US" altLang="ko-KR" sz="32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댓글의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rgbClr val="00B050"/>
                  </a:solidFill>
                </a:rPr>
                <a:t>비동기</a:t>
              </a:r>
              <a:r>
                <a:rPr lang="ko-KR" altLang="en-US" sz="3200" b="1" dirty="0" smtClean="0">
                  <a:solidFill>
                    <a:srgbClr val="00B050"/>
                  </a:solidFill>
                </a:rPr>
                <a:t> 처리 기술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918271" y="978585"/>
            <a:ext cx="6355458" cy="541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Step 3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방식으로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댓글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 리스트 갱신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0634" y="1612900"/>
            <a:ext cx="11298766" cy="4864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0408" y="1634338"/>
            <a:ext cx="340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Step </a:t>
            </a:r>
            <a:r>
              <a:rPr lang="en-US" altLang="ko-KR" b="1" dirty="0" smtClean="0"/>
              <a:t>3_3 view</a:t>
            </a:r>
            <a:r>
              <a:rPr lang="ko-KR" altLang="en-US" b="1" dirty="0" smtClean="0"/>
              <a:t>에서의 처리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78988" y="2027610"/>
            <a:ext cx="210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댓글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table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생성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69" y="2428174"/>
            <a:ext cx="5013947" cy="1941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69" y="4369371"/>
            <a:ext cx="5013947" cy="1700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7985" y="3167787"/>
            <a:ext cx="3358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Map</a:t>
            </a:r>
            <a:r>
              <a:rPr lang="ko-KR" altLang="en-US" b="1" dirty="0" smtClean="0"/>
              <a:t>으로 받아온 데이터 중</a:t>
            </a:r>
            <a:endParaRPr lang="en-US" altLang="ko-KR" b="1" dirty="0" smtClean="0"/>
          </a:p>
          <a:p>
            <a:r>
              <a:rPr lang="ko-KR" altLang="en-US" b="1" dirty="0" smtClean="0"/>
              <a:t>댓글 리스트는 </a:t>
            </a:r>
            <a:endParaRPr lang="en-US" altLang="ko-KR" b="1" dirty="0" smtClean="0"/>
          </a:p>
          <a:p>
            <a:r>
              <a:rPr lang="ko-KR" altLang="en-US" b="1" dirty="0" err="1" smtClean="0"/>
              <a:t>반복문을</a:t>
            </a:r>
            <a:r>
              <a:rPr lang="ko-KR" altLang="en-US" b="1" dirty="0" smtClean="0"/>
              <a:t> 사용해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를 생성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 </a:t>
            </a:r>
            <a:r>
              <a:rPr lang="en-US" altLang="ko-KR" b="1" dirty="0" err="1" smtClean="0"/>
              <a:t>pageVO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페이징을</a:t>
            </a:r>
            <a:r>
              <a:rPr lang="ko-KR" altLang="en-US" b="1" dirty="0" smtClean="0"/>
              <a:t> 해주고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err="1" smtClean="0"/>
              <a:t>댓글수를</a:t>
            </a:r>
            <a:r>
              <a:rPr lang="ko-KR" altLang="en-US" b="1" dirty="0" smtClean="0"/>
              <a:t> 업데이트 해줌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112646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</a:t>
              </a:r>
              <a:r>
                <a:rPr lang="en-US" altLang="ko-KR" sz="2400" i="1" kern="0" dirty="0" smtClean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PRESENTATION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:a16="http://schemas.microsoft.com/office/drawing/2014/main" id="{AC88FFF8-5F1F-7104-B2DB-C3736EC1B4D1}"/>
              </a:ext>
            </a:extLst>
          </p:cNvPr>
          <p:cNvSpPr/>
          <p:nvPr/>
        </p:nvSpPr>
        <p:spPr>
          <a:xfrm>
            <a:off x="2014805" y="1972954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19050" cap="rnd">
            <a:solidFill>
              <a:srgbClr val="00B0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E69F4C95-F3BD-6C21-6140-5C7D970CD1D0}"/>
              </a:ext>
            </a:extLst>
          </p:cNvPr>
          <p:cNvSpPr/>
          <p:nvPr/>
        </p:nvSpPr>
        <p:spPr>
          <a:xfrm>
            <a:off x="2068609" y="2026759"/>
            <a:ext cx="1861319" cy="186131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7FC8AA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A74212-8ECD-E020-F1BC-0262F6894746}"/>
              </a:ext>
            </a:extLst>
          </p:cNvPr>
          <p:cNvSpPr txBox="1"/>
          <p:nvPr/>
        </p:nvSpPr>
        <p:spPr>
          <a:xfrm>
            <a:off x="1364232" y="2031859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75CDBEF6-DF66-E342-C6BB-D4537B8091A5}"/>
              </a:ext>
            </a:extLst>
          </p:cNvPr>
          <p:cNvSpPr/>
          <p:nvPr/>
        </p:nvSpPr>
        <p:spPr>
          <a:xfrm>
            <a:off x="5242954" y="1982450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19050" cap="rnd">
            <a:solidFill>
              <a:srgbClr val="00B0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DAB63E82-5CCD-BE08-2B86-9008F2803505}"/>
              </a:ext>
            </a:extLst>
          </p:cNvPr>
          <p:cNvSpPr/>
          <p:nvPr/>
        </p:nvSpPr>
        <p:spPr>
          <a:xfrm>
            <a:off x="5296758" y="2036255"/>
            <a:ext cx="1861319" cy="186131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accent5"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7F4ABA-B01B-09D6-D6B8-053EA6AB866B}"/>
              </a:ext>
            </a:extLst>
          </p:cNvPr>
          <p:cNvSpPr txBox="1"/>
          <p:nvPr/>
        </p:nvSpPr>
        <p:spPr>
          <a:xfrm>
            <a:off x="4592381" y="2041357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3207B691-3E75-F48C-054C-80A987FB6B86}"/>
              </a:ext>
            </a:extLst>
          </p:cNvPr>
          <p:cNvSpPr/>
          <p:nvPr/>
        </p:nvSpPr>
        <p:spPr>
          <a:xfrm>
            <a:off x="8471102" y="1991949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19050" cap="rnd">
            <a:solidFill>
              <a:srgbClr val="00B0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id="{E52781B3-DA63-470C-6085-3555EFC3C119}"/>
              </a:ext>
            </a:extLst>
          </p:cNvPr>
          <p:cNvSpPr/>
          <p:nvPr/>
        </p:nvSpPr>
        <p:spPr>
          <a:xfrm>
            <a:off x="8524907" y="2045753"/>
            <a:ext cx="1861319" cy="186131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E1F2CE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956F5B-1FDB-D99E-1C3A-3533B76B50D6}"/>
              </a:ext>
            </a:extLst>
          </p:cNvPr>
          <p:cNvSpPr txBox="1"/>
          <p:nvPr/>
        </p:nvSpPr>
        <p:spPr>
          <a:xfrm>
            <a:off x="7820530" y="2050854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FDF5EA-538F-8706-B71E-E93872AC07EF}"/>
              </a:ext>
            </a:extLst>
          </p:cNvPr>
          <p:cNvSpPr/>
          <p:nvPr/>
        </p:nvSpPr>
        <p:spPr>
          <a:xfrm>
            <a:off x="1765723" y="4802144"/>
            <a:ext cx="2467090" cy="110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C8A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E76EBF-900F-B5EA-98C7-EA9EA2E22A23}"/>
              </a:ext>
            </a:extLst>
          </p:cNvPr>
          <p:cNvSpPr/>
          <p:nvPr/>
        </p:nvSpPr>
        <p:spPr>
          <a:xfrm>
            <a:off x="4993872" y="4802143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9BD5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6A009B-959C-586B-0ABD-C4453C39C69B}"/>
              </a:ext>
            </a:extLst>
          </p:cNvPr>
          <p:cNvSpPr/>
          <p:nvPr/>
        </p:nvSpPr>
        <p:spPr>
          <a:xfrm>
            <a:off x="8222021" y="4802142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C8A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모서리가 둥근 직사각형 46">
            <a:extLst>
              <a:ext uri="{FF2B5EF4-FFF2-40B4-BE49-F238E27FC236}">
                <a16:creationId xmlns:a16="http://schemas.microsoft.com/office/drawing/2014/main" id="{D71138FC-0C6F-3BA3-5988-FE2556618F6D}"/>
              </a:ext>
            </a:extLst>
          </p:cNvPr>
          <p:cNvSpPr/>
          <p:nvPr/>
        </p:nvSpPr>
        <p:spPr>
          <a:xfrm>
            <a:off x="2872650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D146E8C6-4962-67AA-D3CB-E8351831DD80}"/>
              </a:ext>
            </a:extLst>
          </p:cNvPr>
          <p:cNvSpPr/>
          <p:nvPr/>
        </p:nvSpPr>
        <p:spPr>
          <a:xfrm>
            <a:off x="6144241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4" name="모서리가 둥근 직사각형 48">
            <a:extLst>
              <a:ext uri="{FF2B5EF4-FFF2-40B4-BE49-F238E27FC236}">
                <a16:creationId xmlns:a16="http://schemas.microsoft.com/office/drawing/2014/main" id="{71190729-85B7-5565-7493-006DD62AF248}"/>
              </a:ext>
            </a:extLst>
          </p:cNvPr>
          <p:cNvSpPr/>
          <p:nvPr/>
        </p:nvSpPr>
        <p:spPr>
          <a:xfrm>
            <a:off x="9380778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5" name="자유형 49">
            <a:extLst>
              <a:ext uri="{FF2B5EF4-FFF2-40B4-BE49-F238E27FC236}">
                <a16:creationId xmlns:a16="http://schemas.microsoft.com/office/drawing/2014/main" id="{DB840F60-FDC1-8EFA-06B5-69D996101A3D}"/>
              </a:ext>
            </a:extLst>
          </p:cNvPr>
          <p:cNvSpPr/>
          <p:nvPr/>
        </p:nvSpPr>
        <p:spPr>
          <a:xfrm>
            <a:off x="2886017" y="4252732"/>
            <a:ext cx="210317" cy="233685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8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</a:t>
              </a:r>
              <a:r>
                <a:rPr lang="en-US" altLang="ko-KR" sz="2400" i="1" kern="0" dirty="0" smtClean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PRESENTATION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535444-127B-979F-1841-8CD2433ACBB3}"/>
              </a:ext>
            </a:extLst>
          </p:cNvPr>
          <p:cNvSpPr txBox="1"/>
          <p:nvPr/>
        </p:nvSpPr>
        <p:spPr>
          <a:xfrm>
            <a:off x="2958867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64E4A-7A0D-4F75-7A93-CADAB053BB0E}"/>
              </a:ext>
            </a:extLst>
          </p:cNvPr>
          <p:cNvSpPr/>
          <p:nvPr/>
        </p:nvSpPr>
        <p:spPr>
          <a:xfrm>
            <a:off x="2123254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3758447-2E28-D74C-F7C3-E4920C0BA40B}"/>
              </a:ext>
            </a:extLst>
          </p:cNvPr>
          <p:cNvGrpSpPr/>
          <p:nvPr/>
        </p:nvGrpSpPr>
        <p:grpSpPr>
          <a:xfrm>
            <a:off x="1910663" y="2238945"/>
            <a:ext cx="3341009" cy="1742506"/>
            <a:chOff x="1483181" y="2679815"/>
            <a:chExt cx="3341009" cy="17425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BA8F2C8-AF6E-E101-9207-761496901C2A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14" name="오른쪽 대괄호 13">
                <a:extLst>
                  <a:ext uri="{FF2B5EF4-FFF2-40B4-BE49-F238E27FC236}">
                    <a16:creationId xmlns:a16="http://schemas.microsoft.com/office/drawing/2014/main" id="{1F118EFD-E5D8-E727-46F8-609381F54F5E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오른쪽 대괄호 14">
                <a:extLst>
                  <a:ext uri="{FF2B5EF4-FFF2-40B4-BE49-F238E27FC236}">
                    <a16:creationId xmlns:a16="http://schemas.microsoft.com/office/drawing/2014/main" id="{0AF5F968-2ECE-6A4C-839E-64821BC4BB19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B3E5C8-FBC3-27EA-A4C4-425989350B8F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4104A9-D39C-BB48-0268-7E860A147D5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F72AEE3-45B9-0E2D-A29E-A93C77DCA70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8E4FDA09-71B1-D0D2-E7A7-EA3A305C35BC}"/>
              </a:ext>
            </a:extLst>
          </p:cNvPr>
          <p:cNvSpPr/>
          <p:nvPr/>
        </p:nvSpPr>
        <p:spPr>
          <a:xfrm>
            <a:off x="2216522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B578B-16BB-A85D-75E1-F6DED58F4F77}"/>
              </a:ext>
            </a:extLst>
          </p:cNvPr>
          <p:cNvSpPr txBox="1"/>
          <p:nvPr/>
        </p:nvSpPr>
        <p:spPr>
          <a:xfrm>
            <a:off x="7933336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7113B6-3450-EB8F-8CE7-4FD0CA8F9F6B}"/>
              </a:ext>
            </a:extLst>
          </p:cNvPr>
          <p:cNvSpPr/>
          <p:nvPr/>
        </p:nvSpPr>
        <p:spPr>
          <a:xfrm>
            <a:off x="7097723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24BB59C-9439-375D-5524-60AD13B9A0B6}"/>
              </a:ext>
            </a:extLst>
          </p:cNvPr>
          <p:cNvGrpSpPr/>
          <p:nvPr/>
        </p:nvGrpSpPr>
        <p:grpSpPr>
          <a:xfrm>
            <a:off x="6885132" y="2238945"/>
            <a:ext cx="3341009" cy="1742506"/>
            <a:chOff x="1483181" y="2679815"/>
            <a:chExt cx="3341009" cy="174250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09B1CF8-C8CD-60B3-7DD8-1B1E409E2DC5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24" name="오른쪽 대괄호 23">
                <a:extLst>
                  <a:ext uri="{FF2B5EF4-FFF2-40B4-BE49-F238E27FC236}">
                    <a16:creationId xmlns:a16="http://schemas.microsoft.com/office/drawing/2014/main" id="{3444705B-5BC0-2F83-0895-124215AB1CDD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오른쪽 대괄호 24">
                <a:extLst>
                  <a:ext uri="{FF2B5EF4-FFF2-40B4-BE49-F238E27FC236}">
                    <a16:creationId xmlns:a16="http://schemas.microsoft.com/office/drawing/2014/main" id="{E2CA1BEB-3307-886E-42C7-06DB47F8968F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3E2AF1-2F52-A5A4-C26C-9B9EECB693B4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C2CB6D-1DF3-B3CC-3741-1411EE1C3110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FE9A5E6-2D77-F72A-CD3A-73A289D7094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원호 25">
            <a:extLst>
              <a:ext uri="{FF2B5EF4-FFF2-40B4-BE49-F238E27FC236}">
                <a16:creationId xmlns:a16="http://schemas.microsoft.com/office/drawing/2014/main" id="{20147B19-87C4-056C-1553-83A98FC02359}"/>
              </a:ext>
            </a:extLst>
          </p:cNvPr>
          <p:cNvSpPr/>
          <p:nvPr/>
        </p:nvSpPr>
        <p:spPr>
          <a:xfrm>
            <a:off x="7190991" y="2610697"/>
            <a:ext cx="2741507" cy="2741507"/>
          </a:xfrm>
          <a:prstGeom prst="arc">
            <a:avLst>
              <a:gd name="adj1" fmla="val 10808693"/>
              <a:gd name="adj2" fmla="val 14212276"/>
            </a:avLst>
          </a:prstGeom>
          <a:noFill/>
          <a:ln w="425450">
            <a:solidFill>
              <a:srgbClr val="7F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5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개발 배경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1714500"/>
            <a:ext cx="70977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378700" y="1917700"/>
            <a:ext cx="4152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최근 기사에서도 볼 수 있듯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방 구하기가 쉽지 않은걸 볼 수 있음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방구하기 위해서 드는 시간과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err="1" smtClean="0">
                <a:solidFill>
                  <a:srgbClr val="0070C0"/>
                </a:solidFill>
              </a:rPr>
              <a:t>발품을</a:t>
            </a:r>
            <a:r>
              <a:rPr lang="ko-KR" altLang="en-US" b="1" dirty="0" smtClean="0">
                <a:solidFill>
                  <a:srgbClr val="0070C0"/>
                </a:solidFill>
              </a:rPr>
              <a:t> 좀 덜어보고자 개발하기로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결정함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방구하기에 필요한 정보들과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동네 사람들의 이야기들을 다루는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웹 서비스를 제공하기 위해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개발하기로 함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</a:t>
              </a:r>
              <a:r>
                <a:rPr lang="en-US" altLang="ko-KR" sz="2400" i="1" kern="0" dirty="0" smtClean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PRESENTATION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2CD21C-B8DD-3735-7722-9493BA0E8AEE}"/>
              </a:ext>
            </a:extLst>
          </p:cNvPr>
          <p:cNvSpPr/>
          <p:nvPr/>
        </p:nvSpPr>
        <p:spPr>
          <a:xfrm>
            <a:off x="4954038" y="511405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ED75F45-B161-0656-E43A-82FDDAE8023D}"/>
              </a:ext>
            </a:extLst>
          </p:cNvPr>
          <p:cNvSpPr/>
          <p:nvPr/>
        </p:nvSpPr>
        <p:spPr>
          <a:xfrm>
            <a:off x="5095815" y="3597280"/>
            <a:ext cx="2247446" cy="431800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5B096C-9FE6-5EC1-97C8-C2494ED4B0DC}"/>
              </a:ext>
            </a:extLst>
          </p:cNvPr>
          <p:cNvSpPr/>
          <p:nvPr/>
        </p:nvSpPr>
        <p:spPr>
          <a:xfrm>
            <a:off x="5095815" y="4442146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87744FE-7F74-7C88-2678-4B09DEC0B790}"/>
              </a:ext>
            </a:extLst>
          </p:cNvPr>
          <p:cNvSpPr/>
          <p:nvPr/>
        </p:nvSpPr>
        <p:spPr>
          <a:xfrm>
            <a:off x="5095815" y="4442146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30319E-D608-36CF-CF36-1536BEDBABDB}"/>
              </a:ext>
            </a:extLst>
          </p:cNvPr>
          <p:cNvSpPr/>
          <p:nvPr/>
        </p:nvSpPr>
        <p:spPr>
          <a:xfrm>
            <a:off x="6733661" y="415841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9928D71-75DB-7529-7455-48453A1E0051}"/>
              </a:ext>
            </a:extLst>
          </p:cNvPr>
          <p:cNvSpPr/>
          <p:nvPr/>
        </p:nvSpPr>
        <p:spPr>
          <a:xfrm>
            <a:off x="5095815" y="4802761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0F98015-E67E-71DA-683F-AE7A5802B35E}"/>
              </a:ext>
            </a:extLst>
          </p:cNvPr>
          <p:cNvSpPr/>
          <p:nvPr/>
        </p:nvSpPr>
        <p:spPr>
          <a:xfrm>
            <a:off x="5095815" y="4802761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7F46BF-C226-BC32-DFC2-C4A8E7FBACFD}"/>
              </a:ext>
            </a:extLst>
          </p:cNvPr>
          <p:cNvSpPr/>
          <p:nvPr/>
        </p:nvSpPr>
        <p:spPr>
          <a:xfrm>
            <a:off x="6733661" y="451903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500AAC-539D-4081-2AD5-F27F026BD3D3}"/>
              </a:ext>
            </a:extLst>
          </p:cNvPr>
          <p:cNvSpPr/>
          <p:nvPr/>
        </p:nvSpPr>
        <p:spPr>
          <a:xfrm flipH="1">
            <a:off x="5095815" y="1476380"/>
            <a:ext cx="2247446" cy="25527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13CCA7-A7FB-7F5C-8F48-3606AF6E62E2}"/>
              </a:ext>
            </a:extLst>
          </p:cNvPr>
          <p:cNvSpPr/>
          <p:nvPr/>
        </p:nvSpPr>
        <p:spPr>
          <a:xfrm>
            <a:off x="1343025" y="511405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5B6A26B-0FE2-43BF-2538-672EF3AEA506}"/>
              </a:ext>
            </a:extLst>
          </p:cNvPr>
          <p:cNvSpPr/>
          <p:nvPr/>
        </p:nvSpPr>
        <p:spPr>
          <a:xfrm>
            <a:off x="1484802" y="3597280"/>
            <a:ext cx="2247446" cy="431800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5CE073E-E740-ED28-3CC6-9741138ECAB6}"/>
              </a:ext>
            </a:extLst>
          </p:cNvPr>
          <p:cNvSpPr/>
          <p:nvPr/>
        </p:nvSpPr>
        <p:spPr>
          <a:xfrm>
            <a:off x="1484802" y="4442146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5F586-7932-02C5-2CAC-D03DBBAEC184}"/>
              </a:ext>
            </a:extLst>
          </p:cNvPr>
          <p:cNvSpPr/>
          <p:nvPr/>
        </p:nvSpPr>
        <p:spPr>
          <a:xfrm>
            <a:off x="1484802" y="4442146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69FFA1-333F-94EF-715F-FD4CC9EF8552}"/>
              </a:ext>
            </a:extLst>
          </p:cNvPr>
          <p:cNvSpPr/>
          <p:nvPr/>
        </p:nvSpPr>
        <p:spPr>
          <a:xfrm>
            <a:off x="3122648" y="415841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188A280-5F5B-939D-4944-69AC339B9FD9}"/>
              </a:ext>
            </a:extLst>
          </p:cNvPr>
          <p:cNvSpPr/>
          <p:nvPr/>
        </p:nvSpPr>
        <p:spPr>
          <a:xfrm>
            <a:off x="1484802" y="4802761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DC722EE-35D7-1D82-6739-0651F64CAA65}"/>
              </a:ext>
            </a:extLst>
          </p:cNvPr>
          <p:cNvSpPr/>
          <p:nvPr/>
        </p:nvSpPr>
        <p:spPr>
          <a:xfrm>
            <a:off x="1484802" y="4802761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166D1D1-62A7-20E0-A169-ADCE389CB79C}"/>
              </a:ext>
            </a:extLst>
          </p:cNvPr>
          <p:cNvSpPr/>
          <p:nvPr/>
        </p:nvSpPr>
        <p:spPr>
          <a:xfrm>
            <a:off x="3122648" y="451903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4CEAB5F-862A-37B4-1471-3A1391B55E78}"/>
              </a:ext>
            </a:extLst>
          </p:cNvPr>
          <p:cNvSpPr/>
          <p:nvPr/>
        </p:nvSpPr>
        <p:spPr>
          <a:xfrm flipH="1">
            <a:off x="1484802" y="1476380"/>
            <a:ext cx="2247446" cy="25527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1878D0-BE6E-EFAA-C28F-D4E089CEBD3F}"/>
              </a:ext>
            </a:extLst>
          </p:cNvPr>
          <p:cNvSpPr/>
          <p:nvPr/>
        </p:nvSpPr>
        <p:spPr>
          <a:xfrm>
            <a:off x="8414274" y="511405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13759E-EFBA-5491-0776-DCBA60CF6695}"/>
              </a:ext>
            </a:extLst>
          </p:cNvPr>
          <p:cNvSpPr/>
          <p:nvPr/>
        </p:nvSpPr>
        <p:spPr>
          <a:xfrm>
            <a:off x="8556051" y="3597280"/>
            <a:ext cx="2247446" cy="431800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8936F64-15A9-CF21-1B87-2F814C4FFA89}"/>
              </a:ext>
            </a:extLst>
          </p:cNvPr>
          <p:cNvSpPr/>
          <p:nvPr/>
        </p:nvSpPr>
        <p:spPr>
          <a:xfrm>
            <a:off x="8556051" y="4442146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616C23-48B0-8EF3-06F5-59041CB47A0A}"/>
              </a:ext>
            </a:extLst>
          </p:cNvPr>
          <p:cNvSpPr/>
          <p:nvPr/>
        </p:nvSpPr>
        <p:spPr>
          <a:xfrm>
            <a:off x="8556051" y="4442146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E716B9D-E70D-A8D5-1E58-64BAFC3919F8}"/>
              </a:ext>
            </a:extLst>
          </p:cNvPr>
          <p:cNvSpPr/>
          <p:nvPr/>
        </p:nvSpPr>
        <p:spPr>
          <a:xfrm>
            <a:off x="10193897" y="415841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81EFE8-FD7A-3A4B-B09B-D6CD54D56DE1}"/>
              </a:ext>
            </a:extLst>
          </p:cNvPr>
          <p:cNvSpPr/>
          <p:nvPr/>
        </p:nvSpPr>
        <p:spPr>
          <a:xfrm>
            <a:off x="8556051" y="4802761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8BCB781-3888-8666-54EF-29366F1E6EC0}"/>
              </a:ext>
            </a:extLst>
          </p:cNvPr>
          <p:cNvSpPr/>
          <p:nvPr/>
        </p:nvSpPr>
        <p:spPr>
          <a:xfrm>
            <a:off x="8556051" y="4802761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2726EB-E564-27F0-5086-6F2CFEC2C373}"/>
              </a:ext>
            </a:extLst>
          </p:cNvPr>
          <p:cNvSpPr/>
          <p:nvPr/>
        </p:nvSpPr>
        <p:spPr>
          <a:xfrm>
            <a:off x="10193897" y="451903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534BBD-2D16-F7C6-5800-B25C9492AB7C}"/>
              </a:ext>
            </a:extLst>
          </p:cNvPr>
          <p:cNvSpPr/>
          <p:nvPr/>
        </p:nvSpPr>
        <p:spPr>
          <a:xfrm flipH="1">
            <a:off x="8556051" y="1476380"/>
            <a:ext cx="2247446" cy="25527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개발 목표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16000" y="1456266"/>
          <a:ext cx="812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Git</a:t>
                      </a:r>
                      <a:r>
                        <a:rPr lang="ko-KR" altLang="en-US" sz="1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을 사용한 팀 프로젝트 경험</a:t>
                      </a:r>
                      <a:r>
                        <a:rPr lang="en-US" altLang="ko-KR" sz="1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프로젝트의 분업</a:t>
                      </a:r>
                      <a:r>
                        <a:rPr lang="en-US" altLang="ko-KR" sz="1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(push, pull ,merge)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동기 방식과 </a:t>
                      </a:r>
                      <a:r>
                        <a:rPr lang="ko-KR" altLang="en-US" sz="1800" b="1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비동기</a:t>
                      </a:r>
                      <a:r>
                        <a:rPr lang="ko-KR" altLang="en-US" sz="18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방식의 차이와 이를 활용한 개발 경험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스프링 프레임 워크를 사용한 개발 경험</a:t>
                      </a:r>
                      <a:endParaRPr lang="ko-KR" altLang="en-US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MVC2 </a:t>
                      </a:r>
                      <a:r>
                        <a:rPr lang="ko-KR" altLang="en-US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패턴의 이해</a:t>
                      </a:r>
                      <a:r>
                        <a:rPr lang="en-US" altLang="ko-KR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 DI</a:t>
                      </a:r>
                      <a:r>
                        <a:rPr lang="ko-KR" altLang="en-US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에 대한 이해</a:t>
                      </a:r>
                      <a:endParaRPr lang="ko-KR" alt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</a:rPr>
                        <a:t>클라이언트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</a:rPr>
                        <a:t>서버의 흐름에 대한 이해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보안을 고려하여 설계한 개발 경험</a:t>
                      </a:r>
                      <a:endParaRPr lang="ko-KR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다양한 라이브러리의 사용 경험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의 사용과 시각화 구현</a:t>
                      </a:r>
                      <a:endParaRPr lang="ko-KR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다양한 </a:t>
                      </a:r>
                      <a:r>
                        <a:rPr lang="en-US" altLang="ko-KR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의 사용 경험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직각 삼각형 19"/>
          <p:cNvSpPr/>
          <p:nvPr/>
        </p:nvSpPr>
        <p:spPr>
          <a:xfrm rot="16200000">
            <a:off x="4425950" y="57150"/>
            <a:ext cx="4178300" cy="584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차트 16"/>
          <p:cNvGraphicFramePr/>
          <p:nvPr/>
        </p:nvGraphicFramePr>
        <p:xfrm>
          <a:off x="3873500" y="1439333"/>
          <a:ext cx="83185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개발 도구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2" name="Picture 4" descr="C:\Users\admin\Desktop\icon\apa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789" y="1643063"/>
            <a:ext cx="1282182" cy="1811337"/>
          </a:xfrm>
          <a:prstGeom prst="rect">
            <a:avLst/>
          </a:prstGeom>
          <a:noFill/>
        </p:spPr>
      </p:pic>
      <p:pic>
        <p:nvPicPr>
          <p:cNvPr id="2054" name="Picture 6" descr="C:\Users\admin\Desktop\icon\mybat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25" y="4629150"/>
            <a:ext cx="1500531" cy="1123950"/>
          </a:xfrm>
          <a:prstGeom prst="rect">
            <a:avLst/>
          </a:prstGeom>
          <a:noFill/>
        </p:spPr>
      </p:pic>
      <p:pic>
        <p:nvPicPr>
          <p:cNvPr id="2055" name="Picture 7" descr="C:\Users\admin\Desktop\icon\j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301" y="4203700"/>
            <a:ext cx="1333500" cy="746760"/>
          </a:xfrm>
          <a:prstGeom prst="rect">
            <a:avLst/>
          </a:prstGeom>
          <a:noFill/>
        </p:spPr>
      </p:pic>
      <p:pic>
        <p:nvPicPr>
          <p:cNvPr id="2056" name="Picture 8" descr="C:\Users\admin\Desktop\icon\jquer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3526" y="3551239"/>
            <a:ext cx="1021597" cy="550861"/>
          </a:xfrm>
          <a:prstGeom prst="rect">
            <a:avLst/>
          </a:prstGeom>
          <a:noFill/>
        </p:spPr>
      </p:pic>
      <p:pic>
        <p:nvPicPr>
          <p:cNvPr id="2057" name="Picture 9" descr="C:\Users\admin\Desktop\icon\jav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92925" y="2425700"/>
            <a:ext cx="582529" cy="1066800"/>
          </a:xfrm>
          <a:prstGeom prst="rect">
            <a:avLst/>
          </a:prstGeom>
          <a:noFill/>
        </p:spPr>
      </p:pic>
      <p:pic>
        <p:nvPicPr>
          <p:cNvPr id="2058" name="Picture 10" descr="C:\Users\admin\Desktop\icon\orac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23425" y="3951288"/>
            <a:ext cx="2390775" cy="1914525"/>
          </a:xfrm>
          <a:prstGeom prst="rect">
            <a:avLst/>
          </a:prstGeom>
          <a:noFill/>
        </p:spPr>
      </p:pic>
      <p:pic>
        <p:nvPicPr>
          <p:cNvPr id="2059" name="Picture 11" descr="C:\Users\admin\Desktop\icon\pyth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8176" y="1552575"/>
            <a:ext cx="2240060" cy="752475"/>
          </a:xfrm>
          <a:prstGeom prst="rect">
            <a:avLst/>
          </a:prstGeom>
          <a:noFill/>
        </p:spPr>
      </p:pic>
      <p:pic>
        <p:nvPicPr>
          <p:cNvPr id="2060" name="Picture 12" descr="C:\Users\admin\Desktop\icon\gi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8100" y="4356100"/>
            <a:ext cx="2400300" cy="1000125"/>
          </a:xfrm>
          <a:prstGeom prst="rect">
            <a:avLst/>
          </a:prstGeom>
          <a:noFill/>
        </p:spPr>
      </p:pic>
      <p:sp>
        <p:nvSpPr>
          <p:cNvPr id="24" name="모서리가 둥근 직사각형 23"/>
          <p:cNvSpPr/>
          <p:nvPr/>
        </p:nvSpPr>
        <p:spPr>
          <a:xfrm>
            <a:off x="6642100" y="1943100"/>
            <a:ext cx="2895600" cy="4667250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admin\Desktop\icon\spring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45350" y="647700"/>
            <a:ext cx="1759336" cy="1227137"/>
          </a:xfrm>
          <a:prstGeom prst="rect">
            <a:avLst/>
          </a:prstGeom>
          <a:noFill/>
        </p:spPr>
      </p:pic>
      <p:pic>
        <p:nvPicPr>
          <p:cNvPr id="2061" name="Picture 13" descr="C:\Users\admin\Desktop\icon\chrom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70038" y="1963738"/>
            <a:ext cx="1058862" cy="1058862"/>
          </a:xfrm>
          <a:prstGeom prst="rect">
            <a:avLst/>
          </a:prstGeom>
          <a:noFill/>
        </p:spPr>
      </p:pic>
      <p:sp>
        <p:nvSpPr>
          <p:cNvPr id="26" name="모서리가 둥근 직사각형 25"/>
          <p:cNvSpPr/>
          <p:nvPr/>
        </p:nvSpPr>
        <p:spPr>
          <a:xfrm>
            <a:off x="1206500" y="3149600"/>
            <a:ext cx="1701800" cy="3429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브라우저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Chrome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62400" y="3086100"/>
            <a:ext cx="1511300" cy="5207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서버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Tomcat v8.5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71800" y="5765800"/>
            <a:ext cx="1866900" cy="2667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소스관리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gitbub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058400" y="5422900"/>
            <a:ext cx="1511300" cy="3937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 : oracle 11g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29500" y="1803400"/>
            <a:ext cx="1511300" cy="3937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 tool :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 v3.9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99400" y="5651500"/>
            <a:ext cx="1511300" cy="5842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자원 관리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framework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810500" y="2387600"/>
            <a:ext cx="1511300" cy="21971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MVC2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포함한 주요 기술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Java 1.8,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Ajax,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Bootstrap,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Html,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Css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007600" y="2273300"/>
            <a:ext cx="1511300" cy="723900"/>
          </a:xfrm>
          <a:prstGeom prst="round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데이터 분석 및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정제를 위한 도구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Python v3.9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왼쪽/오른쪽 화살표 33"/>
          <p:cNvSpPr/>
          <p:nvPr/>
        </p:nvSpPr>
        <p:spPr>
          <a:xfrm>
            <a:off x="3124200" y="2819400"/>
            <a:ext cx="673100" cy="13970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>
            <a:off x="5778500" y="2819400"/>
            <a:ext cx="673100" cy="13970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>
            <a:off x="9144000" y="5041900"/>
            <a:ext cx="673100" cy="13970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BAB71-5773-30AF-31C3-AB5B64A4D28D}"/>
              </a:ext>
            </a:extLst>
          </p:cNvPr>
          <p:cNvSpPr/>
          <p:nvPr/>
        </p:nvSpPr>
        <p:spPr>
          <a:xfrm>
            <a:off x="241300" y="184151"/>
            <a:ext cx="11741150" cy="64960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dist="165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9400" y="3751302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</a:rPr>
              <a:t>Contents</a:t>
            </a:r>
            <a:endParaRPr lang="ko-KR" alt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535444-127B-979F-1841-8CD2433ACBB3}"/>
              </a:ext>
            </a:extLst>
          </p:cNvPr>
          <p:cNvSpPr txBox="1"/>
          <p:nvPr/>
        </p:nvSpPr>
        <p:spPr>
          <a:xfrm>
            <a:off x="5510389" y="30417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564E4A-7A0D-4F75-7A93-CADAB053BB0E}"/>
              </a:ext>
            </a:extLst>
          </p:cNvPr>
          <p:cNvSpPr/>
          <p:nvPr/>
        </p:nvSpPr>
        <p:spPr>
          <a:xfrm>
            <a:off x="4229100" y="4412657"/>
            <a:ext cx="342617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일정과 차트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33">
            <a:extLst>
              <a:ext uri="{FF2B5EF4-FFF2-40B4-BE49-F238E27FC236}">
                <a16:creationId xmlns:a16="http://schemas.microsoft.com/office/drawing/2014/main" id="{53758447-2E28-D74C-F7C3-E4920C0BA40B}"/>
              </a:ext>
            </a:extLst>
          </p:cNvPr>
          <p:cNvGrpSpPr/>
          <p:nvPr/>
        </p:nvGrpSpPr>
        <p:grpSpPr>
          <a:xfrm>
            <a:off x="4462185" y="1832545"/>
            <a:ext cx="3341009" cy="1742506"/>
            <a:chOff x="1483181" y="2679815"/>
            <a:chExt cx="3341009" cy="1742506"/>
          </a:xfrm>
        </p:grpSpPr>
        <p:grpSp>
          <p:nvGrpSpPr>
            <p:cNvPr id="3" name="그룹 9">
              <a:extLst>
                <a:ext uri="{FF2B5EF4-FFF2-40B4-BE49-F238E27FC236}">
                  <a16:creationId xmlns:a16="http://schemas.microsoft.com/office/drawing/2014/main" id="{7BA8F2C8-AF6E-E101-9207-761496901C2A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39" name="오른쪽 대괄호 38">
                <a:extLst>
                  <a:ext uri="{FF2B5EF4-FFF2-40B4-BE49-F238E27FC236}">
                    <a16:creationId xmlns:a16="http://schemas.microsoft.com/office/drawing/2014/main" id="{1F118EFD-E5D8-E727-46F8-609381F54F5E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오른쪽 대괄호 39">
                <a:extLst>
                  <a:ext uri="{FF2B5EF4-FFF2-40B4-BE49-F238E27FC236}">
                    <a16:creationId xmlns:a16="http://schemas.microsoft.com/office/drawing/2014/main" id="{0AF5F968-2ECE-6A4C-839E-64821BC4BB19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B3E5C8-FBC3-27EA-A4C4-425989350B8F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54104A9-D39C-BB48-0268-7E860A147D5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72AEE3-45B9-0E2D-A29E-A93C77DCA70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원호 40">
            <a:extLst>
              <a:ext uri="{FF2B5EF4-FFF2-40B4-BE49-F238E27FC236}">
                <a16:creationId xmlns:a16="http://schemas.microsoft.com/office/drawing/2014/main" id="{8E4FDA09-71B1-D0D2-E7A7-EA3A305C35BC}"/>
              </a:ext>
            </a:extLst>
          </p:cNvPr>
          <p:cNvSpPr/>
          <p:nvPr/>
        </p:nvSpPr>
        <p:spPr>
          <a:xfrm>
            <a:off x="4725247" y="2204297"/>
            <a:ext cx="2741507" cy="2741507"/>
          </a:xfrm>
          <a:prstGeom prst="arc">
            <a:avLst>
              <a:gd name="adj1" fmla="val 10808693"/>
              <a:gd name="adj2" fmla="val 16132400"/>
            </a:avLst>
          </a:prstGeom>
          <a:noFill/>
          <a:ln w="425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smtClean="0">
                  <a:solidFill>
                    <a:srgbClr val="00B050"/>
                  </a:solidFill>
                </a:rPr>
                <a:t>개발 일정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435097" y="1037166"/>
          <a:ext cx="9766302" cy="5590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330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02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6/27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집 구하기 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웹 서비스</a:t>
                      </a:r>
                      <a:r>
                        <a:rPr lang="ko-KR" altLang="en-US" sz="1400" b="1" baseline="0" dirty="0" smtClean="0"/>
                        <a:t> 선정</a:t>
                      </a:r>
                      <a:endParaRPr lang="en-US" altLang="ko-K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6/28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000" b="1" dirty="0" smtClean="0"/>
                        <a:t>요구 사항 확인서</a:t>
                      </a:r>
                      <a:r>
                        <a:rPr lang="en-US" altLang="ko-KR" sz="1000" b="1" dirty="0" smtClean="0"/>
                        <a:t>,ERD,</a:t>
                      </a:r>
                      <a:r>
                        <a:rPr lang="ko-KR" altLang="en-US" sz="1000" b="1" dirty="0" smtClean="0"/>
                        <a:t>테이블 명세서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6/29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050" b="1" dirty="0" smtClean="0"/>
                        <a:t>Flowchart,</a:t>
                      </a:r>
                    </a:p>
                    <a:p>
                      <a:pPr algn="l" latinLnBrk="1"/>
                      <a:r>
                        <a:rPr lang="en-US" altLang="ko-KR" sz="1050" b="1" dirty="0" err="1" smtClean="0"/>
                        <a:t>Usecase</a:t>
                      </a:r>
                      <a:r>
                        <a:rPr lang="en-US" altLang="ko-KR" sz="1050" b="1" dirty="0" smtClean="0"/>
                        <a:t> diagram,</a:t>
                      </a:r>
                    </a:p>
                    <a:p>
                      <a:pPr algn="l" latinLnBrk="1"/>
                      <a:r>
                        <a:rPr lang="en-US" altLang="ko-KR" sz="1050" b="1" dirty="0" smtClean="0"/>
                        <a:t>Table query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6/30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100" b="1" dirty="0" smtClean="0"/>
                        <a:t>Interface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설계</a:t>
                      </a:r>
                      <a:r>
                        <a:rPr lang="en-US" altLang="ko-KR" sz="1100" b="1" baseline="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100" b="1" baseline="0" dirty="0" smtClean="0"/>
                        <a:t>Spring maven</a:t>
                      </a:r>
                      <a:r>
                        <a:rPr lang="ko-KR" altLang="en-US" sz="1100" b="1" baseline="0" dirty="0" smtClean="0"/>
                        <a:t>설정</a:t>
                      </a:r>
                      <a:r>
                        <a:rPr lang="en-US" altLang="ko-KR" sz="1100" b="1" baseline="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100" b="1" dirty="0" err="1" smtClean="0"/>
                        <a:t>Git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설정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7/1</a:t>
                      </a: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분업 진행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송재완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리뷰게시판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이환수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매물게시판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FF3300"/>
                          </a:solidFill>
                        </a:rPr>
                        <a:t>7/2</a:t>
                      </a:r>
                      <a:endParaRPr lang="ko-KR" altLang="en-US" sz="14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7/3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200" b="1" dirty="0" smtClean="0"/>
                        <a:t>회원 가입</a:t>
                      </a:r>
                      <a:r>
                        <a:rPr lang="en-US" altLang="ko-KR" sz="1200" b="1" dirty="0" smtClean="0"/>
                        <a:t>,</a:t>
                      </a:r>
                    </a:p>
                    <a:p>
                      <a:pPr algn="l" latinLnBrk="1"/>
                      <a:r>
                        <a:rPr lang="ko-KR" altLang="en-US" sz="1200" b="1" dirty="0" smtClean="0"/>
                        <a:t>로그인 기능 구현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7/4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100" b="1" dirty="0" err="1" smtClean="0"/>
                        <a:t>비동기</a:t>
                      </a:r>
                      <a:r>
                        <a:rPr lang="ko-KR" altLang="en-US" sz="1100" b="1" dirty="0" smtClean="0"/>
                        <a:t> 방식으로</a:t>
                      </a:r>
                      <a:endParaRPr lang="en-US" altLang="ko-KR" sz="1100" b="1" dirty="0" smtClean="0"/>
                    </a:p>
                    <a:p>
                      <a:pPr algn="l" latinLnBrk="1"/>
                      <a:r>
                        <a:rPr lang="ko-KR" altLang="en-US" sz="1100" b="1" dirty="0" err="1" smtClean="0"/>
                        <a:t>댓글</a:t>
                      </a:r>
                      <a:r>
                        <a:rPr lang="ko-KR" altLang="en-US" sz="1100" b="1" dirty="0" smtClean="0"/>
                        <a:t> 구현</a:t>
                      </a:r>
                      <a:r>
                        <a:rPr lang="en-US" altLang="ko-KR" sz="1100" b="1" dirty="0" smtClean="0"/>
                        <a:t>,</a:t>
                      </a:r>
                    </a:p>
                    <a:p>
                      <a:pPr algn="l" latinLnBrk="1"/>
                      <a:r>
                        <a:rPr lang="ko-KR" altLang="en-US" sz="1100" b="1" dirty="0" smtClean="0"/>
                        <a:t>세션</a:t>
                      </a:r>
                      <a:r>
                        <a:rPr lang="ko-KR" altLang="en-US" sz="1100" b="1" baseline="0" dirty="0" smtClean="0"/>
                        <a:t> 구현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7/5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200" b="1" dirty="0" err="1" smtClean="0"/>
                        <a:t>Smtp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통신을 사용한 </a:t>
                      </a:r>
                      <a:r>
                        <a:rPr lang="ko-KR" altLang="en-US" sz="1200" b="1" dirty="0" err="1" smtClean="0"/>
                        <a:t>이메일</a:t>
                      </a:r>
                      <a:r>
                        <a:rPr lang="ko-KR" altLang="en-US" sz="1200" b="1" dirty="0" smtClean="0"/>
                        <a:t> 인증 기능 구현</a:t>
                      </a:r>
                      <a:endParaRPr lang="en-US" altLang="ko-K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7/6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100" b="1" dirty="0" err="1" smtClean="0"/>
                        <a:t>부동산중개업자</a:t>
                      </a:r>
                      <a:r>
                        <a:rPr lang="ko-KR" altLang="en-US" sz="1100" b="1" dirty="0" smtClean="0"/>
                        <a:t> </a:t>
                      </a:r>
                      <a:endParaRPr lang="en-US" altLang="ko-KR" sz="1100" b="1" dirty="0" smtClean="0"/>
                    </a:p>
                    <a:p>
                      <a:pPr algn="l" latinLnBrk="1"/>
                      <a:r>
                        <a:rPr lang="ko-KR" altLang="en-US" sz="1100" b="1" dirty="0" err="1" smtClean="0"/>
                        <a:t>정보조회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en-US" altLang="ko-KR" sz="1100" b="1" dirty="0" err="1" smtClean="0"/>
                        <a:t>api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사용</a:t>
                      </a:r>
                      <a:r>
                        <a:rPr lang="en-US" altLang="ko-KR" sz="1100" b="1" dirty="0" smtClean="0"/>
                        <a:t>,</a:t>
                      </a:r>
                    </a:p>
                    <a:p>
                      <a:pPr algn="l" latinLnBrk="1"/>
                      <a:r>
                        <a:rPr lang="ko-KR" altLang="en-US" sz="1100" b="1" dirty="0" err="1" smtClean="0"/>
                        <a:t>중개업자</a:t>
                      </a:r>
                      <a:r>
                        <a:rPr lang="ko-KR" altLang="en-US" sz="1100" b="1" dirty="0" smtClean="0"/>
                        <a:t> 인증</a:t>
                      </a:r>
                      <a:endParaRPr lang="en-US" altLang="ko-KR" sz="1100" b="1" dirty="0" smtClean="0"/>
                    </a:p>
                    <a:p>
                      <a:pPr algn="l" latinLnBrk="1"/>
                      <a:r>
                        <a:rPr lang="ko-KR" altLang="en-US" sz="1100" b="1" dirty="0" err="1" smtClean="0"/>
                        <a:t>구현완료</a:t>
                      </a:r>
                      <a:endParaRPr lang="en-US" altLang="ko-K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7/7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050" b="1" dirty="0" smtClean="0"/>
                        <a:t>공인 </a:t>
                      </a:r>
                      <a:r>
                        <a:rPr lang="en-US" altLang="ko-KR" sz="1050" b="1" dirty="0" smtClean="0"/>
                        <a:t>IP </a:t>
                      </a:r>
                      <a:r>
                        <a:rPr lang="ko-KR" altLang="en-US" sz="1050" b="1" dirty="0" smtClean="0"/>
                        <a:t>좌표로 변환 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ko-KR" altLang="en-US" sz="1050" b="1" dirty="0" smtClean="0"/>
                        <a:t>현재 클라이언트의 위치 정보 수집</a:t>
                      </a:r>
                      <a:r>
                        <a:rPr lang="en-US" altLang="ko-KR" sz="105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7/8</a:t>
                      </a: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1" dirty="0" smtClean="0"/>
                        <a:t>지도에 </a:t>
                      </a:r>
                      <a:r>
                        <a:rPr lang="ko-KR" altLang="en-US" sz="1050" b="1" dirty="0" err="1" smtClean="0"/>
                        <a:t>표기및</a:t>
                      </a:r>
                      <a:endParaRPr lang="en-US" altLang="ko-KR" sz="1050" b="1" dirty="0" smtClean="0"/>
                    </a:p>
                    <a:p>
                      <a:pPr algn="l" latinLnBrk="1"/>
                      <a:r>
                        <a:rPr lang="ko-KR" altLang="en-US" sz="1050" b="1" dirty="0" err="1" smtClean="0"/>
                        <a:t>법정동</a:t>
                      </a:r>
                      <a:r>
                        <a:rPr lang="ko-KR" altLang="en-US" sz="1050" b="1" dirty="0" smtClean="0"/>
                        <a:t> 주소 </a:t>
                      </a:r>
                      <a:endParaRPr lang="en-US" altLang="ko-KR" sz="1050" b="1" dirty="0" smtClean="0"/>
                    </a:p>
                    <a:p>
                      <a:pPr algn="l" latinLnBrk="1"/>
                      <a:r>
                        <a:rPr lang="ko-KR" altLang="en-US" sz="1050" b="1" dirty="0" smtClean="0"/>
                        <a:t>가져오기 구현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en-US" altLang="ko-KR" sz="1050" b="1" dirty="0" err="1" smtClean="0"/>
                        <a:t>api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b="1" dirty="0" smtClean="0"/>
                    </a:p>
                    <a:p>
                      <a:pPr algn="l" latinLnBrk="1"/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FF3300"/>
                          </a:solidFill>
                        </a:rPr>
                        <a:t>7/9</a:t>
                      </a: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FF3300"/>
                        </a:solidFill>
                      </a:endParaRP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FF33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Kakao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지도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지도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7/10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err="1" smtClean="0"/>
                        <a:t>마이페이지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구현 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7/11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100" b="1" dirty="0" err="1" smtClean="0"/>
                        <a:t>감정분석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en-US" altLang="ko-KR" sz="1100" b="1" dirty="0" err="1" smtClean="0"/>
                        <a:t>ai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사용 회원들의 리뷰를 분석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7/12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100" b="1" dirty="0" smtClean="0"/>
                        <a:t>분석된 리뷰를</a:t>
                      </a:r>
                      <a:endParaRPr lang="en-US" altLang="ko-KR" sz="1100" b="1" dirty="0" smtClean="0"/>
                    </a:p>
                    <a:p>
                      <a:pPr algn="l" latinLnBrk="1"/>
                      <a:r>
                        <a:rPr lang="en-US" altLang="ko-KR" sz="1100" b="1" dirty="0" smtClean="0"/>
                        <a:t>Pie</a:t>
                      </a:r>
                      <a:r>
                        <a:rPr lang="en-US" altLang="ko-KR" sz="1100" b="1" baseline="0" dirty="0" smtClean="0"/>
                        <a:t> chart</a:t>
                      </a:r>
                      <a:r>
                        <a:rPr lang="ko-KR" altLang="en-US" sz="1100" b="1" baseline="0" dirty="0" smtClean="0"/>
                        <a:t>로 시각화 구현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7/13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CSS </a:t>
                      </a:r>
                      <a:r>
                        <a:rPr lang="ko-KR" altLang="en-US" sz="1400" b="1" dirty="0" smtClean="0"/>
                        <a:t>작업 시작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7/15</a:t>
                      </a: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CSS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작업 끝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FF3300"/>
                          </a:solidFill>
                        </a:rPr>
                        <a:t>7/16</a:t>
                      </a:r>
                      <a:endParaRPr lang="ko-KR" altLang="en-US" sz="14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7/17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7/19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7/20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7/21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4292600" y="1727200"/>
            <a:ext cx="1270000" cy="3937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주제 선정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5727700" y="1714500"/>
            <a:ext cx="2679700" cy="393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Chart </a:t>
            </a:r>
            <a:r>
              <a:rPr lang="ko-KR" altLang="en-US" sz="1600" dirty="0" smtClean="0"/>
              <a:t>작성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9855200" y="1714500"/>
            <a:ext cx="1320800" cy="3937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개발 시작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473200" y="3009900"/>
            <a:ext cx="9677400" cy="3937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개발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1447800" y="4419600"/>
            <a:ext cx="9677400" cy="3937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개발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1524000" y="5575300"/>
            <a:ext cx="2679700" cy="3937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개발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8470900" y="1701800"/>
            <a:ext cx="1320800" cy="4064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설계 단계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98600" y="3492500"/>
            <a:ext cx="1295400" cy="342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각 게시판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CRUD 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작업 완료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11300" y="5956300"/>
            <a:ext cx="2717800" cy="546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chemeClr val="tx1"/>
                </a:solidFill>
              </a:rPr>
              <a:t>Js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에서 이루어졌던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요청들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java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단으로 이동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,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properties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파일 사용으로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key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은닉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50" b="1" dirty="0" smtClean="0">
                <a:solidFill>
                  <a:schemeClr val="tx1"/>
                </a:solidFill>
              </a:rPr>
              <a:t>각종 버그들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fix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305300" y="5600700"/>
            <a:ext cx="3987800" cy="3937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발표 자료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요구사항</a:t>
              </a:r>
              <a:r>
                <a:rPr lang="ko-KR" altLang="en-US" sz="2800" b="1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정리표</a:t>
              </a:r>
              <a:r>
                <a:rPr lang="ko-KR" altLang="en-US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ko-KR" sz="2800" b="1" dirty="0" smtClean="0">
                  <a:solidFill>
                    <a:srgbClr val="00B050"/>
                  </a:solidFill>
                </a:rPr>
                <a:t>: </a:t>
              </a:r>
              <a:r>
                <a:rPr lang="ko-KR" altLang="en-US" sz="2800" b="1" dirty="0" err="1" smtClean="0">
                  <a:solidFill>
                    <a:srgbClr val="00B050"/>
                  </a:solidFill>
                </a:rPr>
                <a:t>회원가입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 smtClean="0">
                  <a:ln w="952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P05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74700" y="1507782"/>
          <a:ext cx="10871200" cy="4778717"/>
        </p:xfrm>
        <a:graphic>
          <a:graphicData uri="http://schemas.openxmlformats.org/drawingml/2006/table">
            <a:tbl>
              <a:tblPr/>
              <a:tblGrid>
                <a:gridCol w="86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3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3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우선순위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요구사항명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세부항목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버전명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개발도구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이메일 인증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아이디로 실제 존재하는 이메일인지 확인을 위한 이메일 인증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v2.0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이메일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이미 등록된 이메일인지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닉네임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이미 사용하고 있는 닉네임인지 확인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공인중개사 번호 인증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공인중개사 번호 형식에 맞는 번호인지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(xxxxx-xxxx-xxxxx)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미입력시 일반 사용자로 가입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 유효성 검사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 ~ 20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글자 및 특수문자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이상 포함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JS</a:t>
                      </a:r>
                    </a:p>
                  </a:txBody>
                  <a:tcPr marL="8965" marR="8965" marT="8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1920</Words>
  <Application>Microsoft Office PowerPoint</Application>
  <PresentationFormat>와이드스크린</PresentationFormat>
  <Paragraphs>918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Aharoni</vt:lpstr>
      <vt:lpstr>Tmon몬소리 Black</vt:lpstr>
      <vt:lpstr>굴림체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133</cp:revision>
  <dcterms:created xsi:type="dcterms:W3CDTF">2022-10-06T02:39:40Z</dcterms:created>
  <dcterms:modified xsi:type="dcterms:W3CDTF">2023-07-19T12:32:18Z</dcterms:modified>
</cp:coreProperties>
</file>