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325" userDrawn="1">
          <p15:clr>
            <a:srgbClr val="A4A3A4"/>
          </p15:clr>
        </p15:guide>
        <p15:guide id="5" pos="735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p:scale>
          <a:sx n="125" d="100"/>
          <a:sy n="125" d="100"/>
        </p:scale>
        <p:origin x="853" y="505"/>
      </p:cViewPr>
      <p:guideLst>
        <p:guide orient="horz" pos="2160"/>
        <p:guide pos="3840"/>
        <p:guide pos="325"/>
        <p:guide pos="735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D208EB-92E1-41FA-9264-C5A2ACF6B8DD}" type="doc">
      <dgm:prSet loTypeId="urn:microsoft.com/office/officeart/2011/layout/TabList" loCatId="list" qsTypeId="urn:microsoft.com/office/officeart/2005/8/quickstyle/simple1" qsCatId="simple" csTypeId="urn:microsoft.com/office/officeart/2005/8/colors/accent1_2" csCatId="accent1" phldr="1"/>
      <dgm:spPr/>
      <dgm:t>
        <a:bodyPr/>
        <a:lstStyle/>
        <a:p>
          <a:pPr latinLnBrk="1"/>
          <a:endParaRPr lang="ko-KR" altLang="en-US"/>
        </a:p>
      </dgm:t>
    </dgm:pt>
    <dgm:pt modelId="{BB381CDB-CA01-4191-8948-63E05DC85F83}">
      <dgm:prSet phldrT="[Text]"/>
      <dgm:spPr/>
      <dgm:t>
        <a:bodyPr/>
        <a:lstStyle/>
        <a:p>
          <a:pPr latinLnBrk="1"/>
          <a:r>
            <a:rPr lang="en-US" altLang="ko-KR" dirty="0"/>
            <a:t>1</a:t>
          </a:r>
          <a:endParaRPr lang="ko-KR" altLang="en-US" dirty="0"/>
        </a:p>
      </dgm:t>
    </dgm:pt>
    <dgm:pt modelId="{3428FB23-BE79-41C2-B79D-DEE8AD7119D4}" type="parTrans" cxnId="{A83E3BEF-D6B8-4476-8C79-B030C674D277}">
      <dgm:prSet/>
      <dgm:spPr/>
      <dgm:t>
        <a:bodyPr/>
        <a:lstStyle/>
        <a:p>
          <a:pPr latinLnBrk="1"/>
          <a:endParaRPr lang="ko-KR" altLang="en-US"/>
        </a:p>
      </dgm:t>
    </dgm:pt>
    <dgm:pt modelId="{EF25E46A-04A8-40A2-A5D1-492484F0ED4E}" type="sibTrans" cxnId="{A83E3BEF-D6B8-4476-8C79-B030C674D277}">
      <dgm:prSet/>
      <dgm:spPr/>
      <dgm:t>
        <a:bodyPr/>
        <a:lstStyle/>
        <a:p>
          <a:pPr latinLnBrk="1"/>
          <a:endParaRPr lang="ko-KR" altLang="en-US"/>
        </a:p>
      </dgm:t>
    </dgm:pt>
    <dgm:pt modelId="{36F8C8EB-68E2-413A-9640-DBF6602345C6}">
      <dgm:prSet phldrT="[Text]"/>
      <dgm:spPr/>
      <dgm:t>
        <a:bodyPr/>
        <a:lstStyle/>
        <a:p>
          <a:pPr latinLnBrk="1"/>
          <a:r>
            <a:rPr lang="en-US" altLang="ko-KR" dirty="0"/>
            <a:t>Data retrieval and cleaning</a:t>
          </a:r>
          <a:endParaRPr lang="ko-KR" altLang="en-US" dirty="0"/>
        </a:p>
      </dgm:t>
    </dgm:pt>
    <dgm:pt modelId="{DDFC6AAF-DD03-4712-AD48-4B7438433886}" type="parTrans" cxnId="{61B4FF1E-CB53-45BE-BD43-E0F0031A5464}">
      <dgm:prSet/>
      <dgm:spPr/>
      <dgm:t>
        <a:bodyPr/>
        <a:lstStyle/>
        <a:p>
          <a:pPr latinLnBrk="1"/>
          <a:endParaRPr lang="ko-KR" altLang="en-US"/>
        </a:p>
      </dgm:t>
    </dgm:pt>
    <dgm:pt modelId="{86C86812-E779-47C6-B6A0-D88A28BB7A08}" type="sibTrans" cxnId="{61B4FF1E-CB53-45BE-BD43-E0F0031A5464}">
      <dgm:prSet/>
      <dgm:spPr/>
      <dgm:t>
        <a:bodyPr/>
        <a:lstStyle/>
        <a:p>
          <a:pPr latinLnBrk="1"/>
          <a:endParaRPr lang="ko-KR" altLang="en-US"/>
        </a:p>
      </dgm:t>
    </dgm:pt>
    <dgm:pt modelId="{160BED57-1582-4E56-B99B-628F80F6B952}">
      <dgm:prSet phldrT="[Text]"/>
      <dgm:spPr/>
      <dgm:t>
        <a:bodyPr/>
        <a:lstStyle/>
        <a:p>
          <a:pPr latinLnBrk="1"/>
          <a:r>
            <a:rPr lang="en-US" dirty="0"/>
            <a:t>First stage of the project will focus on retrieving data from the data sources and clean the data so that they can be processed with Pandas data frame. Data was scrapped using BeautifulSoup4. Scrapped data usually contains unneeded characters and signs and should be cleaned.</a:t>
          </a:r>
          <a:endParaRPr lang="ko-KR" dirty="0"/>
        </a:p>
      </dgm:t>
    </dgm:pt>
    <dgm:pt modelId="{890231AA-7B06-43B5-BA9B-699E0ECE2D92}" type="parTrans" cxnId="{5E229080-D4E5-490E-B24A-F9D14CF3E026}">
      <dgm:prSet/>
      <dgm:spPr/>
      <dgm:t>
        <a:bodyPr/>
        <a:lstStyle/>
        <a:p>
          <a:pPr latinLnBrk="1"/>
          <a:endParaRPr lang="ko-KR" altLang="en-US"/>
        </a:p>
      </dgm:t>
    </dgm:pt>
    <dgm:pt modelId="{4D0C8392-2C0A-4F1C-8A78-7F63162E2A6E}" type="sibTrans" cxnId="{5E229080-D4E5-490E-B24A-F9D14CF3E026}">
      <dgm:prSet/>
      <dgm:spPr/>
      <dgm:t>
        <a:bodyPr/>
        <a:lstStyle/>
        <a:p>
          <a:pPr latinLnBrk="1"/>
          <a:endParaRPr lang="ko-KR" altLang="en-US"/>
        </a:p>
      </dgm:t>
    </dgm:pt>
    <dgm:pt modelId="{CA5B3775-BE13-4C7B-8323-EE6F5F724B76}">
      <dgm:prSet phldrT="[Text]"/>
      <dgm:spPr/>
      <dgm:t>
        <a:bodyPr/>
        <a:lstStyle/>
        <a:p>
          <a:pPr latinLnBrk="1"/>
          <a:r>
            <a:rPr lang="en-US" altLang="ko-KR" dirty="0"/>
            <a:t>2</a:t>
          </a:r>
          <a:endParaRPr lang="ko-KR" altLang="en-US" dirty="0"/>
        </a:p>
      </dgm:t>
    </dgm:pt>
    <dgm:pt modelId="{AA944F26-FF5B-4537-BB58-804EF02DAC19}" type="parTrans" cxnId="{EB861273-F40B-4F29-AD6E-91D949A3E3A5}">
      <dgm:prSet/>
      <dgm:spPr/>
      <dgm:t>
        <a:bodyPr/>
        <a:lstStyle/>
        <a:p>
          <a:pPr latinLnBrk="1"/>
          <a:endParaRPr lang="ko-KR" altLang="en-US"/>
        </a:p>
      </dgm:t>
    </dgm:pt>
    <dgm:pt modelId="{ACC6FB24-E40A-4DEC-92A1-DC4EF98ACD16}" type="sibTrans" cxnId="{EB861273-F40B-4F29-AD6E-91D949A3E3A5}">
      <dgm:prSet/>
      <dgm:spPr/>
      <dgm:t>
        <a:bodyPr/>
        <a:lstStyle/>
        <a:p>
          <a:pPr latinLnBrk="1"/>
          <a:endParaRPr lang="ko-KR" altLang="en-US"/>
        </a:p>
      </dgm:t>
    </dgm:pt>
    <dgm:pt modelId="{18D0522B-F489-486A-836C-B97175F8CAE6}">
      <dgm:prSet phldrT="[Text]"/>
      <dgm:spPr/>
      <dgm:t>
        <a:bodyPr/>
        <a:lstStyle/>
        <a:p>
          <a:pPr latinLnBrk="1"/>
          <a:r>
            <a:rPr lang="en-US" altLang="ko-KR" dirty="0"/>
            <a:t>Venue query in a target location</a:t>
          </a:r>
          <a:endParaRPr lang="ko-KR" altLang="en-US" dirty="0"/>
        </a:p>
      </dgm:t>
    </dgm:pt>
    <dgm:pt modelId="{EB7BE7EB-D5EF-43E9-ADE0-C66EB5ED67A7}" type="parTrans" cxnId="{8B4FB888-E4DB-496E-A0EA-754D88AF148B}">
      <dgm:prSet/>
      <dgm:spPr/>
      <dgm:t>
        <a:bodyPr/>
        <a:lstStyle/>
        <a:p>
          <a:pPr latinLnBrk="1"/>
          <a:endParaRPr lang="ko-KR" altLang="en-US"/>
        </a:p>
      </dgm:t>
    </dgm:pt>
    <dgm:pt modelId="{7C24052B-C576-4974-A741-C4820FE8BBBB}" type="sibTrans" cxnId="{8B4FB888-E4DB-496E-A0EA-754D88AF148B}">
      <dgm:prSet/>
      <dgm:spPr/>
      <dgm:t>
        <a:bodyPr/>
        <a:lstStyle/>
        <a:p>
          <a:pPr latinLnBrk="1"/>
          <a:endParaRPr lang="ko-KR" altLang="en-US"/>
        </a:p>
      </dgm:t>
    </dgm:pt>
    <dgm:pt modelId="{EB770475-0771-4F0D-BAD0-A7071DBA2303}">
      <dgm:prSet phldrT="[Text]"/>
      <dgm:spPr/>
      <dgm:t>
        <a:bodyPr/>
        <a:lstStyle/>
        <a:p>
          <a:pPr latinLnBrk="1"/>
          <a:r>
            <a:rPr lang="en-US" dirty="0"/>
            <a:t>Second stage of the project will focus on retrieving geolocation data from Foursquare and look for restaurants in the target city. The project will count the number of restaurants, broken down into categories. The project will determine a type of restaurant that is least present in the area.</a:t>
          </a:r>
          <a:endParaRPr lang="ko-KR" altLang="en-US" dirty="0"/>
        </a:p>
      </dgm:t>
    </dgm:pt>
    <dgm:pt modelId="{ECC62BBA-E6FD-466B-925A-8F297780E280}" type="parTrans" cxnId="{9691493C-44F9-49EE-AF10-A9624AC9E507}">
      <dgm:prSet/>
      <dgm:spPr/>
      <dgm:t>
        <a:bodyPr/>
        <a:lstStyle/>
        <a:p>
          <a:pPr latinLnBrk="1"/>
          <a:endParaRPr lang="ko-KR" altLang="en-US"/>
        </a:p>
      </dgm:t>
    </dgm:pt>
    <dgm:pt modelId="{BAAD8560-5971-4903-AD22-6944588EF7AB}" type="sibTrans" cxnId="{9691493C-44F9-49EE-AF10-A9624AC9E507}">
      <dgm:prSet/>
      <dgm:spPr/>
      <dgm:t>
        <a:bodyPr/>
        <a:lstStyle/>
        <a:p>
          <a:pPr latinLnBrk="1"/>
          <a:endParaRPr lang="ko-KR" altLang="en-US"/>
        </a:p>
      </dgm:t>
    </dgm:pt>
    <dgm:pt modelId="{33035C3F-E2F9-41E0-9036-6F0D3260CA0C}">
      <dgm:prSet phldrT="[Text]"/>
      <dgm:spPr/>
      <dgm:t>
        <a:bodyPr/>
        <a:lstStyle/>
        <a:p>
          <a:pPr latinLnBrk="1"/>
          <a:r>
            <a:rPr lang="en-US" altLang="ko-KR" dirty="0"/>
            <a:t>3</a:t>
          </a:r>
          <a:endParaRPr lang="ko-KR" altLang="en-US" dirty="0"/>
        </a:p>
      </dgm:t>
    </dgm:pt>
    <dgm:pt modelId="{C4977017-9663-4A11-8AA7-1DE1A2BC53A9}" type="parTrans" cxnId="{90EFD6F1-E309-4DFF-8AEC-3B446B7580C5}">
      <dgm:prSet/>
      <dgm:spPr/>
      <dgm:t>
        <a:bodyPr/>
        <a:lstStyle/>
        <a:p>
          <a:pPr latinLnBrk="1"/>
          <a:endParaRPr lang="ko-KR" altLang="en-US"/>
        </a:p>
      </dgm:t>
    </dgm:pt>
    <dgm:pt modelId="{8A377684-DF72-41D8-8B92-665B2CF95535}" type="sibTrans" cxnId="{90EFD6F1-E309-4DFF-8AEC-3B446B7580C5}">
      <dgm:prSet/>
      <dgm:spPr/>
      <dgm:t>
        <a:bodyPr/>
        <a:lstStyle/>
        <a:p>
          <a:pPr latinLnBrk="1"/>
          <a:endParaRPr lang="ko-KR" altLang="en-US"/>
        </a:p>
      </dgm:t>
    </dgm:pt>
    <dgm:pt modelId="{E99D747F-400F-4617-9B3D-5806CE61964A}">
      <dgm:prSet phldrT="[Text]"/>
      <dgm:spPr/>
      <dgm:t>
        <a:bodyPr/>
        <a:lstStyle/>
        <a:p>
          <a:pPr latinLnBrk="1"/>
          <a:r>
            <a:rPr lang="en-US" altLang="ko-KR" dirty="0"/>
            <a:t>Look for opportunities</a:t>
          </a:r>
          <a:endParaRPr lang="ko-KR" altLang="en-US" dirty="0"/>
        </a:p>
      </dgm:t>
    </dgm:pt>
    <dgm:pt modelId="{122B4109-1A7F-45B5-A929-5A949A56EB44}" type="parTrans" cxnId="{D90FF976-C217-4B59-9BCE-CF375D62B24C}">
      <dgm:prSet/>
      <dgm:spPr/>
      <dgm:t>
        <a:bodyPr/>
        <a:lstStyle/>
        <a:p>
          <a:pPr latinLnBrk="1"/>
          <a:endParaRPr lang="ko-KR" altLang="en-US"/>
        </a:p>
      </dgm:t>
    </dgm:pt>
    <dgm:pt modelId="{AD9AFEE7-79BA-4E16-8540-8C69F10CC583}" type="sibTrans" cxnId="{D90FF976-C217-4B59-9BCE-CF375D62B24C}">
      <dgm:prSet/>
      <dgm:spPr/>
      <dgm:t>
        <a:bodyPr/>
        <a:lstStyle/>
        <a:p>
          <a:pPr latinLnBrk="1"/>
          <a:endParaRPr lang="ko-KR" altLang="en-US"/>
        </a:p>
      </dgm:t>
    </dgm:pt>
    <dgm:pt modelId="{88BBA5F5-5352-411B-AEBF-01CC754BD6C6}">
      <dgm:prSet phldrT="[Text]"/>
      <dgm:spPr/>
      <dgm:t>
        <a:bodyPr/>
        <a:lstStyle/>
        <a:p>
          <a:pPr latinLnBrk="1"/>
          <a:r>
            <a:rPr lang="en-US" dirty="0"/>
            <a:t>Third stage of the project will seek for additional information that will reinforce the recommendation for a restaurant in the area from the above.</a:t>
          </a:r>
          <a:endParaRPr lang="ko-KR" altLang="en-US" dirty="0"/>
        </a:p>
      </dgm:t>
    </dgm:pt>
    <dgm:pt modelId="{C5727E7E-9E9B-4940-9505-71207E0BFBB9}" type="parTrans" cxnId="{30DC18F2-5210-4A32-AC4C-49EFD5861C5D}">
      <dgm:prSet/>
      <dgm:spPr/>
      <dgm:t>
        <a:bodyPr/>
        <a:lstStyle/>
        <a:p>
          <a:pPr latinLnBrk="1"/>
          <a:endParaRPr lang="ko-KR" altLang="en-US"/>
        </a:p>
      </dgm:t>
    </dgm:pt>
    <dgm:pt modelId="{07774821-5293-429F-AB20-2798BBFFF86E}" type="sibTrans" cxnId="{30DC18F2-5210-4A32-AC4C-49EFD5861C5D}">
      <dgm:prSet/>
      <dgm:spPr/>
      <dgm:t>
        <a:bodyPr/>
        <a:lstStyle/>
        <a:p>
          <a:pPr latinLnBrk="1"/>
          <a:endParaRPr lang="ko-KR" altLang="en-US"/>
        </a:p>
      </dgm:t>
    </dgm:pt>
    <dgm:pt modelId="{DB6967C0-E04B-4CF5-AD42-CCB9BF04CC48}" type="pres">
      <dgm:prSet presAssocID="{48D208EB-92E1-41FA-9264-C5A2ACF6B8DD}" presName="Name0" presStyleCnt="0">
        <dgm:presLayoutVars>
          <dgm:chMax/>
          <dgm:chPref val="3"/>
          <dgm:dir/>
          <dgm:animOne val="branch"/>
          <dgm:animLvl val="lvl"/>
        </dgm:presLayoutVars>
      </dgm:prSet>
      <dgm:spPr/>
    </dgm:pt>
    <dgm:pt modelId="{A3FAF6C3-A972-4B74-8714-3404B79319FC}" type="pres">
      <dgm:prSet presAssocID="{BB381CDB-CA01-4191-8948-63E05DC85F83}" presName="composite" presStyleCnt="0"/>
      <dgm:spPr/>
    </dgm:pt>
    <dgm:pt modelId="{7614B6D7-C5D2-44BD-B601-705980187BC3}" type="pres">
      <dgm:prSet presAssocID="{BB381CDB-CA01-4191-8948-63E05DC85F83}" presName="FirstChild" presStyleLbl="revTx" presStyleIdx="0" presStyleCnt="6">
        <dgm:presLayoutVars>
          <dgm:chMax val="0"/>
          <dgm:chPref val="0"/>
          <dgm:bulletEnabled val="1"/>
        </dgm:presLayoutVars>
      </dgm:prSet>
      <dgm:spPr/>
    </dgm:pt>
    <dgm:pt modelId="{3A6E0ECA-38FB-4859-93ED-30B9CB1DDA33}" type="pres">
      <dgm:prSet presAssocID="{BB381CDB-CA01-4191-8948-63E05DC85F83}" presName="Parent" presStyleLbl="alignNode1" presStyleIdx="0" presStyleCnt="3">
        <dgm:presLayoutVars>
          <dgm:chMax val="3"/>
          <dgm:chPref val="3"/>
          <dgm:bulletEnabled val="1"/>
        </dgm:presLayoutVars>
      </dgm:prSet>
      <dgm:spPr/>
    </dgm:pt>
    <dgm:pt modelId="{938DCD8F-F2D7-4238-83BE-5FE0DE9A23EE}" type="pres">
      <dgm:prSet presAssocID="{BB381CDB-CA01-4191-8948-63E05DC85F83}" presName="Accent" presStyleLbl="parChTrans1D1" presStyleIdx="0" presStyleCnt="3"/>
      <dgm:spPr/>
    </dgm:pt>
    <dgm:pt modelId="{3012FB99-5217-4A08-B809-E734785296E7}" type="pres">
      <dgm:prSet presAssocID="{BB381CDB-CA01-4191-8948-63E05DC85F83}" presName="Child" presStyleLbl="revTx" presStyleIdx="1" presStyleCnt="6">
        <dgm:presLayoutVars>
          <dgm:chMax val="0"/>
          <dgm:chPref val="0"/>
          <dgm:bulletEnabled val="1"/>
        </dgm:presLayoutVars>
      </dgm:prSet>
      <dgm:spPr/>
    </dgm:pt>
    <dgm:pt modelId="{034D4DF0-DEDF-47C4-BEE6-08F665F70DA6}" type="pres">
      <dgm:prSet presAssocID="{EF25E46A-04A8-40A2-A5D1-492484F0ED4E}" presName="sibTrans" presStyleCnt="0"/>
      <dgm:spPr/>
    </dgm:pt>
    <dgm:pt modelId="{1F543B6A-1350-478C-97F6-71E677C2D013}" type="pres">
      <dgm:prSet presAssocID="{CA5B3775-BE13-4C7B-8323-EE6F5F724B76}" presName="composite" presStyleCnt="0"/>
      <dgm:spPr/>
    </dgm:pt>
    <dgm:pt modelId="{AF6222A3-871C-44C9-ABF9-F8A9F6276FF1}" type="pres">
      <dgm:prSet presAssocID="{CA5B3775-BE13-4C7B-8323-EE6F5F724B76}" presName="FirstChild" presStyleLbl="revTx" presStyleIdx="2" presStyleCnt="6">
        <dgm:presLayoutVars>
          <dgm:chMax val="0"/>
          <dgm:chPref val="0"/>
          <dgm:bulletEnabled val="1"/>
        </dgm:presLayoutVars>
      </dgm:prSet>
      <dgm:spPr/>
    </dgm:pt>
    <dgm:pt modelId="{42E22381-4026-4EBB-8C99-456924E8FA5F}" type="pres">
      <dgm:prSet presAssocID="{CA5B3775-BE13-4C7B-8323-EE6F5F724B76}" presName="Parent" presStyleLbl="alignNode1" presStyleIdx="1" presStyleCnt="3">
        <dgm:presLayoutVars>
          <dgm:chMax val="3"/>
          <dgm:chPref val="3"/>
          <dgm:bulletEnabled val="1"/>
        </dgm:presLayoutVars>
      </dgm:prSet>
      <dgm:spPr/>
    </dgm:pt>
    <dgm:pt modelId="{7213B171-AFDA-4019-A110-3938478ED510}" type="pres">
      <dgm:prSet presAssocID="{CA5B3775-BE13-4C7B-8323-EE6F5F724B76}" presName="Accent" presStyleLbl="parChTrans1D1" presStyleIdx="1" presStyleCnt="3"/>
      <dgm:spPr/>
    </dgm:pt>
    <dgm:pt modelId="{BE403540-981B-4610-AE80-D8EDEBAA06A4}" type="pres">
      <dgm:prSet presAssocID="{CA5B3775-BE13-4C7B-8323-EE6F5F724B76}" presName="Child" presStyleLbl="revTx" presStyleIdx="3" presStyleCnt="6">
        <dgm:presLayoutVars>
          <dgm:chMax val="0"/>
          <dgm:chPref val="0"/>
          <dgm:bulletEnabled val="1"/>
        </dgm:presLayoutVars>
      </dgm:prSet>
      <dgm:spPr/>
    </dgm:pt>
    <dgm:pt modelId="{70802E11-4DE0-4FBE-98A2-61AB87845895}" type="pres">
      <dgm:prSet presAssocID="{ACC6FB24-E40A-4DEC-92A1-DC4EF98ACD16}" presName="sibTrans" presStyleCnt="0"/>
      <dgm:spPr/>
    </dgm:pt>
    <dgm:pt modelId="{5D8DDC3C-8AE2-4639-8F09-4D5B5A82476A}" type="pres">
      <dgm:prSet presAssocID="{33035C3F-E2F9-41E0-9036-6F0D3260CA0C}" presName="composite" presStyleCnt="0"/>
      <dgm:spPr/>
    </dgm:pt>
    <dgm:pt modelId="{63CAC8F8-EEEE-4236-9CB7-FE3376587413}" type="pres">
      <dgm:prSet presAssocID="{33035C3F-E2F9-41E0-9036-6F0D3260CA0C}" presName="FirstChild" presStyleLbl="revTx" presStyleIdx="4" presStyleCnt="6">
        <dgm:presLayoutVars>
          <dgm:chMax val="0"/>
          <dgm:chPref val="0"/>
          <dgm:bulletEnabled val="1"/>
        </dgm:presLayoutVars>
      </dgm:prSet>
      <dgm:spPr/>
    </dgm:pt>
    <dgm:pt modelId="{AAE9432A-EA38-411C-AC79-3C426E823558}" type="pres">
      <dgm:prSet presAssocID="{33035C3F-E2F9-41E0-9036-6F0D3260CA0C}" presName="Parent" presStyleLbl="alignNode1" presStyleIdx="2" presStyleCnt="3">
        <dgm:presLayoutVars>
          <dgm:chMax val="3"/>
          <dgm:chPref val="3"/>
          <dgm:bulletEnabled val="1"/>
        </dgm:presLayoutVars>
      </dgm:prSet>
      <dgm:spPr/>
    </dgm:pt>
    <dgm:pt modelId="{0E9C11E6-520C-42BC-B153-78A992607AE8}" type="pres">
      <dgm:prSet presAssocID="{33035C3F-E2F9-41E0-9036-6F0D3260CA0C}" presName="Accent" presStyleLbl="parChTrans1D1" presStyleIdx="2" presStyleCnt="3"/>
      <dgm:spPr/>
    </dgm:pt>
    <dgm:pt modelId="{232CE2A9-9675-41C8-BAED-F62AA5B7502A}" type="pres">
      <dgm:prSet presAssocID="{33035C3F-E2F9-41E0-9036-6F0D3260CA0C}" presName="Child" presStyleLbl="revTx" presStyleIdx="5" presStyleCnt="6">
        <dgm:presLayoutVars>
          <dgm:chMax val="0"/>
          <dgm:chPref val="0"/>
          <dgm:bulletEnabled val="1"/>
        </dgm:presLayoutVars>
      </dgm:prSet>
      <dgm:spPr/>
    </dgm:pt>
  </dgm:ptLst>
  <dgm:cxnLst>
    <dgm:cxn modelId="{61B4FF1E-CB53-45BE-BD43-E0F0031A5464}" srcId="{BB381CDB-CA01-4191-8948-63E05DC85F83}" destId="{36F8C8EB-68E2-413A-9640-DBF6602345C6}" srcOrd="0" destOrd="0" parTransId="{DDFC6AAF-DD03-4712-AD48-4B7438433886}" sibTransId="{86C86812-E779-47C6-B6A0-D88A28BB7A08}"/>
    <dgm:cxn modelId="{F37C3034-BA29-46C5-B155-236AA510D9CC}" type="presOf" srcId="{48D208EB-92E1-41FA-9264-C5A2ACF6B8DD}" destId="{DB6967C0-E04B-4CF5-AD42-CCB9BF04CC48}" srcOrd="0" destOrd="0" presId="urn:microsoft.com/office/officeart/2011/layout/TabList"/>
    <dgm:cxn modelId="{9691493C-44F9-49EE-AF10-A9624AC9E507}" srcId="{CA5B3775-BE13-4C7B-8323-EE6F5F724B76}" destId="{EB770475-0771-4F0D-BAD0-A7071DBA2303}" srcOrd="1" destOrd="0" parTransId="{ECC62BBA-E6FD-466B-925A-8F297780E280}" sibTransId="{BAAD8560-5971-4903-AD22-6944588EF7AB}"/>
    <dgm:cxn modelId="{EB861273-F40B-4F29-AD6E-91D949A3E3A5}" srcId="{48D208EB-92E1-41FA-9264-C5A2ACF6B8DD}" destId="{CA5B3775-BE13-4C7B-8323-EE6F5F724B76}" srcOrd="1" destOrd="0" parTransId="{AA944F26-FF5B-4537-BB58-804EF02DAC19}" sibTransId="{ACC6FB24-E40A-4DEC-92A1-DC4EF98ACD16}"/>
    <dgm:cxn modelId="{D90FF976-C217-4B59-9BCE-CF375D62B24C}" srcId="{33035C3F-E2F9-41E0-9036-6F0D3260CA0C}" destId="{E99D747F-400F-4617-9B3D-5806CE61964A}" srcOrd="0" destOrd="0" parTransId="{122B4109-1A7F-45B5-A929-5A949A56EB44}" sibTransId="{AD9AFEE7-79BA-4E16-8540-8C69F10CC583}"/>
    <dgm:cxn modelId="{5E229080-D4E5-490E-B24A-F9D14CF3E026}" srcId="{BB381CDB-CA01-4191-8948-63E05DC85F83}" destId="{160BED57-1582-4E56-B99B-628F80F6B952}" srcOrd="1" destOrd="0" parTransId="{890231AA-7B06-43B5-BA9B-699E0ECE2D92}" sibTransId="{4D0C8392-2C0A-4F1C-8A78-7F63162E2A6E}"/>
    <dgm:cxn modelId="{8B4FB888-E4DB-496E-A0EA-754D88AF148B}" srcId="{CA5B3775-BE13-4C7B-8323-EE6F5F724B76}" destId="{18D0522B-F489-486A-836C-B97175F8CAE6}" srcOrd="0" destOrd="0" parTransId="{EB7BE7EB-D5EF-43E9-ADE0-C66EB5ED67A7}" sibTransId="{7C24052B-C576-4974-A741-C4820FE8BBBB}"/>
    <dgm:cxn modelId="{E41F669B-0A03-412D-96AE-56D20CB19903}" type="presOf" srcId="{BB381CDB-CA01-4191-8948-63E05DC85F83}" destId="{3A6E0ECA-38FB-4859-93ED-30B9CB1DDA33}" srcOrd="0" destOrd="0" presId="urn:microsoft.com/office/officeart/2011/layout/TabList"/>
    <dgm:cxn modelId="{5068579B-AC7C-4418-921F-C89972D004CA}" type="presOf" srcId="{CA5B3775-BE13-4C7B-8323-EE6F5F724B76}" destId="{42E22381-4026-4EBB-8C99-456924E8FA5F}" srcOrd="0" destOrd="0" presId="urn:microsoft.com/office/officeart/2011/layout/TabList"/>
    <dgm:cxn modelId="{58FF87B6-F2C7-433B-B5B5-EF8C18FDF877}" type="presOf" srcId="{33035C3F-E2F9-41E0-9036-6F0D3260CA0C}" destId="{AAE9432A-EA38-411C-AC79-3C426E823558}" srcOrd="0" destOrd="0" presId="urn:microsoft.com/office/officeart/2011/layout/TabList"/>
    <dgm:cxn modelId="{F51F4DC8-73BA-4025-ABB6-9BFE3E0EA292}" type="presOf" srcId="{E99D747F-400F-4617-9B3D-5806CE61964A}" destId="{63CAC8F8-EEEE-4236-9CB7-FE3376587413}" srcOrd="0" destOrd="0" presId="urn:microsoft.com/office/officeart/2011/layout/TabList"/>
    <dgm:cxn modelId="{53C643CF-884E-43EA-BAE4-A845AB9DD798}" type="presOf" srcId="{160BED57-1582-4E56-B99B-628F80F6B952}" destId="{3012FB99-5217-4A08-B809-E734785296E7}" srcOrd="0" destOrd="0" presId="urn:microsoft.com/office/officeart/2011/layout/TabList"/>
    <dgm:cxn modelId="{B3AF28E7-2ECA-42EB-BBB1-9502ABD373D9}" type="presOf" srcId="{18D0522B-F489-486A-836C-B97175F8CAE6}" destId="{AF6222A3-871C-44C9-ABF9-F8A9F6276FF1}" srcOrd="0" destOrd="0" presId="urn:microsoft.com/office/officeart/2011/layout/TabList"/>
    <dgm:cxn modelId="{A83E3BEF-D6B8-4476-8C79-B030C674D277}" srcId="{48D208EB-92E1-41FA-9264-C5A2ACF6B8DD}" destId="{BB381CDB-CA01-4191-8948-63E05DC85F83}" srcOrd="0" destOrd="0" parTransId="{3428FB23-BE79-41C2-B79D-DEE8AD7119D4}" sibTransId="{EF25E46A-04A8-40A2-A5D1-492484F0ED4E}"/>
    <dgm:cxn modelId="{A25C6DF1-7FCE-441A-A2DE-A09A31C27284}" type="presOf" srcId="{88BBA5F5-5352-411B-AEBF-01CC754BD6C6}" destId="{232CE2A9-9675-41C8-BAED-F62AA5B7502A}" srcOrd="0" destOrd="0" presId="urn:microsoft.com/office/officeart/2011/layout/TabList"/>
    <dgm:cxn modelId="{90EFD6F1-E309-4DFF-8AEC-3B446B7580C5}" srcId="{48D208EB-92E1-41FA-9264-C5A2ACF6B8DD}" destId="{33035C3F-E2F9-41E0-9036-6F0D3260CA0C}" srcOrd="2" destOrd="0" parTransId="{C4977017-9663-4A11-8AA7-1DE1A2BC53A9}" sibTransId="{8A377684-DF72-41D8-8B92-665B2CF95535}"/>
    <dgm:cxn modelId="{30DC18F2-5210-4A32-AC4C-49EFD5861C5D}" srcId="{33035C3F-E2F9-41E0-9036-6F0D3260CA0C}" destId="{88BBA5F5-5352-411B-AEBF-01CC754BD6C6}" srcOrd="1" destOrd="0" parTransId="{C5727E7E-9E9B-4940-9505-71207E0BFBB9}" sibTransId="{07774821-5293-429F-AB20-2798BBFFF86E}"/>
    <dgm:cxn modelId="{0CF624F9-EEEE-4A4F-8ACD-968B773E1385}" type="presOf" srcId="{EB770475-0771-4F0D-BAD0-A7071DBA2303}" destId="{BE403540-981B-4610-AE80-D8EDEBAA06A4}" srcOrd="0" destOrd="0" presId="urn:microsoft.com/office/officeart/2011/layout/TabList"/>
    <dgm:cxn modelId="{8A2EB6FD-6544-4844-B2E8-6549D814EC5C}" type="presOf" srcId="{36F8C8EB-68E2-413A-9640-DBF6602345C6}" destId="{7614B6D7-C5D2-44BD-B601-705980187BC3}" srcOrd="0" destOrd="0" presId="urn:microsoft.com/office/officeart/2011/layout/TabList"/>
    <dgm:cxn modelId="{E819DEF1-5713-4062-B6DE-48445E6B4A00}" type="presParOf" srcId="{DB6967C0-E04B-4CF5-AD42-CCB9BF04CC48}" destId="{A3FAF6C3-A972-4B74-8714-3404B79319FC}" srcOrd="0" destOrd="0" presId="urn:microsoft.com/office/officeart/2011/layout/TabList"/>
    <dgm:cxn modelId="{36F47105-BBFB-40F1-B24C-D14CB4CEFC04}" type="presParOf" srcId="{A3FAF6C3-A972-4B74-8714-3404B79319FC}" destId="{7614B6D7-C5D2-44BD-B601-705980187BC3}" srcOrd="0" destOrd="0" presId="urn:microsoft.com/office/officeart/2011/layout/TabList"/>
    <dgm:cxn modelId="{606BAC72-1D9E-4514-BFF6-049CC156810B}" type="presParOf" srcId="{A3FAF6C3-A972-4B74-8714-3404B79319FC}" destId="{3A6E0ECA-38FB-4859-93ED-30B9CB1DDA33}" srcOrd="1" destOrd="0" presId="urn:microsoft.com/office/officeart/2011/layout/TabList"/>
    <dgm:cxn modelId="{35C857DE-1889-4BF7-8386-7788D12A0430}" type="presParOf" srcId="{A3FAF6C3-A972-4B74-8714-3404B79319FC}" destId="{938DCD8F-F2D7-4238-83BE-5FE0DE9A23EE}" srcOrd="2" destOrd="0" presId="urn:microsoft.com/office/officeart/2011/layout/TabList"/>
    <dgm:cxn modelId="{A98FA38F-DF9D-49D5-8271-7B6240C6EF9C}" type="presParOf" srcId="{DB6967C0-E04B-4CF5-AD42-CCB9BF04CC48}" destId="{3012FB99-5217-4A08-B809-E734785296E7}" srcOrd="1" destOrd="0" presId="urn:microsoft.com/office/officeart/2011/layout/TabList"/>
    <dgm:cxn modelId="{89B377B6-523E-4B47-8071-6544DECACA14}" type="presParOf" srcId="{DB6967C0-E04B-4CF5-AD42-CCB9BF04CC48}" destId="{034D4DF0-DEDF-47C4-BEE6-08F665F70DA6}" srcOrd="2" destOrd="0" presId="urn:microsoft.com/office/officeart/2011/layout/TabList"/>
    <dgm:cxn modelId="{956678A2-7EF5-4CF0-94A2-177AFB9A855D}" type="presParOf" srcId="{DB6967C0-E04B-4CF5-AD42-CCB9BF04CC48}" destId="{1F543B6A-1350-478C-97F6-71E677C2D013}" srcOrd="3" destOrd="0" presId="urn:microsoft.com/office/officeart/2011/layout/TabList"/>
    <dgm:cxn modelId="{A28D35D0-1BB8-4DBA-B9A1-BB9DB35BBFE6}" type="presParOf" srcId="{1F543B6A-1350-478C-97F6-71E677C2D013}" destId="{AF6222A3-871C-44C9-ABF9-F8A9F6276FF1}" srcOrd="0" destOrd="0" presId="urn:microsoft.com/office/officeart/2011/layout/TabList"/>
    <dgm:cxn modelId="{5AD51D1F-4376-4E93-9468-69488B8E1241}" type="presParOf" srcId="{1F543B6A-1350-478C-97F6-71E677C2D013}" destId="{42E22381-4026-4EBB-8C99-456924E8FA5F}" srcOrd="1" destOrd="0" presId="urn:microsoft.com/office/officeart/2011/layout/TabList"/>
    <dgm:cxn modelId="{0FFD2247-0C69-4037-A447-34C1134A48E7}" type="presParOf" srcId="{1F543B6A-1350-478C-97F6-71E677C2D013}" destId="{7213B171-AFDA-4019-A110-3938478ED510}" srcOrd="2" destOrd="0" presId="urn:microsoft.com/office/officeart/2011/layout/TabList"/>
    <dgm:cxn modelId="{738CFACD-1934-49D4-BD6D-0A5A48B21C47}" type="presParOf" srcId="{DB6967C0-E04B-4CF5-AD42-CCB9BF04CC48}" destId="{BE403540-981B-4610-AE80-D8EDEBAA06A4}" srcOrd="4" destOrd="0" presId="urn:microsoft.com/office/officeart/2011/layout/TabList"/>
    <dgm:cxn modelId="{40C588B7-476D-4F3D-B380-E25DC04935D1}" type="presParOf" srcId="{DB6967C0-E04B-4CF5-AD42-CCB9BF04CC48}" destId="{70802E11-4DE0-4FBE-98A2-61AB87845895}" srcOrd="5" destOrd="0" presId="urn:microsoft.com/office/officeart/2011/layout/TabList"/>
    <dgm:cxn modelId="{11531C5D-6635-42C9-AA73-165893786557}" type="presParOf" srcId="{DB6967C0-E04B-4CF5-AD42-CCB9BF04CC48}" destId="{5D8DDC3C-8AE2-4639-8F09-4D5B5A82476A}" srcOrd="6" destOrd="0" presId="urn:microsoft.com/office/officeart/2011/layout/TabList"/>
    <dgm:cxn modelId="{5B84D9A3-A135-4D53-93D6-55F3C741E3DD}" type="presParOf" srcId="{5D8DDC3C-8AE2-4639-8F09-4D5B5A82476A}" destId="{63CAC8F8-EEEE-4236-9CB7-FE3376587413}" srcOrd="0" destOrd="0" presId="urn:microsoft.com/office/officeart/2011/layout/TabList"/>
    <dgm:cxn modelId="{D5919F94-30C3-48AA-B207-8990E6A1E92F}" type="presParOf" srcId="{5D8DDC3C-8AE2-4639-8F09-4D5B5A82476A}" destId="{AAE9432A-EA38-411C-AC79-3C426E823558}" srcOrd="1" destOrd="0" presId="urn:microsoft.com/office/officeart/2011/layout/TabList"/>
    <dgm:cxn modelId="{36E00369-3215-4CAC-9A01-1D775DC329BB}" type="presParOf" srcId="{5D8DDC3C-8AE2-4639-8F09-4D5B5A82476A}" destId="{0E9C11E6-520C-42BC-B153-78A992607AE8}" srcOrd="2" destOrd="0" presId="urn:microsoft.com/office/officeart/2011/layout/TabList"/>
    <dgm:cxn modelId="{11434AEF-DDB6-4900-BB81-A27031E7D7E3}" type="presParOf" srcId="{DB6967C0-E04B-4CF5-AD42-CCB9BF04CC48}" destId="{232CE2A9-9675-41C8-BAED-F62AA5B7502A}" srcOrd="7"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9C11E6-520C-42BC-B153-78A992607AE8}">
      <dsp:nvSpPr>
        <dsp:cNvPr id="0" name=""/>
        <dsp:cNvSpPr/>
      </dsp:nvSpPr>
      <dsp:spPr>
        <a:xfrm>
          <a:off x="0" y="3893971"/>
          <a:ext cx="11160125" cy="0"/>
        </a:xfrm>
        <a:prstGeom prst="line">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13B171-AFDA-4019-A110-3938478ED510}">
      <dsp:nvSpPr>
        <dsp:cNvPr id="0" name=""/>
        <dsp:cNvSpPr/>
      </dsp:nvSpPr>
      <dsp:spPr>
        <a:xfrm>
          <a:off x="0" y="2221448"/>
          <a:ext cx="11160125" cy="0"/>
        </a:xfrm>
        <a:prstGeom prst="line">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8DCD8F-F2D7-4238-83BE-5FE0DE9A23EE}">
      <dsp:nvSpPr>
        <dsp:cNvPr id="0" name=""/>
        <dsp:cNvSpPr/>
      </dsp:nvSpPr>
      <dsp:spPr>
        <a:xfrm>
          <a:off x="0" y="548926"/>
          <a:ext cx="11160125" cy="0"/>
        </a:xfrm>
        <a:prstGeom prst="line">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14B6D7-C5D2-44BD-B601-705980187BC3}">
      <dsp:nvSpPr>
        <dsp:cNvPr id="0" name=""/>
        <dsp:cNvSpPr/>
      </dsp:nvSpPr>
      <dsp:spPr>
        <a:xfrm>
          <a:off x="2901632" y="612"/>
          <a:ext cx="8258492" cy="548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245" tIns="55245" rIns="55245" bIns="55245" numCol="1" spcCol="1270" anchor="b" anchorCtr="0">
          <a:noAutofit/>
        </a:bodyPr>
        <a:lstStyle/>
        <a:p>
          <a:pPr marL="0" lvl="0" indent="0" algn="l" defTabSz="1289050" latinLnBrk="1">
            <a:lnSpc>
              <a:spcPct val="90000"/>
            </a:lnSpc>
            <a:spcBef>
              <a:spcPct val="0"/>
            </a:spcBef>
            <a:spcAft>
              <a:spcPct val="35000"/>
            </a:spcAft>
            <a:buNone/>
          </a:pPr>
          <a:r>
            <a:rPr lang="en-US" altLang="ko-KR" sz="2900" kern="1200" dirty="0"/>
            <a:t>Data retrieval and cleaning</a:t>
          </a:r>
          <a:endParaRPr lang="ko-KR" altLang="en-US" sz="2900" kern="1200" dirty="0"/>
        </a:p>
      </dsp:txBody>
      <dsp:txXfrm>
        <a:off x="2901632" y="612"/>
        <a:ext cx="8258492" cy="548314"/>
      </dsp:txXfrm>
    </dsp:sp>
    <dsp:sp modelId="{3A6E0ECA-38FB-4859-93ED-30B9CB1DDA33}">
      <dsp:nvSpPr>
        <dsp:cNvPr id="0" name=""/>
        <dsp:cNvSpPr/>
      </dsp:nvSpPr>
      <dsp:spPr>
        <a:xfrm>
          <a:off x="0" y="612"/>
          <a:ext cx="2901632" cy="548314"/>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55245" rIns="55245" bIns="55245" numCol="1" spcCol="1270" anchor="ctr" anchorCtr="0">
          <a:noAutofit/>
        </a:bodyPr>
        <a:lstStyle/>
        <a:p>
          <a:pPr marL="0" lvl="0" indent="0" algn="ctr" defTabSz="1289050" latinLnBrk="1">
            <a:lnSpc>
              <a:spcPct val="90000"/>
            </a:lnSpc>
            <a:spcBef>
              <a:spcPct val="0"/>
            </a:spcBef>
            <a:spcAft>
              <a:spcPct val="35000"/>
            </a:spcAft>
            <a:buNone/>
          </a:pPr>
          <a:r>
            <a:rPr lang="en-US" altLang="ko-KR" sz="2900" kern="1200" dirty="0"/>
            <a:t>1</a:t>
          </a:r>
          <a:endParaRPr lang="ko-KR" altLang="en-US" sz="2900" kern="1200" dirty="0"/>
        </a:p>
      </dsp:txBody>
      <dsp:txXfrm>
        <a:off x="26771" y="27383"/>
        <a:ext cx="2848090" cy="521543"/>
      </dsp:txXfrm>
    </dsp:sp>
    <dsp:sp modelId="{3012FB99-5217-4A08-B809-E734785296E7}">
      <dsp:nvSpPr>
        <dsp:cNvPr id="0" name=""/>
        <dsp:cNvSpPr/>
      </dsp:nvSpPr>
      <dsp:spPr>
        <a:xfrm>
          <a:off x="0" y="548926"/>
          <a:ext cx="11160125" cy="10967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15" tIns="43815" rIns="43815" bIns="43815" numCol="1" spcCol="1270" anchor="t" anchorCtr="0">
          <a:noAutofit/>
        </a:bodyPr>
        <a:lstStyle/>
        <a:p>
          <a:pPr marL="171450" lvl="1" indent="-171450" algn="l" defTabSz="800100" latinLnBrk="1">
            <a:lnSpc>
              <a:spcPct val="90000"/>
            </a:lnSpc>
            <a:spcBef>
              <a:spcPct val="0"/>
            </a:spcBef>
            <a:spcAft>
              <a:spcPct val="15000"/>
            </a:spcAft>
            <a:buChar char="•"/>
          </a:pPr>
          <a:r>
            <a:rPr lang="en-US" sz="1800" kern="1200" dirty="0"/>
            <a:t>First stage of the project will focus on retrieving data from the data sources and clean the data so that they can be processed with Pandas data frame. Data was scrapped using BeautifulSoup4. Scrapped data usually contains unneeded characters and signs and should be cleaned.</a:t>
          </a:r>
          <a:endParaRPr lang="ko-KR" sz="1800" kern="1200" dirty="0"/>
        </a:p>
      </dsp:txBody>
      <dsp:txXfrm>
        <a:off x="0" y="548926"/>
        <a:ext cx="11160125" cy="1096792"/>
      </dsp:txXfrm>
    </dsp:sp>
    <dsp:sp modelId="{AF6222A3-871C-44C9-ABF9-F8A9F6276FF1}">
      <dsp:nvSpPr>
        <dsp:cNvPr id="0" name=""/>
        <dsp:cNvSpPr/>
      </dsp:nvSpPr>
      <dsp:spPr>
        <a:xfrm>
          <a:off x="2901632" y="1673134"/>
          <a:ext cx="8258492" cy="548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245" tIns="55245" rIns="55245" bIns="55245" numCol="1" spcCol="1270" anchor="b" anchorCtr="0">
          <a:noAutofit/>
        </a:bodyPr>
        <a:lstStyle/>
        <a:p>
          <a:pPr marL="0" lvl="0" indent="0" algn="l" defTabSz="1289050" latinLnBrk="1">
            <a:lnSpc>
              <a:spcPct val="90000"/>
            </a:lnSpc>
            <a:spcBef>
              <a:spcPct val="0"/>
            </a:spcBef>
            <a:spcAft>
              <a:spcPct val="35000"/>
            </a:spcAft>
            <a:buNone/>
          </a:pPr>
          <a:r>
            <a:rPr lang="en-US" altLang="ko-KR" sz="2900" kern="1200" dirty="0"/>
            <a:t>Venue query in a target location</a:t>
          </a:r>
          <a:endParaRPr lang="ko-KR" altLang="en-US" sz="2900" kern="1200" dirty="0"/>
        </a:p>
      </dsp:txBody>
      <dsp:txXfrm>
        <a:off x="2901632" y="1673134"/>
        <a:ext cx="8258492" cy="548314"/>
      </dsp:txXfrm>
    </dsp:sp>
    <dsp:sp modelId="{42E22381-4026-4EBB-8C99-456924E8FA5F}">
      <dsp:nvSpPr>
        <dsp:cNvPr id="0" name=""/>
        <dsp:cNvSpPr/>
      </dsp:nvSpPr>
      <dsp:spPr>
        <a:xfrm>
          <a:off x="0" y="1673134"/>
          <a:ext cx="2901632" cy="548314"/>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55245" rIns="55245" bIns="55245" numCol="1" spcCol="1270" anchor="ctr" anchorCtr="0">
          <a:noAutofit/>
        </a:bodyPr>
        <a:lstStyle/>
        <a:p>
          <a:pPr marL="0" lvl="0" indent="0" algn="ctr" defTabSz="1289050" latinLnBrk="1">
            <a:lnSpc>
              <a:spcPct val="90000"/>
            </a:lnSpc>
            <a:spcBef>
              <a:spcPct val="0"/>
            </a:spcBef>
            <a:spcAft>
              <a:spcPct val="35000"/>
            </a:spcAft>
            <a:buNone/>
          </a:pPr>
          <a:r>
            <a:rPr lang="en-US" altLang="ko-KR" sz="2900" kern="1200" dirty="0"/>
            <a:t>2</a:t>
          </a:r>
          <a:endParaRPr lang="ko-KR" altLang="en-US" sz="2900" kern="1200" dirty="0"/>
        </a:p>
      </dsp:txBody>
      <dsp:txXfrm>
        <a:off x="26771" y="1699905"/>
        <a:ext cx="2848090" cy="521543"/>
      </dsp:txXfrm>
    </dsp:sp>
    <dsp:sp modelId="{BE403540-981B-4610-AE80-D8EDEBAA06A4}">
      <dsp:nvSpPr>
        <dsp:cNvPr id="0" name=""/>
        <dsp:cNvSpPr/>
      </dsp:nvSpPr>
      <dsp:spPr>
        <a:xfrm>
          <a:off x="0" y="2221448"/>
          <a:ext cx="11160125" cy="10967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15" tIns="43815" rIns="43815" bIns="43815" numCol="1" spcCol="1270" anchor="t" anchorCtr="0">
          <a:noAutofit/>
        </a:bodyPr>
        <a:lstStyle/>
        <a:p>
          <a:pPr marL="171450" lvl="1" indent="-171450" algn="l" defTabSz="800100" latinLnBrk="1">
            <a:lnSpc>
              <a:spcPct val="90000"/>
            </a:lnSpc>
            <a:spcBef>
              <a:spcPct val="0"/>
            </a:spcBef>
            <a:spcAft>
              <a:spcPct val="15000"/>
            </a:spcAft>
            <a:buChar char="•"/>
          </a:pPr>
          <a:r>
            <a:rPr lang="en-US" sz="1800" kern="1200" dirty="0"/>
            <a:t>Second stage of the project will focus on retrieving geolocation data from Foursquare and look for restaurants in the target city. The project will count the number of restaurants, broken down into categories. The project will determine a type of restaurant that is least present in the area.</a:t>
          </a:r>
          <a:endParaRPr lang="ko-KR" altLang="en-US" sz="1800" kern="1200" dirty="0"/>
        </a:p>
      </dsp:txBody>
      <dsp:txXfrm>
        <a:off x="0" y="2221448"/>
        <a:ext cx="11160125" cy="1096792"/>
      </dsp:txXfrm>
    </dsp:sp>
    <dsp:sp modelId="{63CAC8F8-EEEE-4236-9CB7-FE3376587413}">
      <dsp:nvSpPr>
        <dsp:cNvPr id="0" name=""/>
        <dsp:cNvSpPr/>
      </dsp:nvSpPr>
      <dsp:spPr>
        <a:xfrm>
          <a:off x="2901632" y="3345657"/>
          <a:ext cx="8258492" cy="548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245" tIns="55245" rIns="55245" bIns="55245" numCol="1" spcCol="1270" anchor="b" anchorCtr="0">
          <a:noAutofit/>
        </a:bodyPr>
        <a:lstStyle/>
        <a:p>
          <a:pPr marL="0" lvl="0" indent="0" algn="l" defTabSz="1289050" latinLnBrk="1">
            <a:lnSpc>
              <a:spcPct val="90000"/>
            </a:lnSpc>
            <a:spcBef>
              <a:spcPct val="0"/>
            </a:spcBef>
            <a:spcAft>
              <a:spcPct val="35000"/>
            </a:spcAft>
            <a:buNone/>
          </a:pPr>
          <a:r>
            <a:rPr lang="en-US" altLang="ko-KR" sz="2900" kern="1200" dirty="0"/>
            <a:t>Look for opportunities</a:t>
          </a:r>
          <a:endParaRPr lang="ko-KR" altLang="en-US" sz="2900" kern="1200" dirty="0"/>
        </a:p>
      </dsp:txBody>
      <dsp:txXfrm>
        <a:off x="2901632" y="3345657"/>
        <a:ext cx="8258492" cy="548314"/>
      </dsp:txXfrm>
    </dsp:sp>
    <dsp:sp modelId="{AAE9432A-EA38-411C-AC79-3C426E823558}">
      <dsp:nvSpPr>
        <dsp:cNvPr id="0" name=""/>
        <dsp:cNvSpPr/>
      </dsp:nvSpPr>
      <dsp:spPr>
        <a:xfrm>
          <a:off x="0" y="3345657"/>
          <a:ext cx="2901632" cy="548314"/>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55245" rIns="55245" bIns="55245" numCol="1" spcCol="1270" anchor="ctr" anchorCtr="0">
          <a:noAutofit/>
        </a:bodyPr>
        <a:lstStyle/>
        <a:p>
          <a:pPr marL="0" lvl="0" indent="0" algn="ctr" defTabSz="1289050" latinLnBrk="1">
            <a:lnSpc>
              <a:spcPct val="90000"/>
            </a:lnSpc>
            <a:spcBef>
              <a:spcPct val="0"/>
            </a:spcBef>
            <a:spcAft>
              <a:spcPct val="35000"/>
            </a:spcAft>
            <a:buNone/>
          </a:pPr>
          <a:r>
            <a:rPr lang="en-US" altLang="ko-KR" sz="2900" kern="1200" dirty="0"/>
            <a:t>3</a:t>
          </a:r>
          <a:endParaRPr lang="ko-KR" altLang="en-US" sz="2900" kern="1200" dirty="0"/>
        </a:p>
      </dsp:txBody>
      <dsp:txXfrm>
        <a:off x="26771" y="3372428"/>
        <a:ext cx="2848090" cy="521543"/>
      </dsp:txXfrm>
    </dsp:sp>
    <dsp:sp modelId="{232CE2A9-9675-41C8-BAED-F62AA5B7502A}">
      <dsp:nvSpPr>
        <dsp:cNvPr id="0" name=""/>
        <dsp:cNvSpPr/>
      </dsp:nvSpPr>
      <dsp:spPr>
        <a:xfrm>
          <a:off x="0" y="3893971"/>
          <a:ext cx="11160125" cy="10967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15" tIns="43815" rIns="43815" bIns="43815" numCol="1" spcCol="1270" anchor="t" anchorCtr="0">
          <a:noAutofit/>
        </a:bodyPr>
        <a:lstStyle/>
        <a:p>
          <a:pPr marL="171450" lvl="1" indent="-171450" algn="l" defTabSz="800100" latinLnBrk="1">
            <a:lnSpc>
              <a:spcPct val="90000"/>
            </a:lnSpc>
            <a:spcBef>
              <a:spcPct val="0"/>
            </a:spcBef>
            <a:spcAft>
              <a:spcPct val="15000"/>
            </a:spcAft>
            <a:buChar char="•"/>
          </a:pPr>
          <a:r>
            <a:rPr lang="en-US" sz="1800" kern="1200" dirty="0"/>
            <a:t>Third stage of the project will seek for additional information that will reinforce the recommendation for a restaurant in the area from the above.</a:t>
          </a:r>
          <a:endParaRPr lang="ko-KR" altLang="en-US" sz="1800" kern="1200" dirty="0"/>
        </a:p>
      </dsp:txBody>
      <dsp:txXfrm>
        <a:off x="0" y="3893971"/>
        <a:ext cx="11160125" cy="1096792"/>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ltLang="ko-KR"/>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7/14/2019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56927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ltLang="ko-KR"/>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ko-KR"/>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32159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ltLang="ko-KR"/>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ko-KR"/>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7/14/2019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297917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ltLang="ko-KR"/>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ko-KR"/>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ko-KR"/>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7/14/2019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635377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ltLang="ko-KR"/>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ko-KR"/>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7/14/2019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35330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ltLang="ko-KR"/>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7/14/2019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44144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ltLang="ko-KR"/>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ko-KR"/>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ko-KR"/>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ko-KR"/>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7/14/2019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33209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714402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ltLang="ko-KR"/>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7/14/2019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2370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en-US" dirty="0"/>
          </a:p>
        </p:txBody>
      </p:sp>
      <p:sp>
        <p:nvSpPr>
          <p:cNvPr id="3" name="Content Placeholder 2"/>
          <p:cNvSpPr>
            <a:spLocks noGrp="1"/>
          </p:cNvSpPr>
          <p:nvPr>
            <p:ph idx="1"/>
          </p:nvPr>
        </p:nvSpPr>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6791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ltLang="ko-KR"/>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ko-KR"/>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7/14/2019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323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3722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ltLang="ko-KR"/>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9953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46554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5064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ltLang="ko-KR"/>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ko-KR"/>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43902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ltLang="ko-KR"/>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ko-KR"/>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9673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ltLang="ko-KR"/>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7/14/2019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88103759"/>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r" defTabSz="914400" rtl="0" eaLnBrk="1" latinLnBrk="1"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simplemaps.com/data/world-cities"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40F68-EB33-4AAB-A167-0531D305E00D}"/>
              </a:ext>
            </a:extLst>
          </p:cNvPr>
          <p:cNvSpPr>
            <a:spLocks noGrp="1"/>
          </p:cNvSpPr>
          <p:nvPr>
            <p:ph type="ctrTitle"/>
          </p:nvPr>
        </p:nvSpPr>
        <p:spPr/>
        <p:txBody>
          <a:bodyPr>
            <a:normAutofit fontScale="90000"/>
          </a:bodyPr>
          <a:lstStyle/>
          <a:p>
            <a:r>
              <a:rPr lang="en-US" altLang="ko-KR" dirty="0"/>
              <a:t>IBM APPLIED DATA SCIENCE CAPSTONE PROJECT</a:t>
            </a:r>
            <a:endParaRPr lang="ko-KR" altLang="en-US" dirty="0"/>
          </a:p>
        </p:txBody>
      </p:sp>
      <p:sp>
        <p:nvSpPr>
          <p:cNvPr id="3" name="Subtitle 2">
            <a:extLst>
              <a:ext uri="{FF2B5EF4-FFF2-40B4-BE49-F238E27FC236}">
                <a16:creationId xmlns:a16="http://schemas.microsoft.com/office/drawing/2014/main" id="{11735CC2-B50E-44B5-81AC-854DA1418B71}"/>
              </a:ext>
            </a:extLst>
          </p:cNvPr>
          <p:cNvSpPr>
            <a:spLocks noGrp="1"/>
          </p:cNvSpPr>
          <p:nvPr>
            <p:ph type="subTitle" idx="1"/>
          </p:nvPr>
        </p:nvSpPr>
        <p:spPr/>
        <p:txBody>
          <a:bodyPr/>
          <a:lstStyle/>
          <a:p>
            <a:r>
              <a:rPr lang="en-US" altLang="ko-KR" dirty="0"/>
              <a:t>Which city would be best to open up a restaurant and what type of restaurant should one open?</a:t>
            </a:r>
            <a:endParaRPr lang="ko-KR" altLang="en-US" dirty="0"/>
          </a:p>
        </p:txBody>
      </p:sp>
    </p:spTree>
    <p:extLst>
      <p:ext uri="{BB962C8B-B14F-4D97-AF65-F5344CB8AC3E}">
        <p14:creationId xmlns:p14="http://schemas.microsoft.com/office/powerpoint/2010/main" val="4253869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98CDB-8F41-4856-8E42-FD79C6237C70}"/>
              </a:ext>
            </a:extLst>
          </p:cNvPr>
          <p:cNvSpPr>
            <a:spLocks noGrp="1"/>
          </p:cNvSpPr>
          <p:nvPr>
            <p:ph type="title"/>
          </p:nvPr>
        </p:nvSpPr>
        <p:spPr/>
        <p:txBody>
          <a:bodyPr/>
          <a:lstStyle/>
          <a:p>
            <a:r>
              <a:rPr lang="en-US" altLang="ko-KR" dirty="0"/>
              <a:t>The initial result</a:t>
            </a:r>
            <a:endParaRPr lang="ko-KR" altLang="en-US" dirty="0"/>
          </a:p>
        </p:txBody>
      </p:sp>
      <p:sp>
        <p:nvSpPr>
          <p:cNvPr id="5" name="TextBox 4">
            <a:extLst>
              <a:ext uri="{FF2B5EF4-FFF2-40B4-BE49-F238E27FC236}">
                <a16:creationId xmlns:a16="http://schemas.microsoft.com/office/drawing/2014/main" id="{8E3012C9-8633-4A0E-85F8-6E4FF98A1B04}"/>
              </a:ext>
            </a:extLst>
          </p:cNvPr>
          <p:cNvSpPr txBox="1"/>
          <p:nvPr/>
        </p:nvSpPr>
        <p:spPr>
          <a:xfrm>
            <a:off x="453594" y="2161310"/>
            <a:ext cx="5642405" cy="2677656"/>
          </a:xfrm>
          <a:prstGeom prst="rect">
            <a:avLst/>
          </a:prstGeom>
          <a:noFill/>
        </p:spPr>
        <p:txBody>
          <a:bodyPr wrap="square" rtlCol="0">
            <a:spAutoFit/>
          </a:bodyPr>
          <a:lstStyle/>
          <a:p>
            <a:pPr marL="285750" indent="-285750">
              <a:buFont typeface="Wingdings" panose="05000000000000000000" pitchFamily="2" charset="2"/>
              <a:buChar char="Ø"/>
            </a:pPr>
            <a:r>
              <a:rPr lang="en-US" altLang="ko-KR" sz="2400" dirty="0"/>
              <a:t>Most international food restaurants are present from the query</a:t>
            </a:r>
          </a:p>
          <a:p>
            <a:pPr marL="285750" indent="-285750">
              <a:buFont typeface="Wingdings" panose="05000000000000000000" pitchFamily="2" charset="2"/>
              <a:buChar char="Ø"/>
            </a:pPr>
            <a:r>
              <a:rPr lang="en-US" altLang="ko-KR" sz="2400" dirty="0"/>
              <a:t>Notice that there are no Islam food restaurants in this list</a:t>
            </a:r>
          </a:p>
          <a:p>
            <a:pPr marL="285750" indent="-285750">
              <a:buFont typeface="Wingdings" panose="05000000000000000000" pitchFamily="2" charset="2"/>
              <a:buChar char="Ø"/>
            </a:pPr>
            <a:r>
              <a:rPr lang="en-US" altLang="ko-KR" sz="2400" dirty="0"/>
              <a:t>It may be due to the lack of demand, or could this be a sign for opportunity?</a:t>
            </a:r>
            <a:endParaRPr lang="ko-KR" altLang="en-US" sz="2400" dirty="0"/>
          </a:p>
        </p:txBody>
      </p:sp>
      <p:pic>
        <p:nvPicPr>
          <p:cNvPr id="6" name="Picture 5">
            <a:extLst>
              <a:ext uri="{FF2B5EF4-FFF2-40B4-BE49-F238E27FC236}">
                <a16:creationId xmlns:a16="http://schemas.microsoft.com/office/drawing/2014/main" id="{EF0BA38B-7572-4678-93E8-E1DFF595484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473680" y="2161310"/>
            <a:ext cx="4889713" cy="3588326"/>
          </a:xfrm>
          <a:prstGeom prst="rect">
            <a:avLst/>
          </a:prstGeom>
          <a:noFill/>
          <a:ln>
            <a:noFill/>
          </a:ln>
        </p:spPr>
      </p:pic>
    </p:spTree>
    <p:extLst>
      <p:ext uri="{BB962C8B-B14F-4D97-AF65-F5344CB8AC3E}">
        <p14:creationId xmlns:p14="http://schemas.microsoft.com/office/powerpoint/2010/main" val="2584295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98CDB-8F41-4856-8E42-FD79C6237C70}"/>
              </a:ext>
            </a:extLst>
          </p:cNvPr>
          <p:cNvSpPr>
            <a:spLocks noGrp="1"/>
          </p:cNvSpPr>
          <p:nvPr>
            <p:ph type="title"/>
          </p:nvPr>
        </p:nvSpPr>
        <p:spPr/>
        <p:txBody>
          <a:bodyPr/>
          <a:lstStyle/>
          <a:p>
            <a:r>
              <a:rPr lang="en-US" altLang="ko-KR" dirty="0"/>
              <a:t>Conclusion</a:t>
            </a:r>
            <a:endParaRPr lang="ko-KR" altLang="en-US" dirty="0"/>
          </a:p>
        </p:txBody>
      </p:sp>
      <p:sp>
        <p:nvSpPr>
          <p:cNvPr id="5" name="TextBox 4">
            <a:extLst>
              <a:ext uri="{FF2B5EF4-FFF2-40B4-BE49-F238E27FC236}">
                <a16:creationId xmlns:a16="http://schemas.microsoft.com/office/drawing/2014/main" id="{8E3012C9-8633-4A0E-85F8-6E4FF98A1B04}"/>
              </a:ext>
            </a:extLst>
          </p:cNvPr>
          <p:cNvSpPr txBox="1"/>
          <p:nvPr/>
        </p:nvSpPr>
        <p:spPr>
          <a:xfrm>
            <a:off x="6494177" y="2161310"/>
            <a:ext cx="4866550" cy="4154984"/>
          </a:xfrm>
          <a:prstGeom prst="rect">
            <a:avLst/>
          </a:prstGeom>
          <a:noFill/>
        </p:spPr>
        <p:txBody>
          <a:bodyPr wrap="square" rtlCol="0">
            <a:spAutoFit/>
          </a:bodyPr>
          <a:lstStyle/>
          <a:p>
            <a:pPr marL="285750" indent="-285750">
              <a:buFont typeface="Wingdings" panose="05000000000000000000" pitchFamily="2" charset="2"/>
              <a:buChar char="Ø"/>
            </a:pPr>
            <a:r>
              <a:rPr lang="en-US" altLang="ko-KR" sz="2400" dirty="0"/>
              <a:t>It turns out that there are two mosques within the vicinity of the search area and five when you consider distance of 30 minutes’ car drive</a:t>
            </a:r>
          </a:p>
          <a:p>
            <a:pPr marL="285750" indent="-285750">
              <a:buFont typeface="Wingdings" panose="05000000000000000000" pitchFamily="2" charset="2"/>
              <a:buChar char="Ø"/>
            </a:pPr>
            <a:r>
              <a:rPr lang="en-US" altLang="ko-KR" sz="2400" dirty="0"/>
              <a:t>The project concludes that there is potential for prospective investors or entrepreneurs to open up a Halal food restaurant in Seoul in the norther district</a:t>
            </a:r>
            <a:endParaRPr lang="ko-KR" altLang="en-US" sz="2400" dirty="0"/>
          </a:p>
        </p:txBody>
      </p:sp>
      <p:pic>
        <p:nvPicPr>
          <p:cNvPr id="8" name="Picture 7">
            <a:extLst>
              <a:ext uri="{FF2B5EF4-FFF2-40B4-BE49-F238E27FC236}">
                <a16:creationId xmlns:a16="http://schemas.microsoft.com/office/drawing/2014/main" id="{C0C77D65-BF14-4D54-A730-3BCD845B842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9567" y="2057401"/>
            <a:ext cx="6184900" cy="3726815"/>
          </a:xfrm>
          <a:prstGeom prst="rect">
            <a:avLst/>
          </a:prstGeom>
          <a:noFill/>
          <a:ln>
            <a:noFill/>
          </a:ln>
        </p:spPr>
      </p:pic>
    </p:spTree>
    <p:extLst>
      <p:ext uri="{BB962C8B-B14F-4D97-AF65-F5344CB8AC3E}">
        <p14:creationId xmlns:p14="http://schemas.microsoft.com/office/powerpoint/2010/main" val="424328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98CDB-8F41-4856-8E42-FD79C6237C70}"/>
              </a:ext>
            </a:extLst>
          </p:cNvPr>
          <p:cNvSpPr>
            <a:spLocks noGrp="1"/>
          </p:cNvSpPr>
          <p:nvPr>
            <p:ph type="title"/>
          </p:nvPr>
        </p:nvSpPr>
        <p:spPr/>
        <p:txBody>
          <a:bodyPr/>
          <a:lstStyle/>
          <a:p>
            <a:r>
              <a:rPr lang="en-US" altLang="ko-KR" dirty="0"/>
              <a:t>Thank you</a:t>
            </a:r>
            <a:endParaRPr lang="ko-KR" altLang="en-US" dirty="0"/>
          </a:p>
        </p:txBody>
      </p:sp>
      <p:sp>
        <p:nvSpPr>
          <p:cNvPr id="3" name="Text Placeholder 2">
            <a:extLst>
              <a:ext uri="{FF2B5EF4-FFF2-40B4-BE49-F238E27FC236}">
                <a16:creationId xmlns:a16="http://schemas.microsoft.com/office/drawing/2014/main" id="{08C768F1-7EDC-4F09-8876-77EE33DAFE58}"/>
              </a:ext>
            </a:extLst>
          </p:cNvPr>
          <p:cNvSpPr>
            <a:spLocks noGrp="1"/>
          </p:cNvSpPr>
          <p:nvPr>
            <p:ph type="body" sz="half" idx="2"/>
          </p:nvPr>
        </p:nvSpPr>
        <p:spPr/>
        <p:txBody>
          <a:bodyPr/>
          <a:lstStyle/>
          <a:p>
            <a:endParaRPr lang="ko-KR" altLang="en-US"/>
          </a:p>
        </p:txBody>
      </p:sp>
    </p:spTree>
    <p:extLst>
      <p:ext uri="{BB962C8B-B14F-4D97-AF65-F5344CB8AC3E}">
        <p14:creationId xmlns:p14="http://schemas.microsoft.com/office/powerpoint/2010/main" val="2685107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D0945C-4CBD-47A3-8149-7CB7AEBE9B02}"/>
              </a:ext>
            </a:extLst>
          </p:cNvPr>
          <p:cNvSpPr>
            <a:spLocks noGrp="1"/>
          </p:cNvSpPr>
          <p:nvPr>
            <p:ph type="title"/>
          </p:nvPr>
        </p:nvSpPr>
        <p:spPr/>
        <p:txBody>
          <a:bodyPr/>
          <a:lstStyle/>
          <a:p>
            <a:r>
              <a:rPr lang="en-US" altLang="ko-KR" dirty="0"/>
              <a:t>Which city would be best to open up a restaurant and what type of restaurant should one open?"</a:t>
            </a:r>
            <a:endParaRPr lang="ko-KR" altLang="en-US" dirty="0"/>
          </a:p>
        </p:txBody>
      </p:sp>
      <p:sp>
        <p:nvSpPr>
          <p:cNvPr id="6" name="Text Placeholder 5">
            <a:extLst>
              <a:ext uri="{FF2B5EF4-FFF2-40B4-BE49-F238E27FC236}">
                <a16:creationId xmlns:a16="http://schemas.microsoft.com/office/drawing/2014/main" id="{81E1B5D7-8FB1-4CB5-92C1-DF7B7CC50029}"/>
              </a:ext>
            </a:extLst>
          </p:cNvPr>
          <p:cNvSpPr>
            <a:spLocks noGrp="1"/>
          </p:cNvSpPr>
          <p:nvPr>
            <p:ph type="body" sz="half" idx="13"/>
          </p:nvPr>
        </p:nvSpPr>
        <p:spPr/>
        <p:txBody>
          <a:bodyPr/>
          <a:lstStyle/>
          <a:p>
            <a:r>
              <a:rPr lang="en-US" altLang="ko-KR" dirty="0"/>
              <a:t>The project intends to answer this question.</a:t>
            </a:r>
            <a:endParaRPr lang="ko-KR" altLang="en-US" dirty="0"/>
          </a:p>
        </p:txBody>
      </p:sp>
      <p:sp>
        <p:nvSpPr>
          <p:cNvPr id="5" name="Text Placeholder 4">
            <a:extLst>
              <a:ext uri="{FF2B5EF4-FFF2-40B4-BE49-F238E27FC236}">
                <a16:creationId xmlns:a16="http://schemas.microsoft.com/office/drawing/2014/main" id="{9D9C45F9-91D0-4940-A471-59DD35F81210}"/>
              </a:ext>
            </a:extLst>
          </p:cNvPr>
          <p:cNvSpPr>
            <a:spLocks noGrp="1"/>
          </p:cNvSpPr>
          <p:nvPr>
            <p:ph type="body" sz="half" idx="2"/>
          </p:nvPr>
        </p:nvSpPr>
        <p:spPr/>
        <p:txBody>
          <a:bodyPr/>
          <a:lstStyle/>
          <a:p>
            <a:r>
              <a:rPr lang="en-US" altLang="ko-KR" dirty="0"/>
              <a:t>In particular, does it make sense to establish a Halal restaurant in Seoul?</a:t>
            </a:r>
            <a:endParaRPr lang="ko-KR" altLang="en-US" dirty="0"/>
          </a:p>
        </p:txBody>
      </p:sp>
    </p:spTree>
    <p:extLst>
      <p:ext uri="{BB962C8B-B14F-4D97-AF65-F5344CB8AC3E}">
        <p14:creationId xmlns:p14="http://schemas.microsoft.com/office/powerpoint/2010/main" val="960214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75B96-25F2-4372-999E-4FD18F905FC8}"/>
              </a:ext>
            </a:extLst>
          </p:cNvPr>
          <p:cNvSpPr>
            <a:spLocks noGrp="1"/>
          </p:cNvSpPr>
          <p:nvPr>
            <p:ph type="title"/>
          </p:nvPr>
        </p:nvSpPr>
        <p:spPr/>
        <p:txBody>
          <a:bodyPr/>
          <a:lstStyle/>
          <a:p>
            <a:r>
              <a:rPr lang="en-US" altLang="ko-KR" dirty="0"/>
              <a:t>METHODOLOGY</a:t>
            </a:r>
            <a:endParaRPr lang="ko-KR" altLang="en-US" dirty="0"/>
          </a:p>
        </p:txBody>
      </p:sp>
      <p:graphicFrame>
        <p:nvGraphicFramePr>
          <p:cNvPr id="4" name="Diagram 3">
            <a:extLst>
              <a:ext uri="{FF2B5EF4-FFF2-40B4-BE49-F238E27FC236}">
                <a16:creationId xmlns:a16="http://schemas.microsoft.com/office/drawing/2014/main" id="{9488569F-BC5E-49F9-BA4B-8B5244D3B496}"/>
              </a:ext>
            </a:extLst>
          </p:cNvPr>
          <p:cNvGraphicFramePr/>
          <p:nvPr>
            <p:extLst>
              <p:ext uri="{D42A27DB-BD31-4B8C-83A1-F6EECF244321}">
                <p14:modId xmlns:p14="http://schemas.microsoft.com/office/powerpoint/2010/main" val="2643382299"/>
              </p:ext>
            </p:extLst>
          </p:nvPr>
        </p:nvGraphicFramePr>
        <p:xfrm>
          <a:off x="515937" y="1866624"/>
          <a:ext cx="11160125" cy="49913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8418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98CDB-8F41-4856-8E42-FD79C6237C70}"/>
              </a:ext>
            </a:extLst>
          </p:cNvPr>
          <p:cNvSpPr>
            <a:spLocks noGrp="1"/>
          </p:cNvSpPr>
          <p:nvPr>
            <p:ph type="title"/>
          </p:nvPr>
        </p:nvSpPr>
        <p:spPr/>
        <p:txBody>
          <a:bodyPr/>
          <a:lstStyle/>
          <a:p>
            <a:r>
              <a:rPr lang="en-US" altLang="ko-KR" dirty="0"/>
              <a:t>Initial data retrieval from </a:t>
            </a:r>
            <a:r>
              <a:rPr lang="en-US" altLang="ko-KR" dirty="0" err="1"/>
              <a:t>wikipedia</a:t>
            </a:r>
            <a:endParaRPr lang="ko-KR" altLang="en-US" dirty="0"/>
          </a:p>
        </p:txBody>
      </p:sp>
      <p:pic>
        <p:nvPicPr>
          <p:cNvPr id="4" name="Content Placeholder 3">
            <a:extLst>
              <a:ext uri="{FF2B5EF4-FFF2-40B4-BE49-F238E27FC236}">
                <a16:creationId xmlns:a16="http://schemas.microsoft.com/office/drawing/2014/main" id="{5E16A0FD-692B-4225-8AEE-175CF70704DE}"/>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5282" y="3553691"/>
            <a:ext cx="10421436" cy="2909454"/>
          </a:xfrm>
          <a:prstGeom prst="rect">
            <a:avLst/>
          </a:prstGeom>
          <a:noFill/>
        </p:spPr>
      </p:pic>
      <p:sp>
        <p:nvSpPr>
          <p:cNvPr id="5" name="TextBox 4">
            <a:extLst>
              <a:ext uri="{FF2B5EF4-FFF2-40B4-BE49-F238E27FC236}">
                <a16:creationId xmlns:a16="http://schemas.microsoft.com/office/drawing/2014/main" id="{8E3012C9-8633-4A0E-85F8-6E4FF98A1B04}"/>
              </a:ext>
            </a:extLst>
          </p:cNvPr>
          <p:cNvSpPr txBox="1"/>
          <p:nvPr/>
        </p:nvSpPr>
        <p:spPr>
          <a:xfrm>
            <a:off x="515938" y="2161310"/>
            <a:ext cx="11160125" cy="1200329"/>
          </a:xfrm>
          <a:prstGeom prst="rect">
            <a:avLst/>
          </a:prstGeom>
          <a:noFill/>
        </p:spPr>
        <p:txBody>
          <a:bodyPr wrap="square" rtlCol="0">
            <a:spAutoFit/>
          </a:bodyPr>
          <a:lstStyle/>
          <a:p>
            <a:pPr marL="285750" indent="-285750">
              <a:buFont typeface="Wingdings" panose="05000000000000000000" pitchFamily="2" charset="2"/>
              <a:buChar char="Ø"/>
            </a:pPr>
            <a:r>
              <a:rPr lang="en-US" altLang="ko-KR" sz="2400" dirty="0"/>
              <a:t>Scrapped data requires cleaning</a:t>
            </a:r>
          </a:p>
          <a:p>
            <a:pPr marL="285750" indent="-285750">
              <a:buFont typeface="Wingdings" panose="05000000000000000000" pitchFamily="2" charset="2"/>
              <a:buChar char="Ø"/>
            </a:pPr>
            <a:r>
              <a:rPr lang="en-US" altLang="ko-KR" sz="2400" dirty="0"/>
              <a:t>Special care should be taken to also remove hidden non-UTF characters in the string</a:t>
            </a:r>
            <a:endParaRPr lang="ko-KR" altLang="en-US" sz="2400" dirty="0"/>
          </a:p>
        </p:txBody>
      </p:sp>
    </p:spTree>
    <p:extLst>
      <p:ext uri="{BB962C8B-B14F-4D97-AF65-F5344CB8AC3E}">
        <p14:creationId xmlns:p14="http://schemas.microsoft.com/office/powerpoint/2010/main" val="1128015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98CDB-8F41-4856-8E42-FD79C6237C70}"/>
              </a:ext>
            </a:extLst>
          </p:cNvPr>
          <p:cNvSpPr>
            <a:spLocks noGrp="1"/>
          </p:cNvSpPr>
          <p:nvPr>
            <p:ph type="title"/>
          </p:nvPr>
        </p:nvSpPr>
        <p:spPr/>
        <p:txBody>
          <a:bodyPr/>
          <a:lstStyle/>
          <a:p>
            <a:r>
              <a:rPr lang="en-US" altLang="ko-KR" dirty="0"/>
              <a:t>Cleaning data</a:t>
            </a:r>
            <a:endParaRPr lang="ko-KR" altLang="en-US" dirty="0"/>
          </a:p>
        </p:txBody>
      </p:sp>
      <p:sp>
        <p:nvSpPr>
          <p:cNvPr id="5" name="TextBox 4">
            <a:extLst>
              <a:ext uri="{FF2B5EF4-FFF2-40B4-BE49-F238E27FC236}">
                <a16:creationId xmlns:a16="http://schemas.microsoft.com/office/drawing/2014/main" id="{8E3012C9-8633-4A0E-85F8-6E4FF98A1B04}"/>
              </a:ext>
            </a:extLst>
          </p:cNvPr>
          <p:cNvSpPr txBox="1"/>
          <p:nvPr/>
        </p:nvSpPr>
        <p:spPr>
          <a:xfrm>
            <a:off x="515938" y="2161310"/>
            <a:ext cx="11160125" cy="1200329"/>
          </a:xfrm>
          <a:prstGeom prst="rect">
            <a:avLst/>
          </a:prstGeom>
          <a:noFill/>
        </p:spPr>
        <p:txBody>
          <a:bodyPr wrap="square" rtlCol="0">
            <a:spAutoFit/>
          </a:bodyPr>
          <a:lstStyle/>
          <a:p>
            <a:pPr marL="285750" indent="-285750">
              <a:buFont typeface="Wingdings" panose="05000000000000000000" pitchFamily="2" charset="2"/>
              <a:buChar char="Ø"/>
            </a:pPr>
            <a:r>
              <a:rPr lang="en-US" altLang="ko-KR" sz="2400" dirty="0"/>
              <a:t>Data cleaned and column types corrected for mathematical computations</a:t>
            </a:r>
          </a:p>
          <a:p>
            <a:pPr marL="285750" indent="-285750">
              <a:buFont typeface="Wingdings" panose="05000000000000000000" pitchFamily="2" charset="2"/>
              <a:buChar char="Ø"/>
            </a:pPr>
            <a:r>
              <a:rPr lang="en-US" altLang="ko-KR" sz="2400" dirty="0"/>
              <a:t>Notice that the population columns are now showing as integers</a:t>
            </a:r>
            <a:endParaRPr lang="ko-KR" altLang="en-US" sz="2400" dirty="0"/>
          </a:p>
        </p:txBody>
      </p:sp>
      <p:pic>
        <p:nvPicPr>
          <p:cNvPr id="8" name="Content Placeholder 7">
            <a:extLst>
              <a:ext uri="{FF2B5EF4-FFF2-40B4-BE49-F238E27FC236}">
                <a16:creationId xmlns:a16="http://schemas.microsoft.com/office/drawing/2014/main" id="{7FBBF8F5-66AE-401B-84D9-0AC3899EE620}"/>
              </a:ext>
            </a:extLst>
          </p:cNvPr>
          <p:cNvPicPr>
            <a:picLocks noGrp="1"/>
          </p:cNvPicPr>
          <p:nvPr>
            <p:ph idx="1"/>
          </p:nvPr>
        </p:nvPicPr>
        <p:blipFill>
          <a:blip r:embed="rId2"/>
          <a:stretch>
            <a:fillRect/>
          </a:stretch>
        </p:blipFill>
        <p:spPr>
          <a:xfrm>
            <a:off x="803070" y="3816927"/>
            <a:ext cx="10585860" cy="2551688"/>
          </a:xfrm>
          <a:prstGeom prst="rect">
            <a:avLst/>
          </a:prstGeom>
        </p:spPr>
      </p:pic>
    </p:spTree>
    <p:extLst>
      <p:ext uri="{BB962C8B-B14F-4D97-AF65-F5344CB8AC3E}">
        <p14:creationId xmlns:p14="http://schemas.microsoft.com/office/powerpoint/2010/main" val="3354885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98CDB-8F41-4856-8E42-FD79C6237C70}"/>
              </a:ext>
            </a:extLst>
          </p:cNvPr>
          <p:cNvSpPr>
            <a:spLocks noGrp="1"/>
          </p:cNvSpPr>
          <p:nvPr>
            <p:ph type="title"/>
          </p:nvPr>
        </p:nvSpPr>
        <p:spPr/>
        <p:txBody>
          <a:bodyPr/>
          <a:lstStyle/>
          <a:p>
            <a:r>
              <a:rPr lang="en-US" altLang="ko-KR" dirty="0"/>
              <a:t>Adding more data</a:t>
            </a:r>
            <a:endParaRPr lang="ko-KR" altLang="en-US" dirty="0"/>
          </a:p>
        </p:txBody>
      </p:sp>
      <p:sp>
        <p:nvSpPr>
          <p:cNvPr id="5" name="TextBox 4">
            <a:extLst>
              <a:ext uri="{FF2B5EF4-FFF2-40B4-BE49-F238E27FC236}">
                <a16:creationId xmlns:a16="http://schemas.microsoft.com/office/drawing/2014/main" id="{8E3012C9-8633-4A0E-85F8-6E4FF98A1B04}"/>
              </a:ext>
            </a:extLst>
          </p:cNvPr>
          <p:cNvSpPr txBox="1"/>
          <p:nvPr/>
        </p:nvSpPr>
        <p:spPr>
          <a:xfrm>
            <a:off x="515938" y="2161310"/>
            <a:ext cx="11160125" cy="830997"/>
          </a:xfrm>
          <a:prstGeom prst="rect">
            <a:avLst/>
          </a:prstGeom>
          <a:noFill/>
        </p:spPr>
        <p:txBody>
          <a:bodyPr wrap="square" rtlCol="0">
            <a:spAutoFit/>
          </a:bodyPr>
          <a:lstStyle/>
          <a:p>
            <a:pPr marL="285750" indent="-285750">
              <a:buFont typeface="Wingdings" panose="05000000000000000000" pitchFamily="2" charset="2"/>
              <a:buChar char="Ø"/>
            </a:pPr>
            <a:r>
              <a:rPr lang="en-US" altLang="ko-KR" sz="2400" dirty="0"/>
              <a:t>Cities’ GDP data has been downloaded and cleaned</a:t>
            </a:r>
          </a:p>
          <a:p>
            <a:pPr marL="285750" indent="-285750">
              <a:buFont typeface="Wingdings" panose="05000000000000000000" pitchFamily="2" charset="2"/>
              <a:buChar char="Ø"/>
            </a:pPr>
            <a:r>
              <a:rPr lang="en-US" altLang="ko-KR" sz="2400" dirty="0"/>
              <a:t>Every city has at least 1 data from the 5 estimates</a:t>
            </a:r>
            <a:endParaRPr lang="ko-KR" altLang="en-US" sz="2400" dirty="0"/>
          </a:p>
        </p:txBody>
      </p:sp>
      <p:pic>
        <p:nvPicPr>
          <p:cNvPr id="9" name="Content Placeholder 8">
            <a:extLst>
              <a:ext uri="{FF2B5EF4-FFF2-40B4-BE49-F238E27FC236}">
                <a16:creationId xmlns:a16="http://schemas.microsoft.com/office/drawing/2014/main" id="{31F338FC-D291-408A-AA92-AA1A6C760CC0}"/>
              </a:ext>
            </a:extLst>
          </p:cNvPr>
          <p:cNvPicPr>
            <a:picLocks noGrp="1"/>
          </p:cNvPicPr>
          <p:nvPr>
            <p:ph idx="1"/>
          </p:nvPr>
        </p:nvPicPr>
        <p:blipFill>
          <a:blip r:embed="rId2"/>
          <a:stretch>
            <a:fillRect/>
          </a:stretch>
        </p:blipFill>
        <p:spPr>
          <a:xfrm>
            <a:off x="853038" y="3881725"/>
            <a:ext cx="10485924" cy="2546784"/>
          </a:xfrm>
          <a:prstGeom prst="rect">
            <a:avLst/>
          </a:prstGeom>
        </p:spPr>
      </p:pic>
    </p:spTree>
    <p:extLst>
      <p:ext uri="{BB962C8B-B14F-4D97-AF65-F5344CB8AC3E}">
        <p14:creationId xmlns:p14="http://schemas.microsoft.com/office/powerpoint/2010/main" val="1756432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98CDB-8F41-4856-8E42-FD79C6237C70}"/>
              </a:ext>
            </a:extLst>
          </p:cNvPr>
          <p:cNvSpPr>
            <a:spLocks noGrp="1"/>
          </p:cNvSpPr>
          <p:nvPr>
            <p:ph type="title"/>
          </p:nvPr>
        </p:nvSpPr>
        <p:spPr/>
        <p:txBody>
          <a:bodyPr/>
          <a:lstStyle/>
          <a:p>
            <a:r>
              <a:rPr lang="en-US" altLang="ko-KR" dirty="0"/>
              <a:t>Merging </a:t>
            </a:r>
            <a:r>
              <a:rPr lang="en-US" altLang="ko-KR" dirty="0" err="1"/>
              <a:t>dataframes</a:t>
            </a:r>
            <a:endParaRPr lang="ko-KR" altLang="en-US" dirty="0"/>
          </a:p>
        </p:txBody>
      </p:sp>
      <p:sp>
        <p:nvSpPr>
          <p:cNvPr id="5" name="TextBox 4">
            <a:extLst>
              <a:ext uri="{FF2B5EF4-FFF2-40B4-BE49-F238E27FC236}">
                <a16:creationId xmlns:a16="http://schemas.microsoft.com/office/drawing/2014/main" id="{8E3012C9-8633-4A0E-85F8-6E4FF98A1B04}"/>
              </a:ext>
            </a:extLst>
          </p:cNvPr>
          <p:cNvSpPr txBox="1"/>
          <p:nvPr/>
        </p:nvSpPr>
        <p:spPr>
          <a:xfrm>
            <a:off x="515938" y="2161310"/>
            <a:ext cx="11160125" cy="1200329"/>
          </a:xfrm>
          <a:prstGeom prst="rect">
            <a:avLst/>
          </a:prstGeom>
          <a:noFill/>
        </p:spPr>
        <p:txBody>
          <a:bodyPr wrap="square" rtlCol="0">
            <a:spAutoFit/>
          </a:bodyPr>
          <a:lstStyle/>
          <a:p>
            <a:pPr marL="285750" indent="-285750">
              <a:buFont typeface="Wingdings" panose="05000000000000000000" pitchFamily="2" charset="2"/>
              <a:buChar char="Ø"/>
            </a:pPr>
            <a:r>
              <a:rPr lang="en-US" altLang="ko-KR" sz="2400" dirty="0" err="1"/>
              <a:t>Dataframe</a:t>
            </a:r>
            <a:r>
              <a:rPr lang="en-US" altLang="ko-KR" sz="2400" dirty="0"/>
              <a:t> was merged between population and GDP</a:t>
            </a:r>
          </a:p>
          <a:p>
            <a:pPr marL="285750" indent="-285750">
              <a:buFont typeface="Wingdings" panose="05000000000000000000" pitchFamily="2" charset="2"/>
              <a:buChar char="Ø"/>
            </a:pPr>
            <a:r>
              <a:rPr lang="en-US" altLang="ko-KR" sz="2400" dirty="0"/>
              <a:t>Needs careful analysis of data to verify that the city and nation names are identical between the two data frames</a:t>
            </a:r>
            <a:endParaRPr lang="ko-KR" altLang="en-US" sz="2400" dirty="0"/>
          </a:p>
        </p:txBody>
      </p:sp>
      <p:pic>
        <p:nvPicPr>
          <p:cNvPr id="7" name="Content Placeholder 6">
            <a:extLst>
              <a:ext uri="{FF2B5EF4-FFF2-40B4-BE49-F238E27FC236}">
                <a16:creationId xmlns:a16="http://schemas.microsoft.com/office/drawing/2014/main" id="{8FD7BB0D-36DC-496B-B9CA-57B0FAE9C67C}"/>
              </a:ext>
            </a:extLst>
          </p:cNvPr>
          <p:cNvPicPr>
            <a:picLocks noGrp="1"/>
          </p:cNvPicPr>
          <p:nvPr>
            <p:ph idx="1"/>
          </p:nvPr>
        </p:nvPicPr>
        <p:blipFill>
          <a:blip r:embed="rId2"/>
          <a:stretch>
            <a:fillRect/>
          </a:stretch>
        </p:blipFill>
        <p:spPr>
          <a:xfrm>
            <a:off x="3359425" y="3798599"/>
            <a:ext cx="5473150" cy="2463656"/>
          </a:xfrm>
          <a:prstGeom prst="rect">
            <a:avLst/>
          </a:prstGeom>
        </p:spPr>
      </p:pic>
    </p:spTree>
    <p:extLst>
      <p:ext uri="{BB962C8B-B14F-4D97-AF65-F5344CB8AC3E}">
        <p14:creationId xmlns:p14="http://schemas.microsoft.com/office/powerpoint/2010/main" val="3623845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98CDB-8F41-4856-8E42-FD79C6237C70}"/>
              </a:ext>
            </a:extLst>
          </p:cNvPr>
          <p:cNvSpPr>
            <a:spLocks noGrp="1"/>
          </p:cNvSpPr>
          <p:nvPr>
            <p:ph type="title"/>
          </p:nvPr>
        </p:nvSpPr>
        <p:spPr/>
        <p:txBody>
          <a:bodyPr/>
          <a:lstStyle/>
          <a:p>
            <a:r>
              <a:rPr lang="en-US" altLang="ko-KR" dirty="0"/>
              <a:t>Adding geospatial data for cities</a:t>
            </a:r>
            <a:endParaRPr lang="ko-KR" altLang="en-US" dirty="0"/>
          </a:p>
        </p:txBody>
      </p:sp>
      <p:sp>
        <p:nvSpPr>
          <p:cNvPr id="5" name="TextBox 4">
            <a:extLst>
              <a:ext uri="{FF2B5EF4-FFF2-40B4-BE49-F238E27FC236}">
                <a16:creationId xmlns:a16="http://schemas.microsoft.com/office/drawing/2014/main" id="{8E3012C9-8633-4A0E-85F8-6E4FF98A1B04}"/>
              </a:ext>
            </a:extLst>
          </p:cNvPr>
          <p:cNvSpPr txBox="1"/>
          <p:nvPr/>
        </p:nvSpPr>
        <p:spPr>
          <a:xfrm>
            <a:off x="7152267" y="2161310"/>
            <a:ext cx="4437062" cy="3046988"/>
          </a:xfrm>
          <a:prstGeom prst="rect">
            <a:avLst/>
          </a:prstGeom>
          <a:noFill/>
        </p:spPr>
        <p:txBody>
          <a:bodyPr wrap="square" rtlCol="0">
            <a:spAutoFit/>
          </a:bodyPr>
          <a:lstStyle/>
          <a:p>
            <a:pPr marL="285750" indent="-285750">
              <a:buFont typeface="Wingdings" panose="05000000000000000000" pitchFamily="2" charset="2"/>
              <a:buChar char="Ø"/>
            </a:pPr>
            <a:r>
              <a:rPr lang="en-US" altLang="ko-KR" sz="2400" dirty="0"/>
              <a:t>Data downloaded from </a:t>
            </a:r>
            <a:r>
              <a:rPr lang="en-US" altLang="ko-KR" sz="2400" dirty="0">
                <a:hlinkClick r:id="rId2"/>
              </a:rPr>
              <a:t>https://simplemaps.com/data/world-cities</a:t>
            </a:r>
            <a:r>
              <a:rPr lang="en-US" altLang="ko-KR" sz="2400" dirty="0"/>
              <a:t> to retrieve the latitude and longitude coordinates for each major cities for the top 20 cities with the highest GDP per capita in US$</a:t>
            </a:r>
            <a:endParaRPr lang="ko-KR" altLang="en-US" sz="2400" dirty="0"/>
          </a:p>
        </p:txBody>
      </p:sp>
      <p:grpSp>
        <p:nvGrpSpPr>
          <p:cNvPr id="10" name="Group 9">
            <a:extLst>
              <a:ext uri="{FF2B5EF4-FFF2-40B4-BE49-F238E27FC236}">
                <a16:creationId xmlns:a16="http://schemas.microsoft.com/office/drawing/2014/main" id="{479BD5D2-F963-42E7-8D10-8D941C32447B}"/>
              </a:ext>
            </a:extLst>
          </p:cNvPr>
          <p:cNvGrpSpPr/>
          <p:nvPr/>
        </p:nvGrpSpPr>
        <p:grpSpPr>
          <a:xfrm>
            <a:off x="515938" y="1474239"/>
            <a:ext cx="6167204" cy="5180532"/>
            <a:chOff x="515938" y="1647421"/>
            <a:chExt cx="6167204" cy="5180532"/>
          </a:xfrm>
        </p:grpSpPr>
        <p:pic>
          <p:nvPicPr>
            <p:cNvPr id="12" name="Picture 11">
              <a:extLst>
                <a:ext uri="{FF2B5EF4-FFF2-40B4-BE49-F238E27FC236}">
                  <a16:creationId xmlns:a16="http://schemas.microsoft.com/office/drawing/2014/main" id="{C3B50D28-56A6-423B-89DE-BF7F6E04C5A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15938" y="1647421"/>
              <a:ext cx="6070600" cy="3187065"/>
            </a:xfrm>
            <a:prstGeom prst="rect">
              <a:avLst/>
            </a:prstGeom>
            <a:noFill/>
          </p:spPr>
        </p:pic>
        <p:pic>
          <p:nvPicPr>
            <p:cNvPr id="13" name="Picture 12">
              <a:extLst>
                <a:ext uri="{FF2B5EF4-FFF2-40B4-BE49-F238E27FC236}">
                  <a16:creationId xmlns:a16="http://schemas.microsoft.com/office/drawing/2014/main" id="{DBEA9516-3956-4781-97A6-6D6B63A52DA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35072" y="4879138"/>
              <a:ext cx="6148070" cy="1948815"/>
            </a:xfrm>
            <a:prstGeom prst="rect">
              <a:avLst/>
            </a:prstGeom>
            <a:noFill/>
          </p:spPr>
        </p:pic>
      </p:grpSp>
    </p:spTree>
    <p:extLst>
      <p:ext uri="{BB962C8B-B14F-4D97-AF65-F5344CB8AC3E}">
        <p14:creationId xmlns:p14="http://schemas.microsoft.com/office/powerpoint/2010/main" val="3359054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98CDB-8F41-4856-8E42-FD79C6237C70}"/>
              </a:ext>
            </a:extLst>
          </p:cNvPr>
          <p:cNvSpPr>
            <a:spLocks noGrp="1"/>
          </p:cNvSpPr>
          <p:nvPr>
            <p:ph type="title"/>
          </p:nvPr>
        </p:nvSpPr>
        <p:spPr/>
        <p:txBody>
          <a:bodyPr/>
          <a:lstStyle/>
          <a:p>
            <a:r>
              <a:rPr lang="en-US" altLang="ko-KR" dirty="0"/>
              <a:t>Retrieving venues related to food from Foursquare</a:t>
            </a:r>
            <a:endParaRPr lang="ko-KR" altLang="en-US" dirty="0"/>
          </a:p>
        </p:txBody>
      </p:sp>
      <p:sp>
        <p:nvSpPr>
          <p:cNvPr id="5" name="TextBox 4">
            <a:extLst>
              <a:ext uri="{FF2B5EF4-FFF2-40B4-BE49-F238E27FC236}">
                <a16:creationId xmlns:a16="http://schemas.microsoft.com/office/drawing/2014/main" id="{8E3012C9-8633-4A0E-85F8-6E4FF98A1B04}"/>
              </a:ext>
            </a:extLst>
          </p:cNvPr>
          <p:cNvSpPr txBox="1"/>
          <p:nvPr/>
        </p:nvSpPr>
        <p:spPr>
          <a:xfrm>
            <a:off x="453595" y="2161310"/>
            <a:ext cx="4866550" cy="3046988"/>
          </a:xfrm>
          <a:prstGeom prst="rect">
            <a:avLst/>
          </a:prstGeom>
          <a:noFill/>
        </p:spPr>
        <p:txBody>
          <a:bodyPr wrap="square" rtlCol="0">
            <a:spAutoFit/>
          </a:bodyPr>
          <a:lstStyle/>
          <a:p>
            <a:pPr marL="285750" indent="-285750">
              <a:buFont typeface="Wingdings" panose="05000000000000000000" pitchFamily="2" charset="2"/>
              <a:buChar char="Ø"/>
            </a:pPr>
            <a:r>
              <a:rPr lang="en-US" altLang="ko-KR" sz="2400" dirty="0"/>
              <a:t>Seoul was selected randomly for further analysis</a:t>
            </a:r>
          </a:p>
          <a:p>
            <a:pPr marL="285750" indent="-285750">
              <a:buFont typeface="Wingdings" panose="05000000000000000000" pitchFamily="2" charset="2"/>
              <a:buChar char="Ø"/>
            </a:pPr>
            <a:r>
              <a:rPr lang="en-US" altLang="ko-KR" sz="2400" dirty="0"/>
              <a:t>Blue dots show locations for 50 food related venues retrieved from Foursquare query</a:t>
            </a:r>
          </a:p>
          <a:p>
            <a:pPr marL="285750" indent="-285750">
              <a:buFont typeface="Wingdings" panose="05000000000000000000" pitchFamily="2" charset="2"/>
              <a:buChar char="Ø"/>
            </a:pPr>
            <a:r>
              <a:rPr lang="en-US" altLang="ko-KR" sz="2400" dirty="0"/>
              <a:t>Red dot depicts the central point for Seoul’s coordinate</a:t>
            </a:r>
            <a:endParaRPr lang="ko-KR" altLang="en-US" sz="2400" dirty="0"/>
          </a:p>
        </p:txBody>
      </p:sp>
      <p:pic>
        <p:nvPicPr>
          <p:cNvPr id="7" name="Picture 6">
            <a:extLst>
              <a:ext uri="{FF2B5EF4-FFF2-40B4-BE49-F238E27FC236}">
                <a16:creationId xmlns:a16="http://schemas.microsoft.com/office/drawing/2014/main" id="{E250E0D3-B15E-44B9-98E5-32E47ADA658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439728" y="2161310"/>
            <a:ext cx="6236335" cy="3726815"/>
          </a:xfrm>
          <a:prstGeom prst="rect">
            <a:avLst/>
          </a:prstGeom>
          <a:noFill/>
        </p:spPr>
      </p:pic>
    </p:spTree>
    <p:extLst>
      <p:ext uri="{BB962C8B-B14F-4D97-AF65-F5344CB8AC3E}">
        <p14:creationId xmlns:p14="http://schemas.microsoft.com/office/powerpoint/2010/main" val="140148395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18</TotalTime>
  <Words>480</Words>
  <Application>Microsoft Office PowerPoint</Application>
  <PresentationFormat>Widescreen</PresentationFormat>
  <Paragraphs>41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vt:lpstr>
      <vt:lpstr>Vapor Trail</vt:lpstr>
      <vt:lpstr>IBM APPLIED DATA SCIENCE CAPSTONE PROJECT</vt:lpstr>
      <vt:lpstr>Which city would be best to open up a restaurant and what type of restaurant should one open?"</vt:lpstr>
      <vt:lpstr>METHODOLOGY</vt:lpstr>
      <vt:lpstr>Initial data retrieval from wikipedia</vt:lpstr>
      <vt:lpstr>Cleaning data</vt:lpstr>
      <vt:lpstr>Adding more data</vt:lpstr>
      <vt:lpstr>Merging dataframes</vt:lpstr>
      <vt:lpstr>Adding geospatial data for cities</vt:lpstr>
      <vt:lpstr>Retrieving venues related to food from Foursquare</vt:lpstr>
      <vt:lpstr>The initial result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APPLIED DATA SCIENCE CAPSTONE PROJECT</dc:title>
  <dc:creator>Ok Tae Jong</dc:creator>
  <cp:lastModifiedBy>Ok Tae Jong</cp:lastModifiedBy>
  <cp:revision>5</cp:revision>
  <dcterms:created xsi:type="dcterms:W3CDTF">2019-07-14T12:49:28Z</dcterms:created>
  <dcterms:modified xsi:type="dcterms:W3CDTF">2019-07-14T13:07:50Z</dcterms:modified>
</cp:coreProperties>
</file>