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8" r:id="rId3"/>
    <p:sldId id="257" r:id="rId4"/>
    <p:sldId id="259" r:id="rId5"/>
    <p:sldId id="285" r:id="rId6"/>
    <p:sldId id="286" r:id="rId7"/>
    <p:sldId id="260" r:id="rId8"/>
    <p:sldId id="282" r:id="rId9"/>
    <p:sldId id="283" r:id="rId10"/>
    <p:sldId id="287" r:id="rId11"/>
    <p:sldId id="288" r:id="rId12"/>
    <p:sldId id="289" r:id="rId13"/>
    <p:sldId id="290" r:id="rId14"/>
    <p:sldId id="276" r:id="rId15"/>
    <p:sldId id="280" r:id="rId16"/>
  </p:sldIdLst>
  <p:sldSz cx="18288000" cy="10287000"/>
  <p:notesSz cx="6858000" cy="9144000"/>
  <p:embeddedFontLst>
    <p:embeddedFont>
      <p:font typeface="Asap" panose="020B0604020202020204" charset="0"/>
      <p:bold r:id="rId18"/>
      <p:boldItalic r:id="rId19"/>
    </p:embeddedFont>
    <p:embeddedFont>
      <p:font typeface="Rokkitt Black" panose="020B0604020202020204" charset="0"/>
      <p:bold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0CA7958-FD7E-4B4D-97C7-4951C99EA6AC}">
  <a:tblStyle styleId="{D0CA7958-FD7E-4B4D-97C7-4951C99EA6AC}"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1" d="100"/>
          <a:sy n="61" d="100"/>
        </p:scale>
        <p:origin x="78" y="39"/>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607942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308739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904527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758032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0"/>
        <p:cNvGrpSpPr/>
        <p:nvPr/>
      </p:nvGrpSpPr>
      <p:grpSpPr>
        <a:xfrm>
          <a:off x="0" y="0"/>
          <a:ext cx="0" cy="0"/>
          <a:chOff x="0" y="0"/>
          <a:chExt cx="0" cy="0"/>
        </a:xfrm>
      </p:grpSpPr>
      <p:sp>
        <p:nvSpPr>
          <p:cNvPr id="901" name="Google Shape;901;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02" name="Google Shape;902;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6"/>
        <p:cNvGrpSpPr/>
        <p:nvPr/>
      </p:nvGrpSpPr>
      <p:grpSpPr>
        <a:xfrm>
          <a:off x="0" y="0"/>
          <a:ext cx="0" cy="0"/>
          <a:chOff x="0" y="0"/>
          <a:chExt cx="0" cy="0"/>
        </a:xfrm>
      </p:grpSpPr>
      <p:sp>
        <p:nvSpPr>
          <p:cNvPr id="977" name="Google Shape;977;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8" name="Google Shape;978;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9"/>
        <p:cNvGrpSpPr/>
        <p:nvPr/>
      </p:nvGrpSpPr>
      <p:grpSpPr>
        <a:xfrm>
          <a:off x="0" y="0"/>
          <a:ext cx="0" cy="0"/>
          <a:chOff x="0" y="0"/>
          <a:chExt cx="0" cy="0"/>
        </a:xfrm>
      </p:grpSpPr>
      <p:sp>
        <p:nvSpPr>
          <p:cNvPr id="920" name="Google Shape;920;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21" name="Google Shape;921;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990774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9"/>
        <p:cNvGrpSpPr/>
        <p:nvPr/>
      </p:nvGrpSpPr>
      <p:grpSpPr>
        <a:xfrm>
          <a:off x="0" y="0"/>
          <a:ext cx="0" cy="0"/>
          <a:chOff x="0" y="0"/>
          <a:chExt cx="0" cy="0"/>
        </a:xfrm>
      </p:grpSpPr>
      <p:sp>
        <p:nvSpPr>
          <p:cNvPr id="920" name="Google Shape;920;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21" name="Google Shape;921;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979085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6" name="Google Shape;14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100388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029442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1792288" y="612775"/>
            <a:ext cx="5486400" cy="4114800"/>
          </a:xfrm>
          <a:prstGeom prst="rect">
            <a:avLst/>
          </a:prstGeom>
          <a:noFill/>
          <a:ln>
            <a:noFill/>
          </a:ln>
        </p:spPr>
      </p:sp>
      <p:sp>
        <p:nvSpPr>
          <p:cNvPr id="64" name="Google Shape;64;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34.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38.png"/><Relationship Id="rId11" Type="http://schemas.openxmlformats.org/officeDocument/2006/relationships/image" Target="../media/image5.png"/><Relationship Id="rId5" Type="http://schemas.openxmlformats.org/officeDocument/2006/relationships/image" Target="../media/image37.png"/><Relationship Id="rId10" Type="http://schemas.openxmlformats.org/officeDocument/2006/relationships/image" Target="../media/image42.png"/><Relationship Id="rId4" Type="http://schemas.openxmlformats.org/officeDocument/2006/relationships/image" Target="../media/image36.png"/><Relationship Id="rId9" Type="http://schemas.openxmlformats.org/officeDocument/2006/relationships/image" Target="../media/image41.png"/></Relationships>
</file>

<file path=ppt/slides/_rels/slide1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23E3F"/>
        </a:solidFill>
        <a:effectLst/>
      </p:bgPr>
    </p:bg>
    <p:spTree>
      <p:nvGrpSpPr>
        <p:cNvPr id="1" name="Shape 83"/>
        <p:cNvGrpSpPr/>
        <p:nvPr/>
      </p:nvGrpSpPr>
      <p:grpSpPr>
        <a:xfrm>
          <a:off x="0" y="0"/>
          <a:ext cx="0" cy="0"/>
          <a:chOff x="0" y="0"/>
          <a:chExt cx="0" cy="0"/>
        </a:xfrm>
      </p:grpSpPr>
      <p:sp>
        <p:nvSpPr>
          <p:cNvPr id="84" name="Google Shape;84;p13"/>
          <p:cNvSpPr/>
          <p:nvPr/>
        </p:nvSpPr>
        <p:spPr>
          <a:xfrm>
            <a:off x="-189871" y="-598146"/>
            <a:ext cx="18667743" cy="10996997"/>
          </a:xfrm>
          <a:custGeom>
            <a:avLst/>
            <a:gdLst/>
            <a:ahLst/>
            <a:cxnLst/>
            <a:rect l="l" t="t" r="r" b="b"/>
            <a:pathLst>
              <a:path w="18667743" h="10996997" extrusionOk="0">
                <a:moveTo>
                  <a:pt x="0" y="0"/>
                </a:moveTo>
                <a:lnTo>
                  <a:pt x="18667742" y="0"/>
                </a:lnTo>
                <a:lnTo>
                  <a:pt x="18667742" y="10996997"/>
                </a:lnTo>
                <a:lnTo>
                  <a:pt x="0" y="10996997"/>
                </a:lnTo>
                <a:lnTo>
                  <a:pt x="0" y="0"/>
                </a:lnTo>
                <a:close/>
              </a:path>
            </a:pathLst>
          </a:custGeom>
          <a:blipFill rotWithShape="1">
            <a:blip r:embed="rId3">
              <a:alphaModFix/>
            </a:blip>
            <a:stretch>
              <a:fillRect/>
            </a:stretch>
          </a:blipFill>
          <a:ln>
            <a:noFill/>
          </a:ln>
        </p:spPr>
        <p:txBody>
          <a:bodyPr/>
          <a:lstStyle/>
          <a:p>
            <a:endParaRPr lang="en-US"/>
          </a:p>
        </p:txBody>
      </p:sp>
      <p:sp>
        <p:nvSpPr>
          <p:cNvPr id="85" name="Google Shape;85;p13"/>
          <p:cNvSpPr/>
          <p:nvPr/>
        </p:nvSpPr>
        <p:spPr>
          <a:xfrm>
            <a:off x="2865858" y="1337271"/>
            <a:ext cx="6278142" cy="6266727"/>
          </a:xfrm>
          <a:custGeom>
            <a:avLst/>
            <a:gdLst/>
            <a:ahLst/>
            <a:cxnLst/>
            <a:rect l="l" t="t" r="r" b="b"/>
            <a:pathLst>
              <a:path w="6278142" h="6266727" extrusionOk="0">
                <a:moveTo>
                  <a:pt x="0" y="0"/>
                </a:moveTo>
                <a:lnTo>
                  <a:pt x="6278142" y="0"/>
                </a:lnTo>
                <a:lnTo>
                  <a:pt x="6278142" y="6266727"/>
                </a:lnTo>
                <a:lnTo>
                  <a:pt x="0" y="6266727"/>
                </a:lnTo>
                <a:lnTo>
                  <a:pt x="0" y="0"/>
                </a:lnTo>
                <a:close/>
              </a:path>
            </a:pathLst>
          </a:custGeom>
          <a:blipFill rotWithShape="1">
            <a:blip r:embed="rId4">
              <a:alphaModFix/>
            </a:blip>
            <a:stretch>
              <a:fillRect/>
            </a:stretch>
          </a:blipFill>
          <a:ln>
            <a:noFill/>
          </a:ln>
        </p:spPr>
        <p:txBody>
          <a:bodyPr/>
          <a:lstStyle/>
          <a:p>
            <a:endParaRPr lang="en-US"/>
          </a:p>
        </p:txBody>
      </p:sp>
      <p:sp>
        <p:nvSpPr>
          <p:cNvPr id="86" name="Google Shape;86;p13"/>
          <p:cNvSpPr/>
          <p:nvPr/>
        </p:nvSpPr>
        <p:spPr>
          <a:xfrm>
            <a:off x="9144000" y="1233464"/>
            <a:ext cx="6278142" cy="6266727"/>
          </a:xfrm>
          <a:custGeom>
            <a:avLst/>
            <a:gdLst/>
            <a:ahLst/>
            <a:cxnLst/>
            <a:rect l="l" t="t" r="r" b="b"/>
            <a:pathLst>
              <a:path w="6278142" h="6266727" extrusionOk="0">
                <a:moveTo>
                  <a:pt x="0" y="0"/>
                </a:moveTo>
                <a:lnTo>
                  <a:pt x="6278142" y="0"/>
                </a:lnTo>
                <a:lnTo>
                  <a:pt x="6278142" y="6266727"/>
                </a:lnTo>
                <a:lnTo>
                  <a:pt x="0" y="6266727"/>
                </a:lnTo>
                <a:lnTo>
                  <a:pt x="0" y="0"/>
                </a:lnTo>
                <a:close/>
              </a:path>
            </a:pathLst>
          </a:custGeom>
          <a:blipFill rotWithShape="1">
            <a:blip r:embed="rId4">
              <a:alphaModFix/>
            </a:blip>
            <a:stretch>
              <a:fillRect/>
            </a:stretch>
          </a:blipFill>
          <a:ln>
            <a:noFill/>
          </a:ln>
        </p:spPr>
        <p:txBody>
          <a:bodyPr/>
          <a:lstStyle/>
          <a:p>
            <a:endParaRPr lang="en-US"/>
          </a:p>
        </p:txBody>
      </p:sp>
      <p:sp>
        <p:nvSpPr>
          <p:cNvPr id="87" name="Google Shape;87;p13"/>
          <p:cNvSpPr/>
          <p:nvPr/>
        </p:nvSpPr>
        <p:spPr>
          <a:xfrm>
            <a:off x="9011298" y="7316447"/>
            <a:ext cx="7315200" cy="3883706"/>
          </a:xfrm>
          <a:custGeom>
            <a:avLst/>
            <a:gdLst/>
            <a:ahLst/>
            <a:cxnLst/>
            <a:rect l="l" t="t" r="r" b="b"/>
            <a:pathLst>
              <a:path w="7315200" h="3883706" extrusionOk="0">
                <a:moveTo>
                  <a:pt x="0" y="0"/>
                </a:moveTo>
                <a:lnTo>
                  <a:pt x="7315200" y="0"/>
                </a:lnTo>
                <a:lnTo>
                  <a:pt x="7315200" y="3883706"/>
                </a:lnTo>
                <a:lnTo>
                  <a:pt x="0" y="3883706"/>
                </a:lnTo>
                <a:lnTo>
                  <a:pt x="0" y="0"/>
                </a:lnTo>
                <a:close/>
              </a:path>
            </a:pathLst>
          </a:custGeom>
          <a:blipFill rotWithShape="1">
            <a:blip r:embed="rId5">
              <a:alphaModFix/>
            </a:blip>
            <a:stretch>
              <a:fillRect/>
            </a:stretch>
          </a:blipFill>
          <a:ln>
            <a:noFill/>
          </a:ln>
        </p:spPr>
        <p:txBody>
          <a:bodyPr/>
          <a:lstStyle/>
          <a:p>
            <a:endParaRPr lang="en-US"/>
          </a:p>
        </p:txBody>
      </p:sp>
      <p:sp>
        <p:nvSpPr>
          <p:cNvPr id="88" name="Google Shape;88;p13"/>
          <p:cNvSpPr/>
          <p:nvPr/>
        </p:nvSpPr>
        <p:spPr>
          <a:xfrm>
            <a:off x="1961502" y="7316447"/>
            <a:ext cx="7315200" cy="3883706"/>
          </a:xfrm>
          <a:custGeom>
            <a:avLst/>
            <a:gdLst/>
            <a:ahLst/>
            <a:cxnLst/>
            <a:rect l="l" t="t" r="r" b="b"/>
            <a:pathLst>
              <a:path w="7315200" h="3883706" extrusionOk="0">
                <a:moveTo>
                  <a:pt x="0" y="0"/>
                </a:moveTo>
                <a:lnTo>
                  <a:pt x="7315200" y="0"/>
                </a:lnTo>
                <a:lnTo>
                  <a:pt x="7315200" y="3883706"/>
                </a:lnTo>
                <a:lnTo>
                  <a:pt x="0" y="3883706"/>
                </a:lnTo>
                <a:lnTo>
                  <a:pt x="0" y="0"/>
                </a:lnTo>
                <a:close/>
              </a:path>
            </a:pathLst>
          </a:custGeom>
          <a:blipFill rotWithShape="1">
            <a:blip r:embed="rId5">
              <a:alphaModFix/>
            </a:blip>
            <a:stretch>
              <a:fillRect/>
            </a:stretch>
          </a:blipFill>
          <a:ln>
            <a:noFill/>
          </a:ln>
        </p:spPr>
        <p:txBody>
          <a:bodyPr/>
          <a:lstStyle/>
          <a:p>
            <a:endParaRPr lang="en-US"/>
          </a:p>
        </p:txBody>
      </p:sp>
      <p:sp>
        <p:nvSpPr>
          <p:cNvPr id="89" name="Google Shape;89;p13"/>
          <p:cNvSpPr txBox="1"/>
          <p:nvPr/>
        </p:nvSpPr>
        <p:spPr>
          <a:xfrm>
            <a:off x="3618523" y="2976108"/>
            <a:ext cx="10714892" cy="4003404"/>
          </a:xfrm>
          <a:prstGeom prst="rect">
            <a:avLst/>
          </a:prstGeom>
          <a:noFill/>
          <a:ln>
            <a:noFill/>
          </a:ln>
        </p:spPr>
        <p:txBody>
          <a:bodyPr spcFirstLastPara="1" wrap="square" lIns="0" tIns="0" rIns="0" bIns="0" anchor="t" anchorCtr="0">
            <a:spAutoFit/>
          </a:bodyPr>
          <a:lstStyle/>
          <a:p>
            <a:pPr marL="0" marR="0" lvl="0" indent="0" algn="ctr" rtl="0">
              <a:lnSpc>
                <a:spcPct val="83997"/>
              </a:lnSpc>
              <a:spcBef>
                <a:spcPts val="0"/>
              </a:spcBef>
              <a:spcAft>
                <a:spcPts val="0"/>
              </a:spcAft>
              <a:buNone/>
            </a:pPr>
            <a:r>
              <a:rPr lang="en-US" sz="15485" dirty="0">
                <a:solidFill>
                  <a:srgbClr val="A62935"/>
                </a:solidFill>
                <a:latin typeface="Rokkitt Black"/>
                <a:sym typeface="Rokkitt Black"/>
              </a:rPr>
              <a:t>4Reel</a:t>
            </a:r>
            <a:endParaRPr dirty="0"/>
          </a:p>
          <a:p>
            <a:pPr marL="0" marR="0" lvl="0" indent="0" algn="ctr" rtl="0">
              <a:lnSpc>
                <a:spcPct val="83997"/>
              </a:lnSpc>
              <a:spcBef>
                <a:spcPts val="0"/>
              </a:spcBef>
              <a:spcAft>
                <a:spcPts val="0"/>
              </a:spcAft>
              <a:buNone/>
            </a:pPr>
            <a:r>
              <a:rPr lang="en-US" sz="15485" dirty="0">
                <a:solidFill>
                  <a:srgbClr val="A62935"/>
                </a:solidFill>
                <a:latin typeface="Rokkitt Black"/>
                <a:sym typeface="Rokkitt Black"/>
              </a:rPr>
              <a:t>Productions</a:t>
            </a:r>
            <a:endParaRPr dirty="0"/>
          </a:p>
        </p:txBody>
      </p:sp>
      <p:sp>
        <p:nvSpPr>
          <p:cNvPr id="90" name="Google Shape;90;p13"/>
          <p:cNvSpPr/>
          <p:nvPr/>
        </p:nvSpPr>
        <p:spPr>
          <a:xfrm>
            <a:off x="4265159" y="2528535"/>
            <a:ext cx="1739770" cy="1537324"/>
          </a:xfrm>
          <a:custGeom>
            <a:avLst/>
            <a:gdLst/>
            <a:ahLst/>
            <a:cxnLst/>
            <a:rect l="l" t="t" r="r" b="b"/>
            <a:pathLst>
              <a:path w="1739770" h="1537324" extrusionOk="0">
                <a:moveTo>
                  <a:pt x="0" y="0"/>
                </a:moveTo>
                <a:lnTo>
                  <a:pt x="1739770" y="0"/>
                </a:lnTo>
                <a:lnTo>
                  <a:pt x="1739770" y="1537324"/>
                </a:lnTo>
                <a:lnTo>
                  <a:pt x="0" y="1537324"/>
                </a:lnTo>
                <a:lnTo>
                  <a:pt x="0" y="0"/>
                </a:lnTo>
                <a:close/>
              </a:path>
            </a:pathLst>
          </a:custGeom>
          <a:blipFill rotWithShape="1">
            <a:blip r:embed="rId6">
              <a:alphaModFix/>
            </a:blip>
            <a:stretch>
              <a:fillRect/>
            </a:stretch>
          </a:blipFill>
          <a:ln>
            <a:noFill/>
          </a:ln>
        </p:spPr>
        <p:txBody>
          <a:bodyPr/>
          <a:lstStyle/>
          <a:p>
            <a:endParaRPr lang="en-US"/>
          </a:p>
        </p:txBody>
      </p:sp>
      <p:sp>
        <p:nvSpPr>
          <p:cNvPr id="91" name="Google Shape;91;p13"/>
          <p:cNvSpPr txBox="1"/>
          <p:nvPr/>
        </p:nvSpPr>
        <p:spPr>
          <a:xfrm>
            <a:off x="4074405" y="1661588"/>
            <a:ext cx="9873786" cy="443198"/>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2400" b="1" dirty="0">
                <a:solidFill>
                  <a:srgbClr val="560D14"/>
                </a:solidFill>
                <a:latin typeface="Asap"/>
                <a:sym typeface="Asap"/>
              </a:rPr>
              <a:t>Melissa Avila – Lorenzo Howard – </a:t>
            </a:r>
            <a:r>
              <a:rPr lang="en-US" sz="2400" b="1" dirty="0" err="1">
                <a:solidFill>
                  <a:srgbClr val="560D14"/>
                </a:solidFill>
                <a:latin typeface="Asap"/>
                <a:sym typeface="Asap"/>
              </a:rPr>
              <a:t>Sheneice</a:t>
            </a:r>
            <a:r>
              <a:rPr lang="en-US" sz="2400" b="1" dirty="0">
                <a:solidFill>
                  <a:srgbClr val="560D14"/>
                </a:solidFill>
                <a:latin typeface="Asap"/>
                <a:sym typeface="Asap"/>
              </a:rPr>
              <a:t> Booker – Fawn Payton</a:t>
            </a:r>
            <a:endParaRPr sz="1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1E3C3"/>
        </a:solidFill>
        <a:effectLst/>
      </p:bgPr>
    </p:bg>
    <p:spTree>
      <p:nvGrpSpPr>
        <p:cNvPr id="1" name="Shape 147"/>
        <p:cNvGrpSpPr/>
        <p:nvPr/>
      </p:nvGrpSpPr>
      <p:grpSpPr>
        <a:xfrm>
          <a:off x="0" y="0"/>
          <a:ext cx="0" cy="0"/>
          <a:chOff x="0" y="0"/>
          <a:chExt cx="0" cy="0"/>
        </a:xfrm>
      </p:grpSpPr>
      <p:grpSp>
        <p:nvGrpSpPr>
          <p:cNvPr id="148" name="Google Shape;148;p17"/>
          <p:cNvGrpSpPr/>
          <p:nvPr/>
        </p:nvGrpSpPr>
        <p:grpSpPr>
          <a:xfrm>
            <a:off x="552839" y="66849"/>
            <a:ext cx="17182322" cy="10007182"/>
            <a:chOff x="0" y="-19050"/>
            <a:chExt cx="4525385" cy="2450531"/>
          </a:xfrm>
        </p:grpSpPr>
        <p:sp>
          <p:nvSpPr>
            <p:cNvPr id="149" name="Google Shape;149;p17"/>
            <p:cNvSpPr/>
            <p:nvPr/>
          </p:nvSpPr>
          <p:spPr>
            <a:xfrm>
              <a:off x="0" y="0"/>
              <a:ext cx="4525385" cy="2431481"/>
            </a:xfrm>
            <a:custGeom>
              <a:avLst/>
              <a:gdLst/>
              <a:ahLst/>
              <a:cxnLst/>
              <a:rect l="l" t="t" r="r" b="b"/>
              <a:pathLst>
                <a:path w="4525385" h="2431481" extrusionOk="0">
                  <a:moveTo>
                    <a:pt x="4445967" y="0"/>
                  </a:moveTo>
                  <a:lnTo>
                    <a:pt x="79418" y="0"/>
                  </a:lnTo>
                  <a:cubicBezTo>
                    <a:pt x="79418" y="43699"/>
                    <a:pt x="44079" y="79418"/>
                    <a:pt x="0" y="79418"/>
                  </a:cubicBezTo>
                  <a:lnTo>
                    <a:pt x="0" y="2352062"/>
                  </a:lnTo>
                  <a:cubicBezTo>
                    <a:pt x="43699" y="2352062"/>
                    <a:pt x="79418" y="2387401"/>
                    <a:pt x="79418" y="2431481"/>
                  </a:cubicBezTo>
                  <a:lnTo>
                    <a:pt x="4445967" y="2431481"/>
                  </a:lnTo>
                  <a:cubicBezTo>
                    <a:pt x="4445967" y="2387781"/>
                    <a:pt x="4481306" y="2352062"/>
                    <a:pt x="4525385" y="2352062"/>
                  </a:cubicBezTo>
                  <a:lnTo>
                    <a:pt x="4525385" y="79418"/>
                  </a:lnTo>
                  <a:cubicBezTo>
                    <a:pt x="4481686" y="79418"/>
                    <a:pt x="4445967" y="44079"/>
                    <a:pt x="4445967" y="0"/>
                  </a:cubicBezTo>
                  <a:close/>
                </a:path>
              </a:pathLst>
            </a:custGeom>
            <a:solidFill>
              <a:srgbClr val="FFF3D7"/>
            </a:solidFill>
            <a:ln w="38100" cap="flat" cmpd="sng">
              <a:solidFill>
                <a:srgbClr val="C69E5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7"/>
            <p:cNvSpPr txBox="1"/>
            <p:nvPr/>
          </p:nvSpPr>
          <p:spPr>
            <a:xfrm>
              <a:off x="38100" y="-19050"/>
              <a:ext cx="736600" cy="793750"/>
            </a:xfrm>
            <a:prstGeom prst="rect">
              <a:avLst/>
            </a:prstGeom>
            <a:noFill/>
            <a:ln>
              <a:noFill/>
            </a:ln>
          </p:spPr>
          <p:txBody>
            <a:bodyPr spcFirstLastPara="1" wrap="square" lIns="50800" tIns="50800" rIns="50800" bIns="50800" anchor="ctr" anchorCtr="0">
              <a:noAutofit/>
            </a:bodyPr>
            <a:lstStyle/>
            <a:p>
              <a:pPr marL="0" marR="0" lvl="0" indent="0" algn="ctr" rtl="0">
                <a:lnSpc>
                  <a:spcPct val="178888"/>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67" name="Google Shape;167;p17"/>
          <p:cNvSpPr/>
          <p:nvPr/>
        </p:nvSpPr>
        <p:spPr>
          <a:xfrm rot="1017647">
            <a:off x="15403335" y="465786"/>
            <a:ext cx="3004711" cy="1808234"/>
          </a:xfrm>
          <a:custGeom>
            <a:avLst/>
            <a:gdLst/>
            <a:ahLst/>
            <a:cxnLst/>
            <a:rect l="l" t="t" r="r" b="b"/>
            <a:pathLst>
              <a:path w="4243461" h="2330046" extrusionOk="0">
                <a:moveTo>
                  <a:pt x="0" y="0"/>
                </a:moveTo>
                <a:lnTo>
                  <a:pt x="4243460" y="0"/>
                </a:lnTo>
                <a:lnTo>
                  <a:pt x="4243460" y="2330046"/>
                </a:lnTo>
                <a:lnTo>
                  <a:pt x="0" y="2330046"/>
                </a:lnTo>
                <a:lnTo>
                  <a:pt x="0" y="0"/>
                </a:lnTo>
                <a:close/>
              </a:path>
            </a:pathLst>
          </a:custGeom>
          <a:blipFill rotWithShape="1">
            <a:blip r:embed="rId3">
              <a:alphaModFix/>
            </a:blip>
            <a:stretch>
              <a:fillRect/>
            </a:stretch>
          </a:blipFill>
          <a:ln>
            <a:noFill/>
          </a:ln>
        </p:spPr>
        <p:txBody>
          <a:bodyPr/>
          <a:lstStyle/>
          <a:p>
            <a:endParaRPr lang="en-US"/>
          </a:p>
        </p:txBody>
      </p:sp>
      <p:pic>
        <p:nvPicPr>
          <p:cNvPr id="11" name="Picture 10">
            <a:extLst>
              <a:ext uri="{FF2B5EF4-FFF2-40B4-BE49-F238E27FC236}">
                <a16:creationId xmlns:a16="http://schemas.microsoft.com/office/drawing/2014/main" id="{CE236CED-4850-9519-7BA7-EFDF9E835CC8}"/>
              </a:ext>
            </a:extLst>
          </p:cNvPr>
          <p:cNvPicPr>
            <a:picLocks noChangeAspect="1"/>
          </p:cNvPicPr>
          <p:nvPr/>
        </p:nvPicPr>
        <p:blipFill>
          <a:blip r:embed="rId4"/>
          <a:stretch>
            <a:fillRect/>
          </a:stretch>
        </p:blipFill>
        <p:spPr>
          <a:xfrm>
            <a:off x="1737021" y="1502887"/>
            <a:ext cx="7735985" cy="6049666"/>
          </a:xfrm>
          <a:prstGeom prst="rect">
            <a:avLst/>
          </a:prstGeom>
        </p:spPr>
      </p:pic>
      <p:sp>
        <p:nvSpPr>
          <p:cNvPr id="13" name="TextBox 12">
            <a:extLst>
              <a:ext uri="{FF2B5EF4-FFF2-40B4-BE49-F238E27FC236}">
                <a16:creationId xmlns:a16="http://schemas.microsoft.com/office/drawing/2014/main" id="{684B7EE9-142A-0255-B4D8-AF62E95437AB}"/>
              </a:ext>
            </a:extLst>
          </p:cNvPr>
          <p:cNvSpPr txBox="1"/>
          <p:nvPr/>
        </p:nvSpPr>
        <p:spPr>
          <a:xfrm>
            <a:off x="9741231" y="2445315"/>
            <a:ext cx="7138754" cy="4524315"/>
          </a:xfrm>
          <a:prstGeom prst="rect">
            <a:avLst/>
          </a:prstGeom>
          <a:noFill/>
        </p:spPr>
        <p:txBody>
          <a:bodyPr wrap="square">
            <a:spAutoFit/>
          </a:bodyPr>
          <a:lstStyle/>
          <a:p>
            <a:pPr algn="ctr"/>
            <a:r>
              <a:rPr lang="en-US" sz="2400" dirty="0">
                <a:latin typeface="Rokkitt Black" panose="020B0604020202020204" charset="0"/>
              </a:rPr>
              <a:t>Accuracy testing in machine learning is a metric that evaluates how often a machine learning model correctly predicts an outcome. It's calculated by dividing the number of correct predictions by the total number of predictions. A higher accuracy indicates better model performance, but it can be misleading in some cases. For example, if a data set is imbalanced, a model that always predicts the same class could have an accuracy of 95% even if it's not useful. In these cases, other evaluation metrics like F1 score, precision, and recall can be used.</a:t>
            </a:r>
          </a:p>
        </p:txBody>
      </p:sp>
      <p:sp>
        <p:nvSpPr>
          <p:cNvPr id="14" name="TextBox 13">
            <a:extLst>
              <a:ext uri="{FF2B5EF4-FFF2-40B4-BE49-F238E27FC236}">
                <a16:creationId xmlns:a16="http://schemas.microsoft.com/office/drawing/2014/main" id="{EC987F9A-F5C1-2720-C716-4ABF6B2DF22E}"/>
              </a:ext>
            </a:extLst>
          </p:cNvPr>
          <p:cNvSpPr txBox="1"/>
          <p:nvPr/>
        </p:nvSpPr>
        <p:spPr>
          <a:xfrm>
            <a:off x="1901523" y="538906"/>
            <a:ext cx="7406979" cy="830997"/>
          </a:xfrm>
          <a:prstGeom prst="rect">
            <a:avLst/>
          </a:prstGeom>
          <a:noFill/>
        </p:spPr>
        <p:txBody>
          <a:bodyPr wrap="square">
            <a:spAutoFit/>
          </a:bodyPr>
          <a:lstStyle/>
          <a:p>
            <a:pPr algn="ctr"/>
            <a:r>
              <a:rPr lang="en-US" sz="2400" dirty="0">
                <a:latin typeface="Rokkitt Black" panose="020B0604020202020204" charset="0"/>
              </a:rPr>
              <a:t>After the third ML run, we completed accuracy testing of the data frame and attempted to optimized our data.</a:t>
            </a:r>
          </a:p>
        </p:txBody>
      </p:sp>
      <p:pic>
        <p:nvPicPr>
          <p:cNvPr id="3" name="Picture 2">
            <a:extLst>
              <a:ext uri="{FF2B5EF4-FFF2-40B4-BE49-F238E27FC236}">
                <a16:creationId xmlns:a16="http://schemas.microsoft.com/office/drawing/2014/main" id="{A45E7EFF-8A6B-62AE-5B99-446E80F7BAD7}"/>
              </a:ext>
            </a:extLst>
          </p:cNvPr>
          <p:cNvPicPr>
            <a:picLocks noChangeAspect="1"/>
          </p:cNvPicPr>
          <p:nvPr/>
        </p:nvPicPr>
        <p:blipFill>
          <a:blip r:embed="rId5"/>
          <a:stretch>
            <a:fillRect/>
          </a:stretch>
        </p:blipFill>
        <p:spPr>
          <a:xfrm>
            <a:off x="3331359" y="7914431"/>
            <a:ext cx="5069578" cy="1797721"/>
          </a:xfrm>
          <a:prstGeom prst="rect">
            <a:avLst/>
          </a:prstGeom>
        </p:spPr>
      </p:pic>
      <p:sp>
        <p:nvSpPr>
          <p:cNvPr id="2" name="TextBox 1">
            <a:extLst>
              <a:ext uri="{FF2B5EF4-FFF2-40B4-BE49-F238E27FC236}">
                <a16:creationId xmlns:a16="http://schemas.microsoft.com/office/drawing/2014/main" id="{5AD45167-E6DB-B3C4-9D19-2D5514B33895}"/>
              </a:ext>
            </a:extLst>
          </p:cNvPr>
          <p:cNvSpPr txBox="1"/>
          <p:nvPr/>
        </p:nvSpPr>
        <p:spPr>
          <a:xfrm>
            <a:off x="6110107" y="8449132"/>
            <a:ext cx="7406979" cy="461665"/>
          </a:xfrm>
          <a:prstGeom prst="rect">
            <a:avLst/>
          </a:prstGeom>
          <a:noFill/>
        </p:spPr>
        <p:txBody>
          <a:bodyPr wrap="square">
            <a:spAutoFit/>
          </a:bodyPr>
          <a:lstStyle/>
          <a:p>
            <a:pPr algn="ctr"/>
            <a:r>
              <a:rPr lang="en-US" sz="2400" dirty="0">
                <a:latin typeface="Rokkitt Black" panose="020B0604020202020204" charset="0"/>
              </a:rPr>
              <a:t>Optimization results</a:t>
            </a:r>
          </a:p>
        </p:txBody>
      </p:sp>
    </p:spTree>
    <p:extLst>
      <p:ext uri="{BB962C8B-B14F-4D97-AF65-F5344CB8AC3E}">
        <p14:creationId xmlns:p14="http://schemas.microsoft.com/office/powerpoint/2010/main" val="3309047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1E3C3"/>
        </a:solidFill>
        <a:effectLst/>
      </p:bgPr>
    </p:bg>
    <p:spTree>
      <p:nvGrpSpPr>
        <p:cNvPr id="1" name="Shape 147"/>
        <p:cNvGrpSpPr/>
        <p:nvPr/>
      </p:nvGrpSpPr>
      <p:grpSpPr>
        <a:xfrm>
          <a:off x="0" y="0"/>
          <a:ext cx="0" cy="0"/>
          <a:chOff x="0" y="0"/>
          <a:chExt cx="0" cy="0"/>
        </a:xfrm>
      </p:grpSpPr>
      <p:grpSp>
        <p:nvGrpSpPr>
          <p:cNvPr id="148" name="Google Shape;148;p17"/>
          <p:cNvGrpSpPr/>
          <p:nvPr/>
        </p:nvGrpSpPr>
        <p:grpSpPr>
          <a:xfrm>
            <a:off x="552839" y="66849"/>
            <a:ext cx="17182322" cy="10007182"/>
            <a:chOff x="0" y="-19050"/>
            <a:chExt cx="4525385" cy="2450531"/>
          </a:xfrm>
        </p:grpSpPr>
        <p:sp>
          <p:nvSpPr>
            <p:cNvPr id="149" name="Google Shape;149;p17"/>
            <p:cNvSpPr/>
            <p:nvPr/>
          </p:nvSpPr>
          <p:spPr>
            <a:xfrm>
              <a:off x="0" y="0"/>
              <a:ext cx="4525385" cy="2431481"/>
            </a:xfrm>
            <a:custGeom>
              <a:avLst/>
              <a:gdLst/>
              <a:ahLst/>
              <a:cxnLst/>
              <a:rect l="l" t="t" r="r" b="b"/>
              <a:pathLst>
                <a:path w="4525385" h="2431481" extrusionOk="0">
                  <a:moveTo>
                    <a:pt x="4445967" y="0"/>
                  </a:moveTo>
                  <a:lnTo>
                    <a:pt x="79418" y="0"/>
                  </a:lnTo>
                  <a:cubicBezTo>
                    <a:pt x="79418" y="43699"/>
                    <a:pt x="44079" y="79418"/>
                    <a:pt x="0" y="79418"/>
                  </a:cubicBezTo>
                  <a:lnTo>
                    <a:pt x="0" y="2352062"/>
                  </a:lnTo>
                  <a:cubicBezTo>
                    <a:pt x="43699" y="2352062"/>
                    <a:pt x="79418" y="2387401"/>
                    <a:pt x="79418" y="2431481"/>
                  </a:cubicBezTo>
                  <a:lnTo>
                    <a:pt x="4445967" y="2431481"/>
                  </a:lnTo>
                  <a:cubicBezTo>
                    <a:pt x="4445967" y="2387781"/>
                    <a:pt x="4481306" y="2352062"/>
                    <a:pt x="4525385" y="2352062"/>
                  </a:cubicBezTo>
                  <a:lnTo>
                    <a:pt x="4525385" y="79418"/>
                  </a:lnTo>
                  <a:cubicBezTo>
                    <a:pt x="4481686" y="79418"/>
                    <a:pt x="4445967" y="44079"/>
                    <a:pt x="4445967" y="0"/>
                  </a:cubicBezTo>
                  <a:close/>
                </a:path>
              </a:pathLst>
            </a:custGeom>
            <a:solidFill>
              <a:srgbClr val="FFF3D7"/>
            </a:solidFill>
            <a:ln w="38100" cap="flat" cmpd="sng">
              <a:solidFill>
                <a:srgbClr val="C69E5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7"/>
            <p:cNvSpPr txBox="1"/>
            <p:nvPr/>
          </p:nvSpPr>
          <p:spPr>
            <a:xfrm>
              <a:off x="38100" y="-19050"/>
              <a:ext cx="736600" cy="793750"/>
            </a:xfrm>
            <a:prstGeom prst="rect">
              <a:avLst/>
            </a:prstGeom>
            <a:noFill/>
            <a:ln>
              <a:noFill/>
            </a:ln>
          </p:spPr>
          <p:txBody>
            <a:bodyPr spcFirstLastPara="1" wrap="square" lIns="50800" tIns="50800" rIns="50800" bIns="50800" anchor="ctr" anchorCtr="0">
              <a:noAutofit/>
            </a:bodyPr>
            <a:lstStyle/>
            <a:p>
              <a:pPr marL="0" marR="0" lvl="0" indent="0" algn="ctr" rtl="0">
                <a:lnSpc>
                  <a:spcPct val="178888"/>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67" name="Google Shape;167;p17"/>
          <p:cNvSpPr/>
          <p:nvPr/>
        </p:nvSpPr>
        <p:spPr>
          <a:xfrm rot="1017647">
            <a:off x="14488858" y="1002026"/>
            <a:ext cx="3004711" cy="1808234"/>
          </a:xfrm>
          <a:custGeom>
            <a:avLst/>
            <a:gdLst/>
            <a:ahLst/>
            <a:cxnLst/>
            <a:rect l="l" t="t" r="r" b="b"/>
            <a:pathLst>
              <a:path w="4243461" h="2330046" extrusionOk="0">
                <a:moveTo>
                  <a:pt x="0" y="0"/>
                </a:moveTo>
                <a:lnTo>
                  <a:pt x="4243460" y="0"/>
                </a:lnTo>
                <a:lnTo>
                  <a:pt x="4243460" y="2330046"/>
                </a:lnTo>
                <a:lnTo>
                  <a:pt x="0" y="2330046"/>
                </a:lnTo>
                <a:lnTo>
                  <a:pt x="0" y="0"/>
                </a:lnTo>
                <a:close/>
              </a:path>
            </a:pathLst>
          </a:custGeom>
          <a:blipFill rotWithShape="1">
            <a:blip r:embed="rId3">
              <a:alphaModFix/>
            </a:blip>
            <a:stretch>
              <a:fillRect/>
            </a:stretch>
          </a:blipFill>
          <a:ln>
            <a:noFill/>
          </a:ln>
        </p:spPr>
        <p:txBody>
          <a:bodyPr/>
          <a:lstStyle/>
          <a:p>
            <a:endParaRPr lang="en-US"/>
          </a:p>
        </p:txBody>
      </p:sp>
      <p:sp>
        <p:nvSpPr>
          <p:cNvPr id="14" name="TextBox 13">
            <a:extLst>
              <a:ext uri="{FF2B5EF4-FFF2-40B4-BE49-F238E27FC236}">
                <a16:creationId xmlns:a16="http://schemas.microsoft.com/office/drawing/2014/main" id="{EC987F9A-F5C1-2720-C716-4ABF6B2DF22E}"/>
              </a:ext>
            </a:extLst>
          </p:cNvPr>
          <p:cNvSpPr txBox="1"/>
          <p:nvPr/>
        </p:nvSpPr>
        <p:spPr>
          <a:xfrm>
            <a:off x="3347369" y="603089"/>
            <a:ext cx="7406979" cy="830997"/>
          </a:xfrm>
          <a:prstGeom prst="rect">
            <a:avLst/>
          </a:prstGeom>
          <a:noFill/>
        </p:spPr>
        <p:txBody>
          <a:bodyPr wrap="square">
            <a:spAutoFit/>
          </a:bodyPr>
          <a:lstStyle/>
          <a:p>
            <a:pPr algn="ctr"/>
            <a:r>
              <a:rPr lang="en-US" sz="2400" dirty="0">
                <a:latin typeface="Rokkitt Black" panose="020B0604020202020204" charset="0"/>
              </a:rPr>
              <a:t>After the first accuracy run, we created a new data frame that focused on new movie certifications.</a:t>
            </a:r>
          </a:p>
        </p:txBody>
      </p:sp>
      <p:pic>
        <p:nvPicPr>
          <p:cNvPr id="4" name="Picture 3">
            <a:extLst>
              <a:ext uri="{FF2B5EF4-FFF2-40B4-BE49-F238E27FC236}">
                <a16:creationId xmlns:a16="http://schemas.microsoft.com/office/drawing/2014/main" id="{77B99797-99E2-0D29-F9B8-CC5599617264}"/>
              </a:ext>
            </a:extLst>
          </p:cNvPr>
          <p:cNvPicPr>
            <a:picLocks noChangeAspect="1"/>
          </p:cNvPicPr>
          <p:nvPr/>
        </p:nvPicPr>
        <p:blipFill>
          <a:blip r:embed="rId4"/>
          <a:stretch>
            <a:fillRect/>
          </a:stretch>
        </p:blipFill>
        <p:spPr>
          <a:xfrm>
            <a:off x="1171945" y="1447696"/>
            <a:ext cx="12484779" cy="2289681"/>
          </a:xfrm>
          <a:prstGeom prst="rect">
            <a:avLst/>
          </a:prstGeom>
        </p:spPr>
      </p:pic>
      <p:sp>
        <p:nvSpPr>
          <p:cNvPr id="5" name="TextBox 4">
            <a:extLst>
              <a:ext uri="{FF2B5EF4-FFF2-40B4-BE49-F238E27FC236}">
                <a16:creationId xmlns:a16="http://schemas.microsoft.com/office/drawing/2014/main" id="{99CD13EC-56F2-771D-8FAA-28264EB10952}"/>
              </a:ext>
            </a:extLst>
          </p:cNvPr>
          <p:cNvSpPr txBox="1"/>
          <p:nvPr/>
        </p:nvSpPr>
        <p:spPr>
          <a:xfrm>
            <a:off x="9144000" y="5181608"/>
            <a:ext cx="7406979" cy="830997"/>
          </a:xfrm>
          <a:prstGeom prst="rect">
            <a:avLst/>
          </a:prstGeom>
          <a:noFill/>
        </p:spPr>
        <p:txBody>
          <a:bodyPr wrap="square">
            <a:spAutoFit/>
          </a:bodyPr>
          <a:lstStyle/>
          <a:p>
            <a:pPr algn="ctr"/>
            <a:r>
              <a:rPr lang="en-US" sz="2400" dirty="0">
                <a:latin typeface="Rokkitt Black" panose="020B0604020202020204" charset="0"/>
              </a:rPr>
              <a:t>We then ran our fourth ML Model with genre removed from the data frame.</a:t>
            </a:r>
          </a:p>
        </p:txBody>
      </p:sp>
      <p:pic>
        <p:nvPicPr>
          <p:cNvPr id="7" name="Picture 6">
            <a:extLst>
              <a:ext uri="{FF2B5EF4-FFF2-40B4-BE49-F238E27FC236}">
                <a16:creationId xmlns:a16="http://schemas.microsoft.com/office/drawing/2014/main" id="{86C50A78-B17C-50D9-EE05-A418CABE80AF}"/>
              </a:ext>
            </a:extLst>
          </p:cNvPr>
          <p:cNvPicPr>
            <a:picLocks noChangeAspect="1"/>
          </p:cNvPicPr>
          <p:nvPr/>
        </p:nvPicPr>
        <p:blipFill>
          <a:blip r:embed="rId5"/>
          <a:stretch>
            <a:fillRect/>
          </a:stretch>
        </p:blipFill>
        <p:spPr>
          <a:xfrm>
            <a:off x="9144000" y="6198892"/>
            <a:ext cx="7384887" cy="513732"/>
          </a:xfrm>
          <a:prstGeom prst="rect">
            <a:avLst/>
          </a:prstGeom>
        </p:spPr>
      </p:pic>
      <p:pic>
        <p:nvPicPr>
          <p:cNvPr id="9" name="Picture 8">
            <a:extLst>
              <a:ext uri="{FF2B5EF4-FFF2-40B4-BE49-F238E27FC236}">
                <a16:creationId xmlns:a16="http://schemas.microsoft.com/office/drawing/2014/main" id="{49E7B990-B656-B85B-295C-63C62DE85B41}"/>
              </a:ext>
            </a:extLst>
          </p:cNvPr>
          <p:cNvPicPr>
            <a:picLocks noChangeAspect="1"/>
          </p:cNvPicPr>
          <p:nvPr/>
        </p:nvPicPr>
        <p:blipFill>
          <a:blip r:embed="rId6"/>
          <a:stretch>
            <a:fillRect/>
          </a:stretch>
        </p:blipFill>
        <p:spPr>
          <a:xfrm>
            <a:off x="7678488" y="6796276"/>
            <a:ext cx="9801229" cy="2675970"/>
          </a:xfrm>
          <a:prstGeom prst="rect">
            <a:avLst/>
          </a:prstGeom>
        </p:spPr>
      </p:pic>
      <p:sp>
        <p:nvSpPr>
          <p:cNvPr id="10" name="Google Shape;738;p24">
            <a:extLst>
              <a:ext uri="{FF2B5EF4-FFF2-40B4-BE49-F238E27FC236}">
                <a16:creationId xmlns:a16="http://schemas.microsoft.com/office/drawing/2014/main" id="{10B6DAB3-DAB3-840C-38BE-8C66B388F909}"/>
              </a:ext>
            </a:extLst>
          </p:cNvPr>
          <p:cNvSpPr/>
          <p:nvPr/>
        </p:nvSpPr>
        <p:spPr>
          <a:xfrm rot="329031">
            <a:off x="1293357" y="5284463"/>
            <a:ext cx="5240860" cy="2791949"/>
          </a:xfrm>
          <a:custGeom>
            <a:avLst/>
            <a:gdLst/>
            <a:ahLst/>
            <a:cxnLst/>
            <a:rect l="l" t="t" r="r" b="b"/>
            <a:pathLst>
              <a:path w="5240860" h="2791949" extrusionOk="0">
                <a:moveTo>
                  <a:pt x="0" y="0"/>
                </a:moveTo>
                <a:lnTo>
                  <a:pt x="5240859" y="0"/>
                </a:lnTo>
                <a:lnTo>
                  <a:pt x="5240859" y="2791949"/>
                </a:lnTo>
                <a:lnTo>
                  <a:pt x="0" y="2791949"/>
                </a:lnTo>
                <a:lnTo>
                  <a:pt x="0" y="0"/>
                </a:lnTo>
                <a:close/>
              </a:path>
            </a:pathLst>
          </a:custGeom>
          <a:blipFill rotWithShape="1">
            <a:blip r:embed="rId7">
              <a:alphaModFix/>
            </a:blip>
            <a:stretch>
              <a:fillRect/>
            </a:stretch>
          </a:blipFill>
          <a:ln>
            <a:noFill/>
          </a:ln>
        </p:spPr>
        <p:txBody>
          <a:bodyPr/>
          <a:lstStyle/>
          <a:p>
            <a:endParaRPr lang="en-US"/>
          </a:p>
        </p:txBody>
      </p:sp>
    </p:spTree>
    <p:extLst>
      <p:ext uri="{BB962C8B-B14F-4D97-AF65-F5344CB8AC3E}">
        <p14:creationId xmlns:p14="http://schemas.microsoft.com/office/powerpoint/2010/main" val="925438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1E3C3"/>
        </a:solidFill>
        <a:effectLst/>
      </p:bgPr>
    </p:bg>
    <p:spTree>
      <p:nvGrpSpPr>
        <p:cNvPr id="1" name="Shape 147"/>
        <p:cNvGrpSpPr/>
        <p:nvPr/>
      </p:nvGrpSpPr>
      <p:grpSpPr>
        <a:xfrm>
          <a:off x="0" y="0"/>
          <a:ext cx="0" cy="0"/>
          <a:chOff x="0" y="0"/>
          <a:chExt cx="0" cy="0"/>
        </a:xfrm>
      </p:grpSpPr>
      <p:grpSp>
        <p:nvGrpSpPr>
          <p:cNvPr id="148" name="Google Shape;148;p17"/>
          <p:cNvGrpSpPr/>
          <p:nvPr/>
        </p:nvGrpSpPr>
        <p:grpSpPr>
          <a:xfrm>
            <a:off x="552839" y="66848"/>
            <a:ext cx="17182322" cy="10147859"/>
            <a:chOff x="0" y="-19050"/>
            <a:chExt cx="4525385" cy="2450531"/>
          </a:xfrm>
        </p:grpSpPr>
        <p:sp>
          <p:nvSpPr>
            <p:cNvPr id="149" name="Google Shape;149;p17"/>
            <p:cNvSpPr/>
            <p:nvPr/>
          </p:nvSpPr>
          <p:spPr>
            <a:xfrm>
              <a:off x="0" y="0"/>
              <a:ext cx="4525385" cy="2431481"/>
            </a:xfrm>
            <a:custGeom>
              <a:avLst/>
              <a:gdLst/>
              <a:ahLst/>
              <a:cxnLst/>
              <a:rect l="l" t="t" r="r" b="b"/>
              <a:pathLst>
                <a:path w="4525385" h="2431481" extrusionOk="0">
                  <a:moveTo>
                    <a:pt x="4445967" y="0"/>
                  </a:moveTo>
                  <a:lnTo>
                    <a:pt x="79418" y="0"/>
                  </a:lnTo>
                  <a:cubicBezTo>
                    <a:pt x="79418" y="43699"/>
                    <a:pt x="44079" y="79418"/>
                    <a:pt x="0" y="79418"/>
                  </a:cubicBezTo>
                  <a:lnTo>
                    <a:pt x="0" y="2352062"/>
                  </a:lnTo>
                  <a:cubicBezTo>
                    <a:pt x="43699" y="2352062"/>
                    <a:pt x="79418" y="2387401"/>
                    <a:pt x="79418" y="2431481"/>
                  </a:cubicBezTo>
                  <a:lnTo>
                    <a:pt x="4445967" y="2431481"/>
                  </a:lnTo>
                  <a:cubicBezTo>
                    <a:pt x="4445967" y="2387781"/>
                    <a:pt x="4481306" y="2352062"/>
                    <a:pt x="4525385" y="2352062"/>
                  </a:cubicBezTo>
                  <a:lnTo>
                    <a:pt x="4525385" y="79418"/>
                  </a:lnTo>
                  <a:cubicBezTo>
                    <a:pt x="4481686" y="79418"/>
                    <a:pt x="4445967" y="44079"/>
                    <a:pt x="4445967" y="0"/>
                  </a:cubicBezTo>
                  <a:close/>
                </a:path>
              </a:pathLst>
            </a:custGeom>
            <a:solidFill>
              <a:srgbClr val="FFF3D7"/>
            </a:solidFill>
            <a:ln w="38100" cap="flat" cmpd="sng">
              <a:solidFill>
                <a:srgbClr val="C69E5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7"/>
            <p:cNvSpPr txBox="1"/>
            <p:nvPr/>
          </p:nvSpPr>
          <p:spPr>
            <a:xfrm>
              <a:off x="38100" y="-19050"/>
              <a:ext cx="736600" cy="793750"/>
            </a:xfrm>
            <a:prstGeom prst="rect">
              <a:avLst/>
            </a:prstGeom>
            <a:noFill/>
            <a:ln>
              <a:noFill/>
            </a:ln>
          </p:spPr>
          <p:txBody>
            <a:bodyPr spcFirstLastPara="1" wrap="square" lIns="50800" tIns="50800" rIns="50800" bIns="50800" anchor="ctr" anchorCtr="0">
              <a:noAutofit/>
            </a:bodyPr>
            <a:lstStyle/>
            <a:p>
              <a:pPr marL="0" marR="0" lvl="0" indent="0" algn="ctr" rtl="0">
                <a:lnSpc>
                  <a:spcPct val="178888"/>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67" name="Google Shape;167;p17"/>
          <p:cNvSpPr/>
          <p:nvPr/>
        </p:nvSpPr>
        <p:spPr>
          <a:xfrm rot="1017647">
            <a:off x="15058114" y="715512"/>
            <a:ext cx="2398952" cy="1423534"/>
          </a:xfrm>
          <a:custGeom>
            <a:avLst/>
            <a:gdLst/>
            <a:ahLst/>
            <a:cxnLst/>
            <a:rect l="l" t="t" r="r" b="b"/>
            <a:pathLst>
              <a:path w="4243461" h="2330046" extrusionOk="0">
                <a:moveTo>
                  <a:pt x="0" y="0"/>
                </a:moveTo>
                <a:lnTo>
                  <a:pt x="4243460" y="0"/>
                </a:lnTo>
                <a:lnTo>
                  <a:pt x="4243460" y="2330046"/>
                </a:lnTo>
                <a:lnTo>
                  <a:pt x="0" y="2330046"/>
                </a:lnTo>
                <a:lnTo>
                  <a:pt x="0" y="0"/>
                </a:lnTo>
                <a:close/>
              </a:path>
            </a:pathLst>
          </a:custGeom>
          <a:blipFill rotWithShape="1">
            <a:blip r:embed="rId3">
              <a:alphaModFix/>
            </a:blip>
            <a:stretch>
              <a:fillRect/>
            </a:stretch>
          </a:blipFill>
          <a:ln>
            <a:noFill/>
          </a:ln>
        </p:spPr>
        <p:txBody>
          <a:bodyPr/>
          <a:lstStyle/>
          <a:p>
            <a:endParaRPr lang="en-US"/>
          </a:p>
        </p:txBody>
      </p:sp>
      <p:pic>
        <p:nvPicPr>
          <p:cNvPr id="3" name="Picture 2">
            <a:extLst>
              <a:ext uri="{FF2B5EF4-FFF2-40B4-BE49-F238E27FC236}">
                <a16:creationId xmlns:a16="http://schemas.microsoft.com/office/drawing/2014/main" id="{C3A0CEFD-8BE0-75F4-7003-BDA441A7BC70}"/>
              </a:ext>
            </a:extLst>
          </p:cNvPr>
          <p:cNvPicPr>
            <a:picLocks noChangeAspect="1"/>
          </p:cNvPicPr>
          <p:nvPr/>
        </p:nvPicPr>
        <p:blipFill>
          <a:blip r:embed="rId4"/>
          <a:stretch>
            <a:fillRect/>
          </a:stretch>
        </p:blipFill>
        <p:spPr>
          <a:xfrm>
            <a:off x="3033800" y="382890"/>
            <a:ext cx="11314329" cy="1062161"/>
          </a:xfrm>
          <a:prstGeom prst="rect">
            <a:avLst/>
          </a:prstGeom>
        </p:spPr>
      </p:pic>
      <p:pic>
        <p:nvPicPr>
          <p:cNvPr id="8" name="Picture 7">
            <a:extLst>
              <a:ext uri="{FF2B5EF4-FFF2-40B4-BE49-F238E27FC236}">
                <a16:creationId xmlns:a16="http://schemas.microsoft.com/office/drawing/2014/main" id="{1B451CCD-0472-2B47-3992-1A8147492B91}"/>
              </a:ext>
            </a:extLst>
          </p:cNvPr>
          <p:cNvPicPr>
            <a:picLocks noChangeAspect="1"/>
          </p:cNvPicPr>
          <p:nvPr/>
        </p:nvPicPr>
        <p:blipFill>
          <a:blip r:embed="rId5"/>
          <a:stretch>
            <a:fillRect/>
          </a:stretch>
        </p:blipFill>
        <p:spPr>
          <a:xfrm>
            <a:off x="4942385" y="1481536"/>
            <a:ext cx="7062273" cy="921164"/>
          </a:xfrm>
          <a:prstGeom prst="rect">
            <a:avLst/>
          </a:prstGeom>
        </p:spPr>
      </p:pic>
      <p:pic>
        <p:nvPicPr>
          <p:cNvPr id="4098" name="Picture 2">
            <a:extLst>
              <a:ext uri="{FF2B5EF4-FFF2-40B4-BE49-F238E27FC236}">
                <a16:creationId xmlns:a16="http://schemas.microsoft.com/office/drawing/2014/main" id="{6CF95D41-9340-59D2-2A70-4E8E08E2EF7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1781" y="2684055"/>
            <a:ext cx="12664465" cy="708095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CE35BA48-0C18-3A31-4F00-8F754DEE6450}"/>
              </a:ext>
            </a:extLst>
          </p:cNvPr>
          <p:cNvSpPr txBox="1"/>
          <p:nvPr/>
        </p:nvSpPr>
        <p:spPr>
          <a:xfrm>
            <a:off x="14077705" y="5439700"/>
            <a:ext cx="3115996" cy="1569660"/>
          </a:xfrm>
          <a:prstGeom prst="rect">
            <a:avLst/>
          </a:prstGeom>
          <a:noFill/>
        </p:spPr>
        <p:txBody>
          <a:bodyPr wrap="square">
            <a:spAutoFit/>
          </a:bodyPr>
          <a:lstStyle/>
          <a:p>
            <a:pPr algn="ctr"/>
            <a:r>
              <a:rPr lang="en-US" sz="2400" dirty="0">
                <a:latin typeface="Rokkitt Black" panose="020B0604020202020204" charset="0"/>
              </a:rPr>
              <a:t>We ran another accuracy test at this point which returned at almost 100%</a:t>
            </a:r>
          </a:p>
        </p:txBody>
      </p:sp>
      <p:pic>
        <p:nvPicPr>
          <p:cNvPr id="13" name="Picture 12">
            <a:extLst>
              <a:ext uri="{FF2B5EF4-FFF2-40B4-BE49-F238E27FC236}">
                <a16:creationId xmlns:a16="http://schemas.microsoft.com/office/drawing/2014/main" id="{117777F4-FA76-9EBE-12D0-DC92D33C40F5}"/>
              </a:ext>
            </a:extLst>
          </p:cNvPr>
          <p:cNvPicPr>
            <a:picLocks noChangeAspect="1"/>
          </p:cNvPicPr>
          <p:nvPr/>
        </p:nvPicPr>
        <p:blipFill>
          <a:blip r:embed="rId7"/>
          <a:stretch>
            <a:fillRect/>
          </a:stretch>
        </p:blipFill>
        <p:spPr>
          <a:xfrm>
            <a:off x="13628823" y="7451666"/>
            <a:ext cx="4013760" cy="893153"/>
          </a:xfrm>
          <a:prstGeom prst="rect">
            <a:avLst/>
          </a:prstGeom>
        </p:spPr>
      </p:pic>
    </p:spTree>
    <p:extLst>
      <p:ext uri="{BB962C8B-B14F-4D97-AF65-F5344CB8AC3E}">
        <p14:creationId xmlns:p14="http://schemas.microsoft.com/office/powerpoint/2010/main" val="3198490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1E3C3"/>
        </a:solidFill>
        <a:effectLst/>
      </p:bgPr>
    </p:bg>
    <p:spTree>
      <p:nvGrpSpPr>
        <p:cNvPr id="1" name="Shape 147"/>
        <p:cNvGrpSpPr/>
        <p:nvPr/>
      </p:nvGrpSpPr>
      <p:grpSpPr>
        <a:xfrm>
          <a:off x="0" y="0"/>
          <a:ext cx="0" cy="0"/>
          <a:chOff x="0" y="0"/>
          <a:chExt cx="0" cy="0"/>
        </a:xfrm>
      </p:grpSpPr>
      <p:grpSp>
        <p:nvGrpSpPr>
          <p:cNvPr id="148" name="Google Shape;148;p17"/>
          <p:cNvGrpSpPr/>
          <p:nvPr/>
        </p:nvGrpSpPr>
        <p:grpSpPr>
          <a:xfrm>
            <a:off x="140678" y="66848"/>
            <a:ext cx="18014460" cy="10147859"/>
            <a:chOff x="0" y="-19050"/>
            <a:chExt cx="4525385" cy="2450531"/>
          </a:xfrm>
        </p:grpSpPr>
        <p:sp>
          <p:nvSpPr>
            <p:cNvPr id="149" name="Google Shape;149;p17"/>
            <p:cNvSpPr/>
            <p:nvPr/>
          </p:nvSpPr>
          <p:spPr>
            <a:xfrm>
              <a:off x="0" y="0"/>
              <a:ext cx="4525385" cy="2431481"/>
            </a:xfrm>
            <a:custGeom>
              <a:avLst/>
              <a:gdLst/>
              <a:ahLst/>
              <a:cxnLst/>
              <a:rect l="l" t="t" r="r" b="b"/>
              <a:pathLst>
                <a:path w="4525385" h="2431481" extrusionOk="0">
                  <a:moveTo>
                    <a:pt x="4445967" y="0"/>
                  </a:moveTo>
                  <a:lnTo>
                    <a:pt x="79418" y="0"/>
                  </a:lnTo>
                  <a:cubicBezTo>
                    <a:pt x="79418" y="43699"/>
                    <a:pt x="44079" y="79418"/>
                    <a:pt x="0" y="79418"/>
                  </a:cubicBezTo>
                  <a:lnTo>
                    <a:pt x="0" y="2352062"/>
                  </a:lnTo>
                  <a:cubicBezTo>
                    <a:pt x="43699" y="2352062"/>
                    <a:pt x="79418" y="2387401"/>
                    <a:pt x="79418" y="2431481"/>
                  </a:cubicBezTo>
                  <a:lnTo>
                    <a:pt x="4445967" y="2431481"/>
                  </a:lnTo>
                  <a:cubicBezTo>
                    <a:pt x="4445967" y="2387781"/>
                    <a:pt x="4481306" y="2352062"/>
                    <a:pt x="4525385" y="2352062"/>
                  </a:cubicBezTo>
                  <a:lnTo>
                    <a:pt x="4525385" y="79418"/>
                  </a:lnTo>
                  <a:cubicBezTo>
                    <a:pt x="4481686" y="79418"/>
                    <a:pt x="4445967" y="44079"/>
                    <a:pt x="4445967" y="0"/>
                  </a:cubicBezTo>
                  <a:close/>
                </a:path>
              </a:pathLst>
            </a:custGeom>
            <a:solidFill>
              <a:srgbClr val="FFF3D7"/>
            </a:solidFill>
            <a:ln w="38100" cap="flat" cmpd="sng">
              <a:solidFill>
                <a:srgbClr val="C69E5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7"/>
            <p:cNvSpPr txBox="1"/>
            <p:nvPr/>
          </p:nvSpPr>
          <p:spPr>
            <a:xfrm>
              <a:off x="38100" y="-19050"/>
              <a:ext cx="736600" cy="793750"/>
            </a:xfrm>
            <a:prstGeom prst="rect">
              <a:avLst/>
            </a:prstGeom>
            <a:noFill/>
            <a:ln>
              <a:noFill/>
            </a:ln>
          </p:spPr>
          <p:txBody>
            <a:bodyPr spcFirstLastPara="1" wrap="square" lIns="50800" tIns="50800" rIns="50800" bIns="50800" anchor="ctr" anchorCtr="0">
              <a:noAutofit/>
            </a:bodyPr>
            <a:lstStyle/>
            <a:p>
              <a:pPr marL="0" marR="0" lvl="0" indent="0" algn="ctr" rtl="0">
                <a:lnSpc>
                  <a:spcPct val="178888"/>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pic>
        <p:nvPicPr>
          <p:cNvPr id="4" name="Picture 3">
            <a:extLst>
              <a:ext uri="{FF2B5EF4-FFF2-40B4-BE49-F238E27FC236}">
                <a16:creationId xmlns:a16="http://schemas.microsoft.com/office/drawing/2014/main" id="{06CD2A53-6BBD-F05B-87AB-CE77D4AD88C0}"/>
              </a:ext>
            </a:extLst>
          </p:cNvPr>
          <p:cNvPicPr>
            <a:picLocks noChangeAspect="1"/>
          </p:cNvPicPr>
          <p:nvPr/>
        </p:nvPicPr>
        <p:blipFill>
          <a:blip r:embed="rId3"/>
          <a:stretch>
            <a:fillRect/>
          </a:stretch>
        </p:blipFill>
        <p:spPr>
          <a:xfrm>
            <a:off x="954921" y="1009912"/>
            <a:ext cx="6517768" cy="635612"/>
          </a:xfrm>
          <a:prstGeom prst="rect">
            <a:avLst/>
          </a:prstGeom>
        </p:spPr>
      </p:pic>
      <p:pic>
        <p:nvPicPr>
          <p:cNvPr id="6" name="Picture 5">
            <a:extLst>
              <a:ext uri="{FF2B5EF4-FFF2-40B4-BE49-F238E27FC236}">
                <a16:creationId xmlns:a16="http://schemas.microsoft.com/office/drawing/2014/main" id="{2A969FD8-D6D3-4E79-8B5B-0DFD15B7A78D}"/>
              </a:ext>
            </a:extLst>
          </p:cNvPr>
          <p:cNvPicPr>
            <a:picLocks noChangeAspect="1"/>
          </p:cNvPicPr>
          <p:nvPr/>
        </p:nvPicPr>
        <p:blipFill>
          <a:blip r:embed="rId4"/>
          <a:stretch>
            <a:fillRect/>
          </a:stretch>
        </p:blipFill>
        <p:spPr>
          <a:xfrm>
            <a:off x="7678436" y="422595"/>
            <a:ext cx="9654643" cy="1810246"/>
          </a:xfrm>
          <a:prstGeom prst="rect">
            <a:avLst/>
          </a:prstGeom>
        </p:spPr>
      </p:pic>
      <p:pic>
        <p:nvPicPr>
          <p:cNvPr id="9" name="Picture 8">
            <a:extLst>
              <a:ext uri="{FF2B5EF4-FFF2-40B4-BE49-F238E27FC236}">
                <a16:creationId xmlns:a16="http://schemas.microsoft.com/office/drawing/2014/main" id="{EB3ED538-1FB9-A232-1545-617008C93414}"/>
              </a:ext>
            </a:extLst>
          </p:cNvPr>
          <p:cNvPicPr>
            <a:picLocks noChangeAspect="1"/>
          </p:cNvPicPr>
          <p:nvPr/>
        </p:nvPicPr>
        <p:blipFill>
          <a:blip r:embed="rId5"/>
          <a:stretch>
            <a:fillRect/>
          </a:stretch>
        </p:blipFill>
        <p:spPr>
          <a:xfrm>
            <a:off x="1142959" y="2679355"/>
            <a:ext cx="6535477" cy="674480"/>
          </a:xfrm>
          <a:prstGeom prst="rect">
            <a:avLst/>
          </a:prstGeom>
        </p:spPr>
      </p:pic>
      <p:pic>
        <p:nvPicPr>
          <p:cNvPr id="11" name="Picture 10">
            <a:extLst>
              <a:ext uri="{FF2B5EF4-FFF2-40B4-BE49-F238E27FC236}">
                <a16:creationId xmlns:a16="http://schemas.microsoft.com/office/drawing/2014/main" id="{08696BC7-AC30-6378-36CA-CD96CF78C020}"/>
              </a:ext>
            </a:extLst>
          </p:cNvPr>
          <p:cNvPicPr>
            <a:picLocks noChangeAspect="1"/>
          </p:cNvPicPr>
          <p:nvPr/>
        </p:nvPicPr>
        <p:blipFill>
          <a:blip r:embed="rId6"/>
          <a:stretch>
            <a:fillRect/>
          </a:stretch>
        </p:blipFill>
        <p:spPr>
          <a:xfrm>
            <a:off x="7937606" y="2396987"/>
            <a:ext cx="7785507" cy="1239215"/>
          </a:xfrm>
          <a:prstGeom prst="rect">
            <a:avLst/>
          </a:prstGeom>
        </p:spPr>
      </p:pic>
      <p:pic>
        <p:nvPicPr>
          <p:cNvPr id="13" name="Picture 12">
            <a:extLst>
              <a:ext uri="{FF2B5EF4-FFF2-40B4-BE49-F238E27FC236}">
                <a16:creationId xmlns:a16="http://schemas.microsoft.com/office/drawing/2014/main" id="{6FC95FFE-5689-6030-16D8-9DB84551C2F7}"/>
              </a:ext>
            </a:extLst>
          </p:cNvPr>
          <p:cNvPicPr>
            <a:picLocks noChangeAspect="1"/>
          </p:cNvPicPr>
          <p:nvPr/>
        </p:nvPicPr>
        <p:blipFill>
          <a:blip r:embed="rId7"/>
          <a:stretch>
            <a:fillRect/>
          </a:stretch>
        </p:blipFill>
        <p:spPr>
          <a:xfrm>
            <a:off x="292345" y="4071913"/>
            <a:ext cx="9366061" cy="502751"/>
          </a:xfrm>
          <a:prstGeom prst="rect">
            <a:avLst/>
          </a:prstGeom>
        </p:spPr>
      </p:pic>
      <p:pic>
        <p:nvPicPr>
          <p:cNvPr id="15" name="Picture 14">
            <a:extLst>
              <a:ext uri="{FF2B5EF4-FFF2-40B4-BE49-F238E27FC236}">
                <a16:creationId xmlns:a16="http://schemas.microsoft.com/office/drawing/2014/main" id="{B0AF8F4D-1B1B-5A77-81BB-B061737C6509}"/>
              </a:ext>
            </a:extLst>
          </p:cNvPr>
          <p:cNvPicPr>
            <a:picLocks noChangeAspect="1"/>
          </p:cNvPicPr>
          <p:nvPr/>
        </p:nvPicPr>
        <p:blipFill>
          <a:blip r:embed="rId8"/>
          <a:stretch>
            <a:fillRect/>
          </a:stretch>
        </p:blipFill>
        <p:spPr>
          <a:xfrm>
            <a:off x="10111678" y="3881204"/>
            <a:ext cx="6168156" cy="693460"/>
          </a:xfrm>
          <a:prstGeom prst="rect">
            <a:avLst/>
          </a:prstGeom>
        </p:spPr>
      </p:pic>
      <p:pic>
        <p:nvPicPr>
          <p:cNvPr id="7170" name="Picture 2">
            <a:extLst>
              <a:ext uri="{FF2B5EF4-FFF2-40B4-BE49-F238E27FC236}">
                <a16:creationId xmlns:a16="http://schemas.microsoft.com/office/drawing/2014/main" id="{36087041-DA7C-AA6B-5ACC-1CD26598F57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93477" y="4819666"/>
            <a:ext cx="10292862" cy="5240042"/>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A71A929F-F363-B22F-1157-DC463A150792}"/>
              </a:ext>
            </a:extLst>
          </p:cNvPr>
          <p:cNvSpPr txBox="1"/>
          <p:nvPr/>
        </p:nvSpPr>
        <p:spPr>
          <a:xfrm>
            <a:off x="13885008" y="5856059"/>
            <a:ext cx="3952630" cy="120032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dirty="0">
                <a:ln>
                  <a:noFill/>
                </a:ln>
                <a:solidFill>
                  <a:srgbClr val="000000"/>
                </a:solidFill>
                <a:effectLst/>
                <a:uLnTx/>
                <a:uFillTx/>
                <a:latin typeface="Rokkitt Black" panose="020B0604020202020204" charset="0"/>
                <a:cs typeface="Arial"/>
                <a:sym typeface="Arial"/>
              </a:rPr>
              <a:t>We ran another accuracy test at this point which returned at almost 100%</a:t>
            </a:r>
          </a:p>
        </p:txBody>
      </p:sp>
      <p:pic>
        <p:nvPicPr>
          <p:cNvPr id="23" name="Picture 22">
            <a:extLst>
              <a:ext uri="{FF2B5EF4-FFF2-40B4-BE49-F238E27FC236}">
                <a16:creationId xmlns:a16="http://schemas.microsoft.com/office/drawing/2014/main" id="{30619639-9492-0CEA-05FD-73FB86F01F29}"/>
              </a:ext>
            </a:extLst>
          </p:cNvPr>
          <p:cNvPicPr>
            <a:picLocks noChangeAspect="1"/>
          </p:cNvPicPr>
          <p:nvPr/>
        </p:nvPicPr>
        <p:blipFill>
          <a:blip r:embed="rId10"/>
          <a:stretch>
            <a:fillRect/>
          </a:stretch>
        </p:blipFill>
        <p:spPr>
          <a:xfrm>
            <a:off x="13841046" y="7153991"/>
            <a:ext cx="4259384" cy="571391"/>
          </a:xfrm>
          <a:prstGeom prst="rect">
            <a:avLst/>
          </a:prstGeom>
        </p:spPr>
      </p:pic>
      <p:sp>
        <p:nvSpPr>
          <p:cNvPr id="24" name="Google Shape;738;p24">
            <a:extLst>
              <a:ext uri="{FF2B5EF4-FFF2-40B4-BE49-F238E27FC236}">
                <a16:creationId xmlns:a16="http://schemas.microsoft.com/office/drawing/2014/main" id="{33A0BE9B-6E1C-9E3E-9E08-44EB501644AF}"/>
              </a:ext>
            </a:extLst>
          </p:cNvPr>
          <p:cNvSpPr/>
          <p:nvPr/>
        </p:nvSpPr>
        <p:spPr>
          <a:xfrm rot="329031">
            <a:off x="342250" y="8484915"/>
            <a:ext cx="2624692" cy="1170131"/>
          </a:xfrm>
          <a:custGeom>
            <a:avLst/>
            <a:gdLst/>
            <a:ahLst/>
            <a:cxnLst/>
            <a:rect l="l" t="t" r="r" b="b"/>
            <a:pathLst>
              <a:path w="5240860" h="2791949" extrusionOk="0">
                <a:moveTo>
                  <a:pt x="0" y="0"/>
                </a:moveTo>
                <a:lnTo>
                  <a:pt x="5240859" y="0"/>
                </a:lnTo>
                <a:lnTo>
                  <a:pt x="5240859" y="2791949"/>
                </a:lnTo>
                <a:lnTo>
                  <a:pt x="0" y="2791949"/>
                </a:lnTo>
                <a:lnTo>
                  <a:pt x="0" y="0"/>
                </a:lnTo>
                <a:close/>
              </a:path>
            </a:pathLst>
          </a:custGeom>
          <a:blipFill rotWithShape="1">
            <a:blip r:embed="rId11">
              <a:alphaModFix/>
            </a:blip>
            <a:stretch>
              <a:fillRect/>
            </a:stretch>
          </a:blipFill>
          <a:ln>
            <a:noFill/>
          </a:ln>
        </p:spPr>
        <p:txBody>
          <a:bodyPr/>
          <a:lstStyle/>
          <a:p>
            <a:endParaRPr lang="en-US"/>
          </a:p>
        </p:txBody>
      </p:sp>
    </p:spTree>
    <p:extLst>
      <p:ext uri="{BB962C8B-B14F-4D97-AF65-F5344CB8AC3E}">
        <p14:creationId xmlns:p14="http://schemas.microsoft.com/office/powerpoint/2010/main" val="32126380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1E3C3"/>
        </a:solidFill>
        <a:effectLst/>
      </p:bgPr>
    </p:bg>
    <p:spTree>
      <p:nvGrpSpPr>
        <p:cNvPr id="1" name="Shape 903"/>
        <p:cNvGrpSpPr/>
        <p:nvPr/>
      </p:nvGrpSpPr>
      <p:grpSpPr>
        <a:xfrm>
          <a:off x="0" y="0"/>
          <a:ext cx="0" cy="0"/>
          <a:chOff x="0" y="0"/>
          <a:chExt cx="0" cy="0"/>
        </a:xfrm>
      </p:grpSpPr>
      <p:grpSp>
        <p:nvGrpSpPr>
          <p:cNvPr id="904" name="Google Shape;904;p33"/>
          <p:cNvGrpSpPr/>
          <p:nvPr/>
        </p:nvGrpSpPr>
        <p:grpSpPr>
          <a:xfrm rot="-5400000">
            <a:off x="-375821" y="-2316261"/>
            <a:ext cx="11886281" cy="13319495"/>
            <a:chOff x="0" y="-57150"/>
            <a:chExt cx="685800" cy="666750"/>
          </a:xfrm>
        </p:grpSpPr>
        <p:sp>
          <p:nvSpPr>
            <p:cNvPr id="905" name="Google Shape;905;p33"/>
            <p:cNvSpPr/>
            <p:nvPr/>
          </p:nvSpPr>
          <p:spPr>
            <a:xfrm>
              <a:off x="0" y="0"/>
              <a:ext cx="501248" cy="579501"/>
            </a:xfrm>
            <a:custGeom>
              <a:avLst/>
              <a:gdLst/>
              <a:ahLst/>
              <a:cxnLst/>
              <a:rect l="l" t="t" r="r" b="b"/>
              <a:pathLst>
                <a:path w="501248" h="579501" extrusionOk="0">
                  <a:moveTo>
                    <a:pt x="203200" y="579501"/>
                  </a:moveTo>
                  <a:lnTo>
                    <a:pt x="298048" y="579501"/>
                  </a:lnTo>
                  <a:lnTo>
                    <a:pt x="501248" y="0"/>
                  </a:lnTo>
                  <a:lnTo>
                    <a:pt x="0" y="0"/>
                  </a:lnTo>
                  <a:lnTo>
                    <a:pt x="203200" y="579501"/>
                  </a:lnTo>
                  <a:close/>
                </a:path>
              </a:pathLst>
            </a:custGeom>
            <a:solidFill>
              <a:srgbClr val="EBC566"/>
            </a:solidFill>
            <a:ln>
              <a:noFill/>
            </a:ln>
          </p:spPr>
          <p:txBody>
            <a:bodyPr/>
            <a:lstStyle/>
            <a:p>
              <a:endParaRPr lang="en-US"/>
            </a:p>
          </p:txBody>
        </p:sp>
        <p:sp>
          <p:nvSpPr>
            <p:cNvPr id="906" name="Google Shape;906;p33"/>
            <p:cNvSpPr txBox="1"/>
            <p:nvPr/>
          </p:nvSpPr>
          <p:spPr>
            <a:xfrm>
              <a:off x="127000" y="-57150"/>
              <a:ext cx="558800" cy="666750"/>
            </a:xfrm>
            <a:prstGeom prst="rect">
              <a:avLst/>
            </a:prstGeom>
            <a:noFill/>
            <a:ln>
              <a:noFill/>
            </a:ln>
          </p:spPr>
          <p:txBody>
            <a:bodyPr spcFirstLastPara="1" wrap="square" lIns="50800" tIns="50800" rIns="50800" bIns="50800" anchor="ctr" anchorCtr="0">
              <a:noAutofit/>
            </a:bodyPr>
            <a:lstStyle/>
            <a:p>
              <a:pPr marL="0" marR="0" lvl="0" indent="0" algn="ctr" rtl="0">
                <a:lnSpc>
                  <a:spcPct val="178888"/>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907" name="Google Shape;907;p33"/>
          <p:cNvSpPr/>
          <p:nvPr/>
        </p:nvSpPr>
        <p:spPr>
          <a:xfrm flipH="1">
            <a:off x="10293069" y="1599000"/>
            <a:ext cx="8384776" cy="7353992"/>
          </a:xfrm>
          <a:custGeom>
            <a:avLst/>
            <a:gdLst/>
            <a:ahLst/>
            <a:cxnLst/>
            <a:rect l="l" t="t" r="r" b="b"/>
            <a:pathLst>
              <a:path w="9262208" h="7965499" extrusionOk="0">
                <a:moveTo>
                  <a:pt x="9262208" y="0"/>
                </a:moveTo>
                <a:lnTo>
                  <a:pt x="0" y="0"/>
                </a:lnTo>
                <a:lnTo>
                  <a:pt x="0" y="7965499"/>
                </a:lnTo>
                <a:lnTo>
                  <a:pt x="9262208" y="7965499"/>
                </a:lnTo>
                <a:lnTo>
                  <a:pt x="9262208" y="0"/>
                </a:lnTo>
                <a:close/>
              </a:path>
            </a:pathLst>
          </a:custGeom>
          <a:blipFill rotWithShape="1">
            <a:blip r:embed="rId3">
              <a:alphaModFix/>
            </a:blip>
            <a:stretch>
              <a:fillRect/>
            </a:stretch>
          </a:blipFill>
          <a:ln>
            <a:noFill/>
          </a:ln>
        </p:spPr>
        <p:txBody>
          <a:bodyPr/>
          <a:lstStyle/>
          <a:p>
            <a:endParaRPr lang="en-US"/>
          </a:p>
        </p:txBody>
      </p:sp>
      <p:sp>
        <p:nvSpPr>
          <p:cNvPr id="2" name="Google Shape;129;p15">
            <a:extLst>
              <a:ext uri="{FF2B5EF4-FFF2-40B4-BE49-F238E27FC236}">
                <a16:creationId xmlns:a16="http://schemas.microsoft.com/office/drawing/2014/main" id="{9DDFB6CE-6D73-D865-671E-D6463C02E971}"/>
              </a:ext>
            </a:extLst>
          </p:cNvPr>
          <p:cNvSpPr txBox="1"/>
          <p:nvPr/>
        </p:nvSpPr>
        <p:spPr>
          <a:xfrm>
            <a:off x="1610315" y="209546"/>
            <a:ext cx="14274350" cy="886397"/>
          </a:xfrm>
          <a:prstGeom prst="rect">
            <a:avLst/>
          </a:prstGeom>
          <a:noFill/>
          <a:ln>
            <a:noFill/>
          </a:ln>
        </p:spPr>
        <p:txBody>
          <a:bodyPr spcFirstLastPara="1" wrap="square" lIns="0" tIns="0" rIns="0" bIns="0" anchor="t" anchorCtr="0">
            <a:spAutoFit/>
          </a:bodyPr>
          <a:lstStyle/>
          <a:p>
            <a:pPr marL="0" marR="0" lvl="0" indent="0" algn="ctr" rtl="0">
              <a:lnSpc>
                <a:spcPct val="120003"/>
              </a:lnSpc>
              <a:spcBef>
                <a:spcPts val="0"/>
              </a:spcBef>
              <a:spcAft>
                <a:spcPts val="0"/>
              </a:spcAft>
              <a:buNone/>
            </a:pPr>
            <a:r>
              <a:rPr lang="en-US" sz="4800" dirty="0">
                <a:solidFill>
                  <a:srgbClr val="9F7933"/>
                </a:solidFill>
                <a:latin typeface="Rokkitt Black"/>
                <a:sym typeface="Rokkitt Black"/>
              </a:rPr>
              <a:t>Summary: Predictive Data for Movie Success?</a:t>
            </a:r>
            <a:endParaRPr sz="600" dirty="0"/>
          </a:p>
        </p:txBody>
      </p:sp>
      <p:sp>
        <p:nvSpPr>
          <p:cNvPr id="6" name="TextBox 5">
            <a:extLst>
              <a:ext uri="{FF2B5EF4-FFF2-40B4-BE49-F238E27FC236}">
                <a16:creationId xmlns:a16="http://schemas.microsoft.com/office/drawing/2014/main" id="{78729D92-E353-954D-5448-218CB9813680}"/>
              </a:ext>
            </a:extLst>
          </p:cNvPr>
          <p:cNvSpPr txBox="1"/>
          <p:nvPr/>
        </p:nvSpPr>
        <p:spPr>
          <a:xfrm>
            <a:off x="2864581" y="1704815"/>
            <a:ext cx="10061030" cy="120032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dirty="0">
                <a:ln>
                  <a:noFill/>
                </a:ln>
                <a:solidFill>
                  <a:srgbClr val="000000"/>
                </a:solidFill>
                <a:effectLst/>
                <a:uLnTx/>
                <a:uFillTx/>
                <a:latin typeface="Rokkitt Black" panose="020B0604020202020204" charset="0"/>
                <a:cs typeface="Arial"/>
                <a:sym typeface="Arial"/>
              </a:rPr>
              <a:t>The TMDB 3000+ Movie Dataset, while comprehensive, is not free from inaccuracies and inconsistencies. But did give us an interesting insight. By removing some data points our data became cleaner.</a:t>
            </a:r>
          </a:p>
        </p:txBody>
      </p:sp>
      <p:sp>
        <p:nvSpPr>
          <p:cNvPr id="10" name="TextBox 9">
            <a:extLst>
              <a:ext uri="{FF2B5EF4-FFF2-40B4-BE49-F238E27FC236}">
                <a16:creationId xmlns:a16="http://schemas.microsoft.com/office/drawing/2014/main" id="{E5A89096-FF4F-B282-6CDA-B6EDB952D9F3}"/>
              </a:ext>
            </a:extLst>
          </p:cNvPr>
          <p:cNvSpPr txBox="1"/>
          <p:nvPr/>
        </p:nvSpPr>
        <p:spPr>
          <a:xfrm>
            <a:off x="212416" y="3248835"/>
            <a:ext cx="10280930" cy="3785652"/>
          </a:xfrm>
          <a:prstGeom prst="rect">
            <a:avLst/>
          </a:prstGeom>
          <a:noFill/>
        </p:spPr>
        <p:txBody>
          <a:bodyPr wrap="square">
            <a:spAutoFit/>
          </a:bodyPr>
          <a:lstStyle/>
          <a:p>
            <a:pPr marL="285750" marR="0" lvl="0" indent="-285750" algn="ctr"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400" b="0" i="0" u="none" strike="noStrike" kern="0" cap="none" spc="0" normalizeH="0" baseline="0" noProof="0" dirty="0">
                <a:ln>
                  <a:noFill/>
                </a:ln>
                <a:solidFill>
                  <a:srgbClr val="000000"/>
                </a:solidFill>
                <a:effectLst/>
                <a:uLnTx/>
                <a:uFillTx/>
                <a:latin typeface="Rokkitt Black" panose="020B0604020202020204" charset="0"/>
                <a:cs typeface="Arial"/>
                <a:sym typeface="Arial"/>
              </a:rPr>
              <a:t>Genres: Certain genres consistently perform well. Action, adventure, fantasy, and sci-fi films tend to attract large audiences. Filmmakers often leverage these genres to maximize box office revenue.</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2400" b="0" i="0" u="none" strike="noStrike" kern="0" cap="none" spc="0" normalizeH="0" baseline="0" noProof="0" dirty="0">
              <a:ln>
                <a:noFill/>
              </a:ln>
              <a:solidFill>
                <a:srgbClr val="000000"/>
              </a:solidFill>
              <a:effectLst/>
              <a:uLnTx/>
              <a:uFillTx/>
              <a:latin typeface="Rokkitt Black" panose="020B0604020202020204" charset="0"/>
              <a:cs typeface="Arial"/>
              <a:sym typeface="Arial"/>
            </a:endParaRPr>
          </a:p>
          <a:p>
            <a:pPr marL="285750" marR="0" lvl="0" indent="-285750" algn="ctr"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400" b="0" i="0" u="none" strike="noStrike" kern="0" cap="none" spc="0" normalizeH="0" baseline="0" noProof="0" dirty="0">
                <a:ln>
                  <a:noFill/>
                </a:ln>
                <a:solidFill>
                  <a:srgbClr val="000000"/>
                </a:solidFill>
                <a:effectLst/>
                <a:uLnTx/>
                <a:uFillTx/>
                <a:latin typeface="Rokkitt Black" panose="020B0604020202020204" charset="0"/>
                <a:cs typeface="Arial"/>
                <a:sym typeface="Arial"/>
              </a:rPr>
              <a:t>Runtime: While there’s no magic runtime, striking a balance is crucial. Too short, and audiences might feel unsatisfied; too long, and attention wanes. Aim for engaging storytelling within a reasonable duration.</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2400" b="0" i="0" u="none" strike="noStrike" kern="0" cap="none" spc="0" normalizeH="0" baseline="0" noProof="0" dirty="0">
              <a:ln>
                <a:noFill/>
              </a:ln>
              <a:solidFill>
                <a:srgbClr val="000000"/>
              </a:solidFill>
              <a:effectLst/>
              <a:uLnTx/>
              <a:uFillTx/>
              <a:latin typeface="Rokkitt Black" panose="020B0604020202020204" charset="0"/>
              <a:cs typeface="Arial"/>
              <a:sym typeface="Arial"/>
            </a:endParaRPr>
          </a:p>
          <a:p>
            <a:pPr marL="285750" marR="0" lvl="0" indent="-285750" algn="ctr"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400" b="0" i="0" u="none" strike="noStrike" kern="0" cap="none" spc="0" normalizeH="0" baseline="0" noProof="0" dirty="0">
                <a:ln>
                  <a:noFill/>
                </a:ln>
                <a:solidFill>
                  <a:srgbClr val="000000"/>
                </a:solidFill>
                <a:effectLst/>
                <a:uLnTx/>
                <a:uFillTx/>
                <a:latin typeface="Rokkitt Black" panose="020B0604020202020204" charset="0"/>
                <a:cs typeface="Arial"/>
                <a:sym typeface="Arial"/>
              </a:rPr>
              <a:t>Production Costs: High budgets don’t always guarantee success. Efficiently allocating resources and managing costs is essential. </a:t>
            </a:r>
            <a:endParaRPr kumimoji="0" lang="en-US"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1" name="TextBox 10">
            <a:extLst>
              <a:ext uri="{FF2B5EF4-FFF2-40B4-BE49-F238E27FC236}">
                <a16:creationId xmlns:a16="http://schemas.microsoft.com/office/drawing/2014/main" id="{E3982A7D-8EB2-4C85-B54F-307A7E7E6015}"/>
              </a:ext>
            </a:extLst>
          </p:cNvPr>
          <p:cNvSpPr txBox="1"/>
          <p:nvPr/>
        </p:nvSpPr>
        <p:spPr>
          <a:xfrm>
            <a:off x="2604286" y="7828990"/>
            <a:ext cx="10764451" cy="156966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400" dirty="0">
                <a:latin typeface="Rokkitt Black" panose="020B0604020202020204" charset="0"/>
              </a:rPr>
              <a:t>If our data contained additional details such as race or revenue by state/city, the process may have been less frustrating.  But it could also be said that this particular dataset </a:t>
            </a:r>
            <a:r>
              <a:rPr lang="en-US" sz="2400" dirty="0" err="1">
                <a:latin typeface="Rokkitt Black" panose="020B0604020202020204" charset="0"/>
              </a:rPr>
              <a:t>topice</a:t>
            </a:r>
            <a:r>
              <a:rPr lang="en-US" sz="2400" dirty="0">
                <a:latin typeface="Rokkitt Black" panose="020B0604020202020204" charset="0"/>
              </a:rPr>
              <a:t> may not be capable of providing true predictive data compared to a topic such as real estate.</a:t>
            </a:r>
            <a:endParaRPr kumimoji="0" lang="en-US" sz="2400" b="0" i="0" u="none" strike="noStrike" kern="0" cap="none" spc="0" normalizeH="0" baseline="0" noProof="0" dirty="0">
              <a:ln>
                <a:noFill/>
              </a:ln>
              <a:solidFill>
                <a:srgbClr val="000000"/>
              </a:solidFill>
              <a:effectLst/>
              <a:uLnTx/>
              <a:uFillTx/>
              <a:latin typeface="Rokkitt Black" panose="020B0604020202020204" charset="0"/>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560D14"/>
        </a:solidFill>
        <a:effectLst/>
      </p:bgPr>
    </p:bg>
    <p:spTree>
      <p:nvGrpSpPr>
        <p:cNvPr id="1" name="Shape 979"/>
        <p:cNvGrpSpPr/>
        <p:nvPr/>
      </p:nvGrpSpPr>
      <p:grpSpPr>
        <a:xfrm>
          <a:off x="0" y="0"/>
          <a:ext cx="0" cy="0"/>
          <a:chOff x="0" y="0"/>
          <a:chExt cx="0" cy="0"/>
        </a:xfrm>
      </p:grpSpPr>
      <p:grpSp>
        <p:nvGrpSpPr>
          <p:cNvPr id="980" name="Google Shape;980;p37"/>
          <p:cNvGrpSpPr/>
          <p:nvPr/>
        </p:nvGrpSpPr>
        <p:grpSpPr>
          <a:xfrm>
            <a:off x="-144407" y="1269747"/>
            <a:ext cx="18576815" cy="7015303"/>
            <a:chOff x="0" y="-57150"/>
            <a:chExt cx="4892659" cy="1847652"/>
          </a:xfrm>
        </p:grpSpPr>
        <p:sp>
          <p:nvSpPr>
            <p:cNvPr id="981" name="Google Shape;981;p37"/>
            <p:cNvSpPr/>
            <p:nvPr/>
          </p:nvSpPr>
          <p:spPr>
            <a:xfrm>
              <a:off x="0" y="0"/>
              <a:ext cx="4892659" cy="1790502"/>
            </a:xfrm>
            <a:custGeom>
              <a:avLst/>
              <a:gdLst/>
              <a:ahLst/>
              <a:cxnLst/>
              <a:rect l="l" t="t" r="r" b="b"/>
              <a:pathLst>
                <a:path w="4892659" h="1790502" extrusionOk="0">
                  <a:moveTo>
                    <a:pt x="0" y="0"/>
                  </a:moveTo>
                  <a:lnTo>
                    <a:pt x="4892659" y="0"/>
                  </a:lnTo>
                  <a:lnTo>
                    <a:pt x="4892659" y="1790502"/>
                  </a:lnTo>
                  <a:lnTo>
                    <a:pt x="0" y="1790502"/>
                  </a:lnTo>
                  <a:close/>
                </a:path>
              </a:pathLst>
            </a:custGeom>
            <a:solidFill>
              <a:srgbClr val="712628"/>
            </a:solidFill>
            <a:ln>
              <a:noFill/>
            </a:ln>
          </p:spPr>
          <p:txBody>
            <a:bodyPr/>
            <a:lstStyle/>
            <a:p>
              <a:endParaRPr lang="en-US"/>
            </a:p>
          </p:txBody>
        </p:sp>
        <p:sp>
          <p:nvSpPr>
            <p:cNvPr id="982" name="Google Shape;982;p37"/>
            <p:cNvSpPr txBox="1"/>
            <p:nvPr/>
          </p:nvSpPr>
          <p:spPr>
            <a:xfrm>
              <a:off x="0" y="-57150"/>
              <a:ext cx="812800" cy="869950"/>
            </a:xfrm>
            <a:prstGeom prst="rect">
              <a:avLst/>
            </a:prstGeom>
            <a:noFill/>
            <a:ln>
              <a:noFill/>
            </a:ln>
          </p:spPr>
          <p:txBody>
            <a:bodyPr spcFirstLastPara="1" wrap="square" lIns="50800" tIns="50800" rIns="50800" bIns="50800" anchor="ctr" anchorCtr="0">
              <a:noAutofit/>
            </a:bodyPr>
            <a:lstStyle/>
            <a:p>
              <a:pPr marL="0" marR="0" lvl="0" indent="0" algn="ctr" rtl="0">
                <a:lnSpc>
                  <a:spcPct val="178888"/>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83" name="Google Shape;983;p37"/>
          <p:cNvGrpSpPr/>
          <p:nvPr/>
        </p:nvGrpSpPr>
        <p:grpSpPr>
          <a:xfrm>
            <a:off x="-144407" y="1617019"/>
            <a:ext cx="18576815" cy="6320759"/>
            <a:chOff x="0" y="-57150"/>
            <a:chExt cx="4892659" cy="1664727"/>
          </a:xfrm>
        </p:grpSpPr>
        <p:sp>
          <p:nvSpPr>
            <p:cNvPr id="984" name="Google Shape;984;p37"/>
            <p:cNvSpPr/>
            <p:nvPr/>
          </p:nvSpPr>
          <p:spPr>
            <a:xfrm>
              <a:off x="0" y="0"/>
              <a:ext cx="4892659" cy="1607577"/>
            </a:xfrm>
            <a:custGeom>
              <a:avLst/>
              <a:gdLst/>
              <a:ahLst/>
              <a:cxnLst/>
              <a:rect l="l" t="t" r="r" b="b"/>
              <a:pathLst>
                <a:path w="4892659" h="1607577" extrusionOk="0">
                  <a:moveTo>
                    <a:pt x="0" y="0"/>
                  </a:moveTo>
                  <a:lnTo>
                    <a:pt x="4892659" y="0"/>
                  </a:lnTo>
                  <a:lnTo>
                    <a:pt x="4892659" y="1607577"/>
                  </a:lnTo>
                  <a:lnTo>
                    <a:pt x="0" y="1607577"/>
                  </a:lnTo>
                  <a:close/>
                </a:path>
              </a:pathLst>
            </a:custGeom>
            <a:solidFill>
              <a:srgbClr val="3B060B"/>
            </a:solidFill>
            <a:ln>
              <a:noFill/>
            </a:ln>
          </p:spPr>
          <p:txBody>
            <a:bodyPr/>
            <a:lstStyle/>
            <a:p>
              <a:endParaRPr lang="en-US"/>
            </a:p>
          </p:txBody>
        </p:sp>
        <p:sp>
          <p:nvSpPr>
            <p:cNvPr id="985" name="Google Shape;985;p37"/>
            <p:cNvSpPr txBox="1"/>
            <p:nvPr/>
          </p:nvSpPr>
          <p:spPr>
            <a:xfrm>
              <a:off x="0" y="-57150"/>
              <a:ext cx="812800" cy="869950"/>
            </a:xfrm>
            <a:prstGeom prst="rect">
              <a:avLst/>
            </a:prstGeom>
            <a:noFill/>
            <a:ln>
              <a:noFill/>
            </a:ln>
          </p:spPr>
          <p:txBody>
            <a:bodyPr spcFirstLastPara="1" wrap="square" lIns="50800" tIns="50800" rIns="50800" bIns="50800" anchor="ctr" anchorCtr="0">
              <a:noAutofit/>
            </a:bodyPr>
            <a:lstStyle/>
            <a:p>
              <a:pPr marL="0" marR="0" lvl="0" indent="0" algn="ctr" rtl="0">
                <a:lnSpc>
                  <a:spcPct val="178888"/>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986" name="Google Shape;986;p37"/>
          <p:cNvSpPr/>
          <p:nvPr/>
        </p:nvSpPr>
        <p:spPr>
          <a:xfrm>
            <a:off x="-144407" y="-91196"/>
            <a:ext cx="4873026" cy="10469392"/>
          </a:xfrm>
          <a:custGeom>
            <a:avLst/>
            <a:gdLst/>
            <a:ahLst/>
            <a:cxnLst/>
            <a:rect l="l" t="t" r="r" b="b"/>
            <a:pathLst>
              <a:path w="4873026" h="10469392" extrusionOk="0">
                <a:moveTo>
                  <a:pt x="0" y="0"/>
                </a:moveTo>
                <a:lnTo>
                  <a:pt x="4873026" y="0"/>
                </a:lnTo>
                <a:lnTo>
                  <a:pt x="4873026" y="10469392"/>
                </a:lnTo>
                <a:lnTo>
                  <a:pt x="0" y="10469392"/>
                </a:lnTo>
                <a:lnTo>
                  <a:pt x="0" y="0"/>
                </a:lnTo>
                <a:close/>
              </a:path>
            </a:pathLst>
          </a:custGeom>
          <a:blipFill rotWithShape="1">
            <a:blip r:embed="rId3">
              <a:alphaModFix/>
            </a:blip>
            <a:stretch>
              <a:fillRect/>
            </a:stretch>
          </a:blipFill>
          <a:ln>
            <a:noFill/>
          </a:ln>
        </p:spPr>
        <p:txBody>
          <a:bodyPr/>
          <a:lstStyle/>
          <a:p>
            <a:endParaRPr lang="en-US"/>
          </a:p>
        </p:txBody>
      </p:sp>
      <p:sp>
        <p:nvSpPr>
          <p:cNvPr id="987" name="Google Shape;987;p37"/>
          <p:cNvSpPr/>
          <p:nvPr/>
        </p:nvSpPr>
        <p:spPr>
          <a:xfrm flipH="1">
            <a:off x="13559381" y="-91196"/>
            <a:ext cx="4873026" cy="10469392"/>
          </a:xfrm>
          <a:custGeom>
            <a:avLst/>
            <a:gdLst/>
            <a:ahLst/>
            <a:cxnLst/>
            <a:rect l="l" t="t" r="r" b="b"/>
            <a:pathLst>
              <a:path w="4873026" h="10469392" extrusionOk="0">
                <a:moveTo>
                  <a:pt x="4873026" y="0"/>
                </a:moveTo>
                <a:lnTo>
                  <a:pt x="0" y="0"/>
                </a:lnTo>
                <a:lnTo>
                  <a:pt x="0" y="10469392"/>
                </a:lnTo>
                <a:lnTo>
                  <a:pt x="4873026" y="10469392"/>
                </a:lnTo>
                <a:lnTo>
                  <a:pt x="4873026" y="0"/>
                </a:lnTo>
                <a:close/>
              </a:path>
            </a:pathLst>
          </a:custGeom>
          <a:blipFill rotWithShape="1">
            <a:blip r:embed="rId3">
              <a:alphaModFix/>
            </a:blip>
            <a:stretch>
              <a:fillRect/>
            </a:stretch>
          </a:blipFill>
          <a:ln>
            <a:noFill/>
          </a:ln>
        </p:spPr>
        <p:txBody>
          <a:bodyPr/>
          <a:lstStyle/>
          <a:p>
            <a:endParaRPr lang="en-US"/>
          </a:p>
        </p:txBody>
      </p:sp>
      <p:sp>
        <p:nvSpPr>
          <p:cNvPr id="988" name="Google Shape;988;p37"/>
          <p:cNvSpPr/>
          <p:nvPr/>
        </p:nvSpPr>
        <p:spPr>
          <a:xfrm>
            <a:off x="8912347" y="6689527"/>
            <a:ext cx="7315200" cy="3883706"/>
          </a:xfrm>
          <a:custGeom>
            <a:avLst/>
            <a:gdLst/>
            <a:ahLst/>
            <a:cxnLst/>
            <a:rect l="l" t="t" r="r" b="b"/>
            <a:pathLst>
              <a:path w="7315200" h="3883706" extrusionOk="0">
                <a:moveTo>
                  <a:pt x="0" y="0"/>
                </a:moveTo>
                <a:lnTo>
                  <a:pt x="7315200" y="0"/>
                </a:lnTo>
                <a:lnTo>
                  <a:pt x="7315200" y="3883707"/>
                </a:lnTo>
                <a:lnTo>
                  <a:pt x="0" y="3883707"/>
                </a:lnTo>
                <a:lnTo>
                  <a:pt x="0" y="0"/>
                </a:lnTo>
                <a:close/>
              </a:path>
            </a:pathLst>
          </a:custGeom>
          <a:blipFill rotWithShape="1">
            <a:blip r:embed="rId4">
              <a:alphaModFix/>
            </a:blip>
            <a:stretch>
              <a:fillRect/>
            </a:stretch>
          </a:blipFill>
          <a:ln>
            <a:noFill/>
          </a:ln>
        </p:spPr>
        <p:txBody>
          <a:bodyPr/>
          <a:lstStyle/>
          <a:p>
            <a:endParaRPr lang="en-US"/>
          </a:p>
        </p:txBody>
      </p:sp>
      <p:sp>
        <p:nvSpPr>
          <p:cNvPr id="989" name="Google Shape;989;p37"/>
          <p:cNvSpPr/>
          <p:nvPr/>
        </p:nvSpPr>
        <p:spPr>
          <a:xfrm>
            <a:off x="2060453" y="6689527"/>
            <a:ext cx="7315200" cy="3883706"/>
          </a:xfrm>
          <a:custGeom>
            <a:avLst/>
            <a:gdLst/>
            <a:ahLst/>
            <a:cxnLst/>
            <a:rect l="l" t="t" r="r" b="b"/>
            <a:pathLst>
              <a:path w="7315200" h="3883706" extrusionOk="0">
                <a:moveTo>
                  <a:pt x="0" y="0"/>
                </a:moveTo>
                <a:lnTo>
                  <a:pt x="7315200" y="0"/>
                </a:lnTo>
                <a:lnTo>
                  <a:pt x="7315200" y="3883707"/>
                </a:lnTo>
                <a:lnTo>
                  <a:pt x="0" y="3883707"/>
                </a:lnTo>
                <a:lnTo>
                  <a:pt x="0" y="0"/>
                </a:lnTo>
                <a:close/>
              </a:path>
            </a:pathLst>
          </a:custGeom>
          <a:blipFill rotWithShape="1">
            <a:blip r:embed="rId4">
              <a:alphaModFix/>
            </a:blip>
            <a:stretch>
              <a:fillRect/>
            </a:stretch>
          </a:blipFill>
          <a:ln>
            <a:noFill/>
          </a:ln>
        </p:spPr>
        <p:txBody>
          <a:bodyPr/>
          <a:lstStyle/>
          <a:p>
            <a:endParaRPr lang="en-US"/>
          </a:p>
        </p:txBody>
      </p:sp>
      <p:sp>
        <p:nvSpPr>
          <p:cNvPr id="990" name="Google Shape;990;p37"/>
          <p:cNvSpPr txBox="1"/>
          <p:nvPr/>
        </p:nvSpPr>
        <p:spPr>
          <a:xfrm>
            <a:off x="3818087" y="3409001"/>
            <a:ext cx="10651825" cy="2381162"/>
          </a:xfrm>
          <a:prstGeom prst="rect">
            <a:avLst/>
          </a:prstGeom>
          <a:noFill/>
          <a:ln>
            <a:noFill/>
          </a:ln>
        </p:spPr>
        <p:txBody>
          <a:bodyPr spcFirstLastPara="1" wrap="square" lIns="0" tIns="0" rIns="0" bIns="0" anchor="t" anchorCtr="0">
            <a:spAutoFit/>
          </a:bodyPr>
          <a:lstStyle/>
          <a:p>
            <a:pPr marL="0" marR="0" lvl="0" indent="0" algn="ctr" rtl="0">
              <a:lnSpc>
                <a:spcPct val="119997"/>
              </a:lnSpc>
              <a:spcBef>
                <a:spcPts val="0"/>
              </a:spcBef>
              <a:spcAft>
                <a:spcPts val="0"/>
              </a:spcAft>
              <a:buNone/>
            </a:pPr>
            <a:r>
              <a:rPr lang="en-US" sz="15507" b="0" i="0" u="none" strike="noStrike" cap="none">
                <a:solidFill>
                  <a:srgbClr val="C69E56"/>
                </a:solidFill>
                <a:latin typeface="Rokkitt Black"/>
                <a:ea typeface="Rokkitt Black"/>
                <a:cs typeface="Rokkitt Black"/>
                <a:sym typeface="Rokkitt Black"/>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1E3C3"/>
        </a:solidFill>
        <a:effectLst/>
      </p:bgPr>
    </p:bg>
    <p:spTree>
      <p:nvGrpSpPr>
        <p:cNvPr id="1" name="Shape 111"/>
        <p:cNvGrpSpPr/>
        <p:nvPr/>
      </p:nvGrpSpPr>
      <p:grpSpPr>
        <a:xfrm>
          <a:off x="0" y="0"/>
          <a:ext cx="0" cy="0"/>
          <a:chOff x="0" y="0"/>
          <a:chExt cx="0" cy="0"/>
        </a:xfrm>
      </p:grpSpPr>
      <p:grpSp>
        <p:nvGrpSpPr>
          <p:cNvPr id="112" name="Google Shape;112;p15"/>
          <p:cNvGrpSpPr/>
          <p:nvPr/>
        </p:nvGrpSpPr>
        <p:grpSpPr>
          <a:xfrm>
            <a:off x="552839" y="455156"/>
            <a:ext cx="17182322" cy="9304358"/>
            <a:chOff x="0" y="-19050"/>
            <a:chExt cx="4525385" cy="2450531"/>
          </a:xfrm>
        </p:grpSpPr>
        <p:sp>
          <p:nvSpPr>
            <p:cNvPr id="113" name="Google Shape;113;p15"/>
            <p:cNvSpPr/>
            <p:nvPr/>
          </p:nvSpPr>
          <p:spPr>
            <a:xfrm>
              <a:off x="0" y="0"/>
              <a:ext cx="4525385" cy="2431481"/>
            </a:xfrm>
            <a:custGeom>
              <a:avLst/>
              <a:gdLst/>
              <a:ahLst/>
              <a:cxnLst/>
              <a:rect l="l" t="t" r="r" b="b"/>
              <a:pathLst>
                <a:path w="4525385" h="2431481" extrusionOk="0">
                  <a:moveTo>
                    <a:pt x="4445967" y="0"/>
                  </a:moveTo>
                  <a:lnTo>
                    <a:pt x="79418" y="0"/>
                  </a:lnTo>
                  <a:cubicBezTo>
                    <a:pt x="79418" y="43699"/>
                    <a:pt x="44079" y="79418"/>
                    <a:pt x="0" y="79418"/>
                  </a:cubicBezTo>
                  <a:lnTo>
                    <a:pt x="0" y="2352062"/>
                  </a:lnTo>
                  <a:cubicBezTo>
                    <a:pt x="43699" y="2352062"/>
                    <a:pt x="79418" y="2387401"/>
                    <a:pt x="79418" y="2431481"/>
                  </a:cubicBezTo>
                  <a:lnTo>
                    <a:pt x="4445967" y="2431481"/>
                  </a:lnTo>
                  <a:cubicBezTo>
                    <a:pt x="4445967" y="2387781"/>
                    <a:pt x="4481306" y="2352062"/>
                    <a:pt x="4525385" y="2352062"/>
                  </a:cubicBezTo>
                  <a:lnTo>
                    <a:pt x="4525385" y="79418"/>
                  </a:lnTo>
                  <a:cubicBezTo>
                    <a:pt x="4481686" y="79418"/>
                    <a:pt x="4445967" y="44079"/>
                    <a:pt x="4445967" y="0"/>
                  </a:cubicBezTo>
                  <a:close/>
                </a:path>
              </a:pathLst>
            </a:custGeom>
            <a:solidFill>
              <a:srgbClr val="FFF3D7"/>
            </a:solidFill>
            <a:ln w="38100" cap="flat" cmpd="sng">
              <a:solidFill>
                <a:srgbClr val="C69E5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txBox="1"/>
            <p:nvPr/>
          </p:nvSpPr>
          <p:spPr>
            <a:xfrm>
              <a:off x="38100" y="-19050"/>
              <a:ext cx="736600" cy="793750"/>
            </a:xfrm>
            <a:prstGeom prst="rect">
              <a:avLst/>
            </a:prstGeom>
            <a:noFill/>
            <a:ln>
              <a:noFill/>
            </a:ln>
          </p:spPr>
          <p:txBody>
            <a:bodyPr spcFirstLastPara="1" wrap="square" lIns="50800" tIns="50800" rIns="50800" bIns="50800" anchor="ctr" anchorCtr="0">
              <a:noAutofit/>
            </a:bodyPr>
            <a:lstStyle/>
            <a:p>
              <a:pPr marL="0" marR="0" lvl="0" indent="0" algn="ctr" rtl="0">
                <a:lnSpc>
                  <a:spcPct val="178888"/>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29" name="Google Shape;129;p15"/>
          <p:cNvSpPr txBox="1"/>
          <p:nvPr/>
        </p:nvSpPr>
        <p:spPr>
          <a:xfrm>
            <a:off x="3249788" y="209546"/>
            <a:ext cx="11913470" cy="1597764"/>
          </a:xfrm>
          <a:prstGeom prst="rect">
            <a:avLst/>
          </a:prstGeom>
          <a:noFill/>
          <a:ln>
            <a:noFill/>
          </a:ln>
        </p:spPr>
        <p:txBody>
          <a:bodyPr spcFirstLastPara="1" wrap="square" lIns="0" tIns="0" rIns="0" bIns="0" anchor="t" anchorCtr="0">
            <a:spAutoFit/>
          </a:bodyPr>
          <a:lstStyle/>
          <a:p>
            <a:pPr marL="0" marR="0" lvl="0" indent="0" algn="ctr" rtl="0">
              <a:lnSpc>
                <a:spcPct val="120003"/>
              </a:lnSpc>
              <a:spcBef>
                <a:spcPts val="0"/>
              </a:spcBef>
              <a:spcAft>
                <a:spcPts val="0"/>
              </a:spcAft>
              <a:buNone/>
            </a:pPr>
            <a:r>
              <a:rPr lang="en-US" sz="10488" b="0" i="0" u="none" strike="noStrike" cap="none" dirty="0">
                <a:solidFill>
                  <a:srgbClr val="9F7933"/>
                </a:solidFill>
                <a:latin typeface="Rokkitt Black"/>
                <a:ea typeface="Rokkitt Black"/>
                <a:cs typeface="Rokkitt Black"/>
                <a:sym typeface="Rokkitt Black"/>
              </a:rPr>
              <a:t>Table of Contents</a:t>
            </a:r>
            <a:endParaRPr dirty="0"/>
          </a:p>
        </p:txBody>
      </p:sp>
      <p:sp>
        <p:nvSpPr>
          <p:cNvPr id="4" name="Google Shape;738;p24">
            <a:extLst>
              <a:ext uri="{FF2B5EF4-FFF2-40B4-BE49-F238E27FC236}">
                <a16:creationId xmlns:a16="http://schemas.microsoft.com/office/drawing/2014/main" id="{2F4CD5F0-BB9A-9DB1-6D38-264404B8616B}"/>
              </a:ext>
            </a:extLst>
          </p:cNvPr>
          <p:cNvSpPr/>
          <p:nvPr/>
        </p:nvSpPr>
        <p:spPr>
          <a:xfrm rot="329031">
            <a:off x="735657" y="2566741"/>
            <a:ext cx="1860492" cy="887645"/>
          </a:xfrm>
          <a:custGeom>
            <a:avLst/>
            <a:gdLst/>
            <a:ahLst/>
            <a:cxnLst/>
            <a:rect l="l" t="t" r="r" b="b"/>
            <a:pathLst>
              <a:path w="5240860" h="2791949" extrusionOk="0">
                <a:moveTo>
                  <a:pt x="0" y="0"/>
                </a:moveTo>
                <a:lnTo>
                  <a:pt x="5240859" y="0"/>
                </a:lnTo>
                <a:lnTo>
                  <a:pt x="5240859" y="2791949"/>
                </a:lnTo>
                <a:lnTo>
                  <a:pt x="0" y="2791949"/>
                </a:lnTo>
                <a:lnTo>
                  <a:pt x="0" y="0"/>
                </a:lnTo>
                <a:close/>
              </a:path>
            </a:pathLst>
          </a:custGeom>
          <a:blipFill rotWithShape="1">
            <a:blip r:embed="rId3">
              <a:alphaModFix/>
            </a:blip>
            <a:stretch>
              <a:fillRect/>
            </a:stretch>
          </a:blipFill>
          <a:ln>
            <a:noFill/>
          </a:ln>
        </p:spPr>
        <p:txBody>
          <a:bodyPr/>
          <a:lstStyle/>
          <a:p>
            <a:endParaRPr lang="en-US"/>
          </a:p>
        </p:txBody>
      </p:sp>
      <p:sp>
        <p:nvSpPr>
          <p:cNvPr id="5" name="Google Shape;738;p24">
            <a:extLst>
              <a:ext uri="{FF2B5EF4-FFF2-40B4-BE49-F238E27FC236}">
                <a16:creationId xmlns:a16="http://schemas.microsoft.com/office/drawing/2014/main" id="{635C1695-A704-79DA-9D75-6B78EDDAD94C}"/>
              </a:ext>
            </a:extLst>
          </p:cNvPr>
          <p:cNvSpPr/>
          <p:nvPr/>
        </p:nvSpPr>
        <p:spPr>
          <a:xfrm rot="329031">
            <a:off x="735657" y="3948759"/>
            <a:ext cx="1860492" cy="887645"/>
          </a:xfrm>
          <a:custGeom>
            <a:avLst/>
            <a:gdLst/>
            <a:ahLst/>
            <a:cxnLst/>
            <a:rect l="l" t="t" r="r" b="b"/>
            <a:pathLst>
              <a:path w="5240860" h="2791949" extrusionOk="0">
                <a:moveTo>
                  <a:pt x="0" y="0"/>
                </a:moveTo>
                <a:lnTo>
                  <a:pt x="5240859" y="0"/>
                </a:lnTo>
                <a:lnTo>
                  <a:pt x="5240859" y="2791949"/>
                </a:lnTo>
                <a:lnTo>
                  <a:pt x="0" y="2791949"/>
                </a:lnTo>
                <a:lnTo>
                  <a:pt x="0" y="0"/>
                </a:lnTo>
                <a:close/>
              </a:path>
            </a:pathLst>
          </a:custGeom>
          <a:blipFill rotWithShape="1">
            <a:blip r:embed="rId3">
              <a:alphaModFix/>
            </a:blip>
            <a:stretch>
              <a:fillRect/>
            </a:stretch>
          </a:blipFill>
          <a:ln>
            <a:noFill/>
          </a:ln>
        </p:spPr>
        <p:txBody>
          <a:bodyPr/>
          <a:lstStyle/>
          <a:p>
            <a:endParaRPr lang="en-US"/>
          </a:p>
        </p:txBody>
      </p:sp>
      <p:sp>
        <p:nvSpPr>
          <p:cNvPr id="6" name="Google Shape;738;p24">
            <a:extLst>
              <a:ext uri="{FF2B5EF4-FFF2-40B4-BE49-F238E27FC236}">
                <a16:creationId xmlns:a16="http://schemas.microsoft.com/office/drawing/2014/main" id="{02593715-815C-07C1-7BEE-448BF6C587EA}"/>
              </a:ext>
            </a:extLst>
          </p:cNvPr>
          <p:cNvSpPr/>
          <p:nvPr/>
        </p:nvSpPr>
        <p:spPr>
          <a:xfrm rot="329031">
            <a:off x="638965" y="5504499"/>
            <a:ext cx="1860492" cy="887645"/>
          </a:xfrm>
          <a:custGeom>
            <a:avLst/>
            <a:gdLst/>
            <a:ahLst/>
            <a:cxnLst/>
            <a:rect l="l" t="t" r="r" b="b"/>
            <a:pathLst>
              <a:path w="5240860" h="2791949" extrusionOk="0">
                <a:moveTo>
                  <a:pt x="0" y="0"/>
                </a:moveTo>
                <a:lnTo>
                  <a:pt x="5240859" y="0"/>
                </a:lnTo>
                <a:lnTo>
                  <a:pt x="5240859" y="2791949"/>
                </a:lnTo>
                <a:lnTo>
                  <a:pt x="0" y="2791949"/>
                </a:lnTo>
                <a:lnTo>
                  <a:pt x="0" y="0"/>
                </a:lnTo>
                <a:close/>
              </a:path>
            </a:pathLst>
          </a:custGeom>
          <a:blipFill rotWithShape="1">
            <a:blip r:embed="rId3">
              <a:alphaModFix/>
            </a:blip>
            <a:stretch>
              <a:fillRect/>
            </a:stretch>
          </a:blipFill>
          <a:ln>
            <a:noFill/>
          </a:ln>
        </p:spPr>
        <p:txBody>
          <a:bodyPr/>
          <a:lstStyle/>
          <a:p>
            <a:endParaRPr lang="en-US"/>
          </a:p>
        </p:txBody>
      </p:sp>
      <p:sp>
        <p:nvSpPr>
          <p:cNvPr id="7" name="Google Shape;738;p24">
            <a:extLst>
              <a:ext uri="{FF2B5EF4-FFF2-40B4-BE49-F238E27FC236}">
                <a16:creationId xmlns:a16="http://schemas.microsoft.com/office/drawing/2014/main" id="{36DF2801-DE5E-BA43-BC27-EBF7A769EFCC}"/>
              </a:ext>
            </a:extLst>
          </p:cNvPr>
          <p:cNvSpPr/>
          <p:nvPr/>
        </p:nvSpPr>
        <p:spPr>
          <a:xfrm rot="329031">
            <a:off x="768147" y="7030140"/>
            <a:ext cx="1860492" cy="887645"/>
          </a:xfrm>
          <a:custGeom>
            <a:avLst/>
            <a:gdLst/>
            <a:ahLst/>
            <a:cxnLst/>
            <a:rect l="l" t="t" r="r" b="b"/>
            <a:pathLst>
              <a:path w="5240860" h="2791949" extrusionOk="0">
                <a:moveTo>
                  <a:pt x="0" y="0"/>
                </a:moveTo>
                <a:lnTo>
                  <a:pt x="5240859" y="0"/>
                </a:lnTo>
                <a:lnTo>
                  <a:pt x="5240859" y="2791949"/>
                </a:lnTo>
                <a:lnTo>
                  <a:pt x="0" y="2791949"/>
                </a:lnTo>
                <a:lnTo>
                  <a:pt x="0" y="0"/>
                </a:lnTo>
                <a:close/>
              </a:path>
            </a:pathLst>
          </a:custGeom>
          <a:blipFill rotWithShape="1">
            <a:blip r:embed="rId3">
              <a:alphaModFix/>
            </a:blip>
            <a:stretch>
              <a:fillRect/>
            </a:stretch>
          </a:blipFill>
          <a:ln>
            <a:noFill/>
          </a:ln>
        </p:spPr>
        <p:txBody>
          <a:bodyPr/>
          <a:lstStyle/>
          <a:p>
            <a:endParaRPr lang="en-US"/>
          </a:p>
        </p:txBody>
      </p:sp>
      <p:sp>
        <p:nvSpPr>
          <p:cNvPr id="8" name="Google Shape;738;p24">
            <a:extLst>
              <a:ext uri="{FF2B5EF4-FFF2-40B4-BE49-F238E27FC236}">
                <a16:creationId xmlns:a16="http://schemas.microsoft.com/office/drawing/2014/main" id="{AAED38F3-26F4-AD08-6201-26DE60F31E29}"/>
              </a:ext>
            </a:extLst>
          </p:cNvPr>
          <p:cNvSpPr/>
          <p:nvPr/>
        </p:nvSpPr>
        <p:spPr>
          <a:xfrm rot="329031">
            <a:off x="735656" y="8486028"/>
            <a:ext cx="1860492" cy="887645"/>
          </a:xfrm>
          <a:custGeom>
            <a:avLst/>
            <a:gdLst/>
            <a:ahLst/>
            <a:cxnLst/>
            <a:rect l="l" t="t" r="r" b="b"/>
            <a:pathLst>
              <a:path w="5240860" h="2791949" extrusionOk="0">
                <a:moveTo>
                  <a:pt x="0" y="0"/>
                </a:moveTo>
                <a:lnTo>
                  <a:pt x="5240859" y="0"/>
                </a:lnTo>
                <a:lnTo>
                  <a:pt x="5240859" y="2791949"/>
                </a:lnTo>
                <a:lnTo>
                  <a:pt x="0" y="2791949"/>
                </a:lnTo>
                <a:lnTo>
                  <a:pt x="0" y="0"/>
                </a:lnTo>
                <a:close/>
              </a:path>
            </a:pathLst>
          </a:custGeom>
          <a:blipFill rotWithShape="1">
            <a:blip r:embed="rId3">
              <a:alphaModFix/>
            </a:blip>
            <a:stretch>
              <a:fillRect/>
            </a:stretch>
          </a:blipFill>
          <a:ln>
            <a:noFill/>
          </a:ln>
        </p:spPr>
        <p:txBody>
          <a:bodyPr/>
          <a:lstStyle/>
          <a:p>
            <a:endParaRPr lang="en-US"/>
          </a:p>
        </p:txBody>
      </p:sp>
      <p:sp>
        <p:nvSpPr>
          <p:cNvPr id="10" name="TextBox 9">
            <a:extLst>
              <a:ext uri="{FF2B5EF4-FFF2-40B4-BE49-F238E27FC236}">
                <a16:creationId xmlns:a16="http://schemas.microsoft.com/office/drawing/2014/main" id="{90A8FFBE-6769-DBAE-7E15-C37310A3651B}"/>
              </a:ext>
            </a:extLst>
          </p:cNvPr>
          <p:cNvSpPr txBox="1"/>
          <p:nvPr/>
        </p:nvSpPr>
        <p:spPr>
          <a:xfrm>
            <a:off x="2885627" y="2853715"/>
            <a:ext cx="9144000" cy="769441"/>
          </a:xfrm>
          <a:prstGeom prst="rect">
            <a:avLst/>
          </a:prstGeom>
          <a:noFill/>
        </p:spPr>
        <p:txBody>
          <a:bodyPr wrap="square">
            <a:spAutoFit/>
          </a:bodyPr>
          <a:lstStyle/>
          <a:p>
            <a:r>
              <a:rPr lang="en-US" sz="4400" dirty="0">
                <a:solidFill>
                  <a:schemeClr val="tx1"/>
                </a:solidFill>
                <a:latin typeface="Rokkitt Black"/>
                <a:sym typeface="Rokkitt Black"/>
              </a:rPr>
              <a:t>3</a:t>
            </a:r>
            <a:r>
              <a:rPr kumimoji="0" lang="en-US" sz="4400" b="0" i="0" u="none" strike="noStrike" kern="0" cap="none" spc="0" normalizeH="0" baseline="0" noProof="0" dirty="0">
                <a:ln>
                  <a:noFill/>
                </a:ln>
                <a:solidFill>
                  <a:schemeClr val="tx1"/>
                </a:solidFill>
                <a:effectLst/>
                <a:uLnTx/>
                <a:uFillTx/>
                <a:latin typeface="Rokkitt Black"/>
                <a:cs typeface="Arial"/>
                <a:sym typeface="Rokkitt Black"/>
              </a:rPr>
              <a:t> - Introduction</a:t>
            </a:r>
            <a:endParaRPr lang="en-US" sz="1200" dirty="0">
              <a:solidFill>
                <a:schemeClr val="tx1"/>
              </a:solidFill>
            </a:endParaRPr>
          </a:p>
        </p:txBody>
      </p:sp>
      <p:sp>
        <p:nvSpPr>
          <p:cNvPr id="11" name="Google Shape;129;p15">
            <a:extLst>
              <a:ext uri="{FF2B5EF4-FFF2-40B4-BE49-F238E27FC236}">
                <a16:creationId xmlns:a16="http://schemas.microsoft.com/office/drawing/2014/main" id="{4D8872F7-E563-75B4-B3E8-5D0BF52AAC0B}"/>
              </a:ext>
            </a:extLst>
          </p:cNvPr>
          <p:cNvSpPr txBox="1"/>
          <p:nvPr/>
        </p:nvSpPr>
        <p:spPr>
          <a:xfrm>
            <a:off x="938164" y="4040694"/>
            <a:ext cx="13225043" cy="812530"/>
          </a:xfrm>
          <a:prstGeom prst="rect">
            <a:avLst/>
          </a:prstGeom>
          <a:noFill/>
          <a:ln>
            <a:noFill/>
          </a:ln>
        </p:spPr>
        <p:txBody>
          <a:bodyPr spcFirstLastPara="1" wrap="square" lIns="0" tIns="0" rIns="0" bIns="0" anchor="t" anchorCtr="0">
            <a:spAutoFit/>
          </a:bodyPr>
          <a:lstStyle/>
          <a:p>
            <a:pPr marL="0" marR="0" lvl="0" indent="0" algn="ctr" rtl="0">
              <a:lnSpc>
                <a:spcPct val="120003"/>
              </a:lnSpc>
              <a:spcBef>
                <a:spcPts val="0"/>
              </a:spcBef>
              <a:spcAft>
                <a:spcPts val="0"/>
              </a:spcAft>
              <a:buNone/>
            </a:pPr>
            <a:r>
              <a:rPr lang="en-US" sz="4400" dirty="0">
                <a:solidFill>
                  <a:schemeClr val="tx1"/>
                </a:solidFill>
                <a:latin typeface="Rokkitt Black"/>
                <a:sym typeface="Rokkitt Black"/>
              </a:rPr>
              <a:t>4-6 - Importing and Analyzing the Data</a:t>
            </a:r>
            <a:endParaRPr sz="4400" dirty="0">
              <a:solidFill>
                <a:schemeClr val="tx1"/>
              </a:solidFill>
            </a:endParaRPr>
          </a:p>
        </p:txBody>
      </p:sp>
      <p:sp>
        <p:nvSpPr>
          <p:cNvPr id="12" name="Google Shape;129;p15">
            <a:extLst>
              <a:ext uri="{FF2B5EF4-FFF2-40B4-BE49-F238E27FC236}">
                <a16:creationId xmlns:a16="http://schemas.microsoft.com/office/drawing/2014/main" id="{35BE1769-F352-0509-E6A4-BA3A3F1FF719}"/>
              </a:ext>
            </a:extLst>
          </p:cNvPr>
          <p:cNvSpPr txBox="1"/>
          <p:nvPr/>
        </p:nvSpPr>
        <p:spPr>
          <a:xfrm>
            <a:off x="2095889" y="5622356"/>
            <a:ext cx="15591303" cy="738664"/>
          </a:xfrm>
          <a:prstGeom prst="rect">
            <a:avLst/>
          </a:prstGeom>
          <a:noFill/>
          <a:ln>
            <a:noFill/>
          </a:ln>
        </p:spPr>
        <p:txBody>
          <a:bodyPr spcFirstLastPara="1" wrap="square" lIns="0" tIns="0" rIns="0" bIns="0" anchor="t" anchorCtr="0">
            <a:spAutoFit/>
          </a:bodyPr>
          <a:lstStyle/>
          <a:p>
            <a:pPr marL="0" marR="0" lvl="0" indent="0" algn="ctr" rtl="0">
              <a:lnSpc>
                <a:spcPct val="120003"/>
              </a:lnSpc>
              <a:spcBef>
                <a:spcPts val="0"/>
              </a:spcBef>
              <a:spcAft>
                <a:spcPts val="0"/>
              </a:spcAft>
              <a:buNone/>
            </a:pPr>
            <a:r>
              <a:rPr lang="en-US" sz="4000" dirty="0">
                <a:solidFill>
                  <a:schemeClr val="tx1"/>
                </a:solidFill>
                <a:latin typeface="Rokkitt Black"/>
                <a:sym typeface="Rokkitt Black"/>
              </a:rPr>
              <a:t>7-14 - Machine Learning Models – Accuracy – Data Optimization </a:t>
            </a:r>
            <a:endParaRPr sz="400" dirty="0">
              <a:solidFill>
                <a:schemeClr val="tx1"/>
              </a:solidFill>
            </a:endParaRPr>
          </a:p>
        </p:txBody>
      </p:sp>
      <p:sp>
        <p:nvSpPr>
          <p:cNvPr id="13" name="Google Shape;129;p15">
            <a:extLst>
              <a:ext uri="{FF2B5EF4-FFF2-40B4-BE49-F238E27FC236}">
                <a16:creationId xmlns:a16="http://schemas.microsoft.com/office/drawing/2014/main" id="{F756515C-338D-21D3-6F2D-78D421697F19}"/>
              </a:ext>
            </a:extLst>
          </p:cNvPr>
          <p:cNvSpPr txBox="1"/>
          <p:nvPr/>
        </p:nvSpPr>
        <p:spPr>
          <a:xfrm>
            <a:off x="1895585" y="7213790"/>
            <a:ext cx="14274350" cy="812530"/>
          </a:xfrm>
          <a:prstGeom prst="rect">
            <a:avLst/>
          </a:prstGeom>
          <a:noFill/>
          <a:ln>
            <a:noFill/>
          </a:ln>
        </p:spPr>
        <p:txBody>
          <a:bodyPr spcFirstLastPara="1" wrap="square" lIns="0" tIns="0" rIns="0" bIns="0" anchor="t" anchorCtr="0">
            <a:spAutoFit/>
          </a:bodyPr>
          <a:lstStyle/>
          <a:p>
            <a:pPr marL="0" marR="0" lvl="0" indent="0" algn="ctr" rtl="0">
              <a:lnSpc>
                <a:spcPct val="120003"/>
              </a:lnSpc>
              <a:spcBef>
                <a:spcPts val="0"/>
              </a:spcBef>
              <a:spcAft>
                <a:spcPts val="0"/>
              </a:spcAft>
              <a:buNone/>
            </a:pPr>
            <a:r>
              <a:rPr lang="en-US" sz="4400" dirty="0">
                <a:solidFill>
                  <a:schemeClr val="tx1"/>
                </a:solidFill>
                <a:latin typeface="Rokkitt Black"/>
                <a:sym typeface="Rokkitt Black"/>
              </a:rPr>
              <a:t>15 - Summary: Predictive Data for Movie Success?</a:t>
            </a:r>
            <a:endParaRPr sz="500" dirty="0">
              <a:solidFill>
                <a:schemeClr val="tx1"/>
              </a:solidFill>
            </a:endParaRPr>
          </a:p>
        </p:txBody>
      </p:sp>
      <p:sp>
        <p:nvSpPr>
          <p:cNvPr id="14" name="Google Shape;129;p15">
            <a:extLst>
              <a:ext uri="{FF2B5EF4-FFF2-40B4-BE49-F238E27FC236}">
                <a16:creationId xmlns:a16="http://schemas.microsoft.com/office/drawing/2014/main" id="{98B341D0-E67C-6209-027C-95DADAAB4B21}"/>
              </a:ext>
            </a:extLst>
          </p:cNvPr>
          <p:cNvSpPr txBox="1"/>
          <p:nvPr/>
        </p:nvSpPr>
        <p:spPr>
          <a:xfrm>
            <a:off x="-2244723" y="8604797"/>
            <a:ext cx="14274350" cy="812530"/>
          </a:xfrm>
          <a:prstGeom prst="rect">
            <a:avLst/>
          </a:prstGeom>
          <a:noFill/>
          <a:ln>
            <a:noFill/>
          </a:ln>
        </p:spPr>
        <p:txBody>
          <a:bodyPr spcFirstLastPara="1" wrap="square" lIns="0" tIns="0" rIns="0" bIns="0" anchor="t" anchorCtr="0">
            <a:spAutoFit/>
          </a:bodyPr>
          <a:lstStyle/>
          <a:p>
            <a:pPr marL="0" marR="0" lvl="0" indent="0" algn="ctr" rtl="0">
              <a:lnSpc>
                <a:spcPct val="120003"/>
              </a:lnSpc>
              <a:spcBef>
                <a:spcPts val="0"/>
              </a:spcBef>
              <a:spcAft>
                <a:spcPts val="0"/>
              </a:spcAft>
              <a:buNone/>
            </a:pPr>
            <a:r>
              <a:rPr lang="en-US" sz="4400" dirty="0">
                <a:solidFill>
                  <a:schemeClr val="tx1"/>
                </a:solidFill>
                <a:latin typeface="Rokkitt Black"/>
                <a:sym typeface="Rokkitt Black"/>
              </a:rPr>
              <a:t>16 – Thank you!</a:t>
            </a:r>
            <a:endParaRPr sz="500"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1E3C3"/>
        </a:solidFill>
        <a:effectLst/>
      </p:bgPr>
    </p:bg>
    <p:spTree>
      <p:nvGrpSpPr>
        <p:cNvPr id="1" name="Shape 95"/>
        <p:cNvGrpSpPr/>
        <p:nvPr/>
      </p:nvGrpSpPr>
      <p:grpSpPr>
        <a:xfrm>
          <a:off x="0" y="0"/>
          <a:ext cx="0" cy="0"/>
          <a:chOff x="0" y="0"/>
          <a:chExt cx="0" cy="0"/>
        </a:xfrm>
      </p:grpSpPr>
      <p:grpSp>
        <p:nvGrpSpPr>
          <p:cNvPr id="96" name="Google Shape;96;p14"/>
          <p:cNvGrpSpPr/>
          <p:nvPr/>
        </p:nvGrpSpPr>
        <p:grpSpPr>
          <a:xfrm>
            <a:off x="782291" y="4259242"/>
            <a:ext cx="16477005" cy="4789311"/>
            <a:chOff x="0" y="-57150"/>
            <a:chExt cx="4339623" cy="1261382"/>
          </a:xfrm>
        </p:grpSpPr>
        <p:sp>
          <p:nvSpPr>
            <p:cNvPr id="97" name="Google Shape;97;p14"/>
            <p:cNvSpPr/>
            <p:nvPr/>
          </p:nvSpPr>
          <p:spPr>
            <a:xfrm>
              <a:off x="0" y="0"/>
              <a:ext cx="4339623" cy="1204232"/>
            </a:xfrm>
            <a:custGeom>
              <a:avLst/>
              <a:gdLst/>
              <a:ahLst/>
              <a:cxnLst/>
              <a:rect l="l" t="t" r="r" b="b"/>
              <a:pathLst>
                <a:path w="4339623" h="1204232" extrusionOk="0">
                  <a:moveTo>
                    <a:pt x="8458" y="0"/>
                  </a:moveTo>
                  <a:lnTo>
                    <a:pt x="4331166" y="0"/>
                  </a:lnTo>
                  <a:cubicBezTo>
                    <a:pt x="4335837" y="0"/>
                    <a:pt x="4339623" y="3787"/>
                    <a:pt x="4339623" y="8458"/>
                  </a:cubicBezTo>
                  <a:lnTo>
                    <a:pt x="4339623" y="1195775"/>
                  </a:lnTo>
                  <a:cubicBezTo>
                    <a:pt x="4339623" y="1200446"/>
                    <a:pt x="4335837" y="1204232"/>
                    <a:pt x="4331166" y="1204232"/>
                  </a:cubicBezTo>
                  <a:lnTo>
                    <a:pt x="8458" y="1204232"/>
                  </a:lnTo>
                  <a:cubicBezTo>
                    <a:pt x="3787" y="1204232"/>
                    <a:pt x="0" y="1200446"/>
                    <a:pt x="0" y="1195775"/>
                  </a:cubicBezTo>
                  <a:lnTo>
                    <a:pt x="0" y="8458"/>
                  </a:lnTo>
                  <a:cubicBezTo>
                    <a:pt x="0" y="3787"/>
                    <a:pt x="3787" y="0"/>
                    <a:pt x="8458" y="0"/>
                  </a:cubicBezTo>
                  <a:close/>
                </a:path>
              </a:pathLst>
            </a:custGeom>
            <a:solidFill>
              <a:srgbClr val="FFF3D7"/>
            </a:solidFill>
            <a:ln w="38100" cap="flat" cmpd="sng">
              <a:solidFill>
                <a:srgbClr val="C69E5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4"/>
            <p:cNvSpPr txBox="1"/>
            <p:nvPr/>
          </p:nvSpPr>
          <p:spPr>
            <a:xfrm>
              <a:off x="0" y="-57150"/>
              <a:ext cx="812800" cy="869950"/>
            </a:xfrm>
            <a:prstGeom prst="rect">
              <a:avLst/>
            </a:prstGeom>
            <a:noFill/>
            <a:ln>
              <a:noFill/>
            </a:ln>
          </p:spPr>
          <p:txBody>
            <a:bodyPr spcFirstLastPara="1" wrap="square" lIns="50800" tIns="50800" rIns="50800" bIns="50800" anchor="ctr" anchorCtr="0">
              <a:noAutofit/>
            </a:bodyPr>
            <a:lstStyle/>
            <a:p>
              <a:pPr marL="0" marR="0" lvl="0" indent="0" algn="ctr" rtl="0">
                <a:lnSpc>
                  <a:spcPct val="178888"/>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99" name="Google Shape;99;p14"/>
          <p:cNvSpPr/>
          <p:nvPr/>
        </p:nvSpPr>
        <p:spPr>
          <a:xfrm>
            <a:off x="-72829" y="-113719"/>
            <a:ext cx="3086100" cy="3841622"/>
          </a:xfrm>
          <a:custGeom>
            <a:avLst/>
            <a:gdLst/>
            <a:ahLst/>
            <a:cxnLst/>
            <a:rect l="l" t="t" r="r" b="b"/>
            <a:pathLst>
              <a:path w="9462604" h="9324966" extrusionOk="0">
                <a:moveTo>
                  <a:pt x="0" y="0"/>
                </a:moveTo>
                <a:lnTo>
                  <a:pt x="9462604" y="0"/>
                </a:lnTo>
                <a:lnTo>
                  <a:pt x="9462604" y="9324966"/>
                </a:lnTo>
                <a:lnTo>
                  <a:pt x="0" y="9324966"/>
                </a:lnTo>
                <a:lnTo>
                  <a:pt x="0" y="0"/>
                </a:lnTo>
                <a:close/>
              </a:path>
            </a:pathLst>
          </a:custGeom>
          <a:blipFill rotWithShape="1">
            <a:blip r:embed="rId3">
              <a:alphaModFix/>
            </a:blip>
            <a:stretch>
              <a:fillRect/>
            </a:stretch>
          </a:blipFill>
          <a:ln>
            <a:noFill/>
          </a:ln>
        </p:spPr>
        <p:txBody>
          <a:bodyPr/>
          <a:lstStyle/>
          <a:p>
            <a:endParaRPr lang="en-US"/>
          </a:p>
        </p:txBody>
      </p:sp>
      <p:sp>
        <p:nvSpPr>
          <p:cNvPr id="101" name="Google Shape;101;p14"/>
          <p:cNvSpPr txBox="1"/>
          <p:nvPr/>
        </p:nvSpPr>
        <p:spPr>
          <a:xfrm>
            <a:off x="1616580" y="1735277"/>
            <a:ext cx="14808425" cy="2415469"/>
          </a:xfrm>
          <a:prstGeom prst="rect">
            <a:avLst/>
          </a:prstGeom>
          <a:noFill/>
          <a:ln>
            <a:noFill/>
          </a:ln>
        </p:spPr>
        <p:txBody>
          <a:bodyPr spcFirstLastPara="1" wrap="square" lIns="0" tIns="0" rIns="0" bIns="0" anchor="t" anchorCtr="0">
            <a:spAutoFit/>
          </a:bodyPr>
          <a:lstStyle/>
          <a:p>
            <a:pPr marL="0" marR="0" lvl="0" indent="0" algn="ctr" rtl="0">
              <a:lnSpc>
                <a:spcPct val="109000"/>
              </a:lnSpc>
              <a:spcBef>
                <a:spcPts val="0"/>
              </a:spcBef>
              <a:spcAft>
                <a:spcPts val="0"/>
              </a:spcAft>
              <a:buNone/>
            </a:pPr>
            <a:r>
              <a:rPr lang="en-US" sz="4800" dirty="0">
                <a:solidFill>
                  <a:srgbClr val="9F7933"/>
                </a:solidFill>
                <a:latin typeface="Rokkitt Black"/>
                <a:sym typeface="Rokkitt Black"/>
              </a:rPr>
              <a:t>Introduction:</a:t>
            </a:r>
          </a:p>
          <a:p>
            <a:pPr marL="0" marR="0" lvl="0" indent="0" algn="ctr" rtl="0">
              <a:lnSpc>
                <a:spcPct val="109000"/>
              </a:lnSpc>
              <a:spcBef>
                <a:spcPts val="0"/>
              </a:spcBef>
              <a:spcAft>
                <a:spcPts val="0"/>
              </a:spcAft>
              <a:buNone/>
            </a:pPr>
            <a:r>
              <a:rPr lang="en-US" sz="4800" dirty="0">
                <a:solidFill>
                  <a:srgbClr val="9F7933"/>
                </a:solidFill>
                <a:latin typeface="Rokkitt Black"/>
                <a:sym typeface="Rokkitt Black"/>
              </a:rPr>
              <a:t>Unlocking the Box Office: Predicting Profit with Data</a:t>
            </a:r>
          </a:p>
          <a:p>
            <a:pPr marL="0" marR="0" lvl="0" indent="0" algn="ctr" rtl="0">
              <a:lnSpc>
                <a:spcPct val="109000"/>
              </a:lnSpc>
              <a:spcBef>
                <a:spcPts val="0"/>
              </a:spcBef>
              <a:spcAft>
                <a:spcPts val="0"/>
              </a:spcAft>
              <a:buNone/>
            </a:pPr>
            <a:endParaRPr lang="en-US" sz="4800" dirty="0">
              <a:solidFill>
                <a:srgbClr val="9F7933"/>
              </a:solidFill>
              <a:latin typeface="Rokkitt Black"/>
              <a:sym typeface="Rokkitt Black"/>
            </a:endParaRPr>
          </a:p>
        </p:txBody>
      </p:sp>
      <p:sp>
        <p:nvSpPr>
          <p:cNvPr id="2" name="Google Shape;916;p34">
            <a:extLst>
              <a:ext uri="{FF2B5EF4-FFF2-40B4-BE49-F238E27FC236}">
                <a16:creationId xmlns:a16="http://schemas.microsoft.com/office/drawing/2014/main" id="{BA086F05-27C7-FAB2-B096-1CFB52BE28B4}"/>
              </a:ext>
            </a:extLst>
          </p:cNvPr>
          <p:cNvSpPr/>
          <p:nvPr/>
        </p:nvSpPr>
        <p:spPr>
          <a:xfrm rot="-553735">
            <a:off x="225390" y="7926297"/>
            <a:ext cx="3372529" cy="2313615"/>
          </a:xfrm>
          <a:custGeom>
            <a:avLst/>
            <a:gdLst/>
            <a:ahLst/>
            <a:cxnLst/>
            <a:rect l="l" t="t" r="r" b="b"/>
            <a:pathLst>
              <a:path w="4893545" h="3505558" extrusionOk="0">
                <a:moveTo>
                  <a:pt x="0" y="0"/>
                </a:moveTo>
                <a:lnTo>
                  <a:pt x="4893545" y="0"/>
                </a:lnTo>
                <a:lnTo>
                  <a:pt x="4893545" y="3505557"/>
                </a:lnTo>
                <a:lnTo>
                  <a:pt x="0" y="3505557"/>
                </a:lnTo>
                <a:lnTo>
                  <a:pt x="0" y="0"/>
                </a:lnTo>
                <a:close/>
              </a:path>
            </a:pathLst>
          </a:custGeom>
          <a:blipFill rotWithShape="1">
            <a:blip r:embed="rId4">
              <a:alphaModFix/>
            </a:blip>
            <a:stretch>
              <a:fillRect/>
            </a:stretch>
          </a:blipFill>
          <a:ln>
            <a:noFill/>
          </a:ln>
        </p:spPr>
        <p:txBody>
          <a:bodyPr/>
          <a:lstStyle/>
          <a:p>
            <a:endParaRPr lang="en-US"/>
          </a:p>
        </p:txBody>
      </p:sp>
      <p:sp>
        <p:nvSpPr>
          <p:cNvPr id="3" name="Google Shape;99;p14">
            <a:extLst>
              <a:ext uri="{FF2B5EF4-FFF2-40B4-BE49-F238E27FC236}">
                <a16:creationId xmlns:a16="http://schemas.microsoft.com/office/drawing/2014/main" id="{3C81EA4F-EF78-1578-4886-1FA51E963768}"/>
              </a:ext>
            </a:extLst>
          </p:cNvPr>
          <p:cNvSpPr/>
          <p:nvPr/>
        </p:nvSpPr>
        <p:spPr>
          <a:xfrm>
            <a:off x="15201900" y="6424483"/>
            <a:ext cx="3086100" cy="3841622"/>
          </a:xfrm>
          <a:custGeom>
            <a:avLst/>
            <a:gdLst/>
            <a:ahLst/>
            <a:cxnLst/>
            <a:rect l="l" t="t" r="r" b="b"/>
            <a:pathLst>
              <a:path w="9462604" h="9324966" extrusionOk="0">
                <a:moveTo>
                  <a:pt x="0" y="0"/>
                </a:moveTo>
                <a:lnTo>
                  <a:pt x="9462604" y="0"/>
                </a:lnTo>
                <a:lnTo>
                  <a:pt x="9462604" y="9324966"/>
                </a:lnTo>
                <a:lnTo>
                  <a:pt x="0" y="9324966"/>
                </a:lnTo>
                <a:lnTo>
                  <a:pt x="0" y="0"/>
                </a:lnTo>
                <a:close/>
              </a:path>
            </a:pathLst>
          </a:custGeom>
          <a:blipFill rotWithShape="1">
            <a:blip r:embed="rId3">
              <a:alphaModFix/>
            </a:blip>
            <a:stretch>
              <a:fillRect/>
            </a:stretch>
          </a:blipFill>
          <a:ln>
            <a:noFill/>
          </a:ln>
        </p:spPr>
        <p:txBody>
          <a:bodyPr/>
          <a:lstStyle/>
          <a:p>
            <a:endParaRPr lang="en-US"/>
          </a:p>
        </p:txBody>
      </p:sp>
      <p:sp>
        <p:nvSpPr>
          <p:cNvPr id="9" name="TextBox 8">
            <a:extLst>
              <a:ext uri="{FF2B5EF4-FFF2-40B4-BE49-F238E27FC236}">
                <a16:creationId xmlns:a16="http://schemas.microsoft.com/office/drawing/2014/main" id="{02BD575A-6C28-1483-4523-2D887B6366DB}"/>
              </a:ext>
            </a:extLst>
          </p:cNvPr>
          <p:cNvSpPr txBox="1"/>
          <p:nvPr/>
        </p:nvSpPr>
        <p:spPr>
          <a:xfrm>
            <a:off x="4554416" y="4991164"/>
            <a:ext cx="9179168" cy="3785652"/>
          </a:xfrm>
          <a:prstGeom prst="rect">
            <a:avLst/>
          </a:prstGeom>
          <a:noFill/>
        </p:spPr>
        <p:txBody>
          <a:bodyPr wrap="square">
            <a:spAutoFit/>
          </a:bodyPr>
          <a:lstStyle/>
          <a:p>
            <a:pPr algn="ctr"/>
            <a:r>
              <a:rPr lang="en-US" sz="2400" dirty="0">
                <a:latin typeface="Rokkitt Black" panose="020B0604020202020204" charset="0"/>
              </a:rPr>
              <a:t>4Reel Productions</a:t>
            </a:r>
          </a:p>
          <a:p>
            <a:pPr algn="ctr"/>
            <a:r>
              <a:rPr lang="en-US" sz="2400" dirty="0">
                <a:latin typeface="Rokkitt Black" panose="020B0604020202020204" charset="0"/>
              </a:rPr>
              <a:t>As we step into the spotlight, we embark on a cinematic journey fueled by data-driven insights. Our mission? To decode the enigma of box office success. From timeless classics to modern blockbusters, we’ve analyzed a treasure trove of films spanning decades. Now, armed with algorithms and creativity, we’re ready to unveil the secrets behind the silver screen. Maybe?</a:t>
            </a:r>
          </a:p>
          <a:p>
            <a:pPr algn="ctr"/>
            <a:r>
              <a:rPr lang="en-US" sz="2400" dirty="0">
                <a:latin typeface="Rokkitt Black" panose="020B0604020202020204" charset="0"/>
              </a:rPr>
              <a:t>In doing so, it is our hopes to use this data to predict what factors impact potential profit.</a:t>
            </a:r>
          </a:p>
          <a:p>
            <a:pPr algn="ctr"/>
            <a:endParaRPr lang="en-US" sz="2400" dirty="0">
              <a:latin typeface="Rokkitt Black" panose="020B060402020202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C69E56"/>
        </a:solidFill>
        <a:effectLst/>
      </p:bgPr>
    </p:bg>
    <p:spTree>
      <p:nvGrpSpPr>
        <p:cNvPr id="1" name="Shape 139"/>
        <p:cNvGrpSpPr/>
        <p:nvPr/>
      </p:nvGrpSpPr>
      <p:grpSpPr>
        <a:xfrm>
          <a:off x="0" y="0"/>
          <a:ext cx="0" cy="0"/>
          <a:chOff x="0" y="0"/>
          <a:chExt cx="0" cy="0"/>
        </a:xfrm>
      </p:grpSpPr>
      <p:sp>
        <p:nvSpPr>
          <p:cNvPr id="140" name="Google Shape;140;p16"/>
          <p:cNvSpPr/>
          <p:nvPr/>
        </p:nvSpPr>
        <p:spPr>
          <a:xfrm>
            <a:off x="304799" y="161900"/>
            <a:ext cx="2446216" cy="3323761"/>
          </a:xfrm>
          <a:custGeom>
            <a:avLst/>
            <a:gdLst/>
            <a:ahLst/>
            <a:cxnLst/>
            <a:rect l="l" t="t" r="r" b="b"/>
            <a:pathLst>
              <a:path w="5920296" h="8457566" extrusionOk="0">
                <a:moveTo>
                  <a:pt x="0" y="0"/>
                </a:moveTo>
                <a:lnTo>
                  <a:pt x="5920296" y="0"/>
                </a:lnTo>
                <a:lnTo>
                  <a:pt x="5920296" y="8457566"/>
                </a:lnTo>
                <a:lnTo>
                  <a:pt x="0" y="8457566"/>
                </a:lnTo>
                <a:lnTo>
                  <a:pt x="0" y="0"/>
                </a:lnTo>
                <a:close/>
              </a:path>
            </a:pathLst>
          </a:custGeom>
          <a:blipFill rotWithShape="1">
            <a:blip r:embed="rId3">
              <a:alphaModFix/>
            </a:blip>
            <a:stretch>
              <a:fillRect/>
            </a:stretch>
          </a:blipFill>
          <a:ln>
            <a:noFill/>
          </a:ln>
        </p:spPr>
        <p:txBody>
          <a:bodyPr/>
          <a:lstStyle/>
          <a:p>
            <a:endParaRPr lang="en-US"/>
          </a:p>
        </p:txBody>
      </p:sp>
      <p:sp>
        <p:nvSpPr>
          <p:cNvPr id="2" name="Google Shape;129;p15">
            <a:extLst>
              <a:ext uri="{FF2B5EF4-FFF2-40B4-BE49-F238E27FC236}">
                <a16:creationId xmlns:a16="http://schemas.microsoft.com/office/drawing/2014/main" id="{1A3A9C83-A551-F79E-27C9-03AD466D1D46}"/>
              </a:ext>
            </a:extLst>
          </p:cNvPr>
          <p:cNvSpPr txBox="1"/>
          <p:nvPr/>
        </p:nvSpPr>
        <p:spPr>
          <a:xfrm>
            <a:off x="3249787" y="209546"/>
            <a:ext cx="13225043" cy="1218795"/>
          </a:xfrm>
          <a:prstGeom prst="rect">
            <a:avLst/>
          </a:prstGeom>
          <a:noFill/>
          <a:ln>
            <a:noFill/>
          </a:ln>
        </p:spPr>
        <p:txBody>
          <a:bodyPr spcFirstLastPara="1" wrap="square" lIns="0" tIns="0" rIns="0" bIns="0" anchor="t" anchorCtr="0">
            <a:spAutoFit/>
          </a:bodyPr>
          <a:lstStyle/>
          <a:p>
            <a:pPr marL="0" marR="0" lvl="0" indent="0" algn="ctr" rtl="0">
              <a:lnSpc>
                <a:spcPct val="120003"/>
              </a:lnSpc>
              <a:spcBef>
                <a:spcPts val="0"/>
              </a:spcBef>
              <a:spcAft>
                <a:spcPts val="0"/>
              </a:spcAft>
              <a:buNone/>
            </a:pPr>
            <a:r>
              <a:rPr lang="en-US" sz="6600" dirty="0">
                <a:solidFill>
                  <a:srgbClr val="9F7933"/>
                </a:solidFill>
                <a:latin typeface="Rokkitt Black"/>
                <a:sym typeface="Rokkitt Black"/>
              </a:rPr>
              <a:t>Importing and Analyzing the Data</a:t>
            </a:r>
            <a:endParaRPr sz="900" dirty="0"/>
          </a:p>
        </p:txBody>
      </p:sp>
      <p:sp>
        <p:nvSpPr>
          <p:cNvPr id="3" name="TextBox 2">
            <a:extLst>
              <a:ext uri="{FF2B5EF4-FFF2-40B4-BE49-F238E27FC236}">
                <a16:creationId xmlns:a16="http://schemas.microsoft.com/office/drawing/2014/main" id="{CD443599-8219-3AFE-CD3D-B182F6A4D6DA}"/>
              </a:ext>
            </a:extLst>
          </p:cNvPr>
          <p:cNvSpPr txBox="1"/>
          <p:nvPr/>
        </p:nvSpPr>
        <p:spPr>
          <a:xfrm>
            <a:off x="3438279" y="1594833"/>
            <a:ext cx="13036551" cy="1569660"/>
          </a:xfrm>
          <a:prstGeom prst="rect">
            <a:avLst/>
          </a:prstGeom>
          <a:noFill/>
        </p:spPr>
        <p:txBody>
          <a:bodyPr wrap="square">
            <a:spAutoFit/>
          </a:bodyPr>
          <a:lstStyle/>
          <a:p>
            <a:pPr algn="ctr"/>
            <a:r>
              <a:rPr lang="en-US" sz="2400" dirty="0">
                <a:latin typeface="Rokkitt Black" panose="020B0604020202020204" charset="0"/>
              </a:rPr>
              <a:t>The TMDB 3000+ Movie Dataset we chose, is a comprehensive collection of information on 3000+ of the most popular movies of all time, updated as of 2023. With this dataset, researchers, data analysts, and film enthusiasts can gain valuable insights into the movie industry and its trends over time. </a:t>
            </a:r>
          </a:p>
        </p:txBody>
      </p:sp>
      <p:sp>
        <p:nvSpPr>
          <p:cNvPr id="4" name="TextBox 3">
            <a:extLst>
              <a:ext uri="{FF2B5EF4-FFF2-40B4-BE49-F238E27FC236}">
                <a16:creationId xmlns:a16="http://schemas.microsoft.com/office/drawing/2014/main" id="{EB77B8EB-6683-FDEB-0989-9602D15D367C}"/>
              </a:ext>
            </a:extLst>
          </p:cNvPr>
          <p:cNvSpPr txBox="1"/>
          <p:nvPr/>
        </p:nvSpPr>
        <p:spPr>
          <a:xfrm>
            <a:off x="39076" y="8555440"/>
            <a:ext cx="18209848" cy="1569660"/>
          </a:xfrm>
          <a:prstGeom prst="rect">
            <a:avLst/>
          </a:prstGeom>
          <a:noFill/>
        </p:spPr>
        <p:txBody>
          <a:bodyPr wrap="square">
            <a:spAutoFit/>
          </a:bodyPr>
          <a:lstStyle/>
          <a:p>
            <a:pPr algn="ctr"/>
            <a:r>
              <a:rPr lang="en-US" sz="2400" dirty="0">
                <a:latin typeface="Rokkitt Black" panose="020B0604020202020204" charset="0"/>
              </a:rPr>
              <a:t>We started with all of our columns: Movie Name, Certification, Released Date, Genres, Language, Budget, Revenue and Runtime(in Min).</a:t>
            </a:r>
          </a:p>
          <a:p>
            <a:pPr algn="ctr"/>
            <a:r>
              <a:rPr lang="en-US" sz="2400" dirty="0">
                <a:latin typeface="Rokkitt Black" panose="020B0604020202020204" charset="0"/>
              </a:rPr>
              <a:t>But as we started to work with our data there were moments of frustration. We realized that if we removed some columns our data would become cleaner</a:t>
            </a:r>
          </a:p>
          <a:p>
            <a:pPr algn="ctr"/>
            <a:endParaRPr lang="en-US" sz="2400" dirty="0">
              <a:latin typeface="Rokkitt Black" panose="020B0604020202020204" charset="0"/>
            </a:endParaRPr>
          </a:p>
        </p:txBody>
      </p:sp>
      <p:pic>
        <p:nvPicPr>
          <p:cNvPr id="6" name="Picture 5">
            <a:extLst>
              <a:ext uri="{FF2B5EF4-FFF2-40B4-BE49-F238E27FC236}">
                <a16:creationId xmlns:a16="http://schemas.microsoft.com/office/drawing/2014/main" id="{3CD29532-BC3A-F0F7-5F6C-D349C5CEA317}"/>
              </a:ext>
            </a:extLst>
          </p:cNvPr>
          <p:cNvPicPr>
            <a:picLocks noChangeAspect="1"/>
          </p:cNvPicPr>
          <p:nvPr/>
        </p:nvPicPr>
        <p:blipFill>
          <a:blip r:embed="rId4"/>
          <a:stretch>
            <a:fillRect/>
          </a:stretch>
        </p:blipFill>
        <p:spPr>
          <a:xfrm>
            <a:off x="4044602" y="3330985"/>
            <a:ext cx="10835889" cy="487499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2"/>
        <p:cNvGrpSpPr/>
        <p:nvPr/>
      </p:nvGrpSpPr>
      <p:grpSpPr>
        <a:xfrm>
          <a:off x="0" y="0"/>
          <a:ext cx="0" cy="0"/>
          <a:chOff x="0" y="0"/>
          <a:chExt cx="0" cy="0"/>
        </a:xfrm>
      </p:grpSpPr>
      <p:grpSp>
        <p:nvGrpSpPr>
          <p:cNvPr id="923" name="Google Shape;923;p35"/>
          <p:cNvGrpSpPr/>
          <p:nvPr/>
        </p:nvGrpSpPr>
        <p:grpSpPr>
          <a:xfrm>
            <a:off x="156308" y="455156"/>
            <a:ext cx="17967569" cy="9304358"/>
            <a:chOff x="0" y="-19050"/>
            <a:chExt cx="4525385" cy="2450531"/>
          </a:xfrm>
        </p:grpSpPr>
        <p:sp>
          <p:nvSpPr>
            <p:cNvPr id="924" name="Google Shape;924;p35"/>
            <p:cNvSpPr/>
            <p:nvPr/>
          </p:nvSpPr>
          <p:spPr>
            <a:xfrm>
              <a:off x="0" y="0"/>
              <a:ext cx="4525385" cy="2431481"/>
            </a:xfrm>
            <a:custGeom>
              <a:avLst/>
              <a:gdLst/>
              <a:ahLst/>
              <a:cxnLst/>
              <a:rect l="l" t="t" r="r" b="b"/>
              <a:pathLst>
                <a:path w="4525385" h="2431481" extrusionOk="0">
                  <a:moveTo>
                    <a:pt x="4445967" y="0"/>
                  </a:moveTo>
                  <a:lnTo>
                    <a:pt x="79418" y="0"/>
                  </a:lnTo>
                  <a:cubicBezTo>
                    <a:pt x="79418" y="43699"/>
                    <a:pt x="44079" y="79418"/>
                    <a:pt x="0" y="79418"/>
                  </a:cubicBezTo>
                  <a:lnTo>
                    <a:pt x="0" y="2352062"/>
                  </a:lnTo>
                  <a:cubicBezTo>
                    <a:pt x="43699" y="2352062"/>
                    <a:pt x="79418" y="2387401"/>
                    <a:pt x="79418" y="2431481"/>
                  </a:cubicBezTo>
                  <a:lnTo>
                    <a:pt x="4445967" y="2431481"/>
                  </a:lnTo>
                  <a:cubicBezTo>
                    <a:pt x="4445967" y="2387781"/>
                    <a:pt x="4481306" y="2352062"/>
                    <a:pt x="4525385" y="2352062"/>
                  </a:cubicBezTo>
                  <a:lnTo>
                    <a:pt x="4525385" y="79418"/>
                  </a:lnTo>
                  <a:cubicBezTo>
                    <a:pt x="4481686" y="79418"/>
                    <a:pt x="4445967" y="44079"/>
                    <a:pt x="4445967" y="0"/>
                  </a:cubicBezTo>
                  <a:close/>
                </a:path>
              </a:pathLst>
            </a:custGeom>
            <a:solidFill>
              <a:srgbClr val="FFF3D7"/>
            </a:solidFill>
            <a:ln w="38100" cap="flat" cmpd="sng">
              <a:solidFill>
                <a:srgbClr val="C69E5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5"/>
            <p:cNvSpPr txBox="1"/>
            <p:nvPr/>
          </p:nvSpPr>
          <p:spPr>
            <a:xfrm>
              <a:off x="38100" y="-19050"/>
              <a:ext cx="736600" cy="793750"/>
            </a:xfrm>
            <a:prstGeom prst="rect">
              <a:avLst/>
            </a:prstGeom>
            <a:noFill/>
            <a:ln>
              <a:noFill/>
            </a:ln>
          </p:spPr>
          <p:txBody>
            <a:bodyPr spcFirstLastPara="1" wrap="square" lIns="50800" tIns="50800" rIns="50800" bIns="50800" anchor="ctr" anchorCtr="0">
              <a:noAutofit/>
            </a:bodyPr>
            <a:lstStyle/>
            <a:p>
              <a:pPr marL="0" marR="0" lvl="0" indent="0" algn="ctr" rtl="0">
                <a:lnSpc>
                  <a:spcPct val="178888"/>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941" name="Google Shape;941;p35"/>
          <p:cNvSpPr/>
          <p:nvPr/>
        </p:nvSpPr>
        <p:spPr>
          <a:xfrm>
            <a:off x="14474092" y="279763"/>
            <a:ext cx="3657600" cy="1562793"/>
          </a:xfrm>
          <a:custGeom>
            <a:avLst/>
            <a:gdLst/>
            <a:ahLst/>
            <a:cxnLst/>
            <a:rect l="l" t="t" r="r" b="b"/>
            <a:pathLst>
              <a:path w="3657600" h="1562793" extrusionOk="0">
                <a:moveTo>
                  <a:pt x="0" y="0"/>
                </a:moveTo>
                <a:lnTo>
                  <a:pt x="3657600" y="0"/>
                </a:lnTo>
                <a:lnTo>
                  <a:pt x="3657600" y="1562793"/>
                </a:lnTo>
                <a:lnTo>
                  <a:pt x="0" y="1562793"/>
                </a:lnTo>
                <a:lnTo>
                  <a:pt x="0" y="0"/>
                </a:lnTo>
                <a:close/>
              </a:path>
            </a:pathLst>
          </a:custGeom>
          <a:blipFill rotWithShape="1">
            <a:blip r:embed="rId3">
              <a:alphaModFix/>
            </a:blip>
            <a:stretch>
              <a:fillRect/>
            </a:stretch>
          </a:blipFill>
          <a:ln>
            <a:noFill/>
          </a:ln>
        </p:spPr>
        <p:txBody>
          <a:bodyPr/>
          <a:lstStyle/>
          <a:p>
            <a:endParaRPr lang="en-US"/>
          </a:p>
        </p:txBody>
      </p:sp>
      <p:sp>
        <p:nvSpPr>
          <p:cNvPr id="948" name="Google Shape;948;p35"/>
          <p:cNvSpPr/>
          <p:nvPr/>
        </p:nvSpPr>
        <p:spPr>
          <a:xfrm>
            <a:off x="936586" y="802054"/>
            <a:ext cx="1955106" cy="1644162"/>
          </a:xfrm>
          <a:custGeom>
            <a:avLst/>
            <a:gdLst/>
            <a:ahLst/>
            <a:cxnLst/>
            <a:rect l="l" t="t" r="r" b="b"/>
            <a:pathLst>
              <a:path w="2998280" h="2807480" extrusionOk="0">
                <a:moveTo>
                  <a:pt x="0" y="0"/>
                </a:moveTo>
                <a:lnTo>
                  <a:pt x="2998280" y="0"/>
                </a:lnTo>
                <a:lnTo>
                  <a:pt x="2998280" y="2807480"/>
                </a:lnTo>
                <a:lnTo>
                  <a:pt x="0" y="2807480"/>
                </a:lnTo>
                <a:lnTo>
                  <a:pt x="0" y="0"/>
                </a:lnTo>
                <a:close/>
              </a:path>
            </a:pathLst>
          </a:custGeom>
          <a:blipFill rotWithShape="1">
            <a:blip r:embed="rId4">
              <a:alphaModFix/>
            </a:blip>
            <a:stretch>
              <a:fillRect/>
            </a:stretch>
          </a:blipFill>
          <a:ln>
            <a:noFill/>
          </a:ln>
        </p:spPr>
        <p:txBody>
          <a:bodyPr/>
          <a:lstStyle/>
          <a:p>
            <a:endParaRPr lang="en-US"/>
          </a:p>
        </p:txBody>
      </p:sp>
      <p:sp>
        <p:nvSpPr>
          <p:cNvPr id="2" name="TextBox 1">
            <a:extLst>
              <a:ext uri="{FF2B5EF4-FFF2-40B4-BE49-F238E27FC236}">
                <a16:creationId xmlns:a16="http://schemas.microsoft.com/office/drawing/2014/main" id="{CEF40BD0-03FC-28BF-EB72-A6C26AFC4C3D}"/>
              </a:ext>
            </a:extLst>
          </p:cNvPr>
          <p:cNvSpPr txBox="1"/>
          <p:nvPr/>
        </p:nvSpPr>
        <p:spPr>
          <a:xfrm>
            <a:off x="2274277" y="1594833"/>
            <a:ext cx="14200553" cy="1569660"/>
          </a:xfrm>
          <a:prstGeom prst="rect">
            <a:avLst/>
          </a:prstGeom>
          <a:noFill/>
        </p:spPr>
        <p:txBody>
          <a:bodyPr wrap="square">
            <a:spAutoFit/>
          </a:bodyPr>
          <a:lstStyle/>
          <a:p>
            <a:pPr algn="ctr"/>
            <a:r>
              <a:rPr lang="en-US" sz="2400" dirty="0">
                <a:latin typeface="Rokkitt Black" panose="020B0604020202020204" charset="0"/>
              </a:rPr>
              <a:t>The data cleaning that was preformed:</a:t>
            </a:r>
          </a:p>
          <a:p>
            <a:pPr marL="342900" indent="-342900" algn="ctr">
              <a:buFont typeface="Arial" panose="020B0604020202020204" pitchFamily="34" charset="0"/>
              <a:buChar char="•"/>
            </a:pPr>
            <a:r>
              <a:rPr lang="en-US" sz="2400" dirty="0">
                <a:latin typeface="Rokkitt Black" panose="020B0604020202020204" charset="0"/>
              </a:rPr>
              <a:t>Removed Dollar Signs and Commas</a:t>
            </a:r>
          </a:p>
          <a:p>
            <a:pPr marL="342900" indent="-342900" algn="ctr">
              <a:buFont typeface="Arial" panose="020B0604020202020204" pitchFamily="34" charset="0"/>
              <a:buChar char="•"/>
            </a:pPr>
            <a:r>
              <a:rPr lang="en-US" sz="2400" dirty="0">
                <a:latin typeface="Rokkitt Black" panose="020B0604020202020204" charset="0"/>
              </a:rPr>
              <a:t>Created a New Column – Profit – which was the difference between the Revenue and Budget Columns</a:t>
            </a:r>
          </a:p>
          <a:p>
            <a:pPr marL="342900" indent="-342900" algn="ctr">
              <a:buFont typeface="Arial" panose="020B0604020202020204" pitchFamily="34" charset="0"/>
              <a:buChar char="•"/>
            </a:pPr>
            <a:r>
              <a:rPr lang="en-US" sz="2400" dirty="0">
                <a:latin typeface="Rokkitt Black" panose="020B0604020202020204" charset="0"/>
              </a:rPr>
              <a:t>Removed All NULL Values to Improve Machine Learning Analysis </a:t>
            </a:r>
          </a:p>
        </p:txBody>
      </p:sp>
      <p:pic>
        <p:nvPicPr>
          <p:cNvPr id="4" name="Picture 3">
            <a:extLst>
              <a:ext uri="{FF2B5EF4-FFF2-40B4-BE49-F238E27FC236}">
                <a16:creationId xmlns:a16="http://schemas.microsoft.com/office/drawing/2014/main" id="{90136FBB-F447-1D53-E40D-BCE81E9FF703}"/>
              </a:ext>
            </a:extLst>
          </p:cNvPr>
          <p:cNvPicPr>
            <a:picLocks noChangeAspect="1"/>
          </p:cNvPicPr>
          <p:nvPr/>
        </p:nvPicPr>
        <p:blipFill>
          <a:blip r:embed="rId5"/>
          <a:stretch>
            <a:fillRect/>
          </a:stretch>
        </p:blipFill>
        <p:spPr>
          <a:xfrm>
            <a:off x="307579" y="3739650"/>
            <a:ext cx="8187743" cy="4008152"/>
          </a:xfrm>
          <a:prstGeom prst="rect">
            <a:avLst/>
          </a:prstGeom>
        </p:spPr>
      </p:pic>
      <p:pic>
        <p:nvPicPr>
          <p:cNvPr id="6" name="Picture 5">
            <a:extLst>
              <a:ext uri="{FF2B5EF4-FFF2-40B4-BE49-F238E27FC236}">
                <a16:creationId xmlns:a16="http://schemas.microsoft.com/office/drawing/2014/main" id="{D821CE3E-506A-40C4-DA88-2BCE52B4F787}"/>
              </a:ext>
            </a:extLst>
          </p:cNvPr>
          <p:cNvPicPr>
            <a:picLocks noChangeAspect="1"/>
          </p:cNvPicPr>
          <p:nvPr/>
        </p:nvPicPr>
        <p:blipFill>
          <a:blip r:embed="rId6"/>
          <a:stretch>
            <a:fillRect/>
          </a:stretch>
        </p:blipFill>
        <p:spPr>
          <a:xfrm>
            <a:off x="8567257" y="5743726"/>
            <a:ext cx="9296251" cy="3700794"/>
          </a:xfrm>
          <a:prstGeom prst="rect">
            <a:avLst/>
          </a:prstGeom>
        </p:spPr>
      </p:pic>
      <p:sp>
        <p:nvSpPr>
          <p:cNvPr id="15" name="TextBox 14">
            <a:extLst>
              <a:ext uri="{FF2B5EF4-FFF2-40B4-BE49-F238E27FC236}">
                <a16:creationId xmlns:a16="http://schemas.microsoft.com/office/drawing/2014/main" id="{F63D13A0-9356-E27B-6342-307EC884A922}"/>
              </a:ext>
            </a:extLst>
          </p:cNvPr>
          <p:cNvSpPr txBox="1"/>
          <p:nvPr/>
        </p:nvSpPr>
        <p:spPr>
          <a:xfrm>
            <a:off x="2993293" y="7747802"/>
            <a:ext cx="1914769" cy="830997"/>
          </a:xfrm>
          <a:prstGeom prst="rect">
            <a:avLst/>
          </a:prstGeom>
          <a:noFill/>
        </p:spPr>
        <p:txBody>
          <a:bodyPr wrap="square">
            <a:spAutoFit/>
          </a:bodyPr>
          <a:lstStyle/>
          <a:p>
            <a:r>
              <a:rPr lang="en-US" sz="4800" dirty="0">
                <a:solidFill>
                  <a:srgbClr val="9F7933"/>
                </a:solidFill>
                <a:latin typeface="Rokkitt Black"/>
                <a:sym typeface="Rokkitt Black"/>
              </a:rPr>
              <a:t>Before</a:t>
            </a:r>
            <a:endParaRPr lang="en-US" sz="1050" dirty="0"/>
          </a:p>
        </p:txBody>
      </p:sp>
      <p:sp>
        <p:nvSpPr>
          <p:cNvPr id="16" name="TextBox 15">
            <a:extLst>
              <a:ext uri="{FF2B5EF4-FFF2-40B4-BE49-F238E27FC236}">
                <a16:creationId xmlns:a16="http://schemas.microsoft.com/office/drawing/2014/main" id="{D562F6AA-64A8-2933-0137-9BAE5453D460}"/>
              </a:ext>
            </a:extLst>
          </p:cNvPr>
          <p:cNvSpPr txBox="1"/>
          <p:nvPr/>
        </p:nvSpPr>
        <p:spPr>
          <a:xfrm>
            <a:off x="12109940" y="4912729"/>
            <a:ext cx="1914769" cy="992579"/>
          </a:xfrm>
          <a:prstGeom prst="rect">
            <a:avLst/>
          </a:prstGeom>
          <a:noFill/>
        </p:spPr>
        <p:txBody>
          <a:bodyPr wrap="square">
            <a:spAutoFit/>
          </a:bodyPr>
          <a:lstStyle/>
          <a:p>
            <a:r>
              <a:rPr lang="en-US" sz="4800" dirty="0">
                <a:solidFill>
                  <a:srgbClr val="9F7933"/>
                </a:solidFill>
                <a:latin typeface="Rokkitt Black"/>
                <a:sym typeface="Rokkitt Black"/>
              </a:rPr>
              <a:t>After</a:t>
            </a:r>
          </a:p>
          <a:p>
            <a:endParaRPr lang="en-US" sz="1050" dirty="0"/>
          </a:p>
        </p:txBody>
      </p:sp>
    </p:spTree>
    <p:extLst>
      <p:ext uri="{BB962C8B-B14F-4D97-AF65-F5344CB8AC3E}">
        <p14:creationId xmlns:p14="http://schemas.microsoft.com/office/powerpoint/2010/main" val="1425934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2"/>
        <p:cNvGrpSpPr/>
        <p:nvPr/>
      </p:nvGrpSpPr>
      <p:grpSpPr>
        <a:xfrm>
          <a:off x="0" y="0"/>
          <a:ext cx="0" cy="0"/>
          <a:chOff x="0" y="0"/>
          <a:chExt cx="0" cy="0"/>
        </a:xfrm>
      </p:grpSpPr>
      <p:grpSp>
        <p:nvGrpSpPr>
          <p:cNvPr id="923" name="Google Shape;923;p35"/>
          <p:cNvGrpSpPr/>
          <p:nvPr/>
        </p:nvGrpSpPr>
        <p:grpSpPr>
          <a:xfrm>
            <a:off x="156308" y="67408"/>
            <a:ext cx="17967569" cy="10037884"/>
            <a:chOff x="0" y="-19050"/>
            <a:chExt cx="4525385" cy="2450531"/>
          </a:xfrm>
        </p:grpSpPr>
        <p:sp>
          <p:nvSpPr>
            <p:cNvPr id="924" name="Google Shape;924;p35"/>
            <p:cNvSpPr/>
            <p:nvPr/>
          </p:nvSpPr>
          <p:spPr>
            <a:xfrm>
              <a:off x="0" y="0"/>
              <a:ext cx="4525385" cy="2431481"/>
            </a:xfrm>
            <a:custGeom>
              <a:avLst/>
              <a:gdLst/>
              <a:ahLst/>
              <a:cxnLst/>
              <a:rect l="l" t="t" r="r" b="b"/>
              <a:pathLst>
                <a:path w="4525385" h="2431481" extrusionOk="0">
                  <a:moveTo>
                    <a:pt x="4445967" y="0"/>
                  </a:moveTo>
                  <a:lnTo>
                    <a:pt x="79418" y="0"/>
                  </a:lnTo>
                  <a:cubicBezTo>
                    <a:pt x="79418" y="43699"/>
                    <a:pt x="44079" y="79418"/>
                    <a:pt x="0" y="79418"/>
                  </a:cubicBezTo>
                  <a:lnTo>
                    <a:pt x="0" y="2352062"/>
                  </a:lnTo>
                  <a:cubicBezTo>
                    <a:pt x="43699" y="2352062"/>
                    <a:pt x="79418" y="2387401"/>
                    <a:pt x="79418" y="2431481"/>
                  </a:cubicBezTo>
                  <a:lnTo>
                    <a:pt x="4445967" y="2431481"/>
                  </a:lnTo>
                  <a:cubicBezTo>
                    <a:pt x="4445967" y="2387781"/>
                    <a:pt x="4481306" y="2352062"/>
                    <a:pt x="4525385" y="2352062"/>
                  </a:cubicBezTo>
                  <a:lnTo>
                    <a:pt x="4525385" y="79418"/>
                  </a:lnTo>
                  <a:cubicBezTo>
                    <a:pt x="4481686" y="79418"/>
                    <a:pt x="4445967" y="44079"/>
                    <a:pt x="4445967" y="0"/>
                  </a:cubicBezTo>
                  <a:close/>
                </a:path>
              </a:pathLst>
            </a:custGeom>
            <a:solidFill>
              <a:srgbClr val="FFF3D7"/>
            </a:solidFill>
            <a:ln w="38100" cap="flat" cmpd="sng">
              <a:solidFill>
                <a:srgbClr val="C69E5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5"/>
            <p:cNvSpPr txBox="1"/>
            <p:nvPr/>
          </p:nvSpPr>
          <p:spPr>
            <a:xfrm>
              <a:off x="38100" y="-19050"/>
              <a:ext cx="736600" cy="793750"/>
            </a:xfrm>
            <a:prstGeom prst="rect">
              <a:avLst/>
            </a:prstGeom>
            <a:noFill/>
            <a:ln>
              <a:noFill/>
            </a:ln>
          </p:spPr>
          <p:txBody>
            <a:bodyPr spcFirstLastPara="1" wrap="square" lIns="50800" tIns="50800" rIns="50800" bIns="50800" anchor="ctr" anchorCtr="0">
              <a:noAutofit/>
            </a:bodyPr>
            <a:lstStyle/>
            <a:p>
              <a:pPr marL="0" marR="0" lvl="0" indent="0" algn="ctr" rtl="0">
                <a:lnSpc>
                  <a:spcPct val="178888"/>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941" name="Google Shape;941;p35"/>
          <p:cNvSpPr/>
          <p:nvPr/>
        </p:nvSpPr>
        <p:spPr>
          <a:xfrm>
            <a:off x="15099322" y="8724207"/>
            <a:ext cx="3657600" cy="1562793"/>
          </a:xfrm>
          <a:custGeom>
            <a:avLst/>
            <a:gdLst/>
            <a:ahLst/>
            <a:cxnLst/>
            <a:rect l="l" t="t" r="r" b="b"/>
            <a:pathLst>
              <a:path w="3657600" h="1562793" extrusionOk="0">
                <a:moveTo>
                  <a:pt x="0" y="0"/>
                </a:moveTo>
                <a:lnTo>
                  <a:pt x="3657600" y="0"/>
                </a:lnTo>
                <a:lnTo>
                  <a:pt x="3657600" y="1562793"/>
                </a:lnTo>
                <a:lnTo>
                  <a:pt x="0" y="1562793"/>
                </a:lnTo>
                <a:lnTo>
                  <a:pt x="0" y="0"/>
                </a:lnTo>
                <a:close/>
              </a:path>
            </a:pathLst>
          </a:custGeom>
          <a:blipFill rotWithShape="1">
            <a:blip r:embed="rId3">
              <a:alphaModFix/>
            </a:blip>
            <a:stretch>
              <a:fillRect/>
            </a:stretch>
          </a:blipFill>
          <a:ln>
            <a:noFill/>
          </a:ln>
        </p:spPr>
        <p:txBody>
          <a:bodyPr/>
          <a:lstStyle/>
          <a:p>
            <a:endParaRPr lang="en-US"/>
          </a:p>
        </p:txBody>
      </p:sp>
      <p:sp>
        <p:nvSpPr>
          <p:cNvPr id="948" name="Google Shape;948;p35"/>
          <p:cNvSpPr/>
          <p:nvPr/>
        </p:nvSpPr>
        <p:spPr>
          <a:xfrm>
            <a:off x="287411" y="92378"/>
            <a:ext cx="1955106" cy="1644162"/>
          </a:xfrm>
          <a:custGeom>
            <a:avLst/>
            <a:gdLst/>
            <a:ahLst/>
            <a:cxnLst/>
            <a:rect l="l" t="t" r="r" b="b"/>
            <a:pathLst>
              <a:path w="2998280" h="2807480" extrusionOk="0">
                <a:moveTo>
                  <a:pt x="0" y="0"/>
                </a:moveTo>
                <a:lnTo>
                  <a:pt x="2998280" y="0"/>
                </a:lnTo>
                <a:lnTo>
                  <a:pt x="2998280" y="2807480"/>
                </a:lnTo>
                <a:lnTo>
                  <a:pt x="0" y="2807480"/>
                </a:lnTo>
                <a:lnTo>
                  <a:pt x="0" y="0"/>
                </a:lnTo>
                <a:close/>
              </a:path>
            </a:pathLst>
          </a:custGeom>
          <a:blipFill rotWithShape="1">
            <a:blip r:embed="rId4">
              <a:alphaModFix/>
            </a:blip>
            <a:stretch>
              <a:fillRect/>
            </a:stretch>
          </a:blipFill>
          <a:ln>
            <a:noFill/>
          </a:ln>
        </p:spPr>
        <p:txBody>
          <a:bodyPr/>
          <a:lstStyle/>
          <a:p>
            <a:endParaRPr lang="en-US"/>
          </a:p>
        </p:txBody>
      </p:sp>
      <p:sp>
        <p:nvSpPr>
          <p:cNvPr id="2" name="TextBox 1">
            <a:extLst>
              <a:ext uri="{FF2B5EF4-FFF2-40B4-BE49-F238E27FC236}">
                <a16:creationId xmlns:a16="http://schemas.microsoft.com/office/drawing/2014/main" id="{CEF40BD0-03FC-28BF-EB72-A6C26AFC4C3D}"/>
              </a:ext>
            </a:extLst>
          </p:cNvPr>
          <p:cNvSpPr txBox="1"/>
          <p:nvPr/>
        </p:nvSpPr>
        <p:spPr>
          <a:xfrm>
            <a:off x="2183272" y="860644"/>
            <a:ext cx="14200553" cy="830997"/>
          </a:xfrm>
          <a:prstGeom prst="rect">
            <a:avLst/>
          </a:prstGeom>
          <a:noFill/>
        </p:spPr>
        <p:txBody>
          <a:bodyPr wrap="square">
            <a:spAutoFit/>
          </a:bodyPr>
          <a:lstStyle/>
          <a:p>
            <a:pPr algn="ctr"/>
            <a:r>
              <a:rPr lang="en-US" sz="2400" dirty="0">
                <a:latin typeface="Rokkitt Black" panose="020B0604020202020204" charset="0"/>
              </a:rPr>
              <a:t>We also implemented One-Hot Encoding to transform all text in the table to zeros and ones. As well as created a new data frame to drop unnecessary columns.</a:t>
            </a:r>
          </a:p>
        </p:txBody>
      </p:sp>
      <p:sp>
        <p:nvSpPr>
          <p:cNvPr id="15" name="TextBox 14">
            <a:extLst>
              <a:ext uri="{FF2B5EF4-FFF2-40B4-BE49-F238E27FC236}">
                <a16:creationId xmlns:a16="http://schemas.microsoft.com/office/drawing/2014/main" id="{F63D13A0-9356-E27B-6342-307EC884A922}"/>
              </a:ext>
            </a:extLst>
          </p:cNvPr>
          <p:cNvSpPr txBox="1"/>
          <p:nvPr/>
        </p:nvSpPr>
        <p:spPr>
          <a:xfrm>
            <a:off x="307580" y="1691641"/>
            <a:ext cx="1914769" cy="830997"/>
          </a:xfrm>
          <a:prstGeom prst="rect">
            <a:avLst/>
          </a:prstGeom>
          <a:noFill/>
        </p:spPr>
        <p:txBody>
          <a:bodyPr wrap="square">
            <a:spAutoFit/>
          </a:bodyPr>
          <a:lstStyle/>
          <a:p>
            <a:r>
              <a:rPr lang="en-US" sz="4800" dirty="0">
                <a:solidFill>
                  <a:srgbClr val="9F7933"/>
                </a:solidFill>
                <a:latin typeface="Rokkitt Black"/>
                <a:sym typeface="Rokkitt Black"/>
              </a:rPr>
              <a:t>Before</a:t>
            </a:r>
            <a:endParaRPr lang="en-US" sz="1050" dirty="0"/>
          </a:p>
        </p:txBody>
      </p:sp>
      <p:sp>
        <p:nvSpPr>
          <p:cNvPr id="16" name="TextBox 15">
            <a:extLst>
              <a:ext uri="{FF2B5EF4-FFF2-40B4-BE49-F238E27FC236}">
                <a16:creationId xmlns:a16="http://schemas.microsoft.com/office/drawing/2014/main" id="{D562F6AA-64A8-2933-0137-9BAE5453D460}"/>
              </a:ext>
            </a:extLst>
          </p:cNvPr>
          <p:cNvSpPr txBox="1"/>
          <p:nvPr/>
        </p:nvSpPr>
        <p:spPr>
          <a:xfrm>
            <a:off x="16209108" y="4947871"/>
            <a:ext cx="1914769" cy="992579"/>
          </a:xfrm>
          <a:prstGeom prst="rect">
            <a:avLst/>
          </a:prstGeom>
          <a:noFill/>
        </p:spPr>
        <p:txBody>
          <a:bodyPr wrap="square">
            <a:spAutoFit/>
          </a:bodyPr>
          <a:lstStyle/>
          <a:p>
            <a:r>
              <a:rPr lang="en-US" sz="4800" dirty="0">
                <a:solidFill>
                  <a:srgbClr val="9F7933"/>
                </a:solidFill>
                <a:latin typeface="Rokkitt Black"/>
                <a:sym typeface="Rokkitt Black"/>
              </a:rPr>
              <a:t>After</a:t>
            </a:r>
          </a:p>
          <a:p>
            <a:endParaRPr lang="en-US" sz="1050" dirty="0"/>
          </a:p>
        </p:txBody>
      </p:sp>
      <p:pic>
        <p:nvPicPr>
          <p:cNvPr id="5" name="Picture 4">
            <a:extLst>
              <a:ext uri="{FF2B5EF4-FFF2-40B4-BE49-F238E27FC236}">
                <a16:creationId xmlns:a16="http://schemas.microsoft.com/office/drawing/2014/main" id="{B1815F91-B52B-CBD2-FCE4-419838B804FA}"/>
              </a:ext>
            </a:extLst>
          </p:cNvPr>
          <p:cNvPicPr>
            <a:picLocks noChangeAspect="1"/>
          </p:cNvPicPr>
          <p:nvPr/>
        </p:nvPicPr>
        <p:blipFill>
          <a:blip r:embed="rId5"/>
          <a:stretch>
            <a:fillRect/>
          </a:stretch>
        </p:blipFill>
        <p:spPr>
          <a:xfrm>
            <a:off x="307579" y="2420673"/>
            <a:ext cx="13259543" cy="2353627"/>
          </a:xfrm>
          <a:prstGeom prst="rect">
            <a:avLst/>
          </a:prstGeom>
        </p:spPr>
      </p:pic>
      <p:pic>
        <p:nvPicPr>
          <p:cNvPr id="8" name="Picture 7">
            <a:extLst>
              <a:ext uri="{FF2B5EF4-FFF2-40B4-BE49-F238E27FC236}">
                <a16:creationId xmlns:a16="http://schemas.microsoft.com/office/drawing/2014/main" id="{5707BBB4-E1DA-819B-9327-1152C542D1DB}"/>
              </a:ext>
            </a:extLst>
          </p:cNvPr>
          <p:cNvPicPr>
            <a:picLocks noChangeAspect="1"/>
          </p:cNvPicPr>
          <p:nvPr/>
        </p:nvPicPr>
        <p:blipFill>
          <a:blip r:embed="rId6"/>
          <a:stretch>
            <a:fillRect/>
          </a:stretch>
        </p:blipFill>
        <p:spPr>
          <a:xfrm>
            <a:off x="4960418" y="5754902"/>
            <a:ext cx="12846835" cy="2985158"/>
          </a:xfrm>
          <a:prstGeom prst="rect">
            <a:avLst/>
          </a:prstGeom>
        </p:spPr>
      </p:pic>
    </p:spTree>
    <p:extLst>
      <p:ext uri="{BB962C8B-B14F-4D97-AF65-F5344CB8AC3E}">
        <p14:creationId xmlns:p14="http://schemas.microsoft.com/office/powerpoint/2010/main" val="1551315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1E3C3"/>
        </a:solidFill>
        <a:effectLst/>
      </p:bgPr>
    </p:bg>
    <p:spTree>
      <p:nvGrpSpPr>
        <p:cNvPr id="1" name="Shape 147"/>
        <p:cNvGrpSpPr/>
        <p:nvPr/>
      </p:nvGrpSpPr>
      <p:grpSpPr>
        <a:xfrm>
          <a:off x="0" y="0"/>
          <a:ext cx="0" cy="0"/>
          <a:chOff x="0" y="0"/>
          <a:chExt cx="0" cy="0"/>
        </a:xfrm>
      </p:grpSpPr>
      <p:grpSp>
        <p:nvGrpSpPr>
          <p:cNvPr id="148" name="Google Shape;148;p17"/>
          <p:cNvGrpSpPr/>
          <p:nvPr/>
        </p:nvGrpSpPr>
        <p:grpSpPr>
          <a:xfrm>
            <a:off x="552839" y="455156"/>
            <a:ext cx="17182322" cy="9304358"/>
            <a:chOff x="0" y="-19050"/>
            <a:chExt cx="4525385" cy="2450531"/>
          </a:xfrm>
        </p:grpSpPr>
        <p:sp>
          <p:nvSpPr>
            <p:cNvPr id="149" name="Google Shape;149;p17"/>
            <p:cNvSpPr/>
            <p:nvPr/>
          </p:nvSpPr>
          <p:spPr>
            <a:xfrm>
              <a:off x="0" y="0"/>
              <a:ext cx="4525385" cy="2431481"/>
            </a:xfrm>
            <a:custGeom>
              <a:avLst/>
              <a:gdLst/>
              <a:ahLst/>
              <a:cxnLst/>
              <a:rect l="l" t="t" r="r" b="b"/>
              <a:pathLst>
                <a:path w="4525385" h="2431481" extrusionOk="0">
                  <a:moveTo>
                    <a:pt x="4445967" y="0"/>
                  </a:moveTo>
                  <a:lnTo>
                    <a:pt x="79418" y="0"/>
                  </a:lnTo>
                  <a:cubicBezTo>
                    <a:pt x="79418" y="43699"/>
                    <a:pt x="44079" y="79418"/>
                    <a:pt x="0" y="79418"/>
                  </a:cubicBezTo>
                  <a:lnTo>
                    <a:pt x="0" y="2352062"/>
                  </a:lnTo>
                  <a:cubicBezTo>
                    <a:pt x="43699" y="2352062"/>
                    <a:pt x="79418" y="2387401"/>
                    <a:pt x="79418" y="2431481"/>
                  </a:cubicBezTo>
                  <a:lnTo>
                    <a:pt x="4445967" y="2431481"/>
                  </a:lnTo>
                  <a:cubicBezTo>
                    <a:pt x="4445967" y="2387781"/>
                    <a:pt x="4481306" y="2352062"/>
                    <a:pt x="4525385" y="2352062"/>
                  </a:cubicBezTo>
                  <a:lnTo>
                    <a:pt x="4525385" y="79418"/>
                  </a:lnTo>
                  <a:cubicBezTo>
                    <a:pt x="4481686" y="79418"/>
                    <a:pt x="4445967" y="44079"/>
                    <a:pt x="4445967" y="0"/>
                  </a:cubicBezTo>
                  <a:close/>
                </a:path>
              </a:pathLst>
            </a:custGeom>
            <a:solidFill>
              <a:srgbClr val="FFF3D7"/>
            </a:solidFill>
            <a:ln w="38100" cap="flat" cmpd="sng">
              <a:solidFill>
                <a:srgbClr val="C69E5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7"/>
            <p:cNvSpPr txBox="1"/>
            <p:nvPr/>
          </p:nvSpPr>
          <p:spPr>
            <a:xfrm>
              <a:off x="38100" y="-19050"/>
              <a:ext cx="736600" cy="793750"/>
            </a:xfrm>
            <a:prstGeom prst="rect">
              <a:avLst/>
            </a:prstGeom>
            <a:noFill/>
            <a:ln>
              <a:noFill/>
            </a:ln>
          </p:spPr>
          <p:txBody>
            <a:bodyPr spcFirstLastPara="1" wrap="square" lIns="50800" tIns="50800" rIns="50800" bIns="50800" anchor="ctr" anchorCtr="0">
              <a:noAutofit/>
            </a:bodyPr>
            <a:lstStyle/>
            <a:p>
              <a:pPr marL="0" marR="0" lvl="0" indent="0" algn="ctr" rtl="0">
                <a:lnSpc>
                  <a:spcPct val="178888"/>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67" name="Google Shape;167;p17"/>
          <p:cNvSpPr/>
          <p:nvPr/>
        </p:nvSpPr>
        <p:spPr>
          <a:xfrm rot="1017647">
            <a:off x="14427462" y="2036009"/>
            <a:ext cx="2865671" cy="1621942"/>
          </a:xfrm>
          <a:custGeom>
            <a:avLst/>
            <a:gdLst/>
            <a:ahLst/>
            <a:cxnLst/>
            <a:rect l="l" t="t" r="r" b="b"/>
            <a:pathLst>
              <a:path w="4243461" h="2330046" extrusionOk="0">
                <a:moveTo>
                  <a:pt x="0" y="0"/>
                </a:moveTo>
                <a:lnTo>
                  <a:pt x="4243460" y="0"/>
                </a:lnTo>
                <a:lnTo>
                  <a:pt x="4243460" y="2330046"/>
                </a:lnTo>
                <a:lnTo>
                  <a:pt x="0" y="2330046"/>
                </a:lnTo>
                <a:lnTo>
                  <a:pt x="0" y="0"/>
                </a:lnTo>
                <a:close/>
              </a:path>
            </a:pathLst>
          </a:custGeom>
          <a:blipFill rotWithShape="1">
            <a:blip r:embed="rId3">
              <a:alphaModFix/>
            </a:blip>
            <a:stretch>
              <a:fillRect/>
            </a:stretch>
          </a:blipFill>
          <a:ln>
            <a:noFill/>
          </a:ln>
        </p:spPr>
        <p:txBody>
          <a:bodyPr/>
          <a:lstStyle/>
          <a:p>
            <a:endParaRPr lang="en-US"/>
          </a:p>
        </p:txBody>
      </p:sp>
      <p:pic>
        <p:nvPicPr>
          <p:cNvPr id="3" name="Picture 2">
            <a:extLst>
              <a:ext uri="{FF2B5EF4-FFF2-40B4-BE49-F238E27FC236}">
                <a16:creationId xmlns:a16="http://schemas.microsoft.com/office/drawing/2014/main" id="{F5EAD875-7B2E-1DF7-F295-9F8ACCC0E40B}"/>
              </a:ext>
            </a:extLst>
          </p:cNvPr>
          <p:cNvPicPr>
            <a:picLocks noChangeAspect="1"/>
          </p:cNvPicPr>
          <p:nvPr/>
        </p:nvPicPr>
        <p:blipFill>
          <a:blip r:embed="rId4"/>
          <a:stretch>
            <a:fillRect/>
          </a:stretch>
        </p:blipFill>
        <p:spPr>
          <a:xfrm>
            <a:off x="795094" y="3489390"/>
            <a:ext cx="8907118" cy="619211"/>
          </a:xfrm>
          <a:prstGeom prst="rect">
            <a:avLst/>
          </a:prstGeom>
        </p:spPr>
      </p:pic>
      <p:pic>
        <p:nvPicPr>
          <p:cNvPr id="5" name="Picture 4">
            <a:extLst>
              <a:ext uri="{FF2B5EF4-FFF2-40B4-BE49-F238E27FC236}">
                <a16:creationId xmlns:a16="http://schemas.microsoft.com/office/drawing/2014/main" id="{BFEF7533-0BB0-4F28-2266-008943477B66}"/>
              </a:ext>
            </a:extLst>
          </p:cNvPr>
          <p:cNvPicPr>
            <a:picLocks noChangeAspect="1"/>
          </p:cNvPicPr>
          <p:nvPr/>
        </p:nvPicPr>
        <p:blipFill>
          <a:blip r:embed="rId5"/>
          <a:stretch>
            <a:fillRect/>
          </a:stretch>
        </p:blipFill>
        <p:spPr>
          <a:xfrm>
            <a:off x="1032224" y="5378936"/>
            <a:ext cx="8432857" cy="2772092"/>
          </a:xfrm>
          <a:prstGeom prst="rect">
            <a:avLst/>
          </a:prstGeom>
        </p:spPr>
      </p:pic>
      <p:sp>
        <p:nvSpPr>
          <p:cNvPr id="10" name="TextBox 9">
            <a:extLst>
              <a:ext uri="{FF2B5EF4-FFF2-40B4-BE49-F238E27FC236}">
                <a16:creationId xmlns:a16="http://schemas.microsoft.com/office/drawing/2014/main" id="{85F7E658-BAB3-05C0-73BF-8BFEE37DCC94}"/>
              </a:ext>
            </a:extLst>
          </p:cNvPr>
          <p:cNvSpPr txBox="1"/>
          <p:nvPr/>
        </p:nvSpPr>
        <p:spPr>
          <a:xfrm>
            <a:off x="10198587" y="4056679"/>
            <a:ext cx="6862397" cy="4524315"/>
          </a:xfrm>
          <a:prstGeom prst="rect">
            <a:avLst/>
          </a:prstGeom>
          <a:noFill/>
        </p:spPr>
        <p:txBody>
          <a:bodyPr wrap="square">
            <a:spAutoFit/>
          </a:bodyPr>
          <a:lstStyle/>
          <a:p>
            <a:pPr algn="ctr"/>
            <a:r>
              <a:rPr lang="en-US" sz="2400" dirty="0">
                <a:latin typeface="Rokkitt Black" panose="020B0604020202020204" charset="0"/>
              </a:rPr>
              <a:t>A good R-squared value depends on the context of the study. R-squared, also known as the coefficient of determination, is a statistic that measures the strength of the relationship between a model and a dependent variable. It indicates the percentage of variance in the dependent variable that the independent variables explain together. Higher R-squared values indicate a better fit and smaller differences between the observed data and the fitted values. However, a higher R-squared value doesn't necessarily mean the model is a good predictor.</a:t>
            </a:r>
          </a:p>
        </p:txBody>
      </p:sp>
      <p:sp>
        <p:nvSpPr>
          <p:cNvPr id="11" name="Google Shape;129;p15">
            <a:extLst>
              <a:ext uri="{FF2B5EF4-FFF2-40B4-BE49-F238E27FC236}">
                <a16:creationId xmlns:a16="http://schemas.microsoft.com/office/drawing/2014/main" id="{834F6561-DAFA-F6E9-9BB5-7D1B1B16E416}"/>
              </a:ext>
            </a:extLst>
          </p:cNvPr>
          <p:cNvSpPr txBox="1"/>
          <p:nvPr/>
        </p:nvSpPr>
        <p:spPr>
          <a:xfrm>
            <a:off x="820615" y="860551"/>
            <a:ext cx="16240369" cy="886397"/>
          </a:xfrm>
          <a:prstGeom prst="rect">
            <a:avLst/>
          </a:prstGeom>
          <a:noFill/>
          <a:ln>
            <a:noFill/>
          </a:ln>
        </p:spPr>
        <p:txBody>
          <a:bodyPr spcFirstLastPara="1" wrap="square" lIns="0" tIns="0" rIns="0" bIns="0" anchor="t" anchorCtr="0">
            <a:spAutoFit/>
          </a:bodyPr>
          <a:lstStyle/>
          <a:p>
            <a:pPr marL="0" marR="0" lvl="0" indent="0" algn="ctr" rtl="0">
              <a:lnSpc>
                <a:spcPct val="120003"/>
              </a:lnSpc>
              <a:spcBef>
                <a:spcPts val="0"/>
              </a:spcBef>
              <a:spcAft>
                <a:spcPts val="0"/>
              </a:spcAft>
              <a:buNone/>
            </a:pPr>
            <a:r>
              <a:rPr lang="en-US" sz="4800" dirty="0">
                <a:solidFill>
                  <a:srgbClr val="9F7933"/>
                </a:solidFill>
                <a:latin typeface="Rokkitt Black"/>
                <a:sym typeface="Rokkitt Black"/>
              </a:rPr>
              <a:t>Machine Learning Models – Accuracy – Data Optimization </a:t>
            </a:r>
            <a:endParaRPr sz="600" dirty="0"/>
          </a:p>
        </p:txBody>
      </p:sp>
      <p:sp>
        <p:nvSpPr>
          <p:cNvPr id="12" name="TextBox 11">
            <a:extLst>
              <a:ext uri="{FF2B5EF4-FFF2-40B4-BE49-F238E27FC236}">
                <a16:creationId xmlns:a16="http://schemas.microsoft.com/office/drawing/2014/main" id="{15FE16DB-209C-3ED0-5B62-4D6BAB084E38}"/>
              </a:ext>
            </a:extLst>
          </p:cNvPr>
          <p:cNvSpPr txBox="1"/>
          <p:nvPr/>
        </p:nvSpPr>
        <p:spPr>
          <a:xfrm>
            <a:off x="1437446" y="1994889"/>
            <a:ext cx="11614246" cy="1384995"/>
          </a:xfrm>
          <a:prstGeom prst="rect">
            <a:avLst/>
          </a:prstGeom>
          <a:noFill/>
        </p:spPr>
        <p:txBody>
          <a:bodyPr wrap="square">
            <a:spAutoFit/>
          </a:bodyPr>
          <a:lstStyle/>
          <a:p>
            <a:pPr algn="ctr"/>
            <a:r>
              <a:rPr lang="en-US" sz="2800" dirty="0">
                <a:latin typeface="Rokkitt Black" panose="020B0604020202020204" charset="0"/>
              </a:rPr>
              <a:t>We coded 7 Machine Learning Models in total.  We tested the accuracy, optimized and created several different data frames throughout this process.</a:t>
            </a:r>
          </a:p>
        </p:txBody>
      </p:sp>
      <p:pic>
        <p:nvPicPr>
          <p:cNvPr id="14" name="Picture 13">
            <a:extLst>
              <a:ext uri="{FF2B5EF4-FFF2-40B4-BE49-F238E27FC236}">
                <a16:creationId xmlns:a16="http://schemas.microsoft.com/office/drawing/2014/main" id="{3677F279-5F65-F3E6-132B-AADB945DD361}"/>
              </a:ext>
            </a:extLst>
          </p:cNvPr>
          <p:cNvPicPr>
            <a:picLocks noChangeAspect="1"/>
          </p:cNvPicPr>
          <p:nvPr/>
        </p:nvPicPr>
        <p:blipFill>
          <a:blip r:embed="rId6"/>
          <a:stretch>
            <a:fillRect/>
          </a:stretch>
        </p:blipFill>
        <p:spPr>
          <a:xfrm>
            <a:off x="1170005" y="4363237"/>
            <a:ext cx="8157296" cy="78026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1E3C3"/>
        </a:solidFill>
        <a:effectLst/>
      </p:bgPr>
    </p:bg>
    <p:spTree>
      <p:nvGrpSpPr>
        <p:cNvPr id="1" name="Shape 147"/>
        <p:cNvGrpSpPr/>
        <p:nvPr/>
      </p:nvGrpSpPr>
      <p:grpSpPr>
        <a:xfrm>
          <a:off x="0" y="0"/>
          <a:ext cx="0" cy="0"/>
          <a:chOff x="0" y="0"/>
          <a:chExt cx="0" cy="0"/>
        </a:xfrm>
      </p:grpSpPr>
      <p:grpSp>
        <p:nvGrpSpPr>
          <p:cNvPr id="148" name="Google Shape;148;p17"/>
          <p:cNvGrpSpPr/>
          <p:nvPr/>
        </p:nvGrpSpPr>
        <p:grpSpPr>
          <a:xfrm>
            <a:off x="552839" y="455155"/>
            <a:ext cx="17182322" cy="9618875"/>
            <a:chOff x="0" y="-19050"/>
            <a:chExt cx="4525385" cy="2450531"/>
          </a:xfrm>
        </p:grpSpPr>
        <p:sp>
          <p:nvSpPr>
            <p:cNvPr id="149" name="Google Shape;149;p17"/>
            <p:cNvSpPr/>
            <p:nvPr/>
          </p:nvSpPr>
          <p:spPr>
            <a:xfrm>
              <a:off x="0" y="0"/>
              <a:ext cx="4525385" cy="2431481"/>
            </a:xfrm>
            <a:custGeom>
              <a:avLst/>
              <a:gdLst/>
              <a:ahLst/>
              <a:cxnLst/>
              <a:rect l="l" t="t" r="r" b="b"/>
              <a:pathLst>
                <a:path w="4525385" h="2431481" extrusionOk="0">
                  <a:moveTo>
                    <a:pt x="4445967" y="0"/>
                  </a:moveTo>
                  <a:lnTo>
                    <a:pt x="79418" y="0"/>
                  </a:lnTo>
                  <a:cubicBezTo>
                    <a:pt x="79418" y="43699"/>
                    <a:pt x="44079" y="79418"/>
                    <a:pt x="0" y="79418"/>
                  </a:cubicBezTo>
                  <a:lnTo>
                    <a:pt x="0" y="2352062"/>
                  </a:lnTo>
                  <a:cubicBezTo>
                    <a:pt x="43699" y="2352062"/>
                    <a:pt x="79418" y="2387401"/>
                    <a:pt x="79418" y="2431481"/>
                  </a:cubicBezTo>
                  <a:lnTo>
                    <a:pt x="4445967" y="2431481"/>
                  </a:lnTo>
                  <a:cubicBezTo>
                    <a:pt x="4445967" y="2387781"/>
                    <a:pt x="4481306" y="2352062"/>
                    <a:pt x="4525385" y="2352062"/>
                  </a:cubicBezTo>
                  <a:lnTo>
                    <a:pt x="4525385" y="79418"/>
                  </a:lnTo>
                  <a:cubicBezTo>
                    <a:pt x="4481686" y="79418"/>
                    <a:pt x="4445967" y="44079"/>
                    <a:pt x="4445967" y="0"/>
                  </a:cubicBezTo>
                  <a:close/>
                </a:path>
              </a:pathLst>
            </a:custGeom>
            <a:solidFill>
              <a:srgbClr val="FFF3D7"/>
            </a:solidFill>
            <a:ln w="38100" cap="flat" cmpd="sng">
              <a:solidFill>
                <a:srgbClr val="C69E5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7"/>
            <p:cNvSpPr txBox="1"/>
            <p:nvPr/>
          </p:nvSpPr>
          <p:spPr>
            <a:xfrm>
              <a:off x="38100" y="-19050"/>
              <a:ext cx="736600" cy="793750"/>
            </a:xfrm>
            <a:prstGeom prst="rect">
              <a:avLst/>
            </a:prstGeom>
            <a:noFill/>
            <a:ln>
              <a:noFill/>
            </a:ln>
          </p:spPr>
          <p:txBody>
            <a:bodyPr spcFirstLastPara="1" wrap="square" lIns="50800" tIns="50800" rIns="50800" bIns="50800" anchor="ctr" anchorCtr="0">
              <a:noAutofit/>
            </a:bodyPr>
            <a:lstStyle/>
            <a:p>
              <a:pPr marL="0" marR="0" lvl="0" indent="0" algn="ctr" rtl="0">
                <a:lnSpc>
                  <a:spcPct val="178888"/>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67" name="Google Shape;167;p17"/>
          <p:cNvSpPr/>
          <p:nvPr/>
        </p:nvSpPr>
        <p:spPr>
          <a:xfrm rot="1017647">
            <a:off x="15403335" y="465786"/>
            <a:ext cx="3004711" cy="1808234"/>
          </a:xfrm>
          <a:custGeom>
            <a:avLst/>
            <a:gdLst/>
            <a:ahLst/>
            <a:cxnLst/>
            <a:rect l="l" t="t" r="r" b="b"/>
            <a:pathLst>
              <a:path w="4243461" h="2330046" extrusionOk="0">
                <a:moveTo>
                  <a:pt x="0" y="0"/>
                </a:moveTo>
                <a:lnTo>
                  <a:pt x="4243460" y="0"/>
                </a:lnTo>
                <a:lnTo>
                  <a:pt x="4243460" y="2330046"/>
                </a:lnTo>
                <a:lnTo>
                  <a:pt x="0" y="2330046"/>
                </a:lnTo>
                <a:lnTo>
                  <a:pt x="0" y="0"/>
                </a:lnTo>
                <a:close/>
              </a:path>
            </a:pathLst>
          </a:custGeom>
          <a:blipFill rotWithShape="1">
            <a:blip r:embed="rId3">
              <a:alphaModFix/>
            </a:blip>
            <a:stretch>
              <a:fillRect/>
            </a:stretch>
          </a:blipFill>
          <a:ln>
            <a:noFill/>
          </a:ln>
        </p:spPr>
        <p:txBody>
          <a:bodyPr/>
          <a:lstStyle/>
          <a:p>
            <a:endParaRPr lang="en-US"/>
          </a:p>
        </p:txBody>
      </p:sp>
      <p:pic>
        <p:nvPicPr>
          <p:cNvPr id="4" name="Picture 3">
            <a:extLst>
              <a:ext uri="{FF2B5EF4-FFF2-40B4-BE49-F238E27FC236}">
                <a16:creationId xmlns:a16="http://schemas.microsoft.com/office/drawing/2014/main" id="{5C0221A7-5E24-D7D1-5900-7B5BF4BAA75C}"/>
              </a:ext>
            </a:extLst>
          </p:cNvPr>
          <p:cNvPicPr>
            <a:picLocks noChangeAspect="1"/>
          </p:cNvPicPr>
          <p:nvPr/>
        </p:nvPicPr>
        <p:blipFill>
          <a:blip r:embed="rId4"/>
          <a:stretch>
            <a:fillRect/>
          </a:stretch>
        </p:blipFill>
        <p:spPr>
          <a:xfrm>
            <a:off x="4525108" y="776911"/>
            <a:ext cx="9030960" cy="962159"/>
          </a:xfrm>
          <a:prstGeom prst="rect">
            <a:avLst/>
          </a:prstGeom>
        </p:spPr>
      </p:pic>
      <p:pic>
        <p:nvPicPr>
          <p:cNvPr id="7" name="Picture 6">
            <a:extLst>
              <a:ext uri="{FF2B5EF4-FFF2-40B4-BE49-F238E27FC236}">
                <a16:creationId xmlns:a16="http://schemas.microsoft.com/office/drawing/2014/main" id="{D1EA376B-9169-A047-CC7E-A0CFE596F539}"/>
              </a:ext>
            </a:extLst>
          </p:cNvPr>
          <p:cNvPicPr>
            <a:picLocks noChangeAspect="1"/>
          </p:cNvPicPr>
          <p:nvPr/>
        </p:nvPicPr>
        <p:blipFill>
          <a:blip r:embed="rId5"/>
          <a:stretch>
            <a:fillRect/>
          </a:stretch>
        </p:blipFill>
        <p:spPr>
          <a:xfrm>
            <a:off x="4525109" y="1869194"/>
            <a:ext cx="9030960" cy="803764"/>
          </a:xfrm>
          <a:prstGeom prst="rect">
            <a:avLst/>
          </a:prstGeom>
        </p:spPr>
      </p:pic>
      <p:pic>
        <p:nvPicPr>
          <p:cNvPr id="2050" name="Picture 2">
            <a:extLst>
              <a:ext uri="{FF2B5EF4-FFF2-40B4-BE49-F238E27FC236}">
                <a16:creationId xmlns:a16="http://schemas.microsoft.com/office/drawing/2014/main" id="{DC2BEC48-BF8A-134C-EB5E-8D2F3D5D706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75594" y="2862144"/>
            <a:ext cx="12194321" cy="70555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661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1E3C3"/>
        </a:solidFill>
        <a:effectLst/>
      </p:bgPr>
    </p:bg>
    <p:spTree>
      <p:nvGrpSpPr>
        <p:cNvPr id="1" name="Shape 147"/>
        <p:cNvGrpSpPr/>
        <p:nvPr/>
      </p:nvGrpSpPr>
      <p:grpSpPr>
        <a:xfrm>
          <a:off x="0" y="0"/>
          <a:ext cx="0" cy="0"/>
          <a:chOff x="0" y="0"/>
          <a:chExt cx="0" cy="0"/>
        </a:xfrm>
      </p:grpSpPr>
      <p:grpSp>
        <p:nvGrpSpPr>
          <p:cNvPr id="148" name="Google Shape;148;p17"/>
          <p:cNvGrpSpPr/>
          <p:nvPr/>
        </p:nvGrpSpPr>
        <p:grpSpPr>
          <a:xfrm>
            <a:off x="552839" y="66849"/>
            <a:ext cx="17182322" cy="10007182"/>
            <a:chOff x="0" y="-19050"/>
            <a:chExt cx="4525385" cy="2450531"/>
          </a:xfrm>
        </p:grpSpPr>
        <p:sp>
          <p:nvSpPr>
            <p:cNvPr id="149" name="Google Shape;149;p17"/>
            <p:cNvSpPr/>
            <p:nvPr/>
          </p:nvSpPr>
          <p:spPr>
            <a:xfrm>
              <a:off x="0" y="0"/>
              <a:ext cx="4525385" cy="2431481"/>
            </a:xfrm>
            <a:custGeom>
              <a:avLst/>
              <a:gdLst/>
              <a:ahLst/>
              <a:cxnLst/>
              <a:rect l="l" t="t" r="r" b="b"/>
              <a:pathLst>
                <a:path w="4525385" h="2431481" extrusionOk="0">
                  <a:moveTo>
                    <a:pt x="4445967" y="0"/>
                  </a:moveTo>
                  <a:lnTo>
                    <a:pt x="79418" y="0"/>
                  </a:lnTo>
                  <a:cubicBezTo>
                    <a:pt x="79418" y="43699"/>
                    <a:pt x="44079" y="79418"/>
                    <a:pt x="0" y="79418"/>
                  </a:cubicBezTo>
                  <a:lnTo>
                    <a:pt x="0" y="2352062"/>
                  </a:lnTo>
                  <a:cubicBezTo>
                    <a:pt x="43699" y="2352062"/>
                    <a:pt x="79418" y="2387401"/>
                    <a:pt x="79418" y="2431481"/>
                  </a:cubicBezTo>
                  <a:lnTo>
                    <a:pt x="4445967" y="2431481"/>
                  </a:lnTo>
                  <a:cubicBezTo>
                    <a:pt x="4445967" y="2387781"/>
                    <a:pt x="4481306" y="2352062"/>
                    <a:pt x="4525385" y="2352062"/>
                  </a:cubicBezTo>
                  <a:lnTo>
                    <a:pt x="4525385" y="79418"/>
                  </a:lnTo>
                  <a:cubicBezTo>
                    <a:pt x="4481686" y="79418"/>
                    <a:pt x="4445967" y="44079"/>
                    <a:pt x="4445967" y="0"/>
                  </a:cubicBezTo>
                  <a:close/>
                </a:path>
              </a:pathLst>
            </a:custGeom>
            <a:solidFill>
              <a:srgbClr val="FFF3D7"/>
            </a:solidFill>
            <a:ln w="38100" cap="flat" cmpd="sng">
              <a:solidFill>
                <a:srgbClr val="C69E5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7"/>
            <p:cNvSpPr txBox="1"/>
            <p:nvPr/>
          </p:nvSpPr>
          <p:spPr>
            <a:xfrm>
              <a:off x="38100" y="-19050"/>
              <a:ext cx="736600" cy="793750"/>
            </a:xfrm>
            <a:prstGeom prst="rect">
              <a:avLst/>
            </a:prstGeom>
            <a:noFill/>
            <a:ln>
              <a:noFill/>
            </a:ln>
          </p:spPr>
          <p:txBody>
            <a:bodyPr spcFirstLastPara="1" wrap="square" lIns="50800" tIns="50800" rIns="50800" bIns="50800" anchor="ctr" anchorCtr="0">
              <a:noAutofit/>
            </a:bodyPr>
            <a:lstStyle/>
            <a:p>
              <a:pPr marL="0" marR="0" lvl="0" indent="0" algn="ctr" rtl="0">
                <a:lnSpc>
                  <a:spcPct val="178888"/>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67" name="Google Shape;167;p17"/>
          <p:cNvSpPr/>
          <p:nvPr/>
        </p:nvSpPr>
        <p:spPr>
          <a:xfrm rot="1017647">
            <a:off x="15403335" y="465786"/>
            <a:ext cx="3004711" cy="1808234"/>
          </a:xfrm>
          <a:custGeom>
            <a:avLst/>
            <a:gdLst/>
            <a:ahLst/>
            <a:cxnLst/>
            <a:rect l="l" t="t" r="r" b="b"/>
            <a:pathLst>
              <a:path w="4243461" h="2330046" extrusionOk="0">
                <a:moveTo>
                  <a:pt x="0" y="0"/>
                </a:moveTo>
                <a:lnTo>
                  <a:pt x="4243460" y="0"/>
                </a:lnTo>
                <a:lnTo>
                  <a:pt x="4243460" y="2330046"/>
                </a:lnTo>
                <a:lnTo>
                  <a:pt x="0" y="2330046"/>
                </a:lnTo>
                <a:lnTo>
                  <a:pt x="0" y="0"/>
                </a:lnTo>
                <a:close/>
              </a:path>
            </a:pathLst>
          </a:custGeom>
          <a:blipFill rotWithShape="1">
            <a:blip r:embed="rId3">
              <a:alphaModFix/>
            </a:blip>
            <a:stretch>
              <a:fillRect/>
            </a:stretch>
          </a:blipFill>
          <a:ln>
            <a:noFill/>
          </a:ln>
        </p:spPr>
        <p:txBody>
          <a:bodyPr/>
          <a:lstStyle/>
          <a:p>
            <a:endParaRPr lang="en-US"/>
          </a:p>
        </p:txBody>
      </p:sp>
      <p:pic>
        <p:nvPicPr>
          <p:cNvPr id="3" name="Picture 2">
            <a:extLst>
              <a:ext uri="{FF2B5EF4-FFF2-40B4-BE49-F238E27FC236}">
                <a16:creationId xmlns:a16="http://schemas.microsoft.com/office/drawing/2014/main" id="{93CBAE40-83A1-E78D-FBAB-504DBEE7FB76}"/>
              </a:ext>
            </a:extLst>
          </p:cNvPr>
          <p:cNvPicPr>
            <a:picLocks noChangeAspect="1"/>
          </p:cNvPicPr>
          <p:nvPr/>
        </p:nvPicPr>
        <p:blipFill>
          <a:blip r:embed="rId4"/>
          <a:stretch>
            <a:fillRect/>
          </a:stretch>
        </p:blipFill>
        <p:spPr>
          <a:xfrm>
            <a:off x="3828081" y="278724"/>
            <a:ext cx="10186852" cy="939068"/>
          </a:xfrm>
          <a:prstGeom prst="rect">
            <a:avLst/>
          </a:prstGeom>
        </p:spPr>
      </p:pic>
      <p:pic>
        <p:nvPicPr>
          <p:cNvPr id="6" name="Picture 5">
            <a:extLst>
              <a:ext uri="{FF2B5EF4-FFF2-40B4-BE49-F238E27FC236}">
                <a16:creationId xmlns:a16="http://schemas.microsoft.com/office/drawing/2014/main" id="{8118254B-B7B6-E72A-3540-C5C41A903B83}"/>
              </a:ext>
            </a:extLst>
          </p:cNvPr>
          <p:cNvPicPr>
            <a:picLocks noChangeAspect="1"/>
          </p:cNvPicPr>
          <p:nvPr/>
        </p:nvPicPr>
        <p:blipFill>
          <a:blip r:embed="rId5"/>
          <a:stretch>
            <a:fillRect/>
          </a:stretch>
        </p:blipFill>
        <p:spPr>
          <a:xfrm>
            <a:off x="4684279" y="1255820"/>
            <a:ext cx="8583998" cy="863478"/>
          </a:xfrm>
          <a:prstGeom prst="rect">
            <a:avLst/>
          </a:prstGeom>
        </p:spPr>
      </p:pic>
      <p:pic>
        <p:nvPicPr>
          <p:cNvPr id="3074" name="Picture 2">
            <a:extLst>
              <a:ext uri="{FF2B5EF4-FFF2-40B4-BE49-F238E27FC236}">
                <a16:creationId xmlns:a16="http://schemas.microsoft.com/office/drawing/2014/main" id="{85FD3F88-F9C7-26AC-1119-BA55C17760A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98078" y="2290940"/>
            <a:ext cx="13749582" cy="7701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501785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TotalTime>
  <Words>850</Words>
  <Application>Microsoft Office PowerPoint</Application>
  <PresentationFormat>Custom</PresentationFormat>
  <Paragraphs>46</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Rokkitt Black</vt:lpstr>
      <vt:lpstr>Asap</vt: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Fawn Payton</cp:lastModifiedBy>
  <cp:revision>3</cp:revision>
  <dcterms:modified xsi:type="dcterms:W3CDTF">2024-06-27T21:49:08Z</dcterms:modified>
</cp:coreProperties>
</file>