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8" r:id="rId3"/>
    <p:sldId id="257" r:id="rId4"/>
    <p:sldId id="259" r:id="rId5"/>
    <p:sldId id="285" r:id="rId6"/>
    <p:sldId id="286" r:id="rId7"/>
    <p:sldId id="260" r:id="rId8"/>
    <p:sldId id="282" r:id="rId9"/>
    <p:sldId id="283" r:id="rId10"/>
    <p:sldId id="284" r:id="rId11"/>
    <p:sldId id="287" r:id="rId12"/>
    <p:sldId id="288" r:id="rId13"/>
    <p:sldId id="289" r:id="rId14"/>
    <p:sldId id="290" r:id="rId15"/>
    <p:sldId id="276" r:id="rId16"/>
    <p:sldId id="280" r:id="rId17"/>
  </p:sldIdLst>
  <p:sldSz cx="18288000" cy="10287000"/>
  <p:notesSz cx="6858000" cy="9144000"/>
  <p:embeddedFontLst>
    <p:embeddedFont>
      <p:font typeface="Asap" panose="020B0604020202020204" charset="0"/>
      <p:bold r:id="rId19"/>
      <p:boldItalic r:id="rId20"/>
    </p:embeddedFont>
    <p:embeddedFont>
      <p:font typeface="Rokkitt Black" panose="020B0604020202020204"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CA7958-FD7E-4B4D-97C7-4951C99EA6AC}">
  <a:tblStyle styleId="{D0CA7958-FD7E-4B4D-97C7-4951C99EA6A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22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184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0794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873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452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5803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02" name="Google Shape;90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8" name="Google Shape;97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1" name="Google Shape;9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9077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1" name="Google Shape;9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7908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0038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944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8.png"/><Relationship Id="rId11" Type="http://schemas.openxmlformats.org/officeDocument/2006/relationships/image" Target="../media/image5.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3E3F"/>
        </a:solidFill>
        <a:effectLst/>
      </p:bgPr>
    </p:bg>
    <p:spTree>
      <p:nvGrpSpPr>
        <p:cNvPr id="1" name="Shape 83"/>
        <p:cNvGrpSpPr/>
        <p:nvPr/>
      </p:nvGrpSpPr>
      <p:grpSpPr>
        <a:xfrm>
          <a:off x="0" y="0"/>
          <a:ext cx="0" cy="0"/>
          <a:chOff x="0" y="0"/>
          <a:chExt cx="0" cy="0"/>
        </a:xfrm>
      </p:grpSpPr>
      <p:sp>
        <p:nvSpPr>
          <p:cNvPr id="84" name="Google Shape;84;p13"/>
          <p:cNvSpPr/>
          <p:nvPr/>
        </p:nvSpPr>
        <p:spPr>
          <a:xfrm>
            <a:off x="-189871" y="-598146"/>
            <a:ext cx="18667743" cy="10996997"/>
          </a:xfrm>
          <a:custGeom>
            <a:avLst/>
            <a:gdLst/>
            <a:ahLst/>
            <a:cxnLst/>
            <a:rect l="l" t="t" r="r" b="b"/>
            <a:pathLst>
              <a:path w="18667743" h="10996997" extrusionOk="0">
                <a:moveTo>
                  <a:pt x="0" y="0"/>
                </a:moveTo>
                <a:lnTo>
                  <a:pt x="18667742" y="0"/>
                </a:lnTo>
                <a:lnTo>
                  <a:pt x="18667742" y="10996997"/>
                </a:lnTo>
                <a:lnTo>
                  <a:pt x="0" y="10996997"/>
                </a:lnTo>
                <a:lnTo>
                  <a:pt x="0" y="0"/>
                </a:lnTo>
                <a:close/>
              </a:path>
            </a:pathLst>
          </a:custGeom>
          <a:blipFill rotWithShape="1">
            <a:blip r:embed="rId3">
              <a:alphaModFix/>
            </a:blip>
            <a:stretch>
              <a:fillRect/>
            </a:stretch>
          </a:blipFill>
          <a:ln>
            <a:noFill/>
          </a:ln>
        </p:spPr>
        <p:txBody>
          <a:bodyPr/>
          <a:lstStyle/>
          <a:p>
            <a:endParaRPr lang="en-US"/>
          </a:p>
        </p:txBody>
      </p:sp>
      <p:sp>
        <p:nvSpPr>
          <p:cNvPr id="85" name="Google Shape;85;p13"/>
          <p:cNvSpPr/>
          <p:nvPr/>
        </p:nvSpPr>
        <p:spPr>
          <a:xfrm>
            <a:off x="2865858" y="1337271"/>
            <a:ext cx="6278142" cy="6266727"/>
          </a:xfrm>
          <a:custGeom>
            <a:avLst/>
            <a:gdLst/>
            <a:ahLst/>
            <a:cxnLst/>
            <a:rect l="l" t="t" r="r" b="b"/>
            <a:pathLst>
              <a:path w="6278142" h="6266727" extrusionOk="0">
                <a:moveTo>
                  <a:pt x="0" y="0"/>
                </a:moveTo>
                <a:lnTo>
                  <a:pt x="6278142" y="0"/>
                </a:lnTo>
                <a:lnTo>
                  <a:pt x="6278142" y="6266727"/>
                </a:lnTo>
                <a:lnTo>
                  <a:pt x="0" y="6266727"/>
                </a:lnTo>
                <a:lnTo>
                  <a:pt x="0" y="0"/>
                </a:lnTo>
                <a:close/>
              </a:path>
            </a:pathLst>
          </a:custGeom>
          <a:blipFill rotWithShape="1">
            <a:blip r:embed="rId4">
              <a:alphaModFix/>
            </a:blip>
            <a:stretch>
              <a:fillRect/>
            </a:stretch>
          </a:blipFill>
          <a:ln>
            <a:noFill/>
          </a:ln>
        </p:spPr>
        <p:txBody>
          <a:bodyPr/>
          <a:lstStyle/>
          <a:p>
            <a:endParaRPr lang="en-US"/>
          </a:p>
        </p:txBody>
      </p:sp>
      <p:sp>
        <p:nvSpPr>
          <p:cNvPr id="86" name="Google Shape;86;p13"/>
          <p:cNvSpPr/>
          <p:nvPr/>
        </p:nvSpPr>
        <p:spPr>
          <a:xfrm>
            <a:off x="9144000" y="1233464"/>
            <a:ext cx="6278142" cy="6266727"/>
          </a:xfrm>
          <a:custGeom>
            <a:avLst/>
            <a:gdLst/>
            <a:ahLst/>
            <a:cxnLst/>
            <a:rect l="l" t="t" r="r" b="b"/>
            <a:pathLst>
              <a:path w="6278142" h="6266727" extrusionOk="0">
                <a:moveTo>
                  <a:pt x="0" y="0"/>
                </a:moveTo>
                <a:lnTo>
                  <a:pt x="6278142" y="0"/>
                </a:lnTo>
                <a:lnTo>
                  <a:pt x="6278142" y="6266727"/>
                </a:lnTo>
                <a:lnTo>
                  <a:pt x="0" y="6266727"/>
                </a:lnTo>
                <a:lnTo>
                  <a:pt x="0" y="0"/>
                </a:lnTo>
                <a:close/>
              </a:path>
            </a:pathLst>
          </a:custGeom>
          <a:blipFill rotWithShape="1">
            <a:blip r:embed="rId4">
              <a:alphaModFix/>
            </a:blip>
            <a:stretch>
              <a:fillRect/>
            </a:stretch>
          </a:blipFill>
          <a:ln>
            <a:noFill/>
          </a:ln>
        </p:spPr>
        <p:txBody>
          <a:bodyPr/>
          <a:lstStyle/>
          <a:p>
            <a:endParaRPr lang="en-US"/>
          </a:p>
        </p:txBody>
      </p:sp>
      <p:sp>
        <p:nvSpPr>
          <p:cNvPr id="87" name="Google Shape;87;p13"/>
          <p:cNvSpPr/>
          <p:nvPr/>
        </p:nvSpPr>
        <p:spPr>
          <a:xfrm>
            <a:off x="9011298" y="7316447"/>
            <a:ext cx="7315200" cy="3883706"/>
          </a:xfrm>
          <a:custGeom>
            <a:avLst/>
            <a:gdLst/>
            <a:ahLst/>
            <a:cxnLst/>
            <a:rect l="l" t="t" r="r" b="b"/>
            <a:pathLst>
              <a:path w="7315200" h="3883706" extrusionOk="0">
                <a:moveTo>
                  <a:pt x="0" y="0"/>
                </a:moveTo>
                <a:lnTo>
                  <a:pt x="7315200" y="0"/>
                </a:lnTo>
                <a:lnTo>
                  <a:pt x="7315200" y="3883706"/>
                </a:lnTo>
                <a:lnTo>
                  <a:pt x="0" y="3883706"/>
                </a:lnTo>
                <a:lnTo>
                  <a:pt x="0" y="0"/>
                </a:lnTo>
                <a:close/>
              </a:path>
            </a:pathLst>
          </a:custGeom>
          <a:blipFill rotWithShape="1">
            <a:blip r:embed="rId5">
              <a:alphaModFix/>
            </a:blip>
            <a:stretch>
              <a:fillRect/>
            </a:stretch>
          </a:blipFill>
          <a:ln>
            <a:noFill/>
          </a:ln>
        </p:spPr>
        <p:txBody>
          <a:bodyPr/>
          <a:lstStyle/>
          <a:p>
            <a:endParaRPr lang="en-US"/>
          </a:p>
        </p:txBody>
      </p:sp>
      <p:sp>
        <p:nvSpPr>
          <p:cNvPr id="88" name="Google Shape;88;p13"/>
          <p:cNvSpPr/>
          <p:nvPr/>
        </p:nvSpPr>
        <p:spPr>
          <a:xfrm>
            <a:off x="1961502" y="7316447"/>
            <a:ext cx="7315200" cy="3883706"/>
          </a:xfrm>
          <a:custGeom>
            <a:avLst/>
            <a:gdLst/>
            <a:ahLst/>
            <a:cxnLst/>
            <a:rect l="l" t="t" r="r" b="b"/>
            <a:pathLst>
              <a:path w="7315200" h="3883706" extrusionOk="0">
                <a:moveTo>
                  <a:pt x="0" y="0"/>
                </a:moveTo>
                <a:lnTo>
                  <a:pt x="7315200" y="0"/>
                </a:lnTo>
                <a:lnTo>
                  <a:pt x="7315200" y="3883706"/>
                </a:lnTo>
                <a:lnTo>
                  <a:pt x="0" y="3883706"/>
                </a:lnTo>
                <a:lnTo>
                  <a:pt x="0" y="0"/>
                </a:lnTo>
                <a:close/>
              </a:path>
            </a:pathLst>
          </a:custGeom>
          <a:blipFill rotWithShape="1">
            <a:blip r:embed="rId5">
              <a:alphaModFix/>
            </a:blip>
            <a:stretch>
              <a:fillRect/>
            </a:stretch>
          </a:blipFill>
          <a:ln>
            <a:noFill/>
          </a:ln>
        </p:spPr>
        <p:txBody>
          <a:bodyPr/>
          <a:lstStyle/>
          <a:p>
            <a:endParaRPr lang="en-US"/>
          </a:p>
        </p:txBody>
      </p:sp>
      <p:sp>
        <p:nvSpPr>
          <p:cNvPr id="89" name="Google Shape;89;p13"/>
          <p:cNvSpPr txBox="1"/>
          <p:nvPr/>
        </p:nvSpPr>
        <p:spPr>
          <a:xfrm>
            <a:off x="3618523" y="2976108"/>
            <a:ext cx="10714892" cy="4003404"/>
          </a:xfrm>
          <a:prstGeom prst="rect">
            <a:avLst/>
          </a:prstGeom>
          <a:noFill/>
          <a:ln>
            <a:noFill/>
          </a:ln>
        </p:spPr>
        <p:txBody>
          <a:bodyPr spcFirstLastPara="1" wrap="square" lIns="0" tIns="0" rIns="0" bIns="0" anchor="t" anchorCtr="0">
            <a:spAutoFit/>
          </a:bodyPr>
          <a:lstStyle/>
          <a:p>
            <a:pPr marL="0" marR="0" lvl="0" indent="0" algn="ctr" rtl="0">
              <a:lnSpc>
                <a:spcPct val="83997"/>
              </a:lnSpc>
              <a:spcBef>
                <a:spcPts val="0"/>
              </a:spcBef>
              <a:spcAft>
                <a:spcPts val="0"/>
              </a:spcAft>
              <a:buNone/>
            </a:pPr>
            <a:r>
              <a:rPr lang="en-US" sz="15485" dirty="0">
                <a:solidFill>
                  <a:srgbClr val="A62935"/>
                </a:solidFill>
                <a:latin typeface="Rokkitt Black"/>
                <a:sym typeface="Rokkitt Black"/>
              </a:rPr>
              <a:t>4Reel</a:t>
            </a:r>
            <a:endParaRPr dirty="0"/>
          </a:p>
          <a:p>
            <a:pPr marL="0" marR="0" lvl="0" indent="0" algn="ctr" rtl="0">
              <a:lnSpc>
                <a:spcPct val="83997"/>
              </a:lnSpc>
              <a:spcBef>
                <a:spcPts val="0"/>
              </a:spcBef>
              <a:spcAft>
                <a:spcPts val="0"/>
              </a:spcAft>
              <a:buNone/>
            </a:pPr>
            <a:r>
              <a:rPr lang="en-US" sz="15485" dirty="0">
                <a:solidFill>
                  <a:srgbClr val="A62935"/>
                </a:solidFill>
                <a:latin typeface="Rokkitt Black"/>
                <a:sym typeface="Rokkitt Black"/>
              </a:rPr>
              <a:t>Productions</a:t>
            </a:r>
            <a:endParaRPr dirty="0"/>
          </a:p>
        </p:txBody>
      </p:sp>
      <p:sp>
        <p:nvSpPr>
          <p:cNvPr id="90" name="Google Shape;90;p13"/>
          <p:cNvSpPr/>
          <p:nvPr/>
        </p:nvSpPr>
        <p:spPr>
          <a:xfrm>
            <a:off x="4265159" y="2528535"/>
            <a:ext cx="1739770" cy="1537324"/>
          </a:xfrm>
          <a:custGeom>
            <a:avLst/>
            <a:gdLst/>
            <a:ahLst/>
            <a:cxnLst/>
            <a:rect l="l" t="t" r="r" b="b"/>
            <a:pathLst>
              <a:path w="1739770" h="1537324" extrusionOk="0">
                <a:moveTo>
                  <a:pt x="0" y="0"/>
                </a:moveTo>
                <a:lnTo>
                  <a:pt x="1739770" y="0"/>
                </a:lnTo>
                <a:lnTo>
                  <a:pt x="1739770" y="1537324"/>
                </a:lnTo>
                <a:lnTo>
                  <a:pt x="0" y="1537324"/>
                </a:lnTo>
                <a:lnTo>
                  <a:pt x="0" y="0"/>
                </a:lnTo>
                <a:close/>
              </a:path>
            </a:pathLst>
          </a:custGeom>
          <a:blipFill rotWithShape="1">
            <a:blip r:embed="rId6">
              <a:alphaModFix/>
            </a:blip>
            <a:stretch>
              <a:fillRect/>
            </a:stretch>
          </a:blipFill>
          <a:ln>
            <a:noFill/>
          </a:ln>
        </p:spPr>
        <p:txBody>
          <a:bodyPr/>
          <a:lstStyle/>
          <a:p>
            <a:endParaRPr lang="en-US"/>
          </a:p>
        </p:txBody>
      </p:sp>
      <p:sp>
        <p:nvSpPr>
          <p:cNvPr id="91" name="Google Shape;91;p13"/>
          <p:cNvSpPr txBox="1"/>
          <p:nvPr/>
        </p:nvSpPr>
        <p:spPr>
          <a:xfrm>
            <a:off x="4074405" y="1661588"/>
            <a:ext cx="9873786" cy="443198"/>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400" b="1" dirty="0">
                <a:solidFill>
                  <a:srgbClr val="560D14"/>
                </a:solidFill>
                <a:latin typeface="Asap"/>
                <a:sym typeface="Asap"/>
              </a:rPr>
              <a:t>Melissa Avila – Lorenzo Howard – </a:t>
            </a:r>
            <a:r>
              <a:rPr lang="en-US" sz="2400" b="1" dirty="0" err="1">
                <a:solidFill>
                  <a:srgbClr val="560D14"/>
                </a:solidFill>
                <a:latin typeface="Asap"/>
                <a:sym typeface="Asap"/>
              </a:rPr>
              <a:t>Sheneice</a:t>
            </a:r>
            <a:r>
              <a:rPr lang="en-US" sz="2400" b="1" dirty="0">
                <a:solidFill>
                  <a:srgbClr val="560D14"/>
                </a:solidFill>
                <a:latin typeface="Asap"/>
                <a:sym typeface="Asap"/>
              </a:rPr>
              <a:t> Booker – Fawn Payton</a:t>
            </a:r>
            <a:endParaRPr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66849"/>
            <a:ext cx="17182322" cy="10007182"/>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5403335" y="465786"/>
            <a:ext cx="3004711" cy="1808234"/>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pic>
        <p:nvPicPr>
          <p:cNvPr id="11" name="Picture 10">
            <a:extLst>
              <a:ext uri="{FF2B5EF4-FFF2-40B4-BE49-F238E27FC236}">
                <a16:creationId xmlns:a16="http://schemas.microsoft.com/office/drawing/2014/main" id="{CE236CED-4850-9519-7BA7-EFDF9E835CC8}"/>
              </a:ext>
            </a:extLst>
          </p:cNvPr>
          <p:cNvPicPr>
            <a:picLocks noChangeAspect="1"/>
          </p:cNvPicPr>
          <p:nvPr/>
        </p:nvPicPr>
        <p:blipFill>
          <a:blip r:embed="rId4"/>
          <a:stretch>
            <a:fillRect/>
          </a:stretch>
        </p:blipFill>
        <p:spPr>
          <a:xfrm>
            <a:off x="1050057" y="2268144"/>
            <a:ext cx="8535506" cy="6674904"/>
          </a:xfrm>
          <a:prstGeom prst="rect">
            <a:avLst/>
          </a:prstGeom>
        </p:spPr>
      </p:pic>
      <p:sp>
        <p:nvSpPr>
          <p:cNvPr id="13" name="TextBox 12">
            <a:extLst>
              <a:ext uri="{FF2B5EF4-FFF2-40B4-BE49-F238E27FC236}">
                <a16:creationId xmlns:a16="http://schemas.microsoft.com/office/drawing/2014/main" id="{684B7EE9-142A-0255-B4D8-AF62E95437AB}"/>
              </a:ext>
            </a:extLst>
          </p:cNvPr>
          <p:cNvSpPr txBox="1"/>
          <p:nvPr/>
        </p:nvSpPr>
        <p:spPr>
          <a:xfrm>
            <a:off x="10621108" y="3414943"/>
            <a:ext cx="6381260" cy="4893647"/>
          </a:xfrm>
          <a:prstGeom prst="rect">
            <a:avLst/>
          </a:prstGeom>
          <a:noFill/>
        </p:spPr>
        <p:txBody>
          <a:bodyPr wrap="square">
            <a:spAutoFit/>
          </a:bodyPr>
          <a:lstStyle/>
          <a:p>
            <a:pPr algn="ctr"/>
            <a:r>
              <a:rPr lang="en-US" sz="2400" dirty="0">
                <a:latin typeface="Rokkitt Black" panose="020B0604020202020204" charset="0"/>
              </a:rPr>
              <a:t>Accuracy testing in machine learning is a metric that evaluates how often a machine learning model correctly predicts an outcome. It's calculated by dividing the number of correct predictions by the total number of predictions. A higher accuracy indicates better model performance, but it can be misleading in some cases. For example, if a data set is imbalanced, a model that always predicts the same class could have an accuracy of 95% even if it's not useful. In these cases, other evaluation metrics like F1 score, precision, and recall can be used.</a:t>
            </a:r>
          </a:p>
        </p:txBody>
      </p:sp>
      <p:sp>
        <p:nvSpPr>
          <p:cNvPr id="14" name="TextBox 13">
            <a:extLst>
              <a:ext uri="{FF2B5EF4-FFF2-40B4-BE49-F238E27FC236}">
                <a16:creationId xmlns:a16="http://schemas.microsoft.com/office/drawing/2014/main" id="{EC987F9A-F5C1-2720-C716-4ABF6B2DF22E}"/>
              </a:ext>
            </a:extLst>
          </p:cNvPr>
          <p:cNvSpPr txBox="1"/>
          <p:nvPr/>
        </p:nvSpPr>
        <p:spPr>
          <a:xfrm>
            <a:off x="2095889" y="1343952"/>
            <a:ext cx="6381260" cy="830997"/>
          </a:xfrm>
          <a:prstGeom prst="rect">
            <a:avLst/>
          </a:prstGeom>
          <a:noFill/>
        </p:spPr>
        <p:txBody>
          <a:bodyPr wrap="square">
            <a:spAutoFit/>
          </a:bodyPr>
          <a:lstStyle/>
          <a:p>
            <a:pPr algn="ctr"/>
            <a:r>
              <a:rPr lang="en-US" sz="2400" dirty="0">
                <a:latin typeface="Rokkitt Black" panose="020B0604020202020204" charset="0"/>
              </a:rPr>
              <a:t>After the third ML run, we completed accuracy testing of the data frame.</a:t>
            </a:r>
          </a:p>
        </p:txBody>
      </p:sp>
    </p:spTree>
    <p:extLst>
      <p:ext uri="{BB962C8B-B14F-4D97-AF65-F5344CB8AC3E}">
        <p14:creationId xmlns:p14="http://schemas.microsoft.com/office/powerpoint/2010/main" val="314315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66849"/>
            <a:ext cx="17182322" cy="10007182"/>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5403335" y="465786"/>
            <a:ext cx="3004711" cy="1808234"/>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pic>
        <p:nvPicPr>
          <p:cNvPr id="11" name="Picture 10">
            <a:extLst>
              <a:ext uri="{FF2B5EF4-FFF2-40B4-BE49-F238E27FC236}">
                <a16:creationId xmlns:a16="http://schemas.microsoft.com/office/drawing/2014/main" id="{CE236CED-4850-9519-7BA7-EFDF9E835CC8}"/>
              </a:ext>
            </a:extLst>
          </p:cNvPr>
          <p:cNvPicPr>
            <a:picLocks noChangeAspect="1"/>
          </p:cNvPicPr>
          <p:nvPr/>
        </p:nvPicPr>
        <p:blipFill>
          <a:blip r:embed="rId4"/>
          <a:stretch>
            <a:fillRect/>
          </a:stretch>
        </p:blipFill>
        <p:spPr>
          <a:xfrm>
            <a:off x="1737021" y="1502887"/>
            <a:ext cx="7735985" cy="6049666"/>
          </a:xfrm>
          <a:prstGeom prst="rect">
            <a:avLst/>
          </a:prstGeom>
        </p:spPr>
      </p:pic>
      <p:sp>
        <p:nvSpPr>
          <p:cNvPr id="13" name="TextBox 12">
            <a:extLst>
              <a:ext uri="{FF2B5EF4-FFF2-40B4-BE49-F238E27FC236}">
                <a16:creationId xmlns:a16="http://schemas.microsoft.com/office/drawing/2014/main" id="{684B7EE9-142A-0255-B4D8-AF62E95437AB}"/>
              </a:ext>
            </a:extLst>
          </p:cNvPr>
          <p:cNvSpPr txBox="1"/>
          <p:nvPr/>
        </p:nvSpPr>
        <p:spPr>
          <a:xfrm>
            <a:off x="9741231" y="2445315"/>
            <a:ext cx="7138754" cy="4524315"/>
          </a:xfrm>
          <a:prstGeom prst="rect">
            <a:avLst/>
          </a:prstGeom>
          <a:noFill/>
        </p:spPr>
        <p:txBody>
          <a:bodyPr wrap="square">
            <a:spAutoFit/>
          </a:bodyPr>
          <a:lstStyle/>
          <a:p>
            <a:pPr algn="ctr"/>
            <a:r>
              <a:rPr lang="en-US" sz="2400" dirty="0">
                <a:latin typeface="Rokkitt Black" panose="020B0604020202020204" charset="0"/>
              </a:rPr>
              <a:t>Accuracy testing in machine learning is a metric that evaluates how often a machine learning model correctly predicts an outcome. It's calculated by dividing the number of correct predictions by the total number of predictions. A higher accuracy indicates better model performance, but it can be misleading in some cases. For example, if a data set is imbalanced, a model that always predicts the same class could have an accuracy of 95% even if it's not useful. In these cases, other evaluation metrics like F1 score, precision, and recall can be used.</a:t>
            </a:r>
          </a:p>
        </p:txBody>
      </p:sp>
      <p:sp>
        <p:nvSpPr>
          <p:cNvPr id="14" name="TextBox 13">
            <a:extLst>
              <a:ext uri="{FF2B5EF4-FFF2-40B4-BE49-F238E27FC236}">
                <a16:creationId xmlns:a16="http://schemas.microsoft.com/office/drawing/2014/main" id="{EC987F9A-F5C1-2720-C716-4ABF6B2DF22E}"/>
              </a:ext>
            </a:extLst>
          </p:cNvPr>
          <p:cNvSpPr txBox="1"/>
          <p:nvPr/>
        </p:nvSpPr>
        <p:spPr>
          <a:xfrm>
            <a:off x="1901523" y="538906"/>
            <a:ext cx="7406979" cy="830997"/>
          </a:xfrm>
          <a:prstGeom prst="rect">
            <a:avLst/>
          </a:prstGeom>
          <a:noFill/>
        </p:spPr>
        <p:txBody>
          <a:bodyPr wrap="square">
            <a:spAutoFit/>
          </a:bodyPr>
          <a:lstStyle/>
          <a:p>
            <a:pPr algn="ctr"/>
            <a:r>
              <a:rPr lang="en-US" sz="2400" dirty="0">
                <a:latin typeface="Rokkitt Black" panose="020B0604020202020204" charset="0"/>
              </a:rPr>
              <a:t>After the third ML run, we completed accuracy testing of the data frame and attempted to optimized our data.</a:t>
            </a:r>
          </a:p>
        </p:txBody>
      </p:sp>
      <p:pic>
        <p:nvPicPr>
          <p:cNvPr id="3" name="Picture 2">
            <a:extLst>
              <a:ext uri="{FF2B5EF4-FFF2-40B4-BE49-F238E27FC236}">
                <a16:creationId xmlns:a16="http://schemas.microsoft.com/office/drawing/2014/main" id="{A45E7EFF-8A6B-62AE-5B99-446E80F7BAD7}"/>
              </a:ext>
            </a:extLst>
          </p:cNvPr>
          <p:cNvPicPr>
            <a:picLocks noChangeAspect="1"/>
          </p:cNvPicPr>
          <p:nvPr/>
        </p:nvPicPr>
        <p:blipFill>
          <a:blip r:embed="rId5"/>
          <a:stretch>
            <a:fillRect/>
          </a:stretch>
        </p:blipFill>
        <p:spPr>
          <a:xfrm>
            <a:off x="1737021" y="7737047"/>
            <a:ext cx="5069578" cy="1797721"/>
          </a:xfrm>
          <a:prstGeom prst="rect">
            <a:avLst/>
          </a:prstGeom>
        </p:spPr>
      </p:pic>
    </p:spTree>
    <p:extLst>
      <p:ext uri="{BB962C8B-B14F-4D97-AF65-F5344CB8AC3E}">
        <p14:creationId xmlns:p14="http://schemas.microsoft.com/office/powerpoint/2010/main" val="3309047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66849"/>
            <a:ext cx="17182322" cy="10007182"/>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4488858" y="1002026"/>
            <a:ext cx="3004711" cy="1808234"/>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sp>
        <p:nvSpPr>
          <p:cNvPr id="14" name="TextBox 13">
            <a:extLst>
              <a:ext uri="{FF2B5EF4-FFF2-40B4-BE49-F238E27FC236}">
                <a16:creationId xmlns:a16="http://schemas.microsoft.com/office/drawing/2014/main" id="{EC987F9A-F5C1-2720-C716-4ABF6B2DF22E}"/>
              </a:ext>
            </a:extLst>
          </p:cNvPr>
          <p:cNvSpPr txBox="1"/>
          <p:nvPr/>
        </p:nvSpPr>
        <p:spPr>
          <a:xfrm>
            <a:off x="3347369" y="603089"/>
            <a:ext cx="7406979" cy="830997"/>
          </a:xfrm>
          <a:prstGeom prst="rect">
            <a:avLst/>
          </a:prstGeom>
          <a:noFill/>
        </p:spPr>
        <p:txBody>
          <a:bodyPr wrap="square">
            <a:spAutoFit/>
          </a:bodyPr>
          <a:lstStyle/>
          <a:p>
            <a:pPr algn="ctr"/>
            <a:r>
              <a:rPr lang="en-US" sz="2400" dirty="0">
                <a:latin typeface="Rokkitt Black" panose="020B0604020202020204" charset="0"/>
              </a:rPr>
              <a:t>After the first accuracy run, we created a new data frame that focused on new movie certifications.</a:t>
            </a:r>
          </a:p>
        </p:txBody>
      </p:sp>
      <p:pic>
        <p:nvPicPr>
          <p:cNvPr id="4" name="Picture 3">
            <a:extLst>
              <a:ext uri="{FF2B5EF4-FFF2-40B4-BE49-F238E27FC236}">
                <a16:creationId xmlns:a16="http://schemas.microsoft.com/office/drawing/2014/main" id="{77B99797-99E2-0D29-F9B8-CC5599617264}"/>
              </a:ext>
            </a:extLst>
          </p:cNvPr>
          <p:cNvPicPr>
            <a:picLocks noChangeAspect="1"/>
          </p:cNvPicPr>
          <p:nvPr/>
        </p:nvPicPr>
        <p:blipFill>
          <a:blip r:embed="rId4"/>
          <a:stretch>
            <a:fillRect/>
          </a:stretch>
        </p:blipFill>
        <p:spPr>
          <a:xfrm>
            <a:off x="1171945" y="1447696"/>
            <a:ext cx="12484779" cy="2289681"/>
          </a:xfrm>
          <a:prstGeom prst="rect">
            <a:avLst/>
          </a:prstGeom>
        </p:spPr>
      </p:pic>
      <p:sp>
        <p:nvSpPr>
          <p:cNvPr id="5" name="TextBox 4">
            <a:extLst>
              <a:ext uri="{FF2B5EF4-FFF2-40B4-BE49-F238E27FC236}">
                <a16:creationId xmlns:a16="http://schemas.microsoft.com/office/drawing/2014/main" id="{99CD13EC-56F2-771D-8FAA-28264EB10952}"/>
              </a:ext>
            </a:extLst>
          </p:cNvPr>
          <p:cNvSpPr txBox="1"/>
          <p:nvPr/>
        </p:nvSpPr>
        <p:spPr>
          <a:xfrm>
            <a:off x="9144000" y="5181608"/>
            <a:ext cx="7406979" cy="830997"/>
          </a:xfrm>
          <a:prstGeom prst="rect">
            <a:avLst/>
          </a:prstGeom>
          <a:noFill/>
        </p:spPr>
        <p:txBody>
          <a:bodyPr wrap="square">
            <a:spAutoFit/>
          </a:bodyPr>
          <a:lstStyle/>
          <a:p>
            <a:pPr algn="ctr"/>
            <a:r>
              <a:rPr lang="en-US" sz="2400" dirty="0">
                <a:latin typeface="Rokkitt Black" panose="020B0604020202020204" charset="0"/>
              </a:rPr>
              <a:t>We then ran our fourth ML Model with genre removed from the data frame.</a:t>
            </a:r>
          </a:p>
        </p:txBody>
      </p:sp>
      <p:pic>
        <p:nvPicPr>
          <p:cNvPr id="7" name="Picture 6">
            <a:extLst>
              <a:ext uri="{FF2B5EF4-FFF2-40B4-BE49-F238E27FC236}">
                <a16:creationId xmlns:a16="http://schemas.microsoft.com/office/drawing/2014/main" id="{86C50A78-B17C-50D9-EE05-A418CABE80AF}"/>
              </a:ext>
            </a:extLst>
          </p:cNvPr>
          <p:cNvPicPr>
            <a:picLocks noChangeAspect="1"/>
          </p:cNvPicPr>
          <p:nvPr/>
        </p:nvPicPr>
        <p:blipFill>
          <a:blip r:embed="rId5"/>
          <a:stretch>
            <a:fillRect/>
          </a:stretch>
        </p:blipFill>
        <p:spPr>
          <a:xfrm>
            <a:off x="9144000" y="6198892"/>
            <a:ext cx="7384887" cy="513732"/>
          </a:xfrm>
          <a:prstGeom prst="rect">
            <a:avLst/>
          </a:prstGeom>
        </p:spPr>
      </p:pic>
      <p:pic>
        <p:nvPicPr>
          <p:cNvPr id="9" name="Picture 8">
            <a:extLst>
              <a:ext uri="{FF2B5EF4-FFF2-40B4-BE49-F238E27FC236}">
                <a16:creationId xmlns:a16="http://schemas.microsoft.com/office/drawing/2014/main" id="{49E7B990-B656-B85B-295C-63C62DE85B41}"/>
              </a:ext>
            </a:extLst>
          </p:cNvPr>
          <p:cNvPicPr>
            <a:picLocks noChangeAspect="1"/>
          </p:cNvPicPr>
          <p:nvPr/>
        </p:nvPicPr>
        <p:blipFill>
          <a:blip r:embed="rId6"/>
          <a:stretch>
            <a:fillRect/>
          </a:stretch>
        </p:blipFill>
        <p:spPr>
          <a:xfrm>
            <a:off x="7678488" y="6796276"/>
            <a:ext cx="9801229" cy="2675970"/>
          </a:xfrm>
          <a:prstGeom prst="rect">
            <a:avLst/>
          </a:prstGeom>
        </p:spPr>
      </p:pic>
      <p:sp>
        <p:nvSpPr>
          <p:cNvPr id="10" name="Google Shape;738;p24">
            <a:extLst>
              <a:ext uri="{FF2B5EF4-FFF2-40B4-BE49-F238E27FC236}">
                <a16:creationId xmlns:a16="http://schemas.microsoft.com/office/drawing/2014/main" id="{10B6DAB3-DAB3-840C-38BE-8C66B388F909}"/>
              </a:ext>
            </a:extLst>
          </p:cNvPr>
          <p:cNvSpPr/>
          <p:nvPr/>
        </p:nvSpPr>
        <p:spPr>
          <a:xfrm rot="329031">
            <a:off x="1293357" y="5284463"/>
            <a:ext cx="5240860" cy="2791949"/>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7">
              <a:alphaModFix/>
            </a:blip>
            <a:stretch>
              <a:fillRect/>
            </a:stretch>
          </a:blipFill>
          <a:ln>
            <a:noFill/>
          </a:ln>
        </p:spPr>
        <p:txBody>
          <a:bodyPr/>
          <a:lstStyle/>
          <a:p>
            <a:endParaRPr lang="en-US"/>
          </a:p>
        </p:txBody>
      </p:sp>
    </p:spTree>
    <p:extLst>
      <p:ext uri="{BB962C8B-B14F-4D97-AF65-F5344CB8AC3E}">
        <p14:creationId xmlns:p14="http://schemas.microsoft.com/office/powerpoint/2010/main" val="92543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66848"/>
            <a:ext cx="17182322" cy="10147859"/>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5058114" y="715512"/>
            <a:ext cx="2398952" cy="1423534"/>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pic>
        <p:nvPicPr>
          <p:cNvPr id="3" name="Picture 2">
            <a:extLst>
              <a:ext uri="{FF2B5EF4-FFF2-40B4-BE49-F238E27FC236}">
                <a16:creationId xmlns:a16="http://schemas.microsoft.com/office/drawing/2014/main" id="{C3A0CEFD-8BE0-75F4-7003-BDA441A7BC70}"/>
              </a:ext>
            </a:extLst>
          </p:cNvPr>
          <p:cNvPicPr>
            <a:picLocks noChangeAspect="1"/>
          </p:cNvPicPr>
          <p:nvPr/>
        </p:nvPicPr>
        <p:blipFill>
          <a:blip r:embed="rId4"/>
          <a:stretch>
            <a:fillRect/>
          </a:stretch>
        </p:blipFill>
        <p:spPr>
          <a:xfrm>
            <a:off x="3033800" y="382890"/>
            <a:ext cx="11314329" cy="1062161"/>
          </a:xfrm>
          <a:prstGeom prst="rect">
            <a:avLst/>
          </a:prstGeom>
        </p:spPr>
      </p:pic>
      <p:pic>
        <p:nvPicPr>
          <p:cNvPr id="8" name="Picture 7">
            <a:extLst>
              <a:ext uri="{FF2B5EF4-FFF2-40B4-BE49-F238E27FC236}">
                <a16:creationId xmlns:a16="http://schemas.microsoft.com/office/drawing/2014/main" id="{1B451CCD-0472-2B47-3992-1A8147492B91}"/>
              </a:ext>
            </a:extLst>
          </p:cNvPr>
          <p:cNvPicPr>
            <a:picLocks noChangeAspect="1"/>
          </p:cNvPicPr>
          <p:nvPr/>
        </p:nvPicPr>
        <p:blipFill>
          <a:blip r:embed="rId5"/>
          <a:stretch>
            <a:fillRect/>
          </a:stretch>
        </p:blipFill>
        <p:spPr>
          <a:xfrm>
            <a:off x="4942385" y="1481536"/>
            <a:ext cx="7062273" cy="921164"/>
          </a:xfrm>
          <a:prstGeom prst="rect">
            <a:avLst/>
          </a:prstGeom>
        </p:spPr>
      </p:pic>
      <p:pic>
        <p:nvPicPr>
          <p:cNvPr id="4098" name="Picture 2">
            <a:extLst>
              <a:ext uri="{FF2B5EF4-FFF2-40B4-BE49-F238E27FC236}">
                <a16:creationId xmlns:a16="http://schemas.microsoft.com/office/drawing/2014/main" id="{6CF95D41-9340-59D2-2A70-4E8E08E2EF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781" y="2684055"/>
            <a:ext cx="12664465" cy="70809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E35BA48-0C18-3A31-4F00-8F754DEE6450}"/>
              </a:ext>
            </a:extLst>
          </p:cNvPr>
          <p:cNvSpPr txBox="1"/>
          <p:nvPr/>
        </p:nvSpPr>
        <p:spPr>
          <a:xfrm>
            <a:off x="14077705" y="5439700"/>
            <a:ext cx="3115996" cy="1569660"/>
          </a:xfrm>
          <a:prstGeom prst="rect">
            <a:avLst/>
          </a:prstGeom>
          <a:noFill/>
        </p:spPr>
        <p:txBody>
          <a:bodyPr wrap="square">
            <a:spAutoFit/>
          </a:bodyPr>
          <a:lstStyle/>
          <a:p>
            <a:pPr algn="ctr"/>
            <a:r>
              <a:rPr lang="en-US" sz="2400" dirty="0">
                <a:latin typeface="Rokkitt Black" panose="020B0604020202020204" charset="0"/>
              </a:rPr>
              <a:t>We ran another accuracy test at this point which returned at almost 100%</a:t>
            </a:r>
          </a:p>
        </p:txBody>
      </p:sp>
      <p:pic>
        <p:nvPicPr>
          <p:cNvPr id="13" name="Picture 12">
            <a:extLst>
              <a:ext uri="{FF2B5EF4-FFF2-40B4-BE49-F238E27FC236}">
                <a16:creationId xmlns:a16="http://schemas.microsoft.com/office/drawing/2014/main" id="{117777F4-FA76-9EBE-12D0-DC92D33C40F5}"/>
              </a:ext>
            </a:extLst>
          </p:cNvPr>
          <p:cNvPicPr>
            <a:picLocks noChangeAspect="1"/>
          </p:cNvPicPr>
          <p:nvPr/>
        </p:nvPicPr>
        <p:blipFill>
          <a:blip r:embed="rId7"/>
          <a:stretch>
            <a:fillRect/>
          </a:stretch>
        </p:blipFill>
        <p:spPr>
          <a:xfrm>
            <a:off x="13628823" y="7451666"/>
            <a:ext cx="4013760" cy="893153"/>
          </a:xfrm>
          <a:prstGeom prst="rect">
            <a:avLst/>
          </a:prstGeom>
        </p:spPr>
      </p:pic>
    </p:spTree>
    <p:extLst>
      <p:ext uri="{BB962C8B-B14F-4D97-AF65-F5344CB8AC3E}">
        <p14:creationId xmlns:p14="http://schemas.microsoft.com/office/powerpoint/2010/main" val="319849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140678" y="66848"/>
            <a:ext cx="18014460" cy="10147859"/>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06CD2A53-6BBD-F05B-87AB-CE77D4AD88C0}"/>
              </a:ext>
            </a:extLst>
          </p:cNvPr>
          <p:cNvPicPr>
            <a:picLocks noChangeAspect="1"/>
          </p:cNvPicPr>
          <p:nvPr/>
        </p:nvPicPr>
        <p:blipFill>
          <a:blip r:embed="rId3"/>
          <a:stretch>
            <a:fillRect/>
          </a:stretch>
        </p:blipFill>
        <p:spPr>
          <a:xfrm>
            <a:off x="954921" y="1009912"/>
            <a:ext cx="6517768" cy="635612"/>
          </a:xfrm>
          <a:prstGeom prst="rect">
            <a:avLst/>
          </a:prstGeom>
        </p:spPr>
      </p:pic>
      <p:pic>
        <p:nvPicPr>
          <p:cNvPr id="6" name="Picture 5">
            <a:extLst>
              <a:ext uri="{FF2B5EF4-FFF2-40B4-BE49-F238E27FC236}">
                <a16:creationId xmlns:a16="http://schemas.microsoft.com/office/drawing/2014/main" id="{2A969FD8-D6D3-4E79-8B5B-0DFD15B7A78D}"/>
              </a:ext>
            </a:extLst>
          </p:cNvPr>
          <p:cNvPicPr>
            <a:picLocks noChangeAspect="1"/>
          </p:cNvPicPr>
          <p:nvPr/>
        </p:nvPicPr>
        <p:blipFill>
          <a:blip r:embed="rId4"/>
          <a:stretch>
            <a:fillRect/>
          </a:stretch>
        </p:blipFill>
        <p:spPr>
          <a:xfrm>
            <a:off x="7678436" y="422595"/>
            <a:ext cx="9654643" cy="1810246"/>
          </a:xfrm>
          <a:prstGeom prst="rect">
            <a:avLst/>
          </a:prstGeom>
        </p:spPr>
      </p:pic>
      <p:pic>
        <p:nvPicPr>
          <p:cNvPr id="9" name="Picture 8">
            <a:extLst>
              <a:ext uri="{FF2B5EF4-FFF2-40B4-BE49-F238E27FC236}">
                <a16:creationId xmlns:a16="http://schemas.microsoft.com/office/drawing/2014/main" id="{EB3ED538-1FB9-A232-1545-617008C93414}"/>
              </a:ext>
            </a:extLst>
          </p:cNvPr>
          <p:cNvPicPr>
            <a:picLocks noChangeAspect="1"/>
          </p:cNvPicPr>
          <p:nvPr/>
        </p:nvPicPr>
        <p:blipFill>
          <a:blip r:embed="rId5"/>
          <a:stretch>
            <a:fillRect/>
          </a:stretch>
        </p:blipFill>
        <p:spPr>
          <a:xfrm>
            <a:off x="1142959" y="2679355"/>
            <a:ext cx="6535477" cy="674480"/>
          </a:xfrm>
          <a:prstGeom prst="rect">
            <a:avLst/>
          </a:prstGeom>
        </p:spPr>
      </p:pic>
      <p:pic>
        <p:nvPicPr>
          <p:cNvPr id="11" name="Picture 10">
            <a:extLst>
              <a:ext uri="{FF2B5EF4-FFF2-40B4-BE49-F238E27FC236}">
                <a16:creationId xmlns:a16="http://schemas.microsoft.com/office/drawing/2014/main" id="{08696BC7-AC30-6378-36CA-CD96CF78C020}"/>
              </a:ext>
            </a:extLst>
          </p:cNvPr>
          <p:cNvPicPr>
            <a:picLocks noChangeAspect="1"/>
          </p:cNvPicPr>
          <p:nvPr/>
        </p:nvPicPr>
        <p:blipFill>
          <a:blip r:embed="rId6"/>
          <a:stretch>
            <a:fillRect/>
          </a:stretch>
        </p:blipFill>
        <p:spPr>
          <a:xfrm>
            <a:off x="7937606" y="2396987"/>
            <a:ext cx="7785507" cy="1239215"/>
          </a:xfrm>
          <a:prstGeom prst="rect">
            <a:avLst/>
          </a:prstGeom>
        </p:spPr>
      </p:pic>
      <p:pic>
        <p:nvPicPr>
          <p:cNvPr id="13" name="Picture 12">
            <a:extLst>
              <a:ext uri="{FF2B5EF4-FFF2-40B4-BE49-F238E27FC236}">
                <a16:creationId xmlns:a16="http://schemas.microsoft.com/office/drawing/2014/main" id="{6FC95FFE-5689-6030-16D8-9DB84551C2F7}"/>
              </a:ext>
            </a:extLst>
          </p:cNvPr>
          <p:cNvPicPr>
            <a:picLocks noChangeAspect="1"/>
          </p:cNvPicPr>
          <p:nvPr/>
        </p:nvPicPr>
        <p:blipFill>
          <a:blip r:embed="rId7"/>
          <a:stretch>
            <a:fillRect/>
          </a:stretch>
        </p:blipFill>
        <p:spPr>
          <a:xfrm>
            <a:off x="292345" y="4071913"/>
            <a:ext cx="9366061" cy="502751"/>
          </a:xfrm>
          <a:prstGeom prst="rect">
            <a:avLst/>
          </a:prstGeom>
        </p:spPr>
      </p:pic>
      <p:pic>
        <p:nvPicPr>
          <p:cNvPr id="15" name="Picture 14">
            <a:extLst>
              <a:ext uri="{FF2B5EF4-FFF2-40B4-BE49-F238E27FC236}">
                <a16:creationId xmlns:a16="http://schemas.microsoft.com/office/drawing/2014/main" id="{B0AF8F4D-1B1B-5A77-81BB-B061737C6509}"/>
              </a:ext>
            </a:extLst>
          </p:cNvPr>
          <p:cNvPicPr>
            <a:picLocks noChangeAspect="1"/>
          </p:cNvPicPr>
          <p:nvPr/>
        </p:nvPicPr>
        <p:blipFill>
          <a:blip r:embed="rId8"/>
          <a:stretch>
            <a:fillRect/>
          </a:stretch>
        </p:blipFill>
        <p:spPr>
          <a:xfrm>
            <a:off x="10111678" y="3881204"/>
            <a:ext cx="6168156" cy="693460"/>
          </a:xfrm>
          <a:prstGeom prst="rect">
            <a:avLst/>
          </a:prstGeom>
        </p:spPr>
      </p:pic>
      <p:pic>
        <p:nvPicPr>
          <p:cNvPr id="7170" name="Picture 2">
            <a:extLst>
              <a:ext uri="{FF2B5EF4-FFF2-40B4-BE49-F238E27FC236}">
                <a16:creationId xmlns:a16="http://schemas.microsoft.com/office/drawing/2014/main" id="{36087041-DA7C-AA6B-5ACC-1CD26598F5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3477" y="4819666"/>
            <a:ext cx="10292862" cy="524004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71A929F-F363-B22F-1157-DC463A150792}"/>
              </a:ext>
            </a:extLst>
          </p:cNvPr>
          <p:cNvSpPr txBox="1"/>
          <p:nvPr/>
        </p:nvSpPr>
        <p:spPr>
          <a:xfrm>
            <a:off x="13885008" y="5856059"/>
            <a:ext cx="395263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rPr>
              <a:t>We ran another accuracy test at this point which returned at almost 100%</a:t>
            </a:r>
          </a:p>
        </p:txBody>
      </p:sp>
      <p:pic>
        <p:nvPicPr>
          <p:cNvPr id="23" name="Picture 22">
            <a:extLst>
              <a:ext uri="{FF2B5EF4-FFF2-40B4-BE49-F238E27FC236}">
                <a16:creationId xmlns:a16="http://schemas.microsoft.com/office/drawing/2014/main" id="{30619639-9492-0CEA-05FD-73FB86F01F29}"/>
              </a:ext>
            </a:extLst>
          </p:cNvPr>
          <p:cNvPicPr>
            <a:picLocks noChangeAspect="1"/>
          </p:cNvPicPr>
          <p:nvPr/>
        </p:nvPicPr>
        <p:blipFill>
          <a:blip r:embed="rId10"/>
          <a:stretch>
            <a:fillRect/>
          </a:stretch>
        </p:blipFill>
        <p:spPr>
          <a:xfrm>
            <a:off x="13841046" y="7153991"/>
            <a:ext cx="4259384" cy="571391"/>
          </a:xfrm>
          <a:prstGeom prst="rect">
            <a:avLst/>
          </a:prstGeom>
        </p:spPr>
      </p:pic>
      <p:sp>
        <p:nvSpPr>
          <p:cNvPr id="24" name="Google Shape;738;p24">
            <a:extLst>
              <a:ext uri="{FF2B5EF4-FFF2-40B4-BE49-F238E27FC236}">
                <a16:creationId xmlns:a16="http://schemas.microsoft.com/office/drawing/2014/main" id="{33A0BE9B-6E1C-9E3E-9E08-44EB501644AF}"/>
              </a:ext>
            </a:extLst>
          </p:cNvPr>
          <p:cNvSpPr/>
          <p:nvPr/>
        </p:nvSpPr>
        <p:spPr>
          <a:xfrm rot="329031">
            <a:off x="342250" y="8484915"/>
            <a:ext cx="2624692" cy="1170131"/>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11">
              <a:alphaModFix/>
            </a:blip>
            <a:stretch>
              <a:fillRect/>
            </a:stretch>
          </a:blipFill>
          <a:ln>
            <a:noFill/>
          </a:ln>
        </p:spPr>
        <p:txBody>
          <a:bodyPr/>
          <a:lstStyle/>
          <a:p>
            <a:endParaRPr lang="en-US"/>
          </a:p>
        </p:txBody>
      </p:sp>
    </p:spTree>
    <p:extLst>
      <p:ext uri="{BB962C8B-B14F-4D97-AF65-F5344CB8AC3E}">
        <p14:creationId xmlns:p14="http://schemas.microsoft.com/office/powerpoint/2010/main" val="3212638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903"/>
        <p:cNvGrpSpPr/>
        <p:nvPr/>
      </p:nvGrpSpPr>
      <p:grpSpPr>
        <a:xfrm>
          <a:off x="0" y="0"/>
          <a:ext cx="0" cy="0"/>
          <a:chOff x="0" y="0"/>
          <a:chExt cx="0" cy="0"/>
        </a:xfrm>
      </p:grpSpPr>
      <p:grpSp>
        <p:nvGrpSpPr>
          <p:cNvPr id="904" name="Google Shape;904;p33"/>
          <p:cNvGrpSpPr/>
          <p:nvPr/>
        </p:nvGrpSpPr>
        <p:grpSpPr>
          <a:xfrm rot="-5400000">
            <a:off x="-375821" y="-2316261"/>
            <a:ext cx="11886281" cy="13319495"/>
            <a:chOff x="0" y="-57150"/>
            <a:chExt cx="685800" cy="666750"/>
          </a:xfrm>
        </p:grpSpPr>
        <p:sp>
          <p:nvSpPr>
            <p:cNvPr id="905" name="Google Shape;905;p33"/>
            <p:cNvSpPr/>
            <p:nvPr/>
          </p:nvSpPr>
          <p:spPr>
            <a:xfrm>
              <a:off x="0" y="0"/>
              <a:ext cx="501248" cy="579501"/>
            </a:xfrm>
            <a:custGeom>
              <a:avLst/>
              <a:gdLst/>
              <a:ahLst/>
              <a:cxnLst/>
              <a:rect l="l" t="t" r="r" b="b"/>
              <a:pathLst>
                <a:path w="501248" h="579501" extrusionOk="0">
                  <a:moveTo>
                    <a:pt x="203200" y="579501"/>
                  </a:moveTo>
                  <a:lnTo>
                    <a:pt x="298048" y="579501"/>
                  </a:lnTo>
                  <a:lnTo>
                    <a:pt x="501248" y="0"/>
                  </a:lnTo>
                  <a:lnTo>
                    <a:pt x="0" y="0"/>
                  </a:lnTo>
                  <a:lnTo>
                    <a:pt x="203200" y="579501"/>
                  </a:lnTo>
                  <a:close/>
                </a:path>
              </a:pathLst>
            </a:custGeom>
            <a:solidFill>
              <a:srgbClr val="EBC566"/>
            </a:solidFill>
            <a:ln>
              <a:noFill/>
            </a:ln>
          </p:spPr>
          <p:txBody>
            <a:bodyPr/>
            <a:lstStyle/>
            <a:p>
              <a:endParaRPr lang="en-US"/>
            </a:p>
          </p:txBody>
        </p:sp>
        <p:sp>
          <p:nvSpPr>
            <p:cNvPr id="906" name="Google Shape;906;p33"/>
            <p:cNvSpPr txBox="1"/>
            <p:nvPr/>
          </p:nvSpPr>
          <p:spPr>
            <a:xfrm>
              <a:off x="127000" y="-57150"/>
              <a:ext cx="558800" cy="666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07" name="Google Shape;907;p33"/>
          <p:cNvSpPr/>
          <p:nvPr/>
        </p:nvSpPr>
        <p:spPr>
          <a:xfrm flipH="1">
            <a:off x="10293069" y="1599000"/>
            <a:ext cx="8384776" cy="7353992"/>
          </a:xfrm>
          <a:custGeom>
            <a:avLst/>
            <a:gdLst/>
            <a:ahLst/>
            <a:cxnLst/>
            <a:rect l="l" t="t" r="r" b="b"/>
            <a:pathLst>
              <a:path w="9262208" h="7965499" extrusionOk="0">
                <a:moveTo>
                  <a:pt x="9262208" y="0"/>
                </a:moveTo>
                <a:lnTo>
                  <a:pt x="0" y="0"/>
                </a:lnTo>
                <a:lnTo>
                  <a:pt x="0" y="7965499"/>
                </a:lnTo>
                <a:lnTo>
                  <a:pt x="9262208" y="7965499"/>
                </a:lnTo>
                <a:lnTo>
                  <a:pt x="9262208" y="0"/>
                </a:lnTo>
                <a:close/>
              </a:path>
            </a:pathLst>
          </a:custGeom>
          <a:blipFill rotWithShape="1">
            <a:blip r:embed="rId3">
              <a:alphaModFix/>
            </a:blip>
            <a:stretch>
              <a:fillRect/>
            </a:stretch>
          </a:blipFill>
          <a:ln>
            <a:noFill/>
          </a:ln>
        </p:spPr>
        <p:txBody>
          <a:bodyPr/>
          <a:lstStyle/>
          <a:p>
            <a:endParaRPr lang="en-US"/>
          </a:p>
        </p:txBody>
      </p:sp>
      <p:sp>
        <p:nvSpPr>
          <p:cNvPr id="2" name="Google Shape;129;p15">
            <a:extLst>
              <a:ext uri="{FF2B5EF4-FFF2-40B4-BE49-F238E27FC236}">
                <a16:creationId xmlns:a16="http://schemas.microsoft.com/office/drawing/2014/main" id="{9DDFB6CE-6D73-D865-671E-D6463C02E971}"/>
              </a:ext>
            </a:extLst>
          </p:cNvPr>
          <p:cNvSpPr txBox="1"/>
          <p:nvPr/>
        </p:nvSpPr>
        <p:spPr>
          <a:xfrm>
            <a:off x="1610315" y="209546"/>
            <a:ext cx="14274350" cy="886397"/>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800" dirty="0">
                <a:solidFill>
                  <a:srgbClr val="9F7933"/>
                </a:solidFill>
                <a:latin typeface="Rokkitt Black"/>
                <a:sym typeface="Rokkitt Black"/>
              </a:rPr>
              <a:t>Summary: Predictive Data for Movie Success?</a:t>
            </a:r>
            <a:endParaRPr sz="600" dirty="0"/>
          </a:p>
        </p:txBody>
      </p:sp>
      <p:sp>
        <p:nvSpPr>
          <p:cNvPr id="6" name="TextBox 5">
            <a:extLst>
              <a:ext uri="{FF2B5EF4-FFF2-40B4-BE49-F238E27FC236}">
                <a16:creationId xmlns:a16="http://schemas.microsoft.com/office/drawing/2014/main" id="{78729D92-E353-954D-5448-218CB9813680}"/>
              </a:ext>
            </a:extLst>
          </p:cNvPr>
          <p:cNvSpPr txBox="1"/>
          <p:nvPr/>
        </p:nvSpPr>
        <p:spPr>
          <a:xfrm>
            <a:off x="2864581" y="1704815"/>
            <a:ext cx="1006103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rPr>
              <a:t>The TMDB 3000+ Movie Dataset, while comprehensive, is not free from inaccuracies and inconsistencies. But did give us an interesting insight. By removing some data points our data became cleaner.</a:t>
            </a:r>
          </a:p>
        </p:txBody>
      </p:sp>
      <p:sp>
        <p:nvSpPr>
          <p:cNvPr id="10" name="TextBox 9">
            <a:extLst>
              <a:ext uri="{FF2B5EF4-FFF2-40B4-BE49-F238E27FC236}">
                <a16:creationId xmlns:a16="http://schemas.microsoft.com/office/drawing/2014/main" id="{E5A89096-FF4F-B282-6CDA-B6EDB952D9F3}"/>
              </a:ext>
            </a:extLst>
          </p:cNvPr>
          <p:cNvSpPr txBox="1"/>
          <p:nvPr/>
        </p:nvSpPr>
        <p:spPr>
          <a:xfrm>
            <a:off x="212416" y="3248835"/>
            <a:ext cx="10280930" cy="3785652"/>
          </a:xfrm>
          <a:prstGeom prst="rect">
            <a:avLst/>
          </a:prstGeom>
          <a:noFill/>
        </p:spPr>
        <p:txBody>
          <a:bodyPr wrap="square">
            <a:spAutoFit/>
          </a:bodyPr>
          <a:lstStyle/>
          <a:p>
            <a:pPr marL="285750" marR="0" lvl="0" indent="-28575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rPr>
              <a:t>Genres: Certain genres consistently perform well. Action, adventure, fantasy, and sci-fi films tend to attract large audiences. Filmmakers often leverage these genres to maximize box office revenue.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endParaRPr>
          </a:p>
          <a:p>
            <a:pPr marL="285750" marR="0" lvl="0" indent="-28575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rPr>
              <a:t>Runtime: While there’s no magic runtime, striking a balance is crucial. Too short, and audiences might feel unsatisfied; too long, and attention wanes. Aim for engaging storytelling within a reasonable duration.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endParaRPr>
          </a:p>
          <a:p>
            <a:pPr marL="285750" marR="0" lvl="0" indent="-28575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rPr>
              <a:t>Production Costs: High budgets don’t always guarantee success. Efficiently allocating resources and managing costs is essential. </a:t>
            </a: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TextBox 10">
            <a:extLst>
              <a:ext uri="{FF2B5EF4-FFF2-40B4-BE49-F238E27FC236}">
                <a16:creationId xmlns:a16="http://schemas.microsoft.com/office/drawing/2014/main" id="{E3982A7D-8EB2-4C85-B54F-307A7E7E6015}"/>
              </a:ext>
            </a:extLst>
          </p:cNvPr>
          <p:cNvSpPr txBox="1"/>
          <p:nvPr/>
        </p:nvSpPr>
        <p:spPr>
          <a:xfrm>
            <a:off x="2604286" y="7828990"/>
            <a:ext cx="10764451" cy="15696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latin typeface="Rokkitt Black" panose="020B0604020202020204" charset="0"/>
              </a:rPr>
              <a:t>If our data contained additional details such as race or revenue by state/city, the process may have been less frustrating.  But it could also be said that this particular dataset </a:t>
            </a:r>
            <a:r>
              <a:rPr lang="en-US" sz="2400" dirty="0" err="1">
                <a:latin typeface="Rokkitt Black" panose="020B0604020202020204" charset="0"/>
              </a:rPr>
              <a:t>topice</a:t>
            </a:r>
            <a:r>
              <a:rPr lang="en-US" sz="2400" dirty="0">
                <a:latin typeface="Rokkitt Black" panose="020B0604020202020204" charset="0"/>
              </a:rPr>
              <a:t> may not be capable of providing true predictive data compared to a topic such as real estate.</a:t>
            </a:r>
            <a:endPar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60D14"/>
        </a:solidFill>
        <a:effectLst/>
      </p:bgPr>
    </p:bg>
    <p:spTree>
      <p:nvGrpSpPr>
        <p:cNvPr id="1" name="Shape 979"/>
        <p:cNvGrpSpPr/>
        <p:nvPr/>
      </p:nvGrpSpPr>
      <p:grpSpPr>
        <a:xfrm>
          <a:off x="0" y="0"/>
          <a:ext cx="0" cy="0"/>
          <a:chOff x="0" y="0"/>
          <a:chExt cx="0" cy="0"/>
        </a:xfrm>
      </p:grpSpPr>
      <p:grpSp>
        <p:nvGrpSpPr>
          <p:cNvPr id="980" name="Google Shape;980;p37"/>
          <p:cNvGrpSpPr/>
          <p:nvPr/>
        </p:nvGrpSpPr>
        <p:grpSpPr>
          <a:xfrm>
            <a:off x="-144407" y="1269747"/>
            <a:ext cx="18576815" cy="7015303"/>
            <a:chOff x="0" y="-57150"/>
            <a:chExt cx="4892659" cy="1847652"/>
          </a:xfrm>
        </p:grpSpPr>
        <p:sp>
          <p:nvSpPr>
            <p:cNvPr id="981" name="Google Shape;981;p37"/>
            <p:cNvSpPr/>
            <p:nvPr/>
          </p:nvSpPr>
          <p:spPr>
            <a:xfrm>
              <a:off x="0" y="0"/>
              <a:ext cx="4892659" cy="1790502"/>
            </a:xfrm>
            <a:custGeom>
              <a:avLst/>
              <a:gdLst/>
              <a:ahLst/>
              <a:cxnLst/>
              <a:rect l="l" t="t" r="r" b="b"/>
              <a:pathLst>
                <a:path w="4892659" h="1790502" extrusionOk="0">
                  <a:moveTo>
                    <a:pt x="0" y="0"/>
                  </a:moveTo>
                  <a:lnTo>
                    <a:pt x="4892659" y="0"/>
                  </a:lnTo>
                  <a:lnTo>
                    <a:pt x="4892659" y="1790502"/>
                  </a:lnTo>
                  <a:lnTo>
                    <a:pt x="0" y="1790502"/>
                  </a:lnTo>
                  <a:close/>
                </a:path>
              </a:pathLst>
            </a:custGeom>
            <a:solidFill>
              <a:srgbClr val="712628"/>
            </a:solidFill>
            <a:ln>
              <a:noFill/>
            </a:ln>
          </p:spPr>
          <p:txBody>
            <a:bodyPr/>
            <a:lstStyle/>
            <a:p>
              <a:endParaRPr lang="en-US"/>
            </a:p>
          </p:txBody>
        </p:sp>
        <p:sp>
          <p:nvSpPr>
            <p:cNvPr id="982" name="Google Shape;982;p37"/>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3" name="Google Shape;983;p37"/>
          <p:cNvGrpSpPr/>
          <p:nvPr/>
        </p:nvGrpSpPr>
        <p:grpSpPr>
          <a:xfrm>
            <a:off x="-144407" y="1617019"/>
            <a:ext cx="18576815" cy="6320759"/>
            <a:chOff x="0" y="-57150"/>
            <a:chExt cx="4892659" cy="1664727"/>
          </a:xfrm>
        </p:grpSpPr>
        <p:sp>
          <p:nvSpPr>
            <p:cNvPr id="984" name="Google Shape;984;p37"/>
            <p:cNvSpPr/>
            <p:nvPr/>
          </p:nvSpPr>
          <p:spPr>
            <a:xfrm>
              <a:off x="0" y="0"/>
              <a:ext cx="4892659" cy="1607577"/>
            </a:xfrm>
            <a:custGeom>
              <a:avLst/>
              <a:gdLst/>
              <a:ahLst/>
              <a:cxnLst/>
              <a:rect l="l" t="t" r="r" b="b"/>
              <a:pathLst>
                <a:path w="4892659" h="1607577" extrusionOk="0">
                  <a:moveTo>
                    <a:pt x="0" y="0"/>
                  </a:moveTo>
                  <a:lnTo>
                    <a:pt x="4892659" y="0"/>
                  </a:lnTo>
                  <a:lnTo>
                    <a:pt x="4892659" y="1607577"/>
                  </a:lnTo>
                  <a:lnTo>
                    <a:pt x="0" y="1607577"/>
                  </a:lnTo>
                  <a:close/>
                </a:path>
              </a:pathLst>
            </a:custGeom>
            <a:solidFill>
              <a:srgbClr val="3B060B"/>
            </a:solidFill>
            <a:ln>
              <a:noFill/>
            </a:ln>
          </p:spPr>
          <p:txBody>
            <a:bodyPr/>
            <a:lstStyle/>
            <a:p>
              <a:endParaRPr lang="en-US"/>
            </a:p>
          </p:txBody>
        </p:sp>
        <p:sp>
          <p:nvSpPr>
            <p:cNvPr id="985" name="Google Shape;985;p37"/>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86" name="Google Shape;986;p37"/>
          <p:cNvSpPr/>
          <p:nvPr/>
        </p:nvSpPr>
        <p:spPr>
          <a:xfrm>
            <a:off x="-144407" y="-91196"/>
            <a:ext cx="4873026" cy="10469392"/>
          </a:xfrm>
          <a:custGeom>
            <a:avLst/>
            <a:gdLst/>
            <a:ahLst/>
            <a:cxnLst/>
            <a:rect l="l" t="t" r="r" b="b"/>
            <a:pathLst>
              <a:path w="4873026" h="10469392" extrusionOk="0">
                <a:moveTo>
                  <a:pt x="0" y="0"/>
                </a:moveTo>
                <a:lnTo>
                  <a:pt x="4873026" y="0"/>
                </a:lnTo>
                <a:lnTo>
                  <a:pt x="4873026" y="10469392"/>
                </a:lnTo>
                <a:lnTo>
                  <a:pt x="0" y="10469392"/>
                </a:lnTo>
                <a:lnTo>
                  <a:pt x="0" y="0"/>
                </a:lnTo>
                <a:close/>
              </a:path>
            </a:pathLst>
          </a:custGeom>
          <a:blipFill rotWithShape="1">
            <a:blip r:embed="rId3">
              <a:alphaModFix/>
            </a:blip>
            <a:stretch>
              <a:fillRect/>
            </a:stretch>
          </a:blipFill>
          <a:ln>
            <a:noFill/>
          </a:ln>
        </p:spPr>
        <p:txBody>
          <a:bodyPr/>
          <a:lstStyle/>
          <a:p>
            <a:endParaRPr lang="en-US"/>
          </a:p>
        </p:txBody>
      </p:sp>
      <p:sp>
        <p:nvSpPr>
          <p:cNvPr id="987" name="Google Shape;987;p37"/>
          <p:cNvSpPr/>
          <p:nvPr/>
        </p:nvSpPr>
        <p:spPr>
          <a:xfrm flipH="1">
            <a:off x="13559381" y="-91196"/>
            <a:ext cx="4873026" cy="10469392"/>
          </a:xfrm>
          <a:custGeom>
            <a:avLst/>
            <a:gdLst/>
            <a:ahLst/>
            <a:cxnLst/>
            <a:rect l="l" t="t" r="r" b="b"/>
            <a:pathLst>
              <a:path w="4873026" h="10469392" extrusionOk="0">
                <a:moveTo>
                  <a:pt x="4873026" y="0"/>
                </a:moveTo>
                <a:lnTo>
                  <a:pt x="0" y="0"/>
                </a:lnTo>
                <a:lnTo>
                  <a:pt x="0" y="10469392"/>
                </a:lnTo>
                <a:lnTo>
                  <a:pt x="4873026" y="10469392"/>
                </a:lnTo>
                <a:lnTo>
                  <a:pt x="4873026" y="0"/>
                </a:lnTo>
                <a:close/>
              </a:path>
            </a:pathLst>
          </a:custGeom>
          <a:blipFill rotWithShape="1">
            <a:blip r:embed="rId3">
              <a:alphaModFix/>
            </a:blip>
            <a:stretch>
              <a:fillRect/>
            </a:stretch>
          </a:blipFill>
          <a:ln>
            <a:noFill/>
          </a:ln>
        </p:spPr>
        <p:txBody>
          <a:bodyPr/>
          <a:lstStyle/>
          <a:p>
            <a:endParaRPr lang="en-US"/>
          </a:p>
        </p:txBody>
      </p:sp>
      <p:sp>
        <p:nvSpPr>
          <p:cNvPr id="988" name="Google Shape;988;p37"/>
          <p:cNvSpPr/>
          <p:nvPr/>
        </p:nvSpPr>
        <p:spPr>
          <a:xfrm>
            <a:off x="8912347" y="6689527"/>
            <a:ext cx="7315200" cy="3883706"/>
          </a:xfrm>
          <a:custGeom>
            <a:avLst/>
            <a:gdLst/>
            <a:ahLst/>
            <a:cxnLst/>
            <a:rect l="l" t="t" r="r" b="b"/>
            <a:pathLst>
              <a:path w="7315200" h="3883706" extrusionOk="0">
                <a:moveTo>
                  <a:pt x="0" y="0"/>
                </a:moveTo>
                <a:lnTo>
                  <a:pt x="7315200" y="0"/>
                </a:lnTo>
                <a:lnTo>
                  <a:pt x="7315200" y="3883707"/>
                </a:lnTo>
                <a:lnTo>
                  <a:pt x="0" y="3883707"/>
                </a:lnTo>
                <a:lnTo>
                  <a:pt x="0" y="0"/>
                </a:lnTo>
                <a:close/>
              </a:path>
            </a:pathLst>
          </a:custGeom>
          <a:blipFill rotWithShape="1">
            <a:blip r:embed="rId4">
              <a:alphaModFix/>
            </a:blip>
            <a:stretch>
              <a:fillRect/>
            </a:stretch>
          </a:blipFill>
          <a:ln>
            <a:noFill/>
          </a:ln>
        </p:spPr>
        <p:txBody>
          <a:bodyPr/>
          <a:lstStyle/>
          <a:p>
            <a:endParaRPr lang="en-US"/>
          </a:p>
        </p:txBody>
      </p:sp>
      <p:sp>
        <p:nvSpPr>
          <p:cNvPr id="989" name="Google Shape;989;p37"/>
          <p:cNvSpPr/>
          <p:nvPr/>
        </p:nvSpPr>
        <p:spPr>
          <a:xfrm>
            <a:off x="2060453" y="6689527"/>
            <a:ext cx="7315200" cy="3883706"/>
          </a:xfrm>
          <a:custGeom>
            <a:avLst/>
            <a:gdLst/>
            <a:ahLst/>
            <a:cxnLst/>
            <a:rect l="l" t="t" r="r" b="b"/>
            <a:pathLst>
              <a:path w="7315200" h="3883706" extrusionOk="0">
                <a:moveTo>
                  <a:pt x="0" y="0"/>
                </a:moveTo>
                <a:lnTo>
                  <a:pt x="7315200" y="0"/>
                </a:lnTo>
                <a:lnTo>
                  <a:pt x="7315200" y="3883707"/>
                </a:lnTo>
                <a:lnTo>
                  <a:pt x="0" y="3883707"/>
                </a:lnTo>
                <a:lnTo>
                  <a:pt x="0" y="0"/>
                </a:lnTo>
                <a:close/>
              </a:path>
            </a:pathLst>
          </a:custGeom>
          <a:blipFill rotWithShape="1">
            <a:blip r:embed="rId4">
              <a:alphaModFix/>
            </a:blip>
            <a:stretch>
              <a:fillRect/>
            </a:stretch>
          </a:blipFill>
          <a:ln>
            <a:noFill/>
          </a:ln>
        </p:spPr>
        <p:txBody>
          <a:bodyPr/>
          <a:lstStyle/>
          <a:p>
            <a:endParaRPr lang="en-US"/>
          </a:p>
        </p:txBody>
      </p:sp>
      <p:sp>
        <p:nvSpPr>
          <p:cNvPr id="990" name="Google Shape;990;p37"/>
          <p:cNvSpPr txBox="1"/>
          <p:nvPr/>
        </p:nvSpPr>
        <p:spPr>
          <a:xfrm>
            <a:off x="3818087" y="3409001"/>
            <a:ext cx="10651825" cy="2381162"/>
          </a:xfrm>
          <a:prstGeom prst="rect">
            <a:avLst/>
          </a:prstGeom>
          <a:noFill/>
          <a:ln>
            <a:noFill/>
          </a:ln>
        </p:spPr>
        <p:txBody>
          <a:bodyPr spcFirstLastPara="1" wrap="square" lIns="0" tIns="0" rIns="0" bIns="0" anchor="t" anchorCtr="0">
            <a:spAutoFit/>
          </a:bodyPr>
          <a:lstStyle/>
          <a:p>
            <a:pPr marL="0" marR="0" lvl="0" indent="0" algn="ctr" rtl="0">
              <a:lnSpc>
                <a:spcPct val="119997"/>
              </a:lnSpc>
              <a:spcBef>
                <a:spcPts val="0"/>
              </a:spcBef>
              <a:spcAft>
                <a:spcPts val="0"/>
              </a:spcAft>
              <a:buNone/>
            </a:pPr>
            <a:r>
              <a:rPr lang="en-US" sz="15507" b="0" i="0" u="none" strike="noStrike" cap="none">
                <a:solidFill>
                  <a:srgbClr val="C69E56"/>
                </a:solidFill>
                <a:latin typeface="Rokkitt Black"/>
                <a:ea typeface="Rokkitt Black"/>
                <a:cs typeface="Rokkitt Black"/>
                <a:sym typeface="Rokkitt Black"/>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11"/>
        <p:cNvGrpSpPr/>
        <p:nvPr/>
      </p:nvGrpSpPr>
      <p:grpSpPr>
        <a:xfrm>
          <a:off x="0" y="0"/>
          <a:ext cx="0" cy="0"/>
          <a:chOff x="0" y="0"/>
          <a:chExt cx="0" cy="0"/>
        </a:xfrm>
      </p:grpSpPr>
      <p:grpSp>
        <p:nvGrpSpPr>
          <p:cNvPr id="112" name="Google Shape;112;p15"/>
          <p:cNvGrpSpPr/>
          <p:nvPr/>
        </p:nvGrpSpPr>
        <p:grpSpPr>
          <a:xfrm>
            <a:off x="552839" y="455156"/>
            <a:ext cx="17182322" cy="9304358"/>
            <a:chOff x="0" y="-19050"/>
            <a:chExt cx="4525385" cy="2450531"/>
          </a:xfrm>
        </p:grpSpPr>
        <p:sp>
          <p:nvSpPr>
            <p:cNvPr id="113" name="Google Shape;113;p15"/>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9" name="Google Shape;129;p15"/>
          <p:cNvSpPr txBox="1"/>
          <p:nvPr/>
        </p:nvSpPr>
        <p:spPr>
          <a:xfrm>
            <a:off x="3249788" y="209546"/>
            <a:ext cx="11913470" cy="1597764"/>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10488" b="0" i="0" u="none" strike="noStrike" cap="none" dirty="0">
                <a:solidFill>
                  <a:srgbClr val="9F7933"/>
                </a:solidFill>
                <a:latin typeface="Rokkitt Black"/>
                <a:ea typeface="Rokkitt Black"/>
                <a:cs typeface="Rokkitt Black"/>
                <a:sym typeface="Rokkitt Black"/>
              </a:rPr>
              <a:t>Table of Contents</a:t>
            </a:r>
            <a:endParaRPr dirty="0"/>
          </a:p>
        </p:txBody>
      </p:sp>
      <p:sp>
        <p:nvSpPr>
          <p:cNvPr id="4" name="Google Shape;738;p24">
            <a:extLst>
              <a:ext uri="{FF2B5EF4-FFF2-40B4-BE49-F238E27FC236}">
                <a16:creationId xmlns:a16="http://schemas.microsoft.com/office/drawing/2014/main" id="{2F4CD5F0-BB9A-9DB1-6D38-264404B8616B}"/>
              </a:ext>
            </a:extLst>
          </p:cNvPr>
          <p:cNvSpPr/>
          <p:nvPr/>
        </p:nvSpPr>
        <p:spPr>
          <a:xfrm rot="329031">
            <a:off x="735657" y="2566741"/>
            <a:ext cx="1860492" cy="887645"/>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3">
              <a:alphaModFix/>
            </a:blip>
            <a:stretch>
              <a:fillRect/>
            </a:stretch>
          </a:blipFill>
          <a:ln>
            <a:noFill/>
          </a:ln>
        </p:spPr>
        <p:txBody>
          <a:bodyPr/>
          <a:lstStyle/>
          <a:p>
            <a:endParaRPr lang="en-US"/>
          </a:p>
        </p:txBody>
      </p:sp>
      <p:sp>
        <p:nvSpPr>
          <p:cNvPr id="5" name="Google Shape;738;p24">
            <a:extLst>
              <a:ext uri="{FF2B5EF4-FFF2-40B4-BE49-F238E27FC236}">
                <a16:creationId xmlns:a16="http://schemas.microsoft.com/office/drawing/2014/main" id="{635C1695-A704-79DA-9D75-6B78EDDAD94C}"/>
              </a:ext>
            </a:extLst>
          </p:cNvPr>
          <p:cNvSpPr/>
          <p:nvPr/>
        </p:nvSpPr>
        <p:spPr>
          <a:xfrm rot="329031">
            <a:off x="735657" y="3948759"/>
            <a:ext cx="1860492" cy="887645"/>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3">
              <a:alphaModFix/>
            </a:blip>
            <a:stretch>
              <a:fillRect/>
            </a:stretch>
          </a:blipFill>
          <a:ln>
            <a:noFill/>
          </a:ln>
        </p:spPr>
        <p:txBody>
          <a:bodyPr/>
          <a:lstStyle/>
          <a:p>
            <a:endParaRPr lang="en-US"/>
          </a:p>
        </p:txBody>
      </p:sp>
      <p:sp>
        <p:nvSpPr>
          <p:cNvPr id="6" name="Google Shape;738;p24">
            <a:extLst>
              <a:ext uri="{FF2B5EF4-FFF2-40B4-BE49-F238E27FC236}">
                <a16:creationId xmlns:a16="http://schemas.microsoft.com/office/drawing/2014/main" id="{02593715-815C-07C1-7BEE-448BF6C587EA}"/>
              </a:ext>
            </a:extLst>
          </p:cNvPr>
          <p:cNvSpPr/>
          <p:nvPr/>
        </p:nvSpPr>
        <p:spPr>
          <a:xfrm rot="329031">
            <a:off x="638965" y="5504499"/>
            <a:ext cx="1860492" cy="887645"/>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3">
              <a:alphaModFix/>
            </a:blip>
            <a:stretch>
              <a:fillRect/>
            </a:stretch>
          </a:blipFill>
          <a:ln>
            <a:noFill/>
          </a:ln>
        </p:spPr>
        <p:txBody>
          <a:bodyPr/>
          <a:lstStyle/>
          <a:p>
            <a:endParaRPr lang="en-US"/>
          </a:p>
        </p:txBody>
      </p:sp>
      <p:sp>
        <p:nvSpPr>
          <p:cNvPr id="7" name="Google Shape;738;p24">
            <a:extLst>
              <a:ext uri="{FF2B5EF4-FFF2-40B4-BE49-F238E27FC236}">
                <a16:creationId xmlns:a16="http://schemas.microsoft.com/office/drawing/2014/main" id="{36DF2801-DE5E-BA43-BC27-EBF7A769EFCC}"/>
              </a:ext>
            </a:extLst>
          </p:cNvPr>
          <p:cNvSpPr/>
          <p:nvPr/>
        </p:nvSpPr>
        <p:spPr>
          <a:xfrm rot="329031">
            <a:off x="768147" y="7030140"/>
            <a:ext cx="1860492" cy="887645"/>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3">
              <a:alphaModFix/>
            </a:blip>
            <a:stretch>
              <a:fillRect/>
            </a:stretch>
          </a:blipFill>
          <a:ln>
            <a:noFill/>
          </a:ln>
        </p:spPr>
        <p:txBody>
          <a:bodyPr/>
          <a:lstStyle/>
          <a:p>
            <a:endParaRPr lang="en-US"/>
          </a:p>
        </p:txBody>
      </p:sp>
      <p:sp>
        <p:nvSpPr>
          <p:cNvPr id="8" name="Google Shape;738;p24">
            <a:extLst>
              <a:ext uri="{FF2B5EF4-FFF2-40B4-BE49-F238E27FC236}">
                <a16:creationId xmlns:a16="http://schemas.microsoft.com/office/drawing/2014/main" id="{AAED38F3-26F4-AD08-6201-26DE60F31E29}"/>
              </a:ext>
            </a:extLst>
          </p:cNvPr>
          <p:cNvSpPr/>
          <p:nvPr/>
        </p:nvSpPr>
        <p:spPr>
          <a:xfrm rot="329031">
            <a:off x="735656" y="8486028"/>
            <a:ext cx="1860492" cy="887645"/>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3">
              <a:alphaModFix/>
            </a:blip>
            <a:stretch>
              <a:fillRect/>
            </a:stretch>
          </a:blipFill>
          <a:ln>
            <a:noFill/>
          </a:ln>
        </p:spPr>
        <p:txBody>
          <a:bodyPr/>
          <a:lstStyle/>
          <a:p>
            <a:endParaRPr lang="en-US"/>
          </a:p>
        </p:txBody>
      </p:sp>
      <p:sp>
        <p:nvSpPr>
          <p:cNvPr id="10" name="TextBox 9">
            <a:extLst>
              <a:ext uri="{FF2B5EF4-FFF2-40B4-BE49-F238E27FC236}">
                <a16:creationId xmlns:a16="http://schemas.microsoft.com/office/drawing/2014/main" id="{90A8FFBE-6769-DBAE-7E15-C37310A3651B}"/>
              </a:ext>
            </a:extLst>
          </p:cNvPr>
          <p:cNvSpPr txBox="1"/>
          <p:nvPr/>
        </p:nvSpPr>
        <p:spPr>
          <a:xfrm>
            <a:off x="2885627" y="2853715"/>
            <a:ext cx="9144000" cy="769441"/>
          </a:xfrm>
          <a:prstGeom prst="rect">
            <a:avLst/>
          </a:prstGeom>
          <a:noFill/>
        </p:spPr>
        <p:txBody>
          <a:bodyPr wrap="square">
            <a:spAutoFit/>
          </a:bodyPr>
          <a:lstStyle/>
          <a:p>
            <a:r>
              <a:rPr lang="en-US" sz="4400" dirty="0">
                <a:solidFill>
                  <a:schemeClr val="tx1"/>
                </a:solidFill>
                <a:latin typeface="Rokkitt Black"/>
                <a:sym typeface="Rokkitt Black"/>
              </a:rPr>
              <a:t>3</a:t>
            </a:r>
            <a:r>
              <a:rPr kumimoji="0" lang="en-US" sz="4400" b="0" i="0" u="none" strike="noStrike" kern="0" cap="none" spc="0" normalizeH="0" baseline="0" noProof="0" dirty="0">
                <a:ln>
                  <a:noFill/>
                </a:ln>
                <a:solidFill>
                  <a:schemeClr val="tx1"/>
                </a:solidFill>
                <a:effectLst/>
                <a:uLnTx/>
                <a:uFillTx/>
                <a:latin typeface="Rokkitt Black"/>
                <a:cs typeface="Arial"/>
                <a:sym typeface="Rokkitt Black"/>
              </a:rPr>
              <a:t> - Introduction</a:t>
            </a:r>
            <a:endParaRPr lang="en-US" sz="1200" dirty="0">
              <a:solidFill>
                <a:schemeClr val="tx1"/>
              </a:solidFill>
            </a:endParaRPr>
          </a:p>
        </p:txBody>
      </p:sp>
      <p:sp>
        <p:nvSpPr>
          <p:cNvPr id="11" name="Google Shape;129;p15">
            <a:extLst>
              <a:ext uri="{FF2B5EF4-FFF2-40B4-BE49-F238E27FC236}">
                <a16:creationId xmlns:a16="http://schemas.microsoft.com/office/drawing/2014/main" id="{4D8872F7-E563-75B4-B3E8-5D0BF52AAC0B}"/>
              </a:ext>
            </a:extLst>
          </p:cNvPr>
          <p:cNvSpPr txBox="1"/>
          <p:nvPr/>
        </p:nvSpPr>
        <p:spPr>
          <a:xfrm>
            <a:off x="938164" y="4040694"/>
            <a:ext cx="13225043" cy="81253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400" dirty="0">
                <a:solidFill>
                  <a:schemeClr val="tx1"/>
                </a:solidFill>
                <a:latin typeface="Rokkitt Black"/>
                <a:sym typeface="Rokkitt Black"/>
              </a:rPr>
              <a:t>4-6 - Importing and Analyzing the Data</a:t>
            </a:r>
            <a:endParaRPr sz="4400" dirty="0">
              <a:solidFill>
                <a:schemeClr val="tx1"/>
              </a:solidFill>
            </a:endParaRPr>
          </a:p>
        </p:txBody>
      </p:sp>
      <p:sp>
        <p:nvSpPr>
          <p:cNvPr id="12" name="Google Shape;129;p15">
            <a:extLst>
              <a:ext uri="{FF2B5EF4-FFF2-40B4-BE49-F238E27FC236}">
                <a16:creationId xmlns:a16="http://schemas.microsoft.com/office/drawing/2014/main" id="{35BE1769-F352-0509-E6A4-BA3A3F1FF719}"/>
              </a:ext>
            </a:extLst>
          </p:cNvPr>
          <p:cNvSpPr txBox="1"/>
          <p:nvPr/>
        </p:nvSpPr>
        <p:spPr>
          <a:xfrm>
            <a:off x="2095889" y="5622356"/>
            <a:ext cx="15591303" cy="738664"/>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000" dirty="0">
                <a:solidFill>
                  <a:schemeClr val="tx1"/>
                </a:solidFill>
                <a:latin typeface="Rokkitt Black"/>
                <a:sym typeface="Rokkitt Black"/>
              </a:rPr>
              <a:t>7-14 - Machine Learning Models – Accuracy – Data Optimization </a:t>
            </a:r>
            <a:endParaRPr sz="400" dirty="0">
              <a:solidFill>
                <a:schemeClr val="tx1"/>
              </a:solidFill>
            </a:endParaRPr>
          </a:p>
        </p:txBody>
      </p:sp>
      <p:sp>
        <p:nvSpPr>
          <p:cNvPr id="13" name="Google Shape;129;p15">
            <a:extLst>
              <a:ext uri="{FF2B5EF4-FFF2-40B4-BE49-F238E27FC236}">
                <a16:creationId xmlns:a16="http://schemas.microsoft.com/office/drawing/2014/main" id="{F756515C-338D-21D3-6F2D-78D421697F19}"/>
              </a:ext>
            </a:extLst>
          </p:cNvPr>
          <p:cNvSpPr txBox="1"/>
          <p:nvPr/>
        </p:nvSpPr>
        <p:spPr>
          <a:xfrm>
            <a:off x="1895585" y="7213790"/>
            <a:ext cx="14274350" cy="81253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400" dirty="0">
                <a:solidFill>
                  <a:schemeClr val="tx1"/>
                </a:solidFill>
                <a:latin typeface="Rokkitt Black"/>
                <a:sym typeface="Rokkitt Black"/>
              </a:rPr>
              <a:t>15 - Summary: Predictive Data for Movie Success?</a:t>
            </a:r>
            <a:endParaRPr sz="500" dirty="0">
              <a:solidFill>
                <a:schemeClr val="tx1"/>
              </a:solidFill>
            </a:endParaRPr>
          </a:p>
        </p:txBody>
      </p:sp>
      <p:sp>
        <p:nvSpPr>
          <p:cNvPr id="14" name="Google Shape;129;p15">
            <a:extLst>
              <a:ext uri="{FF2B5EF4-FFF2-40B4-BE49-F238E27FC236}">
                <a16:creationId xmlns:a16="http://schemas.microsoft.com/office/drawing/2014/main" id="{98B341D0-E67C-6209-027C-95DADAAB4B21}"/>
              </a:ext>
            </a:extLst>
          </p:cNvPr>
          <p:cNvSpPr txBox="1"/>
          <p:nvPr/>
        </p:nvSpPr>
        <p:spPr>
          <a:xfrm>
            <a:off x="-2244723" y="8604797"/>
            <a:ext cx="14274350" cy="81253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400" dirty="0">
                <a:solidFill>
                  <a:schemeClr val="tx1"/>
                </a:solidFill>
                <a:latin typeface="Rokkitt Black"/>
                <a:sym typeface="Rokkitt Black"/>
              </a:rPr>
              <a:t>16 – Thank you!</a:t>
            </a:r>
            <a:endParaRPr sz="5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95"/>
        <p:cNvGrpSpPr/>
        <p:nvPr/>
      </p:nvGrpSpPr>
      <p:grpSpPr>
        <a:xfrm>
          <a:off x="0" y="0"/>
          <a:ext cx="0" cy="0"/>
          <a:chOff x="0" y="0"/>
          <a:chExt cx="0" cy="0"/>
        </a:xfrm>
      </p:grpSpPr>
      <p:grpSp>
        <p:nvGrpSpPr>
          <p:cNvPr id="96" name="Google Shape;96;p14"/>
          <p:cNvGrpSpPr/>
          <p:nvPr/>
        </p:nvGrpSpPr>
        <p:grpSpPr>
          <a:xfrm>
            <a:off x="782291" y="4259242"/>
            <a:ext cx="16477005" cy="4789311"/>
            <a:chOff x="0" y="-57150"/>
            <a:chExt cx="4339623" cy="1261382"/>
          </a:xfrm>
        </p:grpSpPr>
        <p:sp>
          <p:nvSpPr>
            <p:cNvPr id="97" name="Google Shape;97;p14"/>
            <p:cNvSpPr/>
            <p:nvPr/>
          </p:nvSpPr>
          <p:spPr>
            <a:xfrm>
              <a:off x="0" y="0"/>
              <a:ext cx="4339623" cy="1204232"/>
            </a:xfrm>
            <a:custGeom>
              <a:avLst/>
              <a:gdLst/>
              <a:ahLst/>
              <a:cxnLst/>
              <a:rect l="l" t="t" r="r" b="b"/>
              <a:pathLst>
                <a:path w="4339623" h="1204232" extrusionOk="0">
                  <a:moveTo>
                    <a:pt x="8458" y="0"/>
                  </a:moveTo>
                  <a:lnTo>
                    <a:pt x="4331166" y="0"/>
                  </a:lnTo>
                  <a:cubicBezTo>
                    <a:pt x="4335837" y="0"/>
                    <a:pt x="4339623" y="3787"/>
                    <a:pt x="4339623" y="8458"/>
                  </a:cubicBezTo>
                  <a:lnTo>
                    <a:pt x="4339623" y="1195775"/>
                  </a:lnTo>
                  <a:cubicBezTo>
                    <a:pt x="4339623" y="1200446"/>
                    <a:pt x="4335837" y="1204232"/>
                    <a:pt x="4331166" y="1204232"/>
                  </a:cubicBezTo>
                  <a:lnTo>
                    <a:pt x="8458" y="1204232"/>
                  </a:lnTo>
                  <a:cubicBezTo>
                    <a:pt x="3787" y="1204232"/>
                    <a:pt x="0" y="1200446"/>
                    <a:pt x="0" y="1195775"/>
                  </a:cubicBezTo>
                  <a:lnTo>
                    <a:pt x="0" y="8458"/>
                  </a:lnTo>
                  <a:cubicBezTo>
                    <a:pt x="0" y="3787"/>
                    <a:pt x="3787" y="0"/>
                    <a:pt x="8458"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9" name="Google Shape;99;p14"/>
          <p:cNvSpPr/>
          <p:nvPr/>
        </p:nvSpPr>
        <p:spPr>
          <a:xfrm>
            <a:off x="-72829" y="-113719"/>
            <a:ext cx="3086100" cy="3841622"/>
          </a:xfrm>
          <a:custGeom>
            <a:avLst/>
            <a:gdLst/>
            <a:ahLst/>
            <a:cxnLst/>
            <a:rect l="l" t="t" r="r" b="b"/>
            <a:pathLst>
              <a:path w="9462604" h="9324966" extrusionOk="0">
                <a:moveTo>
                  <a:pt x="0" y="0"/>
                </a:moveTo>
                <a:lnTo>
                  <a:pt x="9462604" y="0"/>
                </a:lnTo>
                <a:lnTo>
                  <a:pt x="9462604" y="9324966"/>
                </a:lnTo>
                <a:lnTo>
                  <a:pt x="0" y="9324966"/>
                </a:lnTo>
                <a:lnTo>
                  <a:pt x="0" y="0"/>
                </a:lnTo>
                <a:close/>
              </a:path>
            </a:pathLst>
          </a:custGeom>
          <a:blipFill rotWithShape="1">
            <a:blip r:embed="rId3">
              <a:alphaModFix/>
            </a:blip>
            <a:stretch>
              <a:fillRect/>
            </a:stretch>
          </a:blipFill>
          <a:ln>
            <a:noFill/>
          </a:ln>
        </p:spPr>
        <p:txBody>
          <a:bodyPr/>
          <a:lstStyle/>
          <a:p>
            <a:endParaRPr lang="en-US"/>
          </a:p>
        </p:txBody>
      </p:sp>
      <p:sp>
        <p:nvSpPr>
          <p:cNvPr id="101" name="Google Shape;101;p14"/>
          <p:cNvSpPr txBox="1"/>
          <p:nvPr/>
        </p:nvSpPr>
        <p:spPr>
          <a:xfrm>
            <a:off x="1616580" y="1735277"/>
            <a:ext cx="14808425" cy="2415469"/>
          </a:xfrm>
          <a:prstGeom prst="rect">
            <a:avLst/>
          </a:prstGeom>
          <a:noFill/>
          <a:ln>
            <a:noFill/>
          </a:ln>
        </p:spPr>
        <p:txBody>
          <a:bodyPr spcFirstLastPara="1" wrap="square" lIns="0" tIns="0" rIns="0" bIns="0" anchor="t" anchorCtr="0">
            <a:spAutoFit/>
          </a:bodyPr>
          <a:lstStyle/>
          <a:p>
            <a:pPr marL="0" marR="0" lvl="0" indent="0" algn="ctr" rtl="0">
              <a:lnSpc>
                <a:spcPct val="109000"/>
              </a:lnSpc>
              <a:spcBef>
                <a:spcPts val="0"/>
              </a:spcBef>
              <a:spcAft>
                <a:spcPts val="0"/>
              </a:spcAft>
              <a:buNone/>
            </a:pPr>
            <a:r>
              <a:rPr lang="en-US" sz="4800" dirty="0">
                <a:solidFill>
                  <a:srgbClr val="9F7933"/>
                </a:solidFill>
                <a:latin typeface="Rokkitt Black"/>
                <a:sym typeface="Rokkitt Black"/>
              </a:rPr>
              <a:t>Introduction:</a:t>
            </a:r>
          </a:p>
          <a:p>
            <a:pPr marL="0" marR="0" lvl="0" indent="0" algn="ctr" rtl="0">
              <a:lnSpc>
                <a:spcPct val="109000"/>
              </a:lnSpc>
              <a:spcBef>
                <a:spcPts val="0"/>
              </a:spcBef>
              <a:spcAft>
                <a:spcPts val="0"/>
              </a:spcAft>
              <a:buNone/>
            </a:pPr>
            <a:r>
              <a:rPr lang="en-US" sz="4800" dirty="0">
                <a:solidFill>
                  <a:srgbClr val="9F7933"/>
                </a:solidFill>
                <a:latin typeface="Rokkitt Black"/>
                <a:sym typeface="Rokkitt Black"/>
              </a:rPr>
              <a:t>Unlocking the Box Office: Predicting Profit with Data</a:t>
            </a:r>
          </a:p>
          <a:p>
            <a:pPr marL="0" marR="0" lvl="0" indent="0" algn="ctr" rtl="0">
              <a:lnSpc>
                <a:spcPct val="109000"/>
              </a:lnSpc>
              <a:spcBef>
                <a:spcPts val="0"/>
              </a:spcBef>
              <a:spcAft>
                <a:spcPts val="0"/>
              </a:spcAft>
              <a:buNone/>
            </a:pPr>
            <a:endParaRPr lang="en-US" sz="4800" dirty="0">
              <a:solidFill>
                <a:srgbClr val="9F7933"/>
              </a:solidFill>
              <a:latin typeface="Rokkitt Black"/>
              <a:sym typeface="Rokkitt Black"/>
            </a:endParaRPr>
          </a:p>
        </p:txBody>
      </p:sp>
      <p:sp>
        <p:nvSpPr>
          <p:cNvPr id="2" name="Google Shape;916;p34">
            <a:extLst>
              <a:ext uri="{FF2B5EF4-FFF2-40B4-BE49-F238E27FC236}">
                <a16:creationId xmlns:a16="http://schemas.microsoft.com/office/drawing/2014/main" id="{BA086F05-27C7-FAB2-B096-1CFB52BE28B4}"/>
              </a:ext>
            </a:extLst>
          </p:cNvPr>
          <p:cNvSpPr/>
          <p:nvPr/>
        </p:nvSpPr>
        <p:spPr>
          <a:xfrm rot="-553735">
            <a:off x="225390" y="7926297"/>
            <a:ext cx="3372529" cy="2313615"/>
          </a:xfrm>
          <a:custGeom>
            <a:avLst/>
            <a:gdLst/>
            <a:ahLst/>
            <a:cxnLst/>
            <a:rect l="l" t="t" r="r" b="b"/>
            <a:pathLst>
              <a:path w="4893545" h="3505558" extrusionOk="0">
                <a:moveTo>
                  <a:pt x="0" y="0"/>
                </a:moveTo>
                <a:lnTo>
                  <a:pt x="4893545" y="0"/>
                </a:lnTo>
                <a:lnTo>
                  <a:pt x="4893545" y="3505557"/>
                </a:lnTo>
                <a:lnTo>
                  <a:pt x="0" y="3505557"/>
                </a:lnTo>
                <a:lnTo>
                  <a:pt x="0" y="0"/>
                </a:lnTo>
                <a:close/>
              </a:path>
            </a:pathLst>
          </a:custGeom>
          <a:blipFill rotWithShape="1">
            <a:blip r:embed="rId4">
              <a:alphaModFix/>
            </a:blip>
            <a:stretch>
              <a:fillRect/>
            </a:stretch>
          </a:blipFill>
          <a:ln>
            <a:noFill/>
          </a:ln>
        </p:spPr>
        <p:txBody>
          <a:bodyPr/>
          <a:lstStyle/>
          <a:p>
            <a:endParaRPr lang="en-US"/>
          </a:p>
        </p:txBody>
      </p:sp>
      <p:sp>
        <p:nvSpPr>
          <p:cNvPr id="3" name="Google Shape;99;p14">
            <a:extLst>
              <a:ext uri="{FF2B5EF4-FFF2-40B4-BE49-F238E27FC236}">
                <a16:creationId xmlns:a16="http://schemas.microsoft.com/office/drawing/2014/main" id="{3C81EA4F-EF78-1578-4886-1FA51E963768}"/>
              </a:ext>
            </a:extLst>
          </p:cNvPr>
          <p:cNvSpPr/>
          <p:nvPr/>
        </p:nvSpPr>
        <p:spPr>
          <a:xfrm>
            <a:off x="15201900" y="6424483"/>
            <a:ext cx="3086100" cy="3841622"/>
          </a:xfrm>
          <a:custGeom>
            <a:avLst/>
            <a:gdLst/>
            <a:ahLst/>
            <a:cxnLst/>
            <a:rect l="l" t="t" r="r" b="b"/>
            <a:pathLst>
              <a:path w="9462604" h="9324966" extrusionOk="0">
                <a:moveTo>
                  <a:pt x="0" y="0"/>
                </a:moveTo>
                <a:lnTo>
                  <a:pt x="9462604" y="0"/>
                </a:lnTo>
                <a:lnTo>
                  <a:pt x="9462604" y="9324966"/>
                </a:lnTo>
                <a:lnTo>
                  <a:pt x="0" y="9324966"/>
                </a:lnTo>
                <a:lnTo>
                  <a:pt x="0" y="0"/>
                </a:lnTo>
                <a:close/>
              </a:path>
            </a:pathLst>
          </a:custGeom>
          <a:blipFill rotWithShape="1">
            <a:blip r:embed="rId3">
              <a:alphaModFix/>
            </a:blip>
            <a:stretch>
              <a:fillRect/>
            </a:stretch>
          </a:blipFill>
          <a:ln>
            <a:noFill/>
          </a:ln>
        </p:spPr>
        <p:txBody>
          <a:bodyPr/>
          <a:lstStyle/>
          <a:p>
            <a:endParaRPr lang="en-US"/>
          </a:p>
        </p:txBody>
      </p:sp>
      <p:sp>
        <p:nvSpPr>
          <p:cNvPr id="9" name="TextBox 8">
            <a:extLst>
              <a:ext uri="{FF2B5EF4-FFF2-40B4-BE49-F238E27FC236}">
                <a16:creationId xmlns:a16="http://schemas.microsoft.com/office/drawing/2014/main" id="{02BD575A-6C28-1483-4523-2D887B6366DB}"/>
              </a:ext>
            </a:extLst>
          </p:cNvPr>
          <p:cNvSpPr txBox="1"/>
          <p:nvPr/>
        </p:nvSpPr>
        <p:spPr>
          <a:xfrm>
            <a:off x="4554416" y="4991164"/>
            <a:ext cx="9179168" cy="3785652"/>
          </a:xfrm>
          <a:prstGeom prst="rect">
            <a:avLst/>
          </a:prstGeom>
          <a:noFill/>
        </p:spPr>
        <p:txBody>
          <a:bodyPr wrap="square">
            <a:spAutoFit/>
          </a:bodyPr>
          <a:lstStyle/>
          <a:p>
            <a:pPr algn="ctr"/>
            <a:r>
              <a:rPr lang="en-US" sz="2400" dirty="0">
                <a:latin typeface="Rokkitt Black" panose="020B0604020202020204" charset="0"/>
              </a:rPr>
              <a:t>4Reel Productions</a:t>
            </a:r>
          </a:p>
          <a:p>
            <a:pPr algn="ctr"/>
            <a:r>
              <a:rPr lang="en-US" sz="2400" dirty="0">
                <a:latin typeface="Rokkitt Black" panose="020B0604020202020204" charset="0"/>
              </a:rPr>
              <a:t>As we step into the spotlight, we embark on a cinematic journey fueled by data-driven insights. Our mission? To decode the enigma of box office success. From timeless classics to modern blockbusters, we’ve analyzed a treasure trove of films spanning decades. Now, armed with algorithms and creativity, we’re ready to unveil the secrets behind the silver screen. Maybe?</a:t>
            </a:r>
          </a:p>
          <a:p>
            <a:pPr algn="ctr"/>
            <a:r>
              <a:rPr lang="en-US" sz="2400" dirty="0">
                <a:latin typeface="Rokkitt Black" panose="020B0604020202020204" charset="0"/>
              </a:rPr>
              <a:t>In doing so, it is our hopes to use this data to predict what factors impact potential profit.</a:t>
            </a:r>
          </a:p>
          <a:p>
            <a:pPr algn="ctr"/>
            <a:endParaRPr lang="en-US" sz="2400" dirty="0">
              <a:latin typeface="Rokkitt Black"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69E56"/>
        </a:solidFill>
        <a:effectLst/>
      </p:bgPr>
    </p:bg>
    <p:spTree>
      <p:nvGrpSpPr>
        <p:cNvPr id="1" name="Shape 139"/>
        <p:cNvGrpSpPr/>
        <p:nvPr/>
      </p:nvGrpSpPr>
      <p:grpSpPr>
        <a:xfrm>
          <a:off x="0" y="0"/>
          <a:ext cx="0" cy="0"/>
          <a:chOff x="0" y="0"/>
          <a:chExt cx="0" cy="0"/>
        </a:xfrm>
      </p:grpSpPr>
      <p:sp>
        <p:nvSpPr>
          <p:cNvPr id="140" name="Google Shape;140;p16"/>
          <p:cNvSpPr/>
          <p:nvPr/>
        </p:nvSpPr>
        <p:spPr>
          <a:xfrm>
            <a:off x="304799" y="161900"/>
            <a:ext cx="2446216" cy="3323761"/>
          </a:xfrm>
          <a:custGeom>
            <a:avLst/>
            <a:gdLst/>
            <a:ahLst/>
            <a:cxnLst/>
            <a:rect l="l" t="t" r="r" b="b"/>
            <a:pathLst>
              <a:path w="5920296" h="8457566" extrusionOk="0">
                <a:moveTo>
                  <a:pt x="0" y="0"/>
                </a:moveTo>
                <a:lnTo>
                  <a:pt x="5920296" y="0"/>
                </a:lnTo>
                <a:lnTo>
                  <a:pt x="5920296" y="8457566"/>
                </a:lnTo>
                <a:lnTo>
                  <a:pt x="0" y="8457566"/>
                </a:lnTo>
                <a:lnTo>
                  <a:pt x="0" y="0"/>
                </a:lnTo>
                <a:close/>
              </a:path>
            </a:pathLst>
          </a:custGeom>
          <a:blipFill rotWithShape="1">
            <a:blip r:embed="rId3">
              <a:alphaModFix/>
            </a:blip>
            <a:stretch>
              <a:fillRect/>
            </a:stretch>
          </a:blipFill>
          <a:ln>
            <a:noFill/>
          </a:ln>
        </p:spPr>
        <p:txBody>
          <a:bodyPr/>
          <a:lstStyle/>
          <a:p>
            <a:endParaRPr lang="en-US"/>
          </a:p>
        </p:txBody>
      </p:sp>
      <p:sp>
        <p:nvSpPr>
          <p:cNvPr id="2" name="Google Shape;129;p15">
            <a:extLst>
              <a:ext uri="{FF2B5EF4-FFF2-40B4-BE49-F238E27FC236}">
                <a16:creationId xmlns:a16="http://schemas.microsoft.com/office/drawing/2014/main" id="{1A3A9C83-A551-F79E-27C9-03AD466D1D46}"/>
              </a:ext>
            </a:extLst>
          </p:cNvPr>
          <p:cNvSpPr txBox="1"/>
          <p:nvPr/>
        </p:nvSpPr>
        <p:spPr>
          <a:xfrm>
            <a:off x="3249787" y="209546"/>
            <a:ext cx="13225043" cy="1218795"/>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6600" dirty="0">
                <a:solidFill>
                  <a:srgbClr val="9F7933"/>
                </a:solidFill>
                <a:latin typeface="Rokkitt Black"/>
                <a:sym typeface="Rokkitt Black"/>
              </a:rPr>
              <a:t>Importing and Analyzing the Data</a:t>
            </a:r>
            <a:endParaRPr sz="900" dirty="0"/>
          </a:p>
        </p:txBody>
      </p:sp>
      <p:sp>
        <p:nvSpPr>
          <p:cNvPr id="3" name="TextBox 2">
            <a:extLst>
              <a:ext uri="{FF2B5EF4-FFF2-40B4-BE49-F238E27FC236}">
                <a16:creationId xmlns:a16="http://schemas.microsoft.com/office/drawing/2014/main" id="{CD443599-8219-3AFE-CD3D-B182F6A4D6DA}"/>
              </a:ext>
            </a:extLst>
          </p:cNvPr>
          <p:cNvSpPr txBox="1"/>
          <p:nvPr/>
        </p:nvSpPr>
        <p:spPr>
          <a:xfrm>
            <a:off x="3438279" y="1594833"/>
            <a:ext cx="13036551" cy="1569660"/>
          </a:xfrm>
          <a:prstGeom prst="rect">
            <a:avLst/>
          </a:prstGeom>
          <a:noFill/>
        </p:spPr>
        <p:txBody>
          <a:bodyPr wrap="square">
            <a:spAutoFit/>
          </a:bodyPr>
          <a:lstStyle/>
          <a:p>
            <a:pPr algn="ctr"/>
            <a:r>
              <a:rPr lang="en-US" sz="2400" dirty="0">
                <a:latin typeface="Rokkitt Black" panose="020B0604020202020204" charset="0"/>
              </a:rPr>
              <a:t>The TMDB 3000+ Movie Dataset we chose, is a comprehensive collection of information on 3000+ of the most popular movies of all time, updated as of 2023. With this dataset, researchers, data analysts, and film enthusiasts can gain valuable insights into the movie industry and its trends over time. </a:t>
            </a:r>
          </a:p>
        </p:txBody>
      </p:sp>
      <p:sp>
        <p:nvSpPr>
          <p:cNvPr id="4" name="TextBox 3">
            <a:extLst>
              <a:ext uri="{FF2B5EF4-FFF2-40B4-BE49-F238E27FC236}">
                <a16:creationId xmlns:a16="http://schemas.microsoft.com/office/drawing/2014/main" id="{EB77B8EB-6683-FDEB-0989-9602D15D367C}"/>
              </a:ext>
            </a:extLst>
          </p:cNvPr>
          <p:cNvSpPr txBox="1"/>
          <p:nvPr/>
        </p:nvSpPr>
        <p:spPr>
          <a:xfrm>
            <a:off x="39076" y="8555440"/>
            <a:ext cx="18209848" cy="1569660"/>
          </a:xfrm>
          <a:prstGeom prst="rect">
            <a:avLst/>
          </a:prstGeom>
          <a:noFill/>
        </p:spPr>
        <p:txBody>
          <a:bodyPr wrap="square">
            <a:spAutoFit/>
          </a:bodyPr>
          <a:lstStyle/>
          <a:p>
            <a:pPr algn="ctr"/>
            <a:r>
              <a:rPr lang="en-US" sz="2400" dirty="0">
                <a:latin typeface="Rokkitt Black" panose="020B0604020202020204" charset="0"/>
              </a:rPr>
              <a:t>We started with all of our columns: Movie Name, Certification, Released Date, Genres, Language, Budget, Revenue and Runtime(in Min).</a:t>
            </a:r>
          </a:p>
          <a:p>
            <a:pPr algn="ctr"/>
            <a:r>
              <a:rPr lang="en-US" sz="2400" dirty="0">
                <a:latin typeface="Rokkitt Black" panose="020B0604020202020204" charset="0"/>
              </a:rPr>
              <a:t>But as we started to work with our data there were moments of frustration. We realized that if we removed some columns our data would become cleaner</a:t>
            </a:r>
          </a:p>
          <a:p>
            <a:pPr algn="ctr"/>
            <a:endParaRPr lang="en-US" sz="2400" dirty="0">
              <a:latin typeface="Rokkitt Black" panose="020B0604020202020204" charset="0"/>
            </a:endParaRPr>
          </a:p>
        </p:txBody>
      </p:sp>
      <p:pic>
        <p:nvPicPr>
          <p:cNvPr id="6" name="Picture 5">
            <a:extLst>
              <a:ext uri="{FF2B5EF4-FFF2-40B4-BE49-F238E27FC236}">
                <a16:creationId xmlns:a16="http://schemas.microsoft.com/office/drawing/2014/main" id="{3CD29532-BC3A-F0F7-5F6C-D349C5CEA317}"/>
              </a:ext>
            </a:extLst>
          </p:cNvPr>
          <p:cNvPicPr>
            <a:picLocks noChangeAspect="1"/>
          </p:cNvPicPr>
          <p:nvPr/>
        </p:nvPicPr>
        <p:blipFill>
          <a:blip r:embed="rId4"/>
          <a:stretch>
            <a:fillRect/>
          </a:stretch>
        </p:blipFill>
        <p:spPr>
          <a:xfrm>
            <a:off x="4044602" y="3330985"/>
            <a:ext cx="10835889" cy="48749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grpSp>
        <p:nvGrpSpPr>
          <p:cNvPr id="923" name="Google Shape;923;p35"/>
          <p:cNvGrpSpPr/>
          <p:nvPr/>
        </p:nvGrpSpPr>
        <p:grpSpPr>
          <a:xfrm>
            <a:off x="156308" y="455156"/>
            <a:ext cx="17967569" cy="9304358"/>
            <a:chOff x="0" y="-19050"/>
            <a:chExt cx="4525385" cy="2450531"/>
          </a:xfrm>
        </p:grpSpPr>
        <p:sp>
          <p:nvSpPr>
            <p:cNvPr id="924" name="Google Shape;924;p35"/>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1" name="Google Shape;941;p35"/>
          <p:cNvSpPr/>
          <p:nvPr/>
        </p:nvSpPr>
        <p:spPr>
          <a:xfrm>
            <a:off x="14474092" y="279763"/>
            <a:ext cx="3657600" cy="1562793"/>
          </a:xfrm>
          <a:custGeom>
            <a:avLst/>
            <a:gdLst/>
            <a:ahLst/>
            <a:cxnLst/>
            <a:rect l="l" t="t" r="r" b="b"/>
            <a:pathLst>
              <a:path w="3657600" h="1562793" extrusionOk="0">
                <a:moveTo>
                  <a:pt x="0" y="0"/>
                </a:moveTo>
                <a:lnTo>
                  <a:pt x="3657600" y="0"/>
                </a:lnTo>
                <a:lnTo>
                  <a:pt x="3657600" y="1562793"/>
                </a:lnTo>
                <a:lnTo>
                  <a:pt x="0" y="1562793"/>
                </a:lnTo>
                <a:lnTo>
                  <a:pt x="0" y="0"/>
                </a:lnTo>
                <a:close/>
              </a:path>
            </a:pathLst>
          </a:custGeom>
          <a:blipFill rotWithShape="1">
            <a:blip r:embed="rId3">
              <a:alphaModFix/>
            </a:blip>
            <a:stretch>
              <a:fillRect/>
            </a:stretch>
          </a:blipFill>
          <a:ln>
            <a:noFill/>
          </a:ln>
        </p:spPr>
        <p:txBody>
          <a:bodyPr/>
          <a:lstStyle/>
          <a:p>
            <a:endParaRPr lang="en-US"/>
          </a:p>
        </p:txBody>
      </p:sp>
      <p:sp>
        <p:nvSpPr>
          <p:cNvPr id="948" name="Google Shape;948;p35"/>
          <p:cNvSpPr/>
          <p:nvPr/>
        </p:nvSpPr>
        <p:spPr>
          <a:xfrm>
            <a:off x="936586" y="802054"/>
            <a:ext cx="1955106" cy="1644162"/>
          </a:xfrm>
          <a:custGeom>
            <a:avLst/>
            <a:gdLst/>
            <a:ahLst/>
            <a:cxnLst/>
            <a:rect l="l" t="t" r="r" b="b"/>
            <a:pathLst>
              <a:path w="2998280" h="2807480" extrusionOk="0">
                <a:moveTo>
                  <a:pt x="0" y="0"/>
                </a:moveTo>
                <a:lnTo>
                  <a:pt x="2998280" y="0"/>
                </a:lnTo>
                <a:lnTo>
                  <a:pt x="2998280" y="2807480"/>
                </a:lnTo>
                <a:lnTo>
                  <a:pt x="0" y="2807480"/>
                </a:lnTo>
                <a:lnTo>
                  <a:pt x="0" y="0"/>
                </a:lnTo>
                <a:close/>
              </a:path>
            </a:pathLst>
          </a:custGeom>
          <a:blipFill rotWithShape="1">
            <a:blip r:embed="rId4">
              <a:alphaModFix/>
            </a:blip>
            <a:stretch>
              <a:fillRect/>
            </a:stretch>
          </a:blipFill>
          <a:ln>
            <a:noFill/>
          </a:ln>
        </p:spPr>
        <p:txBody>
          <a:bodyPr/>
          <a:lstStyle/>
          <a:p>
            <a:endParaRPr lang="en-US"/>
          </a:p>
        </p:txBody>
      </p:sp>
      <p:sp>
        <p:nvSpPr>
          <p:cNvPr id="2" name="TextBox 1">
            <a:extLst>
              <a:ext uri="{FF2B5EF4-FFF2-40B4-BE49-F238E27FC236}">
                <a16:creationId xmlns:a16="http://schemas.microsoft.com/office/drawing/2014/main" id="{CEF40BD0-03FC-28BF-EB72-A6C26AFC4C3D}"/>
              </a:ext>
            </a:extLst>
          </p:cNvPr>
          <p:cNvSpPr txBox="1"/>
          <p:nvPr/>
        </p:nvSpPr>
        <p:spPr>
          <a:xfrm>
            <a:off x="2274277" y="1594833"/>
            <a:ext cx="14200553" cy="1569660"/>
          </a:xfrm>
          <a:prstGeom prst="rect">
            <a:avLst/>
          </a:prstGeom>
          <a:noFill/>
        </p:spPr>
        <p:txBody>
          <a:bodyPr wrap="square">
            <a:spAutoFit/>
          </a:bodyPr>
          <a:lstStyle/>
          <a:p>
            <a:pPr algn="ctr"/>
            <a:r>
              <a:rPr lang="en-US" sz="2400" dirty="0">
                <a:latin typeface="Rokkitt Black" panose="020B0604020202020204" charset="0"/>
              </a:rPr>
              <a:t>The data cleaning that was preformed:</a:t>
            </a:r>
          </a:p>
          <a:p>
            <a:pPr marL="342900" indent="-342900" algn="ctr">
              <a:buFont typeface="Arial" panose="020B0604020202020204" pitchFamily="34" charset="0"/>
              <a:buChar char="•"/>
            </a:pPr>
            <a:r>
              <a:rPr lang="en-US" sz="2400" dirty="0">
                <a:latin typeface="Rokkitt Black" panose="020B0604020202020204" charset="0"/>
              </a:rPr>
              <a:t>Removed Dollar Signs and Commas</a:t>
            </a:r>
          </a:p>
          <a:p>
            <a:pPr marL="342900" indent="-342900" algn="ctr">
              <a:buFont typeface="Arial" panose="020B0604020202020204" pitchFamily="34" charset="0"/>
              <a:buChar char="•"/>
            </a:pPr>
            <a:r>
              <a:rPr lang="en-US" sz="2400" dirty="0">
                <a:latin typeface="Rokkitt Black" panose="020B0604020202020204" charset="0"/>
              </a:rPr>
              <a:t>Created a New Column – Profit – which was the difference between the Revenue and Budget Columns</a:t>
            </a:r>
          </a:p>
          <a:p>
            <a:pPr marL="342900" indent="-342900" algn="ctr">
              <a:buFont typeface="Arial" panose="020B0604020202020204" pitchFamily="34" charset="0"/>
              <a:buChar char="•"/>
            </a:pPr>
            <a:r>
              <a:rPr lang="en-US" sz="2400" dirty="0">
                <a:latin typeface="Rokkitt Black" panose="020B0604020202020204" charset="0"/>
              </a:rPr>
              <a:t>Removed All NULL Values to Improve Machine Learning Analysis </a:t>
            </a:r>
          </a:p>
        </p:txBody>
      </p:sp>
      <p:pic>
        <p:nvPicPr>
          <p:cNvPr id="4" name="Picture 3">
            <a:extLst>
              <a:ext uri="{FF2B5EF4-FFF2-40B4-BE49-F238E27FC236}">
                <a16:creationId xmlns:a16="http://schemas.microsoft.com/office/drawing/2014/main" id="{90136FBB-F447-1D53-E40D-BCE81E9FF703}"/>
              </a:ext>
            </a:extLst>
          </p:cNvPr>
          <p:cNvPicPr>
            <a:picLocks noChangeAspect="1"/>
          </p:cNvPicPr>
          <p:nvPr/>
        </p:nvPicPr>
        <p:blipFill>
          <a:blip r:embed="rId5"/>
          <a:stretch>
            <a:fillRect/>
          </a:stretch>
        </p:blipFill>
        <p:spPr>
          <a:xfrm>
            <a:off x="307579" y="3739650"/>
            <a:ext cx="8187743" cy="4008152"/>
          </a:xfrm>
          <a:prstGeom prst="rect">
            <a:avLst/>
          </a:prstGeom>
        </p:spPr>
      </p:pic>
      <p:pic>
        <p:nvPicPr>
          <p:cNvPr id="6" name="Picture 5">
            <a:extLst>
              <a:ext uri="{FF2B5EF4-FFF2-40B4-BE49-F238E27FC236}">
                <a16:creationId xmlns:a16="http://schemas.microsoft.com/office/drawing/2014/main" id="{D821CE3E-506A-40C4-DA88-2BCE52B4F787}"/>
              </a:ext>
            </a:extLst>
          </p:cNvPr>
          <p:cNvPicPr>
            <a:picLocks noChangeAspect="1"/>
          </p:cNvPicPr>
          <p:nvPr/>
        </p:nvPicPr>
        <p:blipFill>
          <a:blip r:embed="rId6"/>
          <a:stretch>
            <a:fillRect/>
          </a:stretch>
        </p:blipFill>
        <p:spPr>
          <a:xfrm>
            <a:off x="8567257" y="5743726"/>
            <a:ext cx="9296251" cy="3700794"/>
          </a:xfrm>
          <a:prstGeom prst="rect">
            <a:avLst/>
          </a:prstGeom>
        </p:spPr>
      </p:pic>
      <p:sp>
        <p:nvSpPr>
          <p:cNvPr id="15" name="TextBox 14">
            <a:extLst>
              <a:ext uri="{FF2B5EF4-FFF2-40B4-BE49-F238E27FC236}">
                <a16:creationId xmlns:a16="http://schemas.microsoft.com/office/drawing/2014/main" id="{F63D13A0-9356-E27B-6342-307EC884A922}"/>
              </a:ext>
            </a:extLst>
          </p:cNvPr>
          <p:cNvSpPr txBox="1"/>
          <p:nvPr/>
        </p:nvSpPr>
        <p:spPr>
          <a:xfrm>
            <a:off x="2993293" y="7747802"/>
            <a:ext cx="1914769" cy="830997"/>
          </a:xfrm>
          <a:prstGeom prst="rect">
            <a:avLst/>
          </a:prstGeom>
          <a:noFill/>
        </p:spPr>
        <p:txBody>
          <a:bodyPr wrap="square">
            <a:spAutoFit/>
          </a:bodyPr>
          <a:lstStyle/>
          <a:p>
            <a:r>
              <a:rPr lang="en-US" sz="4800" dirty="0">
                <a:solidFill>
                  <a:srgbClr val="9F7933"/>
                </a:solidFill>
                <a:latin typeface="Rokkitt Black"/>
                <a:sym typeface="Rokkitt Black"/>
              </a:rPr>
              <a:t>Before</a:t>
            </a:r>
            <a:endParaRPr lang="en-US" sz="1050" dirty="0"/>
          </a:p>
        </p:txBody>
      </p:sp>
      <p:sp>
        <p:nvSpPr>
          <p:cNvPr id="16" name="TextBox 15">
            <a:extLst>
              <a:ext uri="{FF2B5EF4-FFF2-40B4-BE49-F238E27FC236}">
                <a16:creationId xmlns:a16="http://schemas.microsoft.com/office/drawing/2014/main" id="{D562F6AA-64A8-2933-0137-9BAE5453D460}"/>
              </a:ext>
            </a:extLst>
          </p:cNvPr>
          <p:cNvSpPr txBox="1"/>
          <p:nvPr/>
        </p:nvSpPr>
        <p:spPr>
          <a:xfrm>
            <a:off x="12109940" y="4912729"/>
            <a:ext cx="1914769" cy="992579"/>
          </a:xfrm>
          <a:prstGeom prst="rect">
            <a:avLst/>
          </a:prstGeom>
          <a:noFill/>
        </p:spPr>
        <p:txBody>
          <a:bodyPr wrap="square">
            <a:spAutoFit/>
          </a:bodyPr>
          <a:lstStyle/>
          <a:p>
            <a:r>
              <a:rPr lang="en-US" sz="4800" dirty="0">
                <a:solidFill>
                  <a:srgbClr val="9F7933"/>
                </a:solidFill>
                <a:latin typeface="Rokkitt Black"/>
                <a:sym typeface="Rokkitt Black"/>
              </a:rPr>
              <a:t>After</a:t>
            </a:r>
          </a:p>
          <a:p>
            <a:endParaRPr lang="en-US" sz="1050" dirty="0"/>
          </a:p>
        </p:txBody>
      </p:sp>
    </p:spTree>
    <p:extLst>
      <p:ext uri="{BB962C8B-B14F-4D97-AF65-F5344CB8AC3E}">
        <p14:creationId xmlns:p14="http://schemas.microsoft.com/office/powerpoint/2010/main" val="142593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grpSp>
        <p:nvGrpSpPr>
          <p:cNvPr id="923" name="Google Shape;923;p35"/>
          <p:cNvGrpSpPr/>
          <p:nvPr/>
        </p:nvGrpSpPr>
        <p:grpSpPr>
          <a:xfrm>
            <a:off x="156308" y="67408"/>
            <a:ext cx="17967569" cy="10037884"/>
            <a:chOff x="0" y="-19050"/>
            <a:chExt cx="4525385" cy="2450531"/>
          </a:xfrm>
        </p:grpSpPr>
        <p:sp>
          <p:nvSpPr>
            <p:cNvPr id="924" name="Google Shape;924;p35"/>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1" name="Google Shape;941;p35"/>
          <p:cNvSpPr/>
          <p:nvPr/>
        </p:nvSpPr>
        <p:spPr>
          <a:xfrm>
            <a:off x="15099322" y="8724207"/>
            <a:ext cx="3657600" cy="1562793"/>
          </a:xfrm>
          <a:custGeom>
            <a:avLst/>
            <a:gdLst/>
            <a:ahLst/>
            <a:cxnLst/>
            <a:rect l="l" t="t" r="r" b="b"/>
            <a:pathLst>
              <a:path w="3657600" h="1562793" extrusionOk="0">
                <a:moveTo>
                  <a:pt x="0" y="0"/>
                </a:moveTo>
                <a:lnTo>
                  <a:pt x="3657600" y="0"/>
                </a:lnTo>
                <a:lnTo>
                  <a:pt x="3657600" y="1562793"/>
                </a:lnTo>
                <a:lnTo>
                  <a:pt x="0" y="1562793"/>
                </a:lnTo>
                <a:lnTo>
                  <a:pt x="0" y="0"/>
                </a:lnTo>
                <a:close/>
              </a:path>
            </a:pathLst>
          </a:custGeom>
          <a:blipFill rotWithShape="1">
            <a:blip r:embed="rId3">
              <a:alphaModFix/>
            </a:blip>
            <a:stretch>
              <a:fillRect/>
            </a:stretch>
          </a:blipFill>
          <a:ln>
            <a:noFill/>
          </a:ln>
        </p:spPr>
        <p:txBody>
          <a:bodyPr/>
          <a:lstStyle/>
          <a:p>
            <a:endParaRPr lang="en-US"/>
          </a:p>
        </p:txBody>
      </p:sp>
      <p:sp>
        <p:nvSpPr>
          <p:cNvPr id="948" name="Google Shape;948;p35"/>
          <p:cNvSpPr/>
          <p:nvPr/>
        </p:nvSpPr>
        <p:spPr>
          <a:xfrm>
            <a:off x="287411" y="92378"/>
            <a:ext cx="1955106" cy="1644162"/>
          </a:xfrm>
          <a:custGeom>
            <a:avLst/>
            <a:gdLst/>
            <a:ahLst/>
            <a:cxnLst/>
            <a:rect l="l" t="t" r="r" b="b"/>
            <a:pathLst>
              <a:path w="2998280" h="2807480" extrusionOk="0">
                <a:moveTo>
                  <a:pt x="0" y="0"/>
                </a:moveTo>
                <a:lnTo>
                  <a:pt x="2998280" y="0"/>
                </a:lnTo>
                <a:lnTo>
                  <a:pt x="2998280" y="2807480"/>
                </a:lnTo>
                <a:lnTo>
                  <a:pt x="0" y="2807480"/>
                </a:lnTo>
                <a:lnTo>
                  <a:pt x="0" y="0"/>
                </a:lnTo>
                <a:close/>
              </a:path>
            </a:pathLst>
          </a:custGeom>
          <a:blipFill rotWithShape="1">
            <a:blip r:embed="rId4">
              <a:alphaModFix/>
            </a:blip>
            <a:stretch>
              <a:fillRect/>
            </a:stretch>
          </a:blipFill>
          <a:ln>
            <a:noFill/>
          </a:ln>
        </p:spPr>
        <p:txBody>
          <a:bodyPr/>
          <a:lstStyle/>
          <a:p>
            <a:endParaRPr lang="en-US"/>
          </a:p>
        </p:txBody>
      </p:sp>
      <p:sp>
        <p:nvSpPr>
          <p:cNvPr id="2" name="TextBox 1">
            <a:extLst>
              <a:ext uri="{FF2B5EF4-FFF2-40B4-BE49-F238E27FC236}">
                <a16:creationId xmlns:a16="http://schemas.microsoft.com/office/drawing/2014/main" id="{CEF40BD0-03FC-28BF-EB72-A6C26AFC4C3D}"/>
              </a:ext>
            </a:extLst>
          </p:cNvPr>
          <p:cNvSpPr txBox="1"/>
          <p:nvPr/>
        </p:nvSpPr>
        <p:spPr>
          <a:xfrm>
            <a:off x="2183272" y="860644"/>
            <a:ext cx="14200553" cy="830997"/>
          </a:xfrm>
          <a:prstGeom prst="rect">
            <a:avLst/>
          </a:prstGeom>
          <a:noFill/>
        </p:spPr>
        <p:txBody>
          <a:bodyPr wrap="square">
            <a:spAutoFit/>
          </a:bodyPr>
          <a:lstStyle/>
          <a:p>
            <a:pPr algn="ctr"/>
            <a:r>
              <a:rPr lang="en-US" sz="2400" dirty="0">
                <a:latin typeface="Rokkitt Black" panose="020B0604020202020204" charset="0"/>
              </a:rPr>
              <a:t>We also implemented One-Hot Encoding to transform all text in the table to zeros and ones. As well as created a new data frame to drop unnecessary columns.</a:t>
            </a:r>
          </a:p>
        </p:txBody>
      </p:sp>
      <p:sp>
        <p:nvSpPr>
          <p:cNvPr id="15" name="TextBox 14">
            <a:extLst>
              <a:ext uri="{FF2B5EF4-FFF2-40B4-BE49-F238E27FC236}">
                <a16:creationId xmlns:a16="http://schemas.microsoft.com/office/drawing/2014/main" id="{F63D13A0-9356-E27B-6342-307EC884A922}"/>
              </a:ext>
            </a:extLst>
          </p:cNvPr>
          <p:cNvSpPr txBox="1"/>
          <p:nvPr/>
        </p:nvSpPr>
        <p:spPr>
          <a:xfrm>
            <a:off x="307580" y="1691641"/>
            <a:ext cx="1914769" cy="830997"/>
          </a:xfrm>
          <a:prstGeom prst="rect">
            <a:avLst/>
          </a:prstGeom>
          <a:noFill/>
        </p:spPr>
        <p:txBody>
          <a:bodyPr wrap="square">
            <a:spAutoFit/>
          </a:bodyPr>
          <a:lstStyle/>
          <a:p>
            <a:r>
              <a:rPr lang="en-US" sz="4800" dirty="0">
                <a:solidFill>
                  <a:srgbClr val="9F7933"/>
                </a:solidFill>
                <a:latin typeface="Rokkitt Black"/>
                <a:sym typeface="Rokkitt Black"/>
              </a:rPr>
              <a:t>Before</a:t>
            </a:r>
            <a:endParaRPr lang="en-US" sz="1050" dirty="0"/>
          </a:p>
        </p:txBody>
      </p:sp>
      <p:sp>
        <p:nvSpPr>
          <p:cNvPr id="16" name="TextBox 15">
            <a:extLst>
              <a:ext uri="{FF2B5EF4-FFF2-40B4-BE49-F238E27FC236}">
                <a16:creationId xmlns:a16="http://schemas.microsoft.com/office/drawing/2014/main" id="{D562F6AA-64A8-2933-0137-9BAE5453D460}"/>
              </a:ext>
            </a:extLst>
          </p:cNvPr>
          <p:cNvSpPr txBox="1"/>
          <p:nvPr/>
        </p:nvSpPr>
        <p:spPr>
          <a:xfrm>
            <a:off x="16209108" y="4947871"/>
            <a:ext cx="1914769" cy="992579"/>
          </a:xfrm>
          <a:prstGeom prst="rect">
            <a:avLst/>
          </a:prstGeom>
          <a:noFill/>
        </p:spPr>
        <p:txBody>
          <a:bodyPr wrap="square">
            <a:spAutoFit/>
          </a:bodyPr>
          <a:lstStyle/>
          <a:p>
            <a:r>
              <a:rPr lang="en-US" sz="4800" dirty="0">
                <a:solidFill>
                  <a:srgbClr val="9F7933"/>
                </a:solidFill>
                <a:latin typeface="Rokkitt Black"/>
                <a:sym typeface="Rokkitt Black"/>
              </a:rPr>
              <a:t>After</a:t>
            </a:r>
          </a:p>
          <a:p>
            <a:endParaRPr lang="en-US" sz="1050" dirty="0"/>
          </a:p>
        </p:txBody>
      </p:sp>
      <p:pic>
        <p:nvPicPr>
          <p:cNvPr id="5" name="Picture 4">
            <a:extLst>
              <a:ext uri="{FF2B5EF4-FFF2-40B4-BE49-F238E27FC236}">
                <a16:creationId xmlns:a16="http://schemas.microsoft.com/office/drawing/2014/main" id="{B1815F91-B52B-CBD2-FCE4-419838B804FA}"/>
              </a:ext>
            </a:extLst>
          </p:cNvPr>
          <p:cNvPicPr>
            <a:picLocks noChangeAspect="1"/>
          </p:cNvPicPr>
          <p:nvPr/>
        </p:nvPicPr>
        <p:blipFill>
          <a:blip r:embed="rId5"/>
          <a:stretch>
            <a:fillRect/>
          </a:stretch>
        </p:blipFill>
        <p:spPr>
          <a:xfrm>
            <a:off x="307579" y="2420673"/>
            <a:ext cx="13259543" cy="2353627"/>
          </a:xfrm>
          <a:prstGeom prst="rect">
            <a:avLst/>
          </a:prstGeom>
        </p:spPr>
      </p:pic>
      <p:pic>
        <p:nvPicPr>
          <p:cNvPr id="8" name="Picture 7">
            <a:extLst>
              <a:ext uri="{FF2B5EF4-FFF2-40B4-BE49-F238E27FC236}">
                <a16:creationId xmlns:a16="http://schemas.microsoft.com/office/drawing/2014/main" id="{5707BBB4-E1DA-819B-9327-1152C542D1DB}"/>
              </a:ext>
            </a:extLst>
          </p:cNvPr>
          <p:cNvPicPr>
            <a:picLocks noChangeAspect="1"/>
          </p:cNvPicPr>
          <p:nvPr/>
        </p:nvPicPr>
        <p:blipFill>
          <a:blip r:embed="rId6"/>
          <a:stretch>
            <a:fillRect/>
          </a:stretch>
        </p:blipFill>
        <p:spPr>
          <a:xfrm>
            <a:off x="4960418" y="5754902"/>
            <a:ext cx="12846835" cy="2985158"/>
          </a:xfrm>
          <a:prstGeom prst="rect">
            <a:avLst/>
          </a:prstGeom>
        </p:spPr>
      </p:pic>
    </p:spTree>
    <p:extLst>
      <p:ext uri="{BB962C8B-B14F-4D97-AF65-F5344CB8AC3E}">
        <p14:creationId xmlns:p14="http://schemas.microsoft.com/office/powerpoint/2010/main" val="155131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455156"/>
            <a:ext cx="17182322" cy="9304358"/>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4427462" y="2036009"/>
            <a:ext cx="2865671" cy="1621942"/>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pic>
        <p:nvPicPr>
          <p:cNvPr id="3" name="Picture 2">
            <a:extLst>
              <a:ext uri="{FF2B5EF4-FFF2-40B4-BE49-F238E27FC236}">
                <a16:creationId xmlns:a16="http://schemas.microsoft.com/office/drawing/2014/main" id="{F5EAD875-7B2E-1DF7-F295-9F8ACCC0E40B}"/>
              </a:ext>
            </a:extLst>
          </p:cNvPr>
          <p:cNvPicPr>
            <a:picLocks noChangeAspect="1"/>
          </p:cNvPicPr>
          <p:nvPr/>
        </p:nvPicPr>
        <p:blipFill>
          <a:blip r:embed="rId4"/>
          <a:stretch>
            <a:fillRect/>
          </a:stretch>
        </p:blipFill>
        <p:spPr>
          <a:xfrm>
            <a:off x="795094" y="3489390"/>
            <a:ext cx="8907118" cy="619211"/>
          </a:xfrm>
          <a:prstGeom prst="rect">
            <a:avLst/>
          </a:prstGeom>
        </p:spPr>
      </p:pic>
      <p:pic>
        <p:nvPicPr>
          <p:cNvPr id="5" name="Picture 4">
            <a:extLst>
              <a:ext uri="{FF2B5EF4-FFF2-40B4-BE49-F238E27FC236}">
                <a16:creationId xmlns:a16="http://schemas.microsoft.com/office/drawing/2014/main" id="{BFEF7533-0BB0-4F28-2266-008943477B66}"/>
              </a:ext>
            </a:extLst>
          </p:cNvPr>
          <p:cNvPicPr>
            <a:picLocks noChangeAspect="1"/>
          </p:cNvPicPr>
          <p:nvPr/>
        </p:nvPicPr>
        <p:blipFill>
          <a:blip r:embed="rId5"/>
          <a:stretch>
            <a:fillRect/>
          </a:stretch>
        </p:blipFill>
        <p:spPr>
          <a:xfrm>
            <a:off x="1032224" y="5378936"/>
            <a:ext cx="8432857" cy="2772092"/>
          </a:xfrm>
          <a:prstGeom prst="rect">
            <a:avLst/>
          </a:prstGeom>
        </p:spPr>
      </p:pic>
      <p:sp>
        <p:nvSpPr>
          <p:cNvPr id="10" name="TextBox 9">
            <a:extLst>
              <a:ext uri="{FF2B5EF4-FFF2-40B4-BE49-F238E27FC236}">
                <a16:creationId xmlns:a16="http://schemas.microsoft.com/office/drawing/2014/main" id="{85F7E658-BAB3-05C0-73BF-8BFEE37DCC94}"/>
              </a:ext>
            </a:extLst>
          </p:cNvPr>
          <p:cNvSpPr txBox="1"/>
          <p:nvPr/>
        </p:nvSpPr>
        <p:spPr>
          <a:xfrm>
            <a:off x="10198587" y="4056679"/>
            <a:ext cx="6862397" cy="4524315"/>
          </a:xfrm>
          <a:prstGeom prst="rect">
            <a:avLst/>
          </a:prstGeom>
          <a:noFill/>
        </p:spPr>
        <p:txBody>
          <a:bodyPr wrap="square">
            <a:spAutoFit/>
          </a:bodyPr>
          <a:lstStyle/>
          <a:p>
            <a:pPr algn="ctr"/>
            <a:r>
              <a:rPr lang="en-US" sz="2400" dirty="0">
                <a:latin typeface="Rokkitt Black" panose="020B0604020202020204" charset="0"/>
              </a:rPr>
              <a:t>A good R-squared value depends on the context of the study. R-squared, also known as the coefficient of determination, is a statistic that measures the strength of the relationship between a model and a dependent variable. It indicates the percentage of variance in the dependent variable that the independent variables explain together. Higher R-squared values indicate a better fit and smaller differences between the observed data and the fitted values. However, a higher R-squared value doesn't necessarily mean the model is a good predictor.</a:t>
            </a:r>
          </a:p>
        </p:txBody>
      </p:sp>
      <p:sp>
        <p:nvSpPr>
          <p:cNvPr id="11" name="Google Shape;129;p15">
            <a:extLst>
              <a:ext uri="{FF2B5EF4-FFF2-40B4-BE49-F238E27FC236}">
                <a16:creationId xmlns:a16="http://schemas.microsoft.com/office/drawing/2014/main" id="{834F6561-DAFA-F6E9-9BB5-7D1B1B16E416}"/>
              </a:ext>
            </a:extLst>
          </p:cNvPr>
          <p:cNvSpPr txBox="1"/>
          <p:nvPr/>
        </p:nvSpPr>
        <p:spPr>
          <a:xfrm>
            <a:off x="820615" y="860551"/>
            <a:ext cx="16240369" cy="886397"/>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800" dirty="0">
                <a:solidFill>
                  <a:srgbClr val="9F7933"/>
                </a:solidFill>
                <a:latin typeface="Rokkitt Black"/>
                <a:sym typeface="Rokkitt Black"/>
              </a:rPr>
              <a:t>Machine Learning Models – Accuracy – Data Optimization </a:t>
            </a:r>
            <a:endParaRPr sz="600" dirty="0"/>
          </a:p>
        </p:txBody>
      </p:sp>
      <p:sp>
        <p:nvSpPr>
          <p:cNvPr id="12" name="TextBox 11">
            <a:extLst>
              <a:ext uri="{FF2B5EF4-FFF2-40B4-BE49-F238E27FC236}">
                <a16:creationId xmlns:a16="http://schemas.microsoft.com/office/drawing/2014/main" id="{15FE16DB-209C-3ED0-5B62-4D6BAB084E38}"/>
              </a:ext>
            </a:extLst>
          </p:cNvPr>
          <p:cNvSpPr txBox="1"/>
          <p:nvPr/>
        </p:nvSpPr>
        <p:spPr>
          <a:xfrm>
            <a:off x="1437446" y="1994889"/>
            <a:ext cx="11614246" cy="1384995"/>
          </a:xfrm>
          <a:prstGeom prst="rect">
            <a:avLst/>
          </a:prstGeom>
          <a:noFill/>
        </p:spPr>
        <p:txBody>
          <a:bodyPr wrap="square">
            <a:spAutoFit/>
          </a:bodyPr>
          <a:lstStyle/>
          <a:p>
            <a:pPr algn="ctr"/>
            <a:r>
              <a:rPr lang="en-US" sz="2800" dirty="0">
                <a:latin typeface="Rokkitt Black" panose="020B0604020202020204" charset="0"/>
              </a:rPr>
              <a:t>We coded 7 Machine Learning Models in total.  We tested the accuracy, optimized and created several different data frames throughout this process.</a:t>
            </a:r>
          </a:p>
        </p:txBody>
      </p:sp>
      <p:pic>
        <p:nvPicPr>
          <p:cNvPr id="14" name="Picture 13">
            <a:extLst>
              <a:ext uri="{FF2B5EF4-FFF2-40B4-BE49-F238E27FC236}">
                <a16:creationId xmlns:a16="http://schemas.microsoft.com/office/drawing/2014/main" id="{3677F279-5F65-F3E6-132B-AADB945DD361}"/>
              </a:ext>
            </a:extLst>
          </p:cNvPr>
          <p:cNvPicPr>
            <a:picLocks noChangeAspect="1"/>
          </p:cNvPicPr>
          <p:nvPr/>
        </p:nvPicPr>
        <p:blipFill>
          <a:blip r:embed="rId6"/>
          <a:stretch>
            <a:fillRect/>
          </a:stretch>
        </p:blipFill>
        <p:spPr>
          <a:xfrm>
            <a:off x="1170005" y="4363237"/>
            <a:ext cx="8157296" cy="7802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455155"/>
            <a:ext cx="17182322" cy="9618875"/>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5403335" y="465786"/>
            <a:ext cx="3004711" cy="1808234"/>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pic>
        <p:nvPicPr>
          <p:cNvPr id="4" name="Picture 3">
            <a:extLst>
              <a:ext uri="{FF2B5EF4-FFF2-40B4-BE49-F238E27FC236}">
                <a16:creationId xmlns:a16="http://schemas.microsoft.com/office/drawing/2014/main" id="{5C0221A7-5E24-D7D1-5900-7B5BF4BAA75C}"/>
              </a:ext>
            </a:extLst>
          </p:cNvPr>
          <p:cNvPicPr>
            <a:picLocks noChangeAspect="1"/>
          </p:cNvPicPr>
          <p:nvPr/>
        </p:nvPicPr>
        <p:blipFill>
          <a:blip r:embed="rId4"/>
          <a:stretch>
            <a:fillRect/>
          </a:stretch>
        </p:blipFill>
        <p:spPr>
          <a:xfrm>
            <a:off x="4525108" y="776911"/>
            <a:ext cx="9030960" cy="962159"/>
          </a:xfrm>
          <a:prstGeom prst="rect">
            <a:avLst/>
          </a:prstGeom>
        </p:spPr>
      </p:pic>
      <p:pic>
        <p:nvPicPr>
          <p:cNvPr id="7" name="Picture 6">
            <a:extLst>
              <a:ext uri="{FF2B5EF4-FFF2-40B4-BE49-F238E27FC236}">
                <a16:creationId xmlns:a16="http://schemas.microsoft.com/office/drawing/2014/main" id="{D1EA376B-9169-A047-CC7E-A0CFE596F539}"/>
              </a:ext>
            </a:extLst>
          </p:cNvPr>
          <p:cNvPicPr>
            <a:picLocks noChangeAspect="1"/>
          </p:cNvPicPr>
          <p:nvPr/>
        </p:nvPicPr>
        <p:blipFill>
          <a:blip r:embed="rId5"/>
          <a:stretch>
            <a:fillRect/>
          </a:stretch>
        </p:blipFill>
        <p:spPr>
          <a:xfrm>
            <a:off x="4525109" y="1869194"/>
            <a:ext cx="9030960" cy="803764"/>
          </a:xfrm>
          <a:prstGeom prst="rect">
            <a:avLst/>
          </a:prstGeom>
        </p:spPr>
      </p:pic>
      <p:pic>
        <p:nvPicPr>
          <p:cNvPr id="2050" name="Picture 2">
            <a:extLst>
              <a:ext uri="{FF2B5EF4-FFF2-40B4-BE49-F238E27FC236}">
                <a16:creationId xmlns:a16="http://schemas.microsoft.com/office/drawing/2014/main" id="{DC2BEC48-BF8A-134C-EB5E-8D2F3D5D70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5594" y="2862144"/>
            <a:ext cx="12194321" cy="7055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6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66849"/>
            <a:ext cx="17182322" cy="10007182"/>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5403335" y="465786"/>
            <a:ext cx="3004711" cy="1808234"/>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pic>
        <p:nvPicPr>
          <p:cNvPr id="3" name="Picture 2">
            <a:extLst>
              <a:ext uri="{FF2B5EF4-FFF2-40B4-BE49-F238E27FC236}">
                <a16:creationId xmlns:a16="http://schemas.microsoft.com/office/drawing/2014/main" id="{93CBAE40-83A1-E78D-FBAB-504DBEE7FB76}"/>
              </a:ext>
            </a:extLst>
          </p:cNvPr>
          <p:cNvPicPr>
            <a:picLocks noChangeAspect="1"/>
          </p:cNvPicPr>
          <p:nvPr/>
        </p:nvPicPr>
        <p:blipFill>
          <a:blip r:embed="rId4"/>
          <a:stretch>
            <a:fillRect/>
          </a:stretch>
        </p:blipFill>
        <p:spPr>
          <a:xfrm>
            <a:off x="3828081" y="278724"/>
            <a:ext cx="10186852" cy="939068"/>
          </a:xfrm>
          <a:prstGeom prst="rect">
            <a:avLst/>
          </a:prstGeom>
        </p:spPr>
      </p:pic>
      <p:pic>
        <p:nvPicPr>
          <p:cNvPr id="6" name="Picture 5">
            <a:extLst>
              <a:ext uri="{FF2B5EF4-FFF2-40B4-BE49-F238E27FC236}">
                <a16:creationId xmlns:a16="http://schemas.microsoft.com/office/drawing/2014/main" id="{8118254B-B7B6-E72A-3540-C5C41A903B83}"/>
              </a:ext>
            </a:extLst>
          </p:cNvPr>
          <p:cNvPicPr>
            <a:picLocks noChangeAspect="1"/>
          </p:cNvPicPr>
          <p:nvPr/>
        </p:nvPicPr>
        <p:blipFill>
          <a:blip r:embed="rId5"/>
          <a:stretch>
            <a:fillRect/>
          </a:stretch>
        </p:blipFill>
        <p:spPr>
          <a:xfrm>
            <a:off x="4684279" y="1255820"/>
            <a:ext cx="8583998" cy="863478"/>
          </a:xfrm>
          <a:prstGeom prst="rect">
            <a:avLst/>
          </a:prstGeom>
        </p:spPr>
      </p:pic>
      <p:pic>
        <p:nvPicPr>
          <p:cNvPr id="3074" name="Picture 2">
            <a:extLst>
              <a:ext uri="{FF2B5EF4-FFF2-40B4-BE49-F238E27FC236}">
                <a16:creationId xmlns:a16="http://schemas.microsoft.com/office/drawing/2014/main" id="{85FD3F88-F9C7-26AC-1119-BA55C17760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8078" y="2290940"/>
            <a:ext cx="13749582" cy="770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0178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967</Words>
  <Application>Microsoft Office PowerPoint</Application>
  <PresentationFormat>Custom</PresentationFormat>
  <Paragraphs>47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Rokkitt Black</vt:lpstr>
      <vt:lpstr>Asap</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Fawn Payton</cp:lastModifiedBy>
  <cp:revision>2</cp:revision>
  <dcterms:modified xsi:type="dcterms:W3CDTF">2024-06-27T21:42:37Z</dcterms:modified>
</cp:coreProperties>
</file>