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1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6"/>
    <p:restoredTop sz="94718"/>
  </p:normalViewPr>
  <p:slideViewPr>
    <p:cSldViewPr snapToGrid="0">
      <p:cViewPr varScale="1">
        <p:scale>
          <a:sx n="142" d="100"/>
          <a:sy n="142" d="100"/>
        </p:scale>
        <p:origin x="888" y="120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0031b14f9_0_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0031b14f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7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248368" y="456327"/>
            <a:ext cx="6286472" cy="4229423"/>
            <a:chOff x="2335803" y="457750"/>
            <a:chExt cx="6286472" cy="42294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35803" y="457750"/>
              <a:ext cx="6286472" cy="156283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35803" y="1755364"/>
              <a:ext cx="6286472" cy="156283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35803" y="3124335"/>
              <a:ext cx="6286472" cy="1562838"/>
            </a:xfrm>
            <a:prstGeom prst="rect">
              <a:avLst/>
            </a:prstGeom>
          </p:spPr>
        </p:pic>
      </p:grpSp>
      <p:sp>
        <p:nvSpPr>
          <p:cNvPr id="55" name="Google Shape;55;p13"/>
          <p:cNvSpPr/>
          <p:nvPr/>
        </p:nvSpPr>
        <p:spPr>
          <a:xfrm>
            <a:off x="506237" y="993300"/>
            <a:ext cx="4683600" cy="31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957380" y="1284005"/>
            <a:ext cx="4240201" cy="2521270"/>
            <a:chOff x="1115780" y="1284017"/>
            <a:chExt cx="4240201" cy="2521270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115780" y="1284017"/>
              <a:ext cx="4240201" cy="943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500" b="1">
                  <a:latin typeface="D2Coding"/>
                  <a:ea typeface="D2Coding"/>
                  <a:cs typeface="Sora"/>
                  <a:sym typeface="Sora"/>
                </a:rPr>
                <a:t>문과 대학생들의 취업을 위한 구직 정보 시각화</a:t>
              </a:r>
              <a:r>
                <a:rPr lang="ko" sz="2500" b="1">
                  <a:latin typeface="D2Coding"/>
                  <a:ea typeface="D2Coding"/>
                  <a:cs typeface="Sora"/>
                  <a:sym typeface="Sora"/>
                </a:rPr>
                <a:t> </a:t>
              </a: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131267" y="2214925"/>
              <a:ext cx="3796802" cy="543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1.</a:t>
              </a:r>
              <a:r>
                <a:rPr lang="ko-KR" altLang="en-US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구인구직 트렌드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2.</a:t>
              </a:r>
              <a:r>
                <a:rPr lang="ko-KR" altLang="en-US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공기업</a:t>
              </a:r>
              <a:r>
                <a:rPr lang="en-US" altLang="ko-KR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sz="120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사기업 기본 정보 및 구직 정보</a:t>
              </a: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123524" y="2794275"/>
              <a:ext cx="3796801" cy="354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3</a:t>
              </a:r>
              <a:r>
                <a:rPr lang="ko-KR" altLang="en-US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팀</a:t>
              </a:r>
              <a:r>
                <a:rPr lang="ko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| </a:t>
              </a:r>
              <a:r>
                <a:rPr lang="ko-KR" altLang="en-US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남화승</a:t>
              </a:r>
              <a:r>
                <a:rPr lang="en-US" altLang="ko-KR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sz="1200">
                  <a:solidFill>
                    <a:srgbClr val="999999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유지원</a:t>
              </a:r>
              <a:endParaRPr lang="ko" sz="1200">
                <a:solidFill>
                  <a:srgbClr val="999999"/>
                </a:solidFill>
                <a:latin typeface="D2Coding"/>
                <a:ea typeface="D2Coding"/>
                <a:cs typeface="IBM Plex Sans"/>
                <a:sym typeface="IBM Plex Sans"/>
              </a:endParaRPr>
            </a:p>
          </p:txBody>
        </p:sp>
        <p:grpSp>
          <p:nvGrpSpPr>
            <p:cNvPr id="60" name="Google Shape;60;p13"/>
            <p:cNvGrpSpPr/>
            <p:nvPr/>
          </p:nvGrpSpPr>
          <p:grpSpPr>
            <a:xfrm>
              <a:off x="1123525" y="3425188"/>
              <a:ext cx="3796800" cy="380100"/>
              <a:chOff x="1123525" y="3425188"/>
              <a:chExt cx="3796800" cy="380100"/>
            </a:xfrm>
          </p:grpSpPr>
          <p:sp>
            <p:nvSpPr>
              <p:cNvPr id="61" name="Google Shape;61;p13"/>
              <p:cNvSpPr/>
              <p:nvPr/>
            </p:nvSpPr>
            <p:spPr>
              <a:xfrm>
                <a:off x="1123525" y="3425188"/>
                <a:ext cx="3796800" cy="3801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1884925" y="3438250"/>
                <a:ext cx="2274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" sz="1100" b="1">
                    <a:solidFill>
                      <a:schemeClr val="lt1"/>
                    </a:solidFill>
                    <a:latin typeface="D2Coding"/>
                    <a:ea typeface="D2Coding"/>
                    <a:cs typeface="Sora"/>
                    <a:sym typeface="Sora"/>
                  </a:rPr>
                  <a:t>Start Session</a:t>
                </a:r>
                <a:endParaRPr sz="1100" b="1">
                  <a:solidFill>
                    <a:schemeClr val="lt1"/>
                  </a:solidFill>
                  <a:latin typeface="D2Coding"/>
                  <a:ea typeface="D2Coding"/>
                  <a:cs typeface="Sora"/>
                  <a:sym typeface="Sora"/>
                </a:endParaRPr>
              </a:p>
            </p:txBody>
          </p:sp>
        </p:grpSp>
      </p:grpSp>
      <p:sp>
        <p:nvSpPr>
          <p:cNvPr id="63" name="Google Shape;63;p13"/>
          <p:cNvSpPr txBox="1"/>
          <p:nvPr/>
        </p:nvSpPr>
        <p:spPr>
          <a:xfrm>
            <a:off x="521725" y="457750"/>
            <a:ext cx="1233600" cy="78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latin typeface="D2Coding"/>
                <a:ea typeface="D2Coding"/>
                <a:cs typeface="Sora Medium"/>
                <a:sym typeface="Sora Medium"/>
              </a:rPr>
              <a:t>COCO ‘2</a:t>
            </a:r>
            <a:r>
              <a:rPr lang="en-US" altLang="ko" sz="2000" b="1">
                <a:latin typeface="D2Coding"/>
                <a:ea typeface="D2Coding"/>
                <a:cs typeface="Sora Medium"/>
                <a:sym typeface="Sora Medium"/>
              </a:rPr>
              <a:t>3</a:t>
            </a:r>
            <a:endParaRPr sz="2000" b="1">
              <a:latin typeface="D2Coding"/>
              <a:ea typeface="D2Coding"/>
              <a:cs typeface="Sora Medium"/>
              <a:sym typeface="Sora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21725" y="4236350"/>
            <a:ext cx="1743300" cy="4556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>
                <a:solidFill>
                  <a:schemeClr val="dk1"/>
                </a:solidFill>
                <a:latin typeface="D2Coding"/>
                <a:ea typeface="D2Coding"/>
                <a:cs typeface="IBM Plex Sans"/>
                <a:sym typeface="IBM Plex Sans"/>
              </a:rPr>
              <a:t>Copyright © 2022 COSADAMA.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800">
                <a:solidFill>
                  <a:schemeClr val="dk1"/>
                </a:solidFill>
                <a:latin typeface="D2Coding"/>
                <a:ea typeface="D2Coding"/>
                <a:cs typeface="IBM Plex Sans"/>
                <a:sym typeface="IBM Plex Sans"/>
              </a:rPr>
              <a:t>All rights reserved.</a:t>
            </a:r>
            <a:endParaRPr sz="800">
              <a:latin typeface="D2Coding"/>
              <a:ea typeface="D2Coding"/>
              <a:cs typeface="IBM Plex Sans"/>
              <a:sym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4164161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 </a:t>
            </a:r>
            <a:r>
              <a:rPr lang="en-US" altLang="ko-KR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-</a:t>
            </a: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 공기업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0574" y="1045368"/>
            <a:ext cx="7048501" cy="3964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 dirty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신규채용 현황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3" name="Google Shape;70;p14"/>
          <p:cNvSpPr txBox="1"/>
          <p:nvPr/>
        </p:nvSpPr>
        <p:spPr>
          <a:xfrm>
            <a:off x="1028789" y="4590723"/>
            <a:ext cx="7086421" cy="40007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ko-KR" altLang="en-US" sz="14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▷ 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활용 데이터 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| </a:t>
            </a:r>
            <a:r>
              <a:rPr lang="ko-KR" altLang="en-US" sz="1100" dirty="0" err="1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알리오에서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제공하는 신규채용정보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직원평균보수현황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grpSp>
        <p:nvGrpSpPr>
          <p:cNvPr id="104" name="그룹 1003"/>
          <p:cNvGrpSpPr/>
          <p:nvPr/>
        </p:nvGrpSpPr>
        <p:grpSpPr>
          <a:xfrm>
            <a:off x="750005" y="1694597"/>
            <a:ext cx="7002957" cy="2760623"/>
            <a:chOff x="-345369" y="1875574"/>
            <a:chExt cx="10793908" cy="4417972"/>
          </a:xfrm>
        </p:grpSpPr>
        <p:pic>
          <p:nvPicPr>
            <p:cNvPr id="105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345369" y="1875574"/>
              <a:ext cx="10793908" cy="44179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신규채용 현황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3"/>
          <a:srcRect r="-1110" b="2820"/>
          <a:stretch>
            <a:fillRect/>
          </a:stretch>
        </p:blipFill>
        <p:spPr>
          <a:xfrm>
            <a:off x="919368" y="1674262"/>
            <a:ext cx="6039486" cy="3265354"/>
          </a:xfrm>
          <a:prstGeom prst="rect">
            <a:avLst/>
          </a:prstGeom>
        </p:spPr>
      </p:pic>
      <p:sp>
        <p:nvSpPr>
          <p:cNvPr id="107" name="Google Shape;70;p14"/>
          <p:cNvSpPr txBox="1"/>
          <p:nvPr/>
        </p:nvSpPr>
        <p:spPr>
          <a:xfrm>
            <a:off x="2935627" y="87406"/>
            <a:ext cx="5587837" cy="115413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▷탑5에 </a:t>
            </a:r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랭크된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기관들 대부분 일반 대중들에게도 익숙한 곳임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-&gt;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사업 규모가 크고 국민 다수가 이용하는 서비스를 제공하는 곳으로,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기관의 규모가 커서 많은 인원을 필요로 함을 알 수 있음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▷1위 한국철도공사는 우리가 잘 알고 있는 ‘</a:t>
            </a:r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코레일’로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4위에 </a:t>
            </a:r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랭크된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자회사 </a:t>
            </a:r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코레이테크와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함께 국유 철도 사업을 담당하고 있음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-&gt;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전국적으로 거의 모든 국민이 사용하는 서비스라는 점에서 채용인원이 많다는 것을 알 수 있음</a:t>
            </a:r>
          </a:p>
        </p:txBody>
      </p:sp>
      <p:sp>
        <p:nvSpPr>
          <p:cNvPr id="109" name="Google Shape;70;p14"/>
          <p:cNvSpPr txBox="1"/>
          <p:nvPr/>
        </p:nvSpPr>
        <p:spPr>
          <a:xfrm>
            <a:off x="3798794" y="4277021"/>
            <a:ext cx="4676134" cy="4000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chemeClr val="accent3"/>
                </a:solidFill>
                <a:latin typeface="맑은 고딕"/>
                <a:ea typeface="맑은 고딕"/>
                <a:cs typeface="IBM Plex Sans"/>
                <a:sym typeface="IBM Plex Sans"/>
              </a:rPr>
              <a:t>범국민적 서비스를 제공하는 공공기관이 채용을 많이 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직원 평균 보수 현황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grpSp>
        <p:nvGrpSpPr>
          <p:cNvPr id="106" name="그룹 1003"/>
          <p:cNvGrpSpPr/>
          <p:nvPr/>
        </p:nvGrpSpPr>
        <p:grpSpPr>
          <a:xfrm>
            <a:off x="801863" y="1735700"/>
            <a:ext cx="6788684" cy="2926259"/>
            <a:chOff x="1235781" y="3069088"/>
            <a:chExt cx="15043682" cy="7022010"/>
          </a:xfrm>
        </p:grpSpPr>
        <p:pic>
          <p:nvPicPr>
            <p:cNvPr id="107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35781" y="3069088"/>
              <a:ext cx="15043682" cy="7022010"/>
            </a:xfrm>
            <a:prstGeom prst="rect">
              <a:avLst/>
            </a:prstGeom>
          </p:spPr>
        </p:pic>
      </p:grpSp>
      <p:sp>
        <p:nvSpPr>
          <p:cNvPr id="2" name="Google Shape;70;p14">
            <a:extLst>
              <a:ext uri="{FF2B5EF4-FFF2-40B4-BE49-F238E27FC236}">
                <a16:creationId xmlns:a16="http://schemas.microsoft.com/office/drawing/2014/main" id="{5D9580B0-F6DE-0E68-C4EF-01C31140713B}"/>
              </a:ext>
            </a:extLst>
          </p:cNvPr>
          <p:cNvSpPr txBox="1"/>
          <p:nvPr/>
        </p:nvSpPr>
        <p:spPr>
          <a:xfrm>
            <a:off x="1028789" y="4590723"/>
            <a:ext cx="7086421" cy="40007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ko-KR" altLang="en-US" sz="14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▷ 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활용 데이터 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| </a:t>
            </a:r>
            <a:r>
              <a:rPr lang="ko-KR" altLang="en-US" sz="1100" dirty="0" err="1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알리오에서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제공하는 신규채용정보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직원평균보수현황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직원 평균 보수 현황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9" name="Google Shape;70;p14"/>
          <p:cNvSpPr txBox="1"/>
          <p:nvPr/>
        </p:nvSpPr>
        <p:spPr>
          <a:xfrm>
            <a:off x="2854359" y="381711"/>
            <a:ext cx="5955104" cy="62321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50" b="1" dirty="0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▷ 한국산업은행, 중소기업 은행, 한국수출입은행 등 은행권의 평균 연봉이 높음을 알 수 있음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50" b="1" dirty="0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▷ 정부법무공단은 행정분야 전문 국가 로펌으로 우리 나라 유일의 </a:t>
            </a:r>
            <a:r>
              <a:rPr lang="ko-KR" altLang="en-US" sz="950" b="1" dirty="0" err="1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국가로펌</a:t>
            </a:r>
            <a:endParaRPr lang="en-US" altLang="ko-KR" sz="950" b="1" dirty="0">
              <a:solidFill>
                <a:schemeClr val="bg1">
                  <a:lumMod val="50000"/>
                </a:schemeClr>
              </a:solidFill>
              <a:latin typeface="D2Coding"/>
              <a:ea typeface="D2Coding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50" b="1" dirty="0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▷ KDI 국제정책대학원은 최상위 국책 연구기관이라는 점에서 높은 순위에 </a:t>
            </a:r>
            <a:r>
              <a:rPr lang="ko-KR" altLang="en-US" sz="950" b="1" dirty="0" err="1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랭크한</a:t>
            </a:r>
            <a:r>
              <a:rPr lang="ko-KR" altLang="en-US" sz="950" b="1" dirty="0">
                <a:solidFill>
                  <a:schemeClr val="bg1">
                    <a:lumMod val="50000"/>
                  </a:schemeClr>
                </a:solidFill>
                <a:latin typeface="D2Coding"/>
                <a:ea typeface="D2Coding"/>
                <a:cs typeface="IBM Plex Sans"/>
                <a:sym typeface="IBM Plex Sans"/>
              </a:rPr>
              <a:t> 것으로 생각됨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3"/>
          <a:srcRect r="150" b="3790"/>
          <a:stretch>
            <a:fillRect/>
          </a:stretch>
        </p:blipFill>
        <p:spPr>
          <a:xfrm>
            <a:off x="1228725" y="1623417"/>
            <a:ext cx="6248400" cy="33867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3" name="Google Shape;70;p14"/>
          <p:cNvSpPr txBox="1"/>
          <p:nvPr/>
        </p:nvSpPr>
        <p:spPr>
          <a:xfrm>
            <a:off x="1028789" y="4590723"/>
            <a:ext cx="7086421" cy="38875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 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활용 데이터▷알리오에서 제공하는 신규채용정보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직원평균보수현황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grpSp>
        <p:nvGrpSpPr>
          <p:cNvPr id="108" name="그룹 1003"/>
          <p:cNvGrpSpPr/>
          <p:nvPr/>
        </p:nvGrpSpPr>
        <p:grpSpPr>
          <a:xfrm>
            <a:off x="1066799" y="1822524"/>
            <a:ext cx="5958619" cy="2640938"/>
            <a:chOff x="0" y="1746325"/>
            <a:chExt cx="8606570" cy="3936338"/>
          </a:xfrm>
        </p:grpSpPr>
        <p:pic>
          <p:nvPicPr>
            <p:cNvPr id="109" name="Object 1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746325"/>
              <a:ext cx="8606570" cy="3936338"/>
            </a:xfrm>
            <a:prstGeom prst="rect">
              <a:avLst/>
            </a:prstGeom>
          </p:spPr>
        </p:pic>
      </p:grpSp>
      <p:sp>
        <p:nvSpPr>
          <p:cNvPr id="110" name="Google Shape;70;p14"/>
          <p:cNvSpPr txBox="1"/>
          <p:nvPr/>
        </p:nvSpPr>
        <p:spPr>
          <a:xfrm>
            <a:off x="3072801" y="369366"/>
            <a:ext cx="5461090" cy="76940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▷원본 </a:t>
            </a:r>
            <a:r>
              <a:rPr lang="ko-KR" altLang="en-US" sz="95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데이터는"복리후생제도"였으나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모든 컬럼이 휴직제도에 대한 것이었고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‘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업무 상 공상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’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, 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‘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업무 외 질병</a:t>
            </a:r>
            <a:r>
              <a:rPr lang="en-US" altLang="ko-KR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’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, 즉 산업재해나 병가와 같이 모든 회사에서 기본적으로 제공하는, 대학생들에게 도움이 될 만한 휴직제도가 </a:t>
            </a:r>
            <a:r>
              <a:rPr lang="ko-KR" altLang="en-US" sz="95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아니였기에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</a:t>
            </a:r>
            <a:r>
              <a:rPr lang="ko-KR" altLang="en-US" sz="95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전처리</a:t>
            </a: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과정에서 삭제하고</a:t>
            </a:r>
            <a:endParaRPr lang="en-US" altLang="ko-KR" sz="950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육아휴직 데이터만 남김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공공기관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3" name="Google Shape;70;p14"/>
          <p:cNvSpPr txBox="1"/>
          <p:nvPr/>
        </p:nvSpPr>
        <p:spPr>
          <a:xfrm>
            <a:off x="1028789" y="4590723"/>
            <a:ext cx="7086421" cy="38875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 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활용 데이터▷알리오에서 제공하는 신규채용정보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직원평균보수현황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3"/>
          <a:srcRect r="-150" b="3390"/>
          <a:stretch>
            <a:fillRect/>
          </a:stretch>
        </p:blipFill>
        <p:spPr>
          <a:xfrm>
            <a:off x="1038224" y="1618654"/>
            <a:ext cx="6496049" cy="3524845"/>
          </a:xfrm>
          <a:prstGeom prst="rect">
            <a:avLst/>
          </a:prstGeom>
        </p:spPr>
      </p:pic>
      <p:sp>
        <p:nvSpPr>
          <p:cNvPr id="111" name="Google Shape;70;p14"/>
          <p:cNvSpPr txBox="1"/>
          <p:nvPr/>
        </p:nvSpPr>
        <p:spPr>
          <a:xfrm>
            <a:off x="3331977" y="300268"/>
            <a:ext cx="5955104" cy="86174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▷앞선 연봉, 신규채용인원과 다르게 상위 몇 개의 기관을 뽑은 것이 아닌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육아휴직제도를 시행하는 모든 공공기관을 가져옴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총 9개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▷왼쪽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파랑색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차트는'교육'과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관련된 기관으로, 교육 종사인들이 육아휴직을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많이 사용함을 알 수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406815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 </a:t>
            </a:r>
            <a:r>
              <a:rPr lang="en-US" altLang="ko-KR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-</a:t>
            </a: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 사기업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3" name="Google Shape;70;p14"/>
          <p:cNvSpPr txBox="1"/>
          <p:nvPr/>
        </p:nvSpPr>
        <p:spPr>
          <a:xfrm>
            <a:off x="1028789" y="4590723"/>
            <a:ext cx="7086421" cy="38875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 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활용 데이터▷알리오에서 제공하는 신규채용정보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직원평균보수현황</a:t>
            </a:r>
            <a:r>
              <a:rPr lang="en-US" altLang="ko-KR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10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휴직제도</a:t>
            </a: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/>
          <a:srcRect r="-680" b="2400"/>
          <a:stretch>
            <a:fillRect/>
          </a:stretch>
        </p:blipFill>
        <p:spPr>
          <a:xfrm>
            <a:off x="714375" y="1045369"/>
            <a:ext cx="7096124" cy="3869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424294" y="1156760"/>
            <a:ext cx="4058760" cy="12926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</a:t>
            </a:r>
            <a:r>
              <a:rPr lang="ko-KR" altLang="en-US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인 평균 급여액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평균 근속 연수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정규직</a:t>
            </a:r>
            <a:r>
              <a:rPr lang="en-US" altLang="ko-KR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800" b="1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계약직 비율</a:t>
            </a:r>
            <a:endParaRPr lang="en-US" altLang="ko-KR" sz="1800" b="1" u="sng" dirty="0">
              <a:solidFill>
                <a:srgbClr val="666666"/>
              </a:solidFill>
              <a:latin typeface="D2Coding"/>
              <a:ea typeface="D2Coding"/>
              <a:cs typeface="IBM Plex Sans"/>
              <a:sym typeface="IBM Plex San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4" name="Google Shape;70;p14"/>
          <p:cNvSpPr txBox="1"/>
          <p:nvPr/>
        </p:nvSpPr>
        <p:spPr>
          <a:xfrm>
            <a:off x="3375301" y="4673741"/>
            <a:ext cx="7086421" cy="40007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ko-KR" altLang="en-US" sz="14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▷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활용 데이터 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| 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금융감독원에서 제공하는 오픈 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API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이용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0909" y="469758"/>
            <a:ext cx="4631054" cy="4203983"/>
          </a:xfrm>
          <a:prstGeom prst="rect">
            <a:avLst/>
          </a:prstGeom>
        </p:spPr>
      </p:pic>
      <p:sp>
        <p:nvSpPr>
          <p:cNvPr id="106" name="Google Shape;70;p14"/>
          <p:cNvSpPr txBox="1"/>
          <p:nvPr/>
        </p:nvSpPr>
        <p:spPr>
          <a:xfrm>
            <a:off x="424294" y="2571750"/>
            <a:ext cx="2887137" cy="138496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</a:t>
            </a:r>
            <a:r>
              <a:rPr lang="ko-KR" altLang="en-US" sz="11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부채비율을 제외한 나머지 정보는 대학 문과 전공을 고려하여10개 내외의 사기업을 선정한 뒤 데이터 </a:t>
            </a:r>
            <a:r>
              <a:rPr lang="ko-KR" altLang="en-US" sz="1100" b="1" dirty="0" err="1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전처리</a:t>
            </a:r>
            <a:r>
              <a:rPr lang="ko-KR" altLang="en-US" sz="11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진행</a:t>
            </a:r>
            <a:r>
              <a:rPr lang="en-US" altLang="ko-KR" sz="11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100" b="1" dirty="0">
              <a:solidFill>
                <a:srgbClr val="A6A6A6"/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▷선정한 기업: 삼성전자, NAVER, 현대자동차, 신한은행, 카카오뱅크, SBS, </a:t>
            </a:r>
            <a:r>
              <a:rPr lang="ko-KR" altLang="en-US" sz="1100" b="1" dirty="0" err="1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iMBC</a:t>
            </a:r>
            <a:r>
              <a:rPr lang="ko-KR" altLang="en-US" sz="1100" b="1" dirty="0">
                <a:solidFill>
                  <a:srgbClr val="A6A6A6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, 모두투어, 노랑풍선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인 평균 급여액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7763" y="1607343"/>
            <a:ext cx="6286500" cy="3536156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97059" y="1157993"/>
            <a:ext cx="5378379" cy="3853166"/>
          </a:xfrm>
          <a:prstGeom prst="rect">
            <a:avLst/>
          </a:prstGeom>
        </p:spPr>
      </p:pic>
      <p:sp>
        <p:nvSpPr>
          <p:cNvPr id="110" name="Google Shape;70;p14"/>
          <p:cNvSpPr txBox="1"/>
          <p:nvPr/>
        </p:nvSpPr>
        <p:spPr>
          <a:xfrm>
            <a:off x="3107855" y="342812"/>
            <a:ext cx="4846740" cy="66938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▷카카오뱅크 연봉 관련 기사 :https://naver.me/GXR6Tz10	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▷금융권이 높은 연봉을 기록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50" b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▷네이버, 삼성전자 등 대학생 선호도 조사에서 높은 순위를 기록한 기업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589379" y="473742"/>
            <a:ext cx="2677500" cy="56174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주제 선정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4139045" y="2343856"/>
            <a:ext cx="4062632" cy="48124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u="sng">
                <a:solidFill>
                  <a:srgbClr val="2B2D63"/>
                </a:solidFill>
                <a:latin typeface="D2Coding"/>
                <a:ea typeface="D2Coding"/>
                <a:cs typeface="IBM Plex Sans"/>
                <a:sym typeface="IBM Plex Sans"/>
              </a:rPr>
              <a:t>문과 대학생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을 위한 구직 정보 시각화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8037" y="1441568"/>
            <a:ext cx="3504322" cy="2177443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86" name="Google Shape;70;p14"/>
          <p:cNvSpPr txBox="1"/>
          <p:nvPr/>
        </p:nvSpPr>
        <p:spPr>
          <a:xfrm>
            <a:off x="683360" y="3796328"/>
            <a:ext cx="5167126" cy="81947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▷데이콘에서 진행했던 대회를 바탕으로 주제 선정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다른 사람들 코드 확인 용이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태블로를 활용한 시각화 도전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784649">
            <a:off x="3723888" y="1307473"/>
            <a:ext cx="1642614" cy="656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평균 근속 연수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3"/>
          <a:srcRect r="-150" b="3820"/>
          <a:stretch>
            <a:fillRect/>
          </a:stretch>
        </p:blipFill>
        <p:spPr>
          <a:xfrm>
            <a:off x="1290637" y="1655564"/>
            <a:ext cx="6210299" cy="3354585"/>
          </a:xfrm>
          <a:prstGeom prst="rect">
            <a:avLst/>
          </a:prstGeom>
        </p:spPr>
      </p:pic>
      <p:sp>
        <p:nvSpPr>
          <p:cNvPr id="108" name="Google Shape;70;p14"/>
          <p:cNvSpPr txBox="1"/>
          <p:nvPr/>
        </p:nvSpPr>
        <p:spPr>
          <a:xfrm>
            <a:off x="2935627" y="498032"/>
            <a:ext cx="5669354" cy="5231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 산업별로 일관성 있을 것이라고 예상했는데 실제로는 같은 산업 내에서도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기업마다 근속연수가 달랐음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정규직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계약직 비율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3"/>
          <a:srcRect b="3070"/>
          <a:stretch>
            <a:fillRect/>
          </a:stretch>
        </p:blipFill>
        <p:spPr>
          <a:xfrm>
            <a:off x="1114425" y="1612106"/>
            <a:ext cx="6057900" cy="3302794"/>
          </a:xfrm>
          <a:prstGeom prst="rect">
            <a:avLst/>
          </a:prstGeom>
        </p:spPr>
      </p:pic>
      <p:sp>
        <p:nvSpPr>
          <p:cNvPr id="110" name="화살표: 아래쪽 109"/>
          <p:cNvSpPr/>
          <p:nvPr/>
        </p:nvSpPr>
        <p:spPr>
          <a:xfrm>
            <a:off x="1506682" y="1463386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1" name="화살표: 아래쪽 110"/>
          <p:cNvSpPr/>
          <p:nvPr/>
        </p:nvSpPr>
        <p:spPr>
          <a:xfrm>
            <a:off x="2014105" y="1451263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화살표: 아래쪽 111"/>
          <p:cNvSpPr/>
          <p:nvPr/>
        </p:nvSpPr>
        <p:spPr>
          <a:xfrm>
            <a:off x="4100945" y="1468581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3" name="Google Shape;70;p14"/>
          <p:cNvSpPr txBox="1"/>
          <p:nvPr/>
        </p:nvSpPr>
        <p:spPr>
          <a:xfrm>
            <a:off x="4863255" y="155862"/>
            <a:ext cx="3083957" cy="103101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▷관광업: 계약직 비율이 낮다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▷방송사: 계약직 비율이 높다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-&gt;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비정규직, 프리랜서 비율이 높음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-&gt;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캐스터, 자료조사, 수화 등</a:t>
            </a:r>
          </a:p>
          <a:p>
            <a:pPr marL="0" lvl="0" indent="11430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  <a:cs typeface="IBM Plex Sans"/>
                <a:sym typeface="IBM Plex Sans"/>
              </a:rPr>
              <a:t>▷은행: 계약직 비율이10% 내외</a:t>
            </a:r>
          </a:p>
        </p:txBody>
      </p:sp>
      <p:sp>
        <p:nvSpPr>
          <p:cNvPr id="114" name="화살표: 아래쪽 113"/>
          <p:cNvSpPr/>
          <p:nvPr/>
        </p:nvSpPr>
        <p:spPr>
          <a:xfrm>
            <a:off x="5136573" y="1482436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9D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5" name="화살표: 아래쪽 114"/>
          <p:cNvSpPr/>
          <p:nvPr/>
        </p:nvSpPr>
        <p:spPr>
          <a:xfrm>
            <a:off x="6192982" y="1473776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49D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6" name="화살표: 아래쪽 115"/>
          <p:cNvSpPr/>
          <p:nvPr/>
        </p:nvSpPr>
        <p:spPr>
          <a:xfrm>
            <a:off x="3063586" y="1470313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7" name="화살표: 아래쪽 116"/>
          <p:cNvSpPr/>
          <p:nvPr/>
        </p:nvSpPr>
        <p:spPr>
          <a:xfrm>
            <a:off x="3588327" y="1501485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4661" y="1693718"/>
            <a:ext cx="7749540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1" animBg="1"/>
      <p:bldP spid="112" grpId="2" animBg="1"/>
      <p:bldP spid="114" grpId="3" animBg="1"/>
      <p:bldP spid="115" grpId="4" animBg="1"/>
      <p:bldP spid="116" grpId="5" animBg="1"/>
      <p:bldP spid="117" grpId="6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부채 비율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4" name="Google Shape;70;p14"/>
          <p:cNvSpPr txBox="1"/>
          <p:nvPr/>
        </p:nvSpPr>
        <p:spPr>
          <a:xfrm>
            <a:off x="3529942" y="4682183"/>
            <a:ext cx="7086421" cy="40007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ko-KR" altLang="en-US" sz="14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▷ 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활용 데이터 </a:t>
            </a:r>
            <a:r>
              <a:rPr lang="en-US" altLang="ko-KR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| </a:t>
            </a:r>
            <a:r>
              <a:rPr lang="ko-KR" altLang="en-US" sz="1100" dirty="0">
                <a:solidFill>
                  <a:srgbClr val="BFBFBF"/>
                </a:solidFill>
                <a:latin typeface="D2Coding"/>
                <a:ea typeface="D2Coding"/>
                <a:cs typeface="IBM Plex Sans"/>
                <a:sym typeface="IBM Plex Sans"/>
              </a:rPr>
              <a:t>금융감독원에서 제공하는 재무제표 사용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6174" y="352425"/>
            <a:ext cx="3916062" cy="4310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기업 정보 제공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72802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사기업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-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부채 비율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800" b="1" u="sng">
              <a:solidFill>
                <a:srgbClr val="666666"/>
              </a:solidFill>
              <a:latin typeface="D2Coding"/>
              <a:ea typeface="D2Coding"/>
              <a:cs typeface="IBM Plex Sans"/>
              <a:sym typeface="IBM Plex Sans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rcRect r="-340" b="1810"/>
          <a:stretch>
            <a:fillRect/>
          </a:stretch>
        </p:blipFill>
        <p:spPr>
          <a:xfrm>
            <a:off x="1352550" y="1869281"/>
            <a:ext cx="5619748" cy="3093243"/>
          </a:xfrm>
          <a:prstGeom prst="rect">
            <a:avLst/>
          </a:prstGeom>
        </p:spPr>
      </p:pic>
      <p:sp>
        <p:nvSpPr>
          <p:cNvPr id="106" name="Google Shape;70;p14"/>
          <p:cNvSpPr txBox="1"/>
          <p:nvPr/>
        </p:nvSpPr>
        <p:spPr>
          <a:xfrm>
            <a:off x="4277589" y="185479"/>
            <a:ext cx="5669355" cy="119181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부적정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항공사: 부채비율 높음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자본잠식(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베스파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, 쌍용자동차)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  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-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한국테크놀로지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: 건설사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  <a:cs typeface="IBM Plex Sans"/>
              <a:sym typeface="IBM Plex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IBM Plex Sans"/>
                <a:sym typeface="IBM Plex Sans"/>
              </a:rPr>
              <a:t>▷적정: 웬만한 대기업+ 소비재 판매</a:t>
            </a:r>
          </a:p>
        </p:txBody>
      </p:sp>
      <p:sp>
        <p:nvSpPr>
          <p:cNvPr id="107" name="화살표: 아래쪽 106"/>
          <p:cNvSpPr/>
          <p:nvPr/>
        </p:nvSpPr>
        <p:spPr>
          <a:xfrm>
            <a:off x="2909455" y="3842039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1693827"/>
            <a:ext cx="9144000" cy="1755845"/>
          </a:xfrm>
          <a:prstGeom prst="rect">
            <a:avLst/>
          </a:prstGeom>
        </p:spPr>
      </p:pic>
      <p:sp>
        <p:nvSpPr>
          <p:cNvPr id="109" name="화살표: 아래쪽 108"/>
          <p:cNvSpPr/>
          <p:nvPr/>
        </p:nvSpPr>
        <p:spPr>
          <a:xfrm>
            <a:off x="2242705" y="3822989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8141" y="2202038"/>
            <a:ext cx="7399019" cy="4008120"/>
          </a:xfrm>
          <a:prstGeom prst="rect">
            <a:avLst/>
          </a:prstGeom>
        </p:spPr>
      </p:pic>
      <p:sp>
        <p:nvSpPr>
          <p:cNvPr id="111" name="화살표: 아래쪽 110"/>
          <p:cNvSpPr/>
          <p:nvPr/>
        </p:nvSpPr>
        <p:spPr>
          <a:xfrm rot="10710972">
            <a:off x="4823980" y="4442114"/>
            <a:ext cx="337704" cy="39831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9604" y="822021"/>
            <a:ext cx="7947660" cy="352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느낀점</a:t>
            </a:r>
            <a:r>
              <a:rPr lang="en-US" altLang="ko-KR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/</a:t>
            </a: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한계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98" name="Google Shape;70;p14"/>
          <p:cNvSpPr txBox="1"/>
          <p:nvPr/>
        </p:nvSpPr>
        <p:spPr>
          <a:xfrm>
            <a:off x="1110240" y="1752909"/>
            <a:ext cx="6086292" cy="167226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▷기업 연봉이 실제와 다름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b="1">
              <a:solidFill>
                <a:srgbClr val="666666"/>
              </a:solidFill>
              <a:latin typeface="D2Coding"/>
              <a:ea typeface="D2Coding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▷사기업의 경우 오픈 </a:t>
            </a:r>
            <a:r>
              <a:rPr lang="en-US" altLang="ko-KR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API</a:t>
            </a: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를 이용하여 데이터를 크롤링 했으나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몇몇 기업은 정보가 아예 없어 정보 수집에 한계가 있었음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b="1">
              <a:solidFill>
                <a:srgbClr val="666666"/>
              </a:solidFill>
              <a:latin typeface="D2Coding"/>
              <a:ea typeface="D2Coding"/>
              <a:cs typeface="IBM Plex Sans"/>
              <a:sym typeface="IBM Plex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▷공공기관의 경우 모든 기관이 합쳐져 있는 데이터가 정확성이 떨어짐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raw</a:t>
            </a:r>
            <a:r>
              <a: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데이터가 모든걸 포괄하지 못해서 그런 것으로 보임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428820" y="1771547"/>
            <a:ext cx="3944326" cy="160040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600" b="1" dirty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감사합니다</a:t>
            </a:r>
            <a:endParaRPr lang="ko-KR" altLang="en-US" sz="3200" b="1" dirty="0">
              <a:solidFill>
                <a:srgbClr val="595959"/>
              </a:solidFill>
              <a:latin typeface="D2Coding"/>
              <a:ea typeface="D2Coding"/>
              <a:cs typeface="Sora Medium"/>
              <a:sym typeface="Sor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3200" b="1" dirty="0">
              <a:solidFill>
                <a:srgbClr val="595959"/>
              </a:solidFill>
              <a:latin typeface="D2Coding"/>
              <a:ea typeface="D2Coding"/>
              <a:cs typeface="Sora Medium"/>
              <a:sym typeface="Sor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rgbClr val="A6A6A6"/>
                </a:solidFill>
                <a:latin typeface="D2Coding"/>
                <a:ea typeface="D2Coding"/>
                <a:cs typeface="Sora Medium"/>
                <a:sym typeface="Sora Medium"/>
              </a:rPr>
              <a:t>3</a:t>
            </a:r>
            <a:r>
              <a:rPr lang="ko-KR" altLang="en-US" sz="2400" dirty="0">
                <a:solidFill>
                  <a:srgbClr val="A6A6A6"/>
                </a:solidFill>
                <a:latin typeface="D2Coding"/>
                <a:ea typeface="D2Coding"/>
                <a:cs typeface="Sora Medium"/>
                <a:sym typeface="Sora Medium"/>
              </a:rPr>
              <a:t>팀 남화승 유지원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174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주제 선정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2179134" y="1371443"/>
            <a:ext cx="4900742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800" b="1" u="sng" dirty="0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문과 대학생을 위한 구직 정보 시각화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90" name="사각형: 둥근 위쪽 모서리 89"/>
          <p:cNvSpPr/>
          <p:nvPr/>
        </p:nvSpPr>
        <p:spPr>
          <a:xfrm>
            <a:off x="4572000" y="2375674"/>
            <a:ext cx="2718109" cy="1835304"/>
          </a:xfrm>
          <a:prstGeom prst="round2SameRect">
            <a:avLst>
              <a:gd name="adj1" fmla="val 16667"/>
              <a:gd name="adj2" fmla="val 0"/>
            </a:avLst>
          </a:prstGeom>
          <a:noFill/>
          <a:ln w="38100"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4DED8EA-BB05-69C2-B0EA-E2378B9C89AD}"/>
              </a:ext>
            </a:extLst>
          </p:cNvPr>
          <p:cNvGrpSpPr/>
          <p:nvPr/>
        </p:nvGrpSpPr>
        <p:grpSpPr>
          <a:xfrm>
            <a:off x="800100" y="2393640"/>
            <a:ext cx="3083221" cy="1848314"/>
            <a:chOff x="854927" y="2393640"/>
            <a:chExt cx="2793070" cy="1848314"/>
          </a:xfrm>
        </p:grpSpPr>
        <p:sp>
          <p:nvSpPr>
            <p:cNvPr id="89" name="사각형: 둥근 위쪽 모서리 88"/>
            <p:cNvSpPr/>
            <p:nvPr/>
          </p:nvSpPr>
          <p:spPr>
            <a:xfrm>
              <a:off x="929888" y="2406650"/>
              <a:ext cx="2718109" cy="1835304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40F228E-BBE8-4E77-7ECF-F01341293419}"/>
                </a:ext>
              </a:extLst>
            </p:cNvPr>
            <p:cNvGrpSpPr/>
            <p:nvPr/>
          </p:nvGrpSpPr>
          <p:grpSpPr>
            <a:xfrm>
              <a:off x="854927" y="2393640"/>
              <a:ext cx="2739883" cy="1835304"/>
              <a:chOff x="854927" y="2393640"/>
              <a:chExt cx="2739883" cy="1835304"/>
            </a:xfrm>
          </p:grpSpPr>
          <p:sp>
            <p:nvSpPr>
              <p:cNvPr id="88" name="사각형: 둥근 위쪽 모서리 87"/>
              <p:cNvSpPr/>
              <p:nvPr/>
            </p:nvSpPr>
            <p:spPr>
              <a:xfrm>
                <a:off x="854927" y="2393640"/>
                <a:ext cx="2718109" cy="1835304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noFill/>
              <a:ln w="3810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4" name="Google Shape;70;p14"/>
              <p:cNvSpPr txBox="1"/>
              <p:nvPr/>
            </p:nvSpPr>
            <p:spPr>
              <a:xfrm>
                <a:off x="889892" y="2467517"/>
                <a:ext cx="2704918" cy="1672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b="1" dirty="0">
                    <a:solidFill>
                      <a:srgbClr val="666666"/>
                    </a:solidFill>
                    <a:latin typeface="D2Coding"/>
                    <a:ea typeface="D2Coding"/>
                    <a:cs typeface="IBM Plex Sans"/>
                    <a:sym typeface="IBM Plex Sans"/>
                  </a:rPr>
                  <a:t>직업 중분류별 구직 인원 추이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ko-KR" altLang="en-US" b="1" dirty="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b="1" dirty="0">
                    <a:solidFill>
                      <a:srgbClr val="666666"/>
                    </a:solidFill>
                    <a:latin typeface="D2Coding"/>
                    <a:ea typeface="D2Coding"/>
                    <a:cs typeface="IBM Plex Sans"/>
                    <a:sym typeface="IBM Plex Sans"/>
                  </a:rPr>
                  <a:t>직업 중분류별 구인 인원 추이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ko-KR" altLang="en-US" b="1" dirty="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b="1" dirty="0">
                    <a:solidFill>
                      <a:srgbClr val="666666"/>
                    </a:solidFill>
                    <a:latin typeface="D2Coding"/>
                    <a:ea typeface="D2Coding"/>
                    <a:cs typeface="IBM Plex Sans"/>
                    <a:sym typeface="IBM Plex Sans"/>
                  </a:rPr>
                  <a:t>구인구직 인원 비교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ko-KR" altLang="en-US" b="1" dirty="0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b="1" dirty="0">
                    <a:solidFill>
                      <a:srgbClr val="666666"/>
                    </a:solidFill>
                    <a:latin typeface="D2Coding"/>
                    <a:ea typeface="D2Coding"/>
                    <a:cs typeface="IBM Plex Sans"/>
                    <a:sym typeface="IBM Plex Sans"/>
                  </a:rPr>
                  <a:t>지역별 구인 인원 </a:t>
                </a:r>
                <a:r>
                  <a:rPr lang="en-US" altLang="ko-KR" b="1" dirty="0">
                    <a:solidFill>
                      <a:srgbClr val="666666"/>
                    </a:solidFill>
                    <a:latin typeface="D2Coding"/>
                    <a:ea typeface="D2Coding"/>
                    <a:cs typeface="IBM Plex Sans"/>
                    <a:sym typeface="IBM Plex Sans"/>
                  </a:rPr>
                  <a:t>TOP3</a:t>
                </a:r>
              </a:p>
            </p:txBody>
          </p:sp>
        </p:grpSp>
      </p:grpSp>
      <p:sp>
        <p:nvSpPr>
          <p:cNvPr id="95" name="Google Shape;70;p14"/>
          <p:cNvSpPr txBox="1"/>
          <p:nvPr/>
        </p:nvSpPr>
        <p:spPr>
          <a:xfrm>
            <a:off x="919663" y="1957503"/>
            <a:ext cx="2704918" cy="4294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404040"/>
                </a:solidFill>
                <a:latin typeface="D2Coding"/>
                <a:ea typeface="D2Coding"/>
                <a:cs typeface="IBM Plex Sans"/>
                <a:sym typeface="IBM Plex Sans"/>
              </a:rPr>
              <a:t>구인 구직 트렌드</a:t>
            </a:r>
          </a:p>
        </p:txBody>
      </p:sp>
      <p:sp>
        <p:nvSpPr>
          <p:cNvPr id="96" name="Google Shape;70;p14"/>
          <p:cNvSpPr txBox="1"/>
          <p:nvPr/>
        </p:nvSpPr>
        <p:spPr>
          <a:xfrm>
            <a:off x="4664926" y="1947280"/>
            <a:ext cx="2704918" cy="43014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404040"/>
                </a:solidFill>
                <a:latin typeface="D2Coding"/>
                <a:ea typeface="D2Coding"/>
                <a:cs typeface="IBM Plex Sans"/>
                <a:sym typeface="IBM Plex Sans"/>
              </a:rPr>
              <a:t>기업 정보 제공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D556FB-911B-20AD-1323-D7173180E89E}"/>
              </a:ext>
            </a:extLst>
          </p:cNvPr>
          <p:cNvGrpSpPr/>
          <p:nvPr/>
        </p:nvGrpSpPr>
        <p:grpSpPr>
          <a:xfrm>
            <a:off x="4572000" y="2388684"/>
            <a:ext cx="2793070" cy="1835304"/>
            <a:chOff x="4572000" y="2388684"/>
            <a:chExt cx="2793070" cy="1835304"/>
          </a:xfrm>
        </p:grpSpPr>
        <p:sp>
          <p:nvSpPr>
            <p:cNvPr id="91" name="사각형: 둥근 위쪽 모서리 90"/>
            <p:cNvSpPr/>
            <p:nvPr/>
          </p:nvSpPr>
          <p:spPr>
            <a:xfrm>
              <a:off x="4646961" y="2388684"/>
              <a:ext cx="2718109" cy="1835304"/>
            </a:xfrm>
            <a:prstGeom prst="round2SameRect">
              <a:avLst>
                <a:gd name="adj1" fmla="val 16667"/>
                <a:gd name="adj2" fmla="val 0"/>
              </a:avLst>
            </a:prstGeom>
            <a:noFill/>
            <a:ln w="38100">
              <a:solidFill>
                <a:srgbClr val="80808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Google Shape;70;p14"/>
            <p:cNvSpPr txBox="1"/>
            <p:nvPr/>
          </p:nvSpPr>
          <p:spPr>
            <a:xfrm>
              <a:off x="4572000" y="2466975"/>
              <a:ext cx="2704918" cy="16725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공공기관</a:t>
              </a:r>
              <a:endParaRPr lang="en-US" altLang="ko-KR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(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신규채용 현황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1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인 평균 보수 현황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휴직 제도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ko-KR" altLang="en-US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사기업</a:t>
              </a:r>
              <a:endParaRPr lang="en-US" altLang="ko-KR" b="1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(1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인 평균 급여액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평균 근속 연수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,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 정규직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/</a:t>
              </a:r>
              <a:r>
                <a:rPr lang="ko-KR" altLang="en-US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계약직 비율</a:t>
              </a:r>
              <a:r>
                <a:rPr lang="en-US" altLang="ko-KR" b="1">
                  <a:solidFill>
                    <a:srgbClr val="666666"/>
                  </a:solidFill>
                  <a:latin typeface="D2Coding"/>
                  <a:ea typeface="D2Coding"/>
                  <a:cs typeface="IBM Plex Sans"/>
                  <a:sym typeface="IBM Plex Sans"/>
                </a:rPr>
                <a:t>)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68034" y="4541990"/>
            <a:ext cx="2830573" cy="4231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b="1" dirty="0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</a:t>
            </a:r>
            <a:r>
              <a:rPr lang="ko-KR" altLang="en-US" sz="1100" b="1" dirty="0" err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태블로를</a:t>
            </a:r>
            <a:r>
              <a:rPr lang="ko-KR" altLang="en-US" sz="1100" b="1" dirty="0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활용하여 두 개의 대시보드 제작</a:t>
            </a:r>
          </a:p>
          <a:p>
            <a:pPr>
              <a:defRPr/>
            </a:pPr>
            <a:endParaRPr lang="ko-KR" altLang="en-US" sz="1100" b="1" dirty="0">
              <a:solidFill>
                <a:srgbClr val="A6A6A6"/>
              </a:solidFill>
              <a:latin typeface="D2Coding"/>
              <a:ea typeface="D2Coding"/>
              <a:cs typeface="IBM Plex Sans"/>
              <a:sym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5080398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94" name="Google Shape;70;p14"/>
          <p:cNvSpPr txBox="1"/>
          <p:nvPr/>
        </p:nvSpPr>
        <p:spPr>
          <a:xfrm>
            <a:off x="736544" y="4590723"/>
            <a:ext cx="7086421" cy="4308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dirty="0">
                <a:solidFill>
                  <a:srgbClr val="808080"/>
                </a:solidFill>
                <a:latin typeface="D2Coding"/>
                <a:ea typeface="D2Coding"/>
                <a:cs typeface="IBM Plex Sans"/>
                <a:sym typeface="IBM Plex Sans"/>
              </a:rPr>
              <a:t> ▷ </a:t>
            </a:r>
            <a:r>
              <a:rPr lang="ko-KR" altLang="en-US" sz="1300" b="1" dirty="0">
                <a:solidFill>
                  <a:srgbClr val="808080"/>
                </a:solidFill>
                <a:latin typeface="D2Coding"/>
                <a:ea typeface="D2Coding"/>
                <a:cs typeface="IBM Plex Sans"/>
                <a:sym typeface="IBM Plex Sans"/>
              </a:rPr>
              <a:t>활용 데이터</a:t>
            </a:r>
            <a:r>
              <a:rPr lang="en-US" altLang="ko-KR" sz="1300" b="1" dirty="0">
                <a:solidFill>
                  <a:srgbClr val="808080"/>
                </a:solidFill>
                <a:latin typeface="D2Coding"/>
                <a:ea typeface="D2Coding"/>
                <a:cs typeface="IBM Plex Sans"/>
                <a:sym typeface="IBM Plex Sans"/>
              </a:rPr>
              <a:t> | </a:t>
            </a:r>
            <a:r>
              <a:rPr lang="ko-KR" altLang="en-US" sz="1300" b="1" dirty="0">
                <a:solidFill>
                  <a:srgbClr val="808080"/>
                </a:solidFill>
                <a:latin typeface="D2Coding"/>
                <a:ea typeface="D2Coding"/>
                <a:cs typeface="IBM Plex Sans"/>
                <a:sym typeface="IBM Plex Sans"/>
              </a:rPr>
              <a:t>고용정보원의 구인구직 데이터</a:t>
            </a:r>
            <a:r>
              <a:rPr lang="en-US" altLang="ko-KR" sz="1300" b="1" dirty="0">
                <a:solidFill>
                  <a:srgbClr val="808080"/>
                </a:solidFill>
                <a:latin typeface="D2Coding"/>
                <a:ea typeface="D2Coding"/>
                <a:cs typeface="IBM Plex Sans"/>
                <a:sym typeface="IBM Plex Sans"/>
              </a:rPr>
              <a:t>(2022.01~2022.11)</a:t>
            </a: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277" y="1216488"/>
            <a:ext cx="7297449" cy="3338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13009" y="376326"/>
            <a:ext cx="2980568" cy="56282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84737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1.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직업 중분류별 구직 인원 추이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0432" y="1690691"/>
            <a:ext cx="6217227" cy="3193036"/>
          </a:xfrm>
          <a:prstGeom prst="rect">
            <a:avLst/>
          </a:prstGeom>
        </p:spPr>
      </p:pic>
      <p:sp>
        <p:nvSpPr>
          <p:cNvPr id="102" name="Google Shape;70;p14"/>
          <p:cNvSpPr txBox="1"/>
          <p:nvPr/>
        </p:nvSpPr>
        <p:spPr>
          <a:xfrm>
            <a:off x="3229842" y="378581"/>
            <a:ext cx="5470194" cy="63676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3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월에 구직자가 크게 늘었다가 다시 줄어드는 모습을 볼 수 있음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'경영·행정·사무직'은 꾸준히 구직자가 월등히 많음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대체적으로 '경영·행정·사무직'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'음식 서비스직'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'사회복지·종교직'의 순서를 보임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07839" y="473742"/>
            <a:ext cx="2677500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500" b="1">
              <a:solidFill>
                <a:srgbClr val="595959"/>
              </a:solidFill>
              <a:latin typeface="D2Coding"/>
              <a:ea typeface="D2Coding"/>
              <a:cs typeface="Sora Medium"/>
              <a:sym typeface="Sora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2.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직업 중분류별 구인 인원 추이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1772" y="1604481"/>
            <a:ext cx="6354226" cy="3263395"/>
          </a:xfrm>
          <a:prstGeom prst="rect">
            <a:avLst/>
          </a:prstGeom>
        </p:spPr>
      </p:pic>
      <p:sp>
        <p:nvSpPr>
          <p:cNvPr id="102" name="Google Shape;70;p14"/>
          <p:cNvSpPr txBox="1"/>
          <p:nvPr/>
        </p:nvSpPr>
        <p:spPr>
          <a:xfrm>
            <a:off x="3316433" y="332688"/>
            <a:ext cx="5470194" cy="63503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3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월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5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월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8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월에 증가하는 모습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이때가 상반기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하반기 시즌이라 구인 인원이 증가하는 것으로 파악됨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대체적으로 '경영·행정·사무직'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'음식 서비스직'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'영업·판매직'의 순서를 보임</a:t>
            </a:r>
          </a:p>
        </p:txBody>
      </p:sp>
      <p:sp>
        <p:nvSpPr>
          <p:cNvPr id="103" name="Google Shape;69;p14"/>
          <p:cNvSpPr txBox="1"/>
          <p:nvPr/>
        </p:nvSpPr>
        <p:spPr>
          <a:xfrm>
            <a:off x="213009" y="376327"/>
            <a:ext cx="2980568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2500" b="1" i="0" u="none" strike="noStrike" kern="0" cap="none" spc="0" normalizeH="0" baseline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906247" y="1230299"/>
            <a:ext cx="2898442" cy="45422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3.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구인구직 인원 비교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9090" y="1695768"/>
            <a:ext cx="6199979" cy="3184177"/>
          </a:xfrm>
          <a:prstGeom prst="rect">
            <a:avLst/>
          </a:prstGeom>
        </p:spPr>
      </p:pic>
      <p:sp>
        <p:nvSpPr>
          <p:cNvPr id="102" name="Google Shape;70;p14"/>
          <p:cNvSpPr txBox="1"/>
          <p:nvPr/>
        </p:nvSpPr>
        <p:spPr>
          <a:xfrm>
            <a:off x="3020580" y="350008"/>
            <a:ext cx="5408138" cy="78916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▷구인과 구직 모두 '경영·행정·사무직'에서 가장 인원이 많음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▷'경영·행정·사무직'은 구직 인원이 구인 인원의 두 배 이상으로, 가장 구직자가 많음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▷'예술·디자인·방송직'은 작년 11월 기준으로 2209명을 구인했지만 15347명의 구직자가   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  이 직종에 지원함 </a:t>
            </a:r>
          </a:p>
        </p:txBody>
      </p:sp>
      <p:sp>
        <p:nvSpPr>
          <p:cNvPr id="103" name="Google Shape;69;p14"/>
          <p:cNvSpPr txBox="1"/>
          <p:nvPr/>
        </p:nvSpPr>
        <p:spPr>
          <a:xfrm>
            <a:off x="213009" y="376327"/>
            <a:ext cx="2980568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2500" b="1" i="0" u="none" strike="noStrike" kern="0" cap="none" spc="0" normalizeH="0" baseline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4.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지역별 구인 인원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TOP3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2" name="Google Shape;70;p14"/>
          <p:cNvSpPr txBox="1"/>
          <p:nvPr/>
        </p:nvSpPr>
        <p:spPr>
          <a:xfrm>
            <a:off x="2996045" y="150846"/>
            <a:ext cx="5669353" cy="94070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구인 인원에 따라 지도의 색이 진해지도록 함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지역을 클릭하면 구인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1,2,3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위 직종과 총 구인인원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(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다른 직종 모두 포함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)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을 확인 가능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인구가 많은 경기도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서울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부산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대구 순으로 일자리가 많았으며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대부분의 지역에서 '경영·행정·사무직'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'음식 서비스직'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'사회복지·종교직' 세 직업군을 가장 많이 구인함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70661" y="1731818"/>
            <a:ext cx="3624633" cy="3195549"/>
          </a:xfrm>
          <a:prstGeom prst="rect">
            <a:avLst/>
          </a:prstGeom>
        </p:spPr>
      </p:pic>
      <p:sp>
        <p:nvSpPr>
          <p:cNvPr id="106" name="Google Shape;69;p14"/>
          <p:cNvSpPr txBox="1"/>
          <p:nvPr/>
        </p:nvSpPr>
        <p:spPr>
          <a:xfrm>
            <a:off x="213009" y="376327"/>
            <a:ext cx="2980568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2500" b="1" i="0" u="none" strike="noStrike" kern="0" cap="none" spc="0" normalizeH="0" baseline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906247" y="1163624"/>
            <a:ext cx="4058760" cy="451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4.</a:t>
            </a:r>
            <a:r>
              <a:rPr lang="ko-KR" altLang="en-US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 지역별 구인 인원 </a:t>
            </a:r>
            <a:r>
              <a:rPr lang="en-US" altLang="ko-KR" sz="1800" b="1" u="sng">
                <a:solidFill>
                  <a:srgbClr val="666666"/>
                </a:solidFill>
                <a:latin typeface="D2Coding"/>
                <a:ea typeface="D2Coding"/>
                <a:cs typeface="IBM Plex Sans"/>
                <a:sym typeface="IBM Plex Sans"/>
              </a:rPr>
              <a:t>TOP3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474927" y="0"/>
            <a:ext cx="669073" cy="51435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3" name="Google Shape;70;p14"/>
          <p:cNvSpPr txBox="1"/>
          <p:nvPr/>
        </p:nvSpPr>
        <p:spPr>
          <a:xfrm rot="5412656">
            <a:off x="6912891" y="2240396"/>
            <a:ext cx="3796802" cy="3324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2023</a:t>
            </a:r>
            <a:r>
              <a:rPr lang="ko-KR" altLang="en-US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  <a:r>
              <a:rPr lang="en-US" altLang="ko-KR" sz="1000">
                <a:solidFill>
                  <a:srgbClr val="F2F2F2"/>
                </a:solidFill>
                <a:latin typeface="D2Coding"/>
                <a:ea typeface="D2Coding"/>
                <a:cs typeface="IBM Plex Sans"/>
                <a:sym typeface="IBM Plex Sans"/>
              </a:rPr>
              <a:t>   COCO   SEMINAR</a:t>
            </a:r>
          </a:p>
        </p:txBody>
      </p:sp>
      <p:sp>
        <p:nvSpPr>
          <p:cNvPr id="102" name="Google Shape;70;p14"/>
          <p:cNvSpPr txBox="1"/>
          <p:nvPr/>
        </p:nvSpPr>
        <p:spPr>
          <a:xfrm>
            <a:off x="2996045" y="150846"/>
            <a:ext cx="5669353" cy="94070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구인 인원에 따라 지도의 색이 진해지도록 함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지역을 클릭하면 구인 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1,2,3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위 직종과 총 구인인원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(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다른 직종 모두 포함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)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을 확인 가능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인구가 많은 경기도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서울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부산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&gt;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대구 순으로 일자리가 많았으며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▷ 대부분의 지역에서 '경영·행정·사무직'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'음식 서비스직'</a:t>
            </a:r>
            <a:r>
              <a:rPr lang="en-US" altLang="ko-KR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,</a:t>
            </a:r>
            <a:r>
              <a:rPr lang="ko-KR" altLang="en-US" sz="1000" b="1">
                <a:solidFill>
                  <a:srgbClr val="A6A6A6"/>
                </a:solidFill>
                <a:latin typeface="D2Coding"/>
                <a:ea typeface="D2Coding"/>
                <a:cs typeface="IBM Plex Sans"/>
                <a:sym typeface="IBM Plex Sans"/>
              </a:rPr>
              <a:t>'사회복지·종교직' 세 직업군을 가장 많이 구인함</a:t>
            </a:r>
          </a:p>
        </p:txBody>
      </p:sp>
      <p:sp>
        <p:nvSpPr>
          <p:cNvPr id="106" name="Google Shape;69;p14"/>
          <p:cNvSpPr txBox="1"/>
          <p:nvPr/>
        </p:nvSpPr>
        <p:spPr>
          <a:xfrm>
            <a:off x="213009" y="376327"/>
            <a:ext cx="2980568" cy="56065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2500" b="1" i="0" u="none" strike="noStrike" kern="0" cap="none" spc="0" normalizeH="0" baseline="0">
                <a:solidFill>
                  <a:srgbClr val="595959"/>
                </a:solidFill>
                <a:latin typeface="D2Coding"/>
                <a:ea typeface="D2Coding"/>
                <a:cs typeface="Sora Medium"/>
                <a:sym typeface="Sora Medium"/>
              </a:rPr>
              <a:t>구인 구직 트렌드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D8CEC0-FB8D-2803-5D89-739DF103B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0" t="12820" r="20390" b="6280"/>
          <a:stretch>
            <a:fillRect/>
          </a:stretch>
        </p:blipFill>
        <p:spPr>
          <a:xfrm>
            <a:off x="2589069" y="1664718"/>
            <a:ext cx="3475378" cy="31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1161</Words>
  <Application>Microsoft Office PowerPoint</Application>
  <PresentationFormat>화면 슬라이드 쇼(16:9)</PresentationFormat>
  <Paragraphs>167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D2Coding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남화승</cp:lastModifiedBy>
  <cp:revision>72</cp:revision>
  <dcterms:modified xsi:type="dcterms:W3CDTF">2023-02-15T11:10:10Z</dcterms:modified>
  <cp:version>1000.0000.01</cp:version>
</cp:coreProperties>
</file>