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3B9E-34A2-4E7D-A4A4-FA268C85F78B}" v="83" dt="2019-10-31T09:25:19.447"/>
    <p1510:client id="{3C995F4C-BDCA-4279-BB9C-ADCE0C200335}" v="1980" dt="2019-11-04T02:06:42.173"/>
    <p1510:client id="{602FFDFB-BDFA-409D-AA61-ADA7A410277E}" v="438" dt="2019-10-30T07:44:34.221"/>
    <p1510:client id="{60F41A9A-32C9-41F1-82DC-D068C9E48B86}" v="42" dt="2019-10-31T09:26:45.463"/>
    <p1510:client id="{6473B4AE-8FCE-4AEF-9F57-C5A9651BFF61}" v="2538" dt="2019-10-31T09:21:18.661"/>
    <p1510:client id="{C5F2935C-9382-4B4E-AC09-71E74FB1CF78}" v="265" dt="2019-10-29T06:34:20.608"/>
    <p1510:client id="{D6CB0CE1-DF84-49CB-A2A7-1D9A8AED75EF}" v="2578" dt="2019-10-30T05:33:16.558"/>
    <p1510:client id="{E7AA0046-03EE-4D58-9CA0-08F34C39CCF8}" v="1" dt="2019-11-04T01:48:15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ee-Myoung Kim" userId="03c41eb2bcbda12d" providerId="Windows Live" clId="Web-{3C995F4C-BDCA-4279-BB9C-ADCE0C200335}"/>
    <pc:docChg chg="modSld">
      <pc:chgData name="Hwee-Myoung Kim" userId="03c41eb2bcbda12d" providerId="Windows Live" clId="Web-{3C995F4C-BDCA-4279-BB9C-ADCE0C200335}" dt="2019-11-04T02:06:42.173" v="1979" actId="20577"/>
      <pc:docMkLst>
        <pc:docMk/>
      </pc:docMkLst>
      <pc:sldChg chg="modSp">
        <pc:chgData name="Hwee-Myoung Kim" userId="03c41eb2bcbda12d" providerId="Windows Live" clId="Web-{3C995F4C-BDCA-4279-BB9C-ADCE0C200335}" dt="2019-11-04T02:06:37.767" v="1977" actId="20577"/>
        <pc:sldMkLst>
          <pc:docMk/>
          <pc:sldMk cId="2128380218" sldId="256"/>
        </pc:sldMkLst>
        <pc:spChg chg="mod">
          <ac:chgData name="Hwee-Myoung Kim" userId="03c41eb2bcbda12d" providerId="Windows Live" clId="Web-{3C995F4C-BDCA-4279-BB9C-ADCE0C200335}" dt="2019-11-04T02:06:37.767" v="1977" actId="20577"/>
          <ac:spMkLst>
            <pc:docMk/>
            <pc:sldMk cId="2128380218" sldId="256"/>
            <ac:spMk id="5" creationId="{ABBAAE9B-DF62-4DA8-BC66-7D409E4BF433}"/>
          </ac:spMkLst>
        </pc:spChg>
      </pc:sldChg>
      <pc:sldChg chg="modSp">
        <pc:chgData name="Hwee-Myoung Kim" userId="03c41eb2bcbda12d" providerId="Windows Live" clId="Web-{3C995F4C-BDCA-4279-BB9C-ADCE0C200335}" dt="2019-11-04T01:55:28.368" v="891" actId="20577"/>
        <pc:sldMkLst>
          <pc:docMk/>
          <pc:sldMk cId="4136647321" sldId="257"/>
        </pc:sldMkLst>
        <pc:spChg chg="mod">
          <ac:chgData name="Hwee-Myoung Kim" userId="03c41eb2bcbda12d" providerId="Windows Live" clId="Web-{3C995F4C-BDCA-4279-BB9C-ADCE0C200335}" dt="2019-11-04T01:55:28.368" v="891" actId="20577"/>
          <ac:spMkLst>
            <pc:docMk/>
            <pc:sldMk cId="4136647321" sldId="257"/>
            <ac:spMk id="10" creationId="{08EE259B-A341-4E65-973D-795F0D2B839A}"/>
          </ac:spMkLst>
        </pc:spChg>
        <pc:spChg chg="mod">
          <ac:chgData name="Hwee-Myoung Kim" userId="03c41eb2bcbda12d" providerId="Windows Live" clId="Web-{3C995F4C-BDCA-4279-BB9C-ADCE0C200335}" dt="2019-11-04T01:53:28.930" v="723" actId="20577"/>
          <ac:spMkLst>
            <pc:docMk/>
            <pc:sldMk cId="4136647321" sldId="257"/>
            <ac:spMk id="17" creationId="{5F2E3A5A-D4D8-4E42-84F8-E04A730D040A}"/>
          </ac:spMkLst>
        </pc:spChg>
      </pc:sldChg>
      <pc:sldChg chg="modSp">
        <pc:chgData name="Hwee-Myoung Kim" userId="03c41eb2bcbda12d" providerId="Windows Live" clId="Web-{3C995F4C-BDCA-4279-BB9C-ADCE0C200335}" dt="2019-11-04T02:06:06.595" v="1956" actId="20577"/>
        <pc:sldMkLst>
          <pc:docMk/>
          <pc:sldMk cId="421329396" sldId="264"/>
        </pc:sldMkLst>
        <pc:spChg chg="mod">
          <ac:chgData name="Hwee-Myoung Kim" userId="03c41eb2bcbda12d" providerId="Windows Live" clId="Web-{3C995F4C-BDCA-4279-BB9C-ADCE0C200335}" dt="2019-11-04T02:05:30.016" v="1909" actId="20577"/>
          <ac:spMkLst>
            <pc:docMk/>
            <pc:sldMk cId="421329396" sldId="264"/>
            <ac:spMk id="8" creationId="{C2FDD5E2-84C9-46E0-80C9-4D3D7235ACBB}"/>
          </ac:spMkLst>
        </pc:spChg>
        <pc:spChg chg="mod">
          <ac:chgData name="Hwee-Myoung Kim" userId="03c41eb2bcbda12d" providerId="Windows Live" clId="Web-{3C995F4C-BDCA-4279-BB9C-ADCE0C200335}" dt="2019-11-04T02:06:06.595" v="1956" actId="20577"/>
          <ac:spMkLst>
            <pc:docMk/>
            <pc:sldMk cId="421329396" sldId="264"/>
            <ac:spMk id="12" creationId="{627DD392-8DAC-4E1D-8CB5-1F2A4AB434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2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4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8/03/expressive-speech-synthesis-wit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HGｺﾞｼｯｸE"/>
              </a:rPr>
              <a:t>Extracting speech style from Movie frames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動画から抽出するスピーチスタイル</a:t>
            </a: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ABBAAE9B-DF62-4DA8-BC66-7D409E4BF433}"/>
              </a:ext>
            </a:extLst>
          </p:cNvPr>
          <p:cNvSpPr txBox="1">
            <a:spLocks/>
          </p:cNvSpPr>
          <p:nvPr/>
        </p:nvSpPr>
        <p:spPr>
          <a:xfrm>
            <a:off x="579265" y="3429137"/>
            <a:ext cx="10993546" cy="124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>
                <a:solidFill>
                  <a:schemeClr val="bg1"/>
                </a:solidFill>
                <a:ea typeface="HGｺﾞｼｯｸE"/>
              </a:rPr>
              <a:t>&lt;2019 Frontier of artificial inteligence II&gt;</a:t>
            </a:r>
            <a:endParaRPr lang="ja-JP" altLang="en-US" dirty="0">
              <a:solidFill>
                <a:schemeClr val="bg1"/>
              </a:solidFill>
              <a:ea typeface="HGｺﾞｼｯｸE"/>
            </a:endParaRPr>
          </a:p>
          <a:p>
            <a:pPr algn="r"/>
            <a:r>
              <a:rPr lang="ja-JP" altLang="en-US" dirty="0">
                <a:solidFill>
                  <a:schemeClr val="bg1"/>
                </a:solidFill>
                <a:ea typeface="HGｺﾞｼｯｸE"/>
              </a:rPr>
              <a:t>37-176854</a:t>
            </a:r>
            <a:endParaRPr lang="ja-JP" dirty="0">
              <a:solidFill>
                <a:schemeClr val="bg1"/>
              </a:solidFill>
            </a:endParaRPr>
          </a:p>
          <a:p>
            <a:pPr algn="r"/>
            <a:r>
              <a:rPr lang="ja-JP" altLang="en-US">
                <a:solidFill>
                  <a:schemeClr val="bg1"/>
                </a:solidFill>
                <a:ea typeface="HGｺﾞｼｯｸE"/>
              </a:rPr>
              <a:t>Kim hweemyoung（キム・フィミョン）</a:t>
            </a:r>
            <a:endParaRPr lang="ja-JP" altLang="en-US" dirty="0">
              <a:solidFill>
                <a:schemeClr val="bg1"/>
              </a:solidFill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6AD34-24C3-47B3-A1F8-7BB2F299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HGｺﾞｼｯｸE"/>
              </a:rPr>
              <a:t>introduction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EA0B780-6E49-442F-995B-85C1DC4D6E0D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1600" cap="all">
                <a:solidFill>
                  <a:schemeClr val="bg1"/>
                </a:solidFill>
                <a:ea typeface="+mn-lt"/>
                <a:cs typeface="+mn-lt"/>
              </a:rPr>
              <a:t>EXTRACTING SPEECH STYLE FROM MOVIE FRAMEs</a:t>
            </a:r>
            <a:endParaRPr lang="en-US" sz="1600" cap="all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5F2E3A5A-D4D8-4E42-84F8-E04A730D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34721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Several speech synthesis models based on NN have been proposed.</a:t>
            </a:r>
          </a:p>
          <a:p>
            <a:pPr marL="305435" indent="-305435"/>
            <a:r>
              <a:rPr lang="ja-JP" altLang="en-US">
                <a:ea typeface="HGｺﾞｼｯｸE"/>
              </a:rPr>
              <a:t>Control on non-linguistic features(e.g. voice, styles) of synthesized speech is of huge interest among researchers.</a:t>
            </a:r>
          </a:p>
          <a:p>
            <a:pPr marL="305435" indent="-305435"/>
            <a:r>
              <a:rPr lang="ja-JP" altLang="en-US">
                <a:ea typeface="HGｺﾞｼｯｸE"/>
              </a:rPr>
              <a:t>Predicting such non-linguistic features referencing several format of data(e.g. audio, text) has been reported.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There is no news of trial on using visual data for prediction.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16EA309-9BEE-4A7C-BBA7-334CF25394BC}"/>
              </a:ext>
            </a:extLst>
          </p:cNvPr>
          <p:cNvSpPr/>
          <p:nvPr/>
        </p:nvSpPr>
        <p:spPr>
          <a:xfrm>
            <a:off x="581454" y="5135089"/>
            <a:ext cx="974202" cy="48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コンテンツ プレースホルダー 16">
            <a:extLst>
              <a:ext uri="{FF2B5EF4-FFF2-40B4-BE49-F238E27FC236}">
                <a16:creationId xmlns:a16="http://schemas.microsoft.com/office/drawing/2014/main" id="{08EE259B-A341-4E65-973D-795F0D2B839A}"/>
              </a:ext>
            </a:extLst>
          </p:cNvPr>
          <p:cNvSpPr txBox="1">
            <a:spLocks/>
          </p:cNvSpPr>
          <p:nvPr/>
        </p:nvSpPr>
        <p:spPr>
          <a:xfrm>
            <a:off x="1640275" y="4840744"/>
            <a:ext cx="10122932" cy="1083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ea typeface="HGｺﾞｼｯｸE"/>
              </a:rPr>
              <a:t>Realize speech synthesis system which facilitate movie frames to predict optimal and specialized expressive speech style</a:t>
            </a: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413664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6AD34-24C3-47B3-A1F8-7BB2F299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HGｺﾞｼｯｸE"/>
              </a:rPr>
              <a:t>approach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EA0B780-6E49-442F-995B-85C1DC4D6E0D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1600" cap="all">
                <a:solidFill>
                  <a:schemeClr val="bg1"/>
                </a:solidFill>
                <a:ea typeface="+mn-lt"/>
                <a:cs typeface="+mn-lt"/>
              </a:rPr>
              <a:t>EXTRACTING SPEECH STYLE FROM MOVIE FRAMEs</a:t>
            </a:r>
            <a:endParaRPr lang="en-US" sz="1600" cap="all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図 6" descr="文字と写真のスクリーンショット&#10;&#10;高い精度で生成された説明">
            <a:extLst>
              <a:ext uri="{FF2B5EF4-FFF2-40B4-BE49-F238E27FC236}">
                <a16:creationId xmlns:a16="http://schemas.microsoft.com/office/drawing/2014/main" id="{489DFA25-4269-40BA-AD73-C9305B73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78" y="2224847"/>
            <a:ext cx="5646516" cy="3006331"/>
          </a:xfrm>
          <a:prstGeom prst="rect">
            <a:avLst/>
          </a:prstGeom>
        </p:spPr>
      </p:pic>
      <p:sp>
        <p:nvSpPr>
          <p:cNvPr id="8" name="コンテンツ プレースホルダー 16">
            <a:extLst>
              <a:ext uri="{FF2B5EF4-FFF2-40B4-BE49-F238E27FC236}">
                <a16:creationId xmlns:a16="http://schemas.microsoft.com/office/drawing/2014/main" id="{C2FDD5E2-84C9-46E0-80C9-4D3D7235ACBB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5512349" cy="408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ja-JP" altLang="en-US">
                <a:ea typeface="HGｺﾞｼｯｸE"/>
              </a:rPr>
              <a:t>Methods</a:t>
            </a:r>
            <a:endParaRPr kumimoji="0"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Learning mel spectrogram prediction parameters using Deep Neural Network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kumimoji="0" lang="ja-JP" altLang="en-US">
                <a:ea typeface="HGｺﾞｼｯｸE"/>
              </a:rPr>
              <a:t>Dataset</a:t>
            </a:r>
            <a:endParaRPr lang="ja-JP" altLang="en-US">
              <a:ea typeface="HGｺﾞｼｯｸE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Make use of pair data (movie frames, audio) of movies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Worth noticing</a:t>
            </a:r>
            <a:endParaRPr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lang="ja-JP">
                <a:ea typeface="+mn-lt"/>
                <a:cs typeface="+mn-lt"/>
              </a:rPr>
              <a:t>Frames: where to focus? (Body of speaker, or should include objects around speaker too?)</a:t>
            </a:r>
          </a:p>
          <a:p>
            <a:pPr marL="324485" lvl="1" indent="0">
              <a:buNone/>
            </a:pPr>
            <a:r>
              <a:rPr lang="ja-JP">
                <a:ea typeface="+mn-lt"/>
                <a:cs typeface="+mn-lt"/>
              </a:rPr>
              <a:t>Audio: filter noises at which phase? (preprocessing or post-training?)</a:t>
            </a:r>
          </a:p>
          <a:p>
            <a:pPr marL="324485" lvl="1" indent="0">
              <a:buNone/>
            </a:pPr>
            <a:r>
              <a:rPr lang="ja-JP">
                <a:ea typeface="+mn-lt"/>
                <a:cs typeface="+mn-lt"/>
              </a:rPr>
              <a:t>Model: should extract speech style only. Extraction of other features should be supressed.</a:t>
            </a:r>
          </a:p>
          <a:p>
            <a:pPr marL="305435" indent="-305435"/>
            <a:r>
              <a:rPr lang="ja-JP" altLang="en-US">
                <a:ea typeface="HGｺﾞｼｯｸE"/>
              </a:rPr>
              <a:t>Style tokens(GOOGLE Inc.) method seems very effective tackling these task.</a:t>
            </a:r>
            <a:endParaRPr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(</a:t>
            </a:r>
            <a:r>
              <a:rPr lang="ja-JP" dirty="0">
                <a:ea typeface="+mn-lt"/>
                <a:cs typeface="+mn-lt"/>
                <a:hlinkClick r:id="rId3"/>
              </a:rPr>
              <a:t>https://ai.googleblog.com/2018/03/expressive-speech-synthesis-with.html</a:t>
            </a:r>
            <a:r>
              <a:rPr lang="ja-JP" altLang="en-US">
                <a:ea typeface="HGｺﾞｼｯｸE"/>
              </a:rPr>
              <a:t>)</a:t>
            </a:r>
          </a:p>
        </p:txBody>
      </p:sp>
      <p:sp>
        <p:nvSpPr>
          <p:cNvPr id="12" name="コンテンツ プレースホルダー 16">
            <a:extLst>
              <a:ext uri="{FF2B5EF4-FFF2-40B4-BE49-F238E27FC236}">
                <a16:creationId xmlns:a16="http://schemas.microsoft.com/office/drawing/2014/main" id="{627DD392-8DAC-4E1D-8CB5-1F2A4AB434BF}"/>
              </a:ext>
            </a:extLst>
          </p:cNvPr>
          <p:cNvSpPr txBox="1">
            <a:spLocks/>
          </p:cNvSpPr>
          <p:nvPr/>
        </p:nvSpPr>
        <p:spPr>
          <a:xfrm>
            <a:off x="6289439" y="5390541"/>
            <a:ext cx="5473768" cy="45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>
                <a:ea typeface="HGｺﾞｼｯｸE"/>
              </a:rPr>
              <a:t>Fig: Model Architecture</a:t>
            </a: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4213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6AD34-24C3-47B3-A1F8-7BB2F299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procedure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BEEF8-F6E8-45E4-852B-C89CAD88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1129"/>
            <a:ext cx="5512350" cy="4633214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Training </a:t>
            </a:r>
            <a:endParaRPr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1. Encoder</a:t>
            </a:r>
          </a:p>
          <a:p>
            <a:pPr marL="594360" lvl="2" indent="0">
              <a:buNone/>
            </a:pPr>
            <a:r>
              <a:rPr lang="ja-JP" altLang="en-US">
                <a:ea typeface="HGｺﾞｼｯｸE"/>
              </a:rPr>
              <a:t>Input1: Training animation frames &gt; body-expression embedding sequence(*)</a:t>
            </a:r>
          </a:p>
          <a:p>
            <a:pPr marL="594360" lvl="2" indent="0">
              <a:buNone/>
            </a:pPr>
            <a:r>
              <a:rPr lang="ja-JP" altLang="en-US">
                <a:ea typeface="HGｺﾞｼｯｸE"/>
              </a:rPr>
              <a:t>Input2: Ground-Truth text &gt; Script embedding sequence(**)</a:t>
            </a:r>
          </a:p>
          <a:p>
            <a:pPr marL="594360" lvl="2" indent="0">
              <a:buNone/>
            </a:pPr>
            <a:r>
              <a:rPr lang="ja-JP" altLang="en-US">
                <a:ea typeface="HGｺﾞｼｯｸE"/>
              </a:rPr>
              <a:t>Hidden representation: Concatenate (*) and (**). (***)</a:t>
            </a: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2. Decoder: predict spectrogram. Decode (***) (with attention) in autoregressive manner.(****)</a:t>
            </a: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3. Calculate loss between (****) and spectrogram of Ground-Truth audio. Backpropagate and update params.</a:t>
            </a:r>
          </a:p>
          <a:p>
            <a:pPr marL="324485" lvl="1" indent="0">
              <a:buNone/>
            </a:pPr>
            <a:endParaRPr lang="ja-JP" altLang="en-US" dirty="0">
              <a:ea typeface="HGｺﾞｼｯｸE"/>
            </a:endParaRPr>
          </a:p>
          <a:p>
            <a:pPr marL="324485" lvl="1" indent="0">
              <a:buNone/>
            </a:pPr>
            <a:endParaRPr lang="ja-JP" altLang="en-US" dirty="0">
              <a:ea typeface="HGｺﾞｼｯｸE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EA0B780-6E49-442F-995B-85C1DC4D6E0D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ja-JP" sz="1600" cap="all" dirty="0">
                <a:solidFill>
                  <a:schemeClr val="bg1"/>
                </a:solidFill>
                <a:ea typeface="+mn-lt"/>
                <a:cs typeface="+mn-lt"/>
              </a:rPr>
              <a:t>BODY-EXPRESSION DRIVEN SPEECH SYNTHESIS</a:t>
            </a:r>
            <a:endParaRPr lang="ja-JP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07EE530-8CB0-462E-8B03-CDE4AF54A99D}"/>
              </a:ext>
            </a:extLst>
          </p:cNvPr>
          <p:cNvSpPr txBox="1">
            <a:spLocks/>
          </p:cNvSpPr>
          <p:nvPr/>
        </p:nvSpPr>
        <p:spPr>
          <a:xfrm>
            <a:off x="6098457" y="1891129"/>
            <a:ext cx="5512350" cy="4633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kumimoji="0" lang="ja-JP" altLang="en-US">
                <a:ea typeface="HGｺﾞｼｯｸE"/>
              </a:rPr>
              <a:t>Evaluation </a:t>
            </a:r>
            <a:endParaRPr kumimoji="0" lang="ja-JP" altLang="en-US" dirty="0">
              <a:ea typeface="HGｺﾞｼｯｸE"/>
            </a:endParaRPr>
          </a:p>
          <a:p>
            <a:pPr marL="324485" lvl="1" indent="0">
              <a:buFont typeface="Wingdings 2" panose="05020102010507070707" pitchFamily="18" charset="2"/>
              <a:buNone/>
            </a:pPr>
            <a:r>
              <a:rPr kumimoji="0" lang="ja-JP" altLang="en-US">
                <a:ea typeface="HGｺﾞｼｯｸE"/>
              </a:rPr>
              <a:t>1. Encoder</a:t>
            </a:r>
          </a:p>
          <a:p>
            <a:pPr marL="594360" lvl="2" indent="0">
              <a:buFont typeface="Wingdings 2" panose="05020102010507070707" pitchFamily="18" charset="2"/>
              <a:buNone/>
            </a:pPr>
            <a:r>
              <a:rPr kumimoji="0" lang="ja-JP" altLang="en-US">
                <a:ea typeface="HGｺﾞｼｯｸE"/>
              </a:rPr>
              <a:t>Input1: Test animation frames &gt; body-expression embedding sequence(*)</a:t>
            </a:r>
          </a:p>
          <a:p>
            <a:pPr marL="594360" lvl="2" indent="0">
              <a:buFont typeface="Wingdings 2" panose="05020102010507070707" pitchFamily="18" charset="2"/>
              <a:buNone/>
            </a:pPr>
            <a:r>
              <a:rPr kumimoji="0" lang="ja-JP" altLang="en-US">
                <a:ea typeface="HGｺﾞｼｯｸE"/>
              </a:rPr>
              <a:t>Input2: Target text &gt; Script embedding sequence(**)</a:t>
            </a:r>
          </a:p>
          <a:p>
            <a:pPr marL="594360" lvl="2" indent="0">
              <a:buFont typeface="Wingdings 2" panose="05020102010507070707" pitchFamily="18" charset="2"/>
              <a:buNone/>
            </a:pPr>
            <a:r>
              <a:rPr kumimoji="0" lang="ja-JP" altLang="en-US">
                <a:ea typeface="HGｺﾞｼｯｸE"/>
              </a:rPr>
              <a:t>Hidden representation: Concatenate (*) and (**). (***)</a:t>
            </a:r>
          </a:p>
          <a:p>
            <a:pPr marL="324485" lvl="1" indent="0">
              <a:buFont typeface="Wingdings 2" panose="05020102010507070707" pitchFamily="18" charset="2"/>
              <a:buNone/>
            </a:pPr>
            <a:r>
              <a:rPr kumimoji="0" lang="ja-JP" altLang="en-US">
                <a:ea typeface="HGｺﾞｼｯｸE"/>
              </a:rPr>
              <a:t>2. Decoder: predict spectrogram. Decode (***) (with attention) in autoregressive manner.(****)</a:t>
            </a:r>
          </a:p>
          <a:p>
            <a:pPr marL="324485" lvl="1" indent="0">
              <a:buNone/>
            </a:pPr>
            <a:r>
              <a:rPr kumimoji="0" lang="ja-JP" altLang="en-US">
                <a:ea typeface="HGｺﾞｼｯｸE"/>
              </a:rPr>
              <a:t>3. Vocoder: convert (****) to waveform using pretrained vocoder.</a:t>
            </a:r>
            <a:endParaRPr kumimoji="0"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kumimoji="0" lang="ja-JP" altLang="en-US">
                <a:ea typeface="HGｺﾞｼｯｸE"/>
              </a:rPr>
              <a:t>4. Evaluate: evaluate waveform with subjective(e.g. Mean Opinion Score) or objective(MCD, FFE, ...) methods.</a:t>
            </a:r>
          </a:p>
        </p:txBody>
      </p:sp>
    </p:spTree>
    <p:extLst>
      <p:ext uri="{BB962C8B-B14F-4D97-AF65-F5344CB8AC3E}">
        <p14:creationId xmlns:p14="http://schemas.microsoft.com/office/powerpoint/2010/main" val="1836260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Dividend</vt:lpstr>
      <vt:lpstr>Extracting speech style from Movie frames</vt:lpstr>
      <vt:lpstr>introduction</vt:lpstr>
      <vt:lpstr>approach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1013</cp:revision>
  <dcterms:created xsi:type="dcterms:W3CDTF">2019-10-29T06:28:38Z</dcterms:created>
  <dcterms:modified xsi:type="dcterms:W3CDTF">2019-11-04T02:06:45Z</dcterms:modified>
</cp:coreProperties>
</file>