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FD99A46-CEE4-413F-AFF5-1888943524ED}">
  <a:tblStyle styleId="{BFD99A46-CEE4-413F-AFF5-1888943524E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4A656BD-FA20-4582-94AF-E4A0D200D5AB}"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休憩時間と徒歩の往復時間</a:t>
            </a:r>
            <a:endParaRPr/>
          </a:p>
          <a:p>
            <a:pPr indent="0" lvl="0" marL="0" rtl="0" algn="l">
              <a:spcBef>
                <a:spcPts val="0"/>
              </a:spcBef>
              <a:spcAft>
                <a:spcPts val="0"/>
              </a:spcAft>
              <a:buNone/>
            </a:pPr>
            <a:r>
              <a:rPr lang="ja-JP"/>
              <a:t>飲み屋に行ってるやつ</a:t>
            </a:r>
            <a:endParaRPr/>
          </a:p>
          <a:p>
            <a:pPr indent="0" lvl="0" marL="0" rtl="0" algn="l">
              <a:spcBef>
                <a:spcPts val="0"/>
              </a:spcBef>
              <a:spcAft>
                <a:spcPts val="0"/>
              </a:spcAft>
              <a:buNone/>
            </a:pPr>
            <a:r>
              <a:rPr lang="ja-JP"/>
              <a:t>観光地のラベル用意しておく</a:t>
            </a:r>
            <a:endParaRPr/>
          </a:p>
          <a:p>
            <a:pPr indent="0" lvl="0" marL="0" rtl="0" algn="l">
              <a:spcBef>
                <a:spcPts val="0"/>
              </a:spcBef>
              <a:spcAft>
                <a:spcPts val="0"/>
              </a:spcAft>
              <a:buNone/>
            </a:pPr>
            <a:r>
              <a:rPr lang="ja-JP"/>
              <a:t>具体的な駅名について</a:t>
            </a:r>
            <a:endParaRPr/>
          </a:p>
        </p:txBody>
      </p:sp>
      <p:sp>
        <p:nvSpPr>
          <p:cNvPr id="188" name="Google Shape;18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縦軸に分散と追加</a:t>
            </a:r>
            <a:endParaRPr/>
          </a:p>
          <a:p>
            <a:pPr indent="0" lvl="0" marL="0" rtl="0" algn="l">
              <a:spcBef>
                <a:spcPts val="0"/>
              </a:spcBef>
              <a:spcAft>
                <a:spcPts val="0"/>
              </a:spcAft>
              <a:buNone/>
            </a:pPr>
            <a:r>
              <a:rPr lang="ja-JP"/>
              <a:t>説明重く</a:t>
            </a:r>
            <a:endParaRPr/>
          </a:p>
          <a:p>
            <a:pPr indent="0" lvl="0" marL="0" rtl="0" algn="l">
              <a:spcBef>
                <a:spcPts val="0"/>
              </a:spcBef>
              <a:spcAft>
                <a:spcPts val="0"/>
              </a:spcAft>
              <a:buNone/>
            </a:pPr>
            <a:r>
              <a:t/>
            </a:r>
            <a:endParaRPr/>
          </a:p>
        </p:txBody>
      </p:sp>
      <p:sp>
        <p:nvSpPr>
          <p:cNvPr id="242" name="Google Shape;24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1一番目と呼ばん目だけを説明</a:t>
            </a:r>
            <a:endParaRPr/>
          </a:p>
          <a:p>
            <a:pPr indent="0" lvl="0" marL="0" rtl="0" algn="l">
              <a:spcBef>
                <a:spcPts val="0"/>
              </a:spcBef>
              <a:spcAft>
                <a:spcPts val="0"/>
              </a:spcAft>
              <a:buNone/>
            </a:pPr>
            <a:r>
              <a:rPr lang="ja-JP"/>
              <a:t>前行程はそのまま</a:t>
            </a:r>
            <a:endParaRPr/>
          </a:p>
          <a:p>
            <a:pPr indent="0" lvl="0" marL="0" rtl="0" algn="l">
              <a:spcBef>
                <a:spcPts val="0"/>
              </a:spcBef>
              <a:spcAft>
                <a:spcPts val="0"/>
              </a:spcAft>
              <a:buNone/>
            </a:pPr>
            <a:r>
              <a:rPr lang="ja-JP"/>
              <a:t>幸福度、先行研究</a:t>
            </a:r>
            <a:endParaRPr/>
          </a:p>
          <a:p>
            <a:pPr indent="0" lvl="0" marL="0" rtl="0" algn="l">
              <a:spcBef>
                <a:spcPts val="0"/>
              </a:spcBef>
              <a:spcAft>
                <a:spcPts val="0"/>
              </a:spcAft>
              <a:buNone/>
            </a:pPr>
            <a:r>
              <a:t/>
            </a:r>
            <a:endParaRPr/>
          </a:p>
        </p:txBody>
      </p:sp>
      <p:sp>
        <p:nvSpPr>
          <p:cNvPr id="263" name="Google Shape;263;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縦書きテキスト"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縦書きタイトルと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セクション見出し"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のみ"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白紙"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コンテンツ"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図"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204600" y="955125"/>
            <a:ext cx="9553200" cy="1102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大規模移動データを用いた労働時間の長さが</a:t>
            </a:r>
            <a:br>
              <a:rPr lang="ja-JP" sz="3600"/>
            </a:br>
            <a:r>
              <a:rPr lang="ja-JP" sz="3600"/>
              <a:t>余暇行動に与える影響の研究</a:t>
            </a:r>
            <a:endParaRPr sz="3600"/>
          </a:p>
        </p:txBody>
      </p:sp>
      <p:sp>
        <p:nvSpPr>
          <p:cNvPr id="89" name="Google Shape;89;p13"/>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ja-JP">
                <a:solidFill>
                  <a:schemeClr val="dk1"/>
                </a:solidFill>
              </a:rPr>
              <a:t>東京大学 工学部</a:t>
            </a:r>
            <a:endParaRPr>
              <a:solidFill>
                <a:schemeClr val="dk1"/>
              </a:solidFill>
            </a:endParaRPr>
          </a:p>
          <a:p>
            <a:pPr indent="0" lvl="0" marL="0" rtl="0" algn="ctr">
              <a:spcBef>
                <a:spcPts val="640"/>
              </a:spcBef>
              <a:spcAft>
                <a:spcPts val="0"/>
              </a:spcAft>
              <a:buClr>
                <a:schemeClr val="dk1"/>
              </a:buClr>
              <a:buSzPts val="3200"/>
              <a:buNone/>
            </a:pPr>
            <a:r>
              <a:rPr lang="ja-JP">
                <a:solidFill>
                  <a:schemeClr val="dk1"/>
                </a:solidFill>
              </a:rPr>
              <a:t>田原 弘貴・大知正直・坂田一郎</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ja-JP"/>
              <a:t>提案手法の概要</a:t>
            </a:r>
            <a:endParaRPr/>
          </a:p>
        </p:txBody>
      </p:sp>
      <p:sp>
        <p:nvSpPr>
          <p:cNvPr id="146" name="Google Shape;146;p22"/>
          <p:cNvSpPr/>
          <p:nvPr/>
        </p:nvSpPr>
        <p:spPr>
          <a:xfrm>
            <a:off x="1577346" y="1208885"/>
            <a:ext cx="5981626" cy="1346606"/>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22"/>
          <p:cNvSpPr/>
          <p:nvPr/>
        </p:nvSpPr>
        <p:spPr>
          <a:xfrm>
            <a:off x="4843470" y="1377210"/>
            <a:ext cx="2449196" cy="979351"/>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2000">
                <a:solidFill>
                  <a:schemeClr val="dk1"/>
                </a:solidFill>
                <a:latin typeface="Calibri"/>
                <a:ea typeface="Calibri"/>
                <a:cs typeface="Calibri"/>
                <a:sym typeface="Calibri"/>
              </a:rPr>
              <a:t>利用目的の推定</a:t>
            </a:r>
            <a:endParaRPr sz="2000">
              <a:solidFill>
                <a:schemeClr val="dk1"/>
              </a:solidFill>
              <a:latin typeface="Calibri"/>
              <a:ea typeface="Calibri"/>
              <a:cs typeface="Calibri"/>
              <a:sym typeface="Calibri"/>
            </a:endParaRPr>
          </a:p>
        </p:txBody>
      </p:sp>
      <p:sp>
        <p:nvSpPr>
          <p:cNvPr id="148" name="Google Shape;148;p22"/>
          <p:cNvSpPr/>
          <p:nvPr/>
        </p:nvSpPr>
        <p:spPr>
          <a:xfrm>
            <a:off x="1905107" y="1377210"/>
            <a:ext cx="2440192" cy="979351"/>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2000">
                <a:solidFill>
                  <a:schemeClr val="dk1"/>
                </a:solidFill>
                <a:latin typeface="Calibri"/>
                <a:ea typeface="Calibri"/>
                <a:cs typeface="Calibri"/>
                <a:sym typeface="Calibri"/>
              </a:rPr>
              <a:t>労働時間</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ja-JP" sz="2000">
                <a:solidFill>
                  <a:schemeClr val="dk1"/>
                </a:solidFill>
                <a:latin typeface="Calibri"/>
                <a:ea typeface="Calibri"/>
                <a:cs typeface="Calibri"/>
                <a:sym typeface="Calibri"/>
              </a:rPr>
              <a:t>余暇行動の特定</a:t>
            </a:r>
            <a:endParaRPr sz="2000">
              <a:solidFill>
                <a:schemeClr val="dk1"/>
              </a:solidFill>
              <a:latin typeface="Calibri"/>
              <a:ea typeface="Calibri"/>
              <a:cs typeface="Calibri"/>
              <a:sym typeface="Calibri"/>
            </a:endParaRPr>
          </a:p>
        </p:txBody>
      </p:sp>
      <p:sp>
        <p:nvSpPr>
          <p:cNvPr id="149" name="Google Shape;149;p22"/>
          <p:cNvSpPr txBox="1"/>
          <p:nvPr/>
        </p:nvSpPr>
        <p:spPr>
          <a:xfrm>
            <a:off x="781112" y="747220"/>
            <a:ext cx="292935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Ⅰ.前処理</a:t>
            </a:r>
            <a:endParaRPr sz="2400">
              <a:solidFill>
                <a:schemeClr val="dk1"/>
              </a:solidFill>
              <a:latin typeface="Calibri"/>
              <a:ea typeface="Calibri"/>
              <a:cs typeface="Calibri"/>
              <a:sym typeface="Calibri"/>
            </a:endParaRPr>
          </a:p>
        </p:txBody>
      </p:sp>
      <p:cxnSp>
        <p:nvCxnSpPr>
          <p:cNvPr id="150" name="Google Shape;150;p22"/>
          <p:cNvCxnSpPr/>
          <p:nvPr/>
        </p:nvCxnSpPr>
        <p:spPr>
          <a:xfrm>
            <a:off x="4571371" y="2570968"/>
            <a:ext cx="0" cy="963873"/>
          </a:xfrm>
          <a:prstGeom prst="straightConnector1">
            <a:avLst/>
          </a:prstGeom>
          <a:noFill/>
          <a:ln cap="flat" cmpd="sng" w="57150">
            <a:solidFill>
              <a:schemeClr val="dk1"/>
            </a:solidFill>
            <a:prstDash val="solid"/>
            <a:round/>
            <a:headEnd len="sm" w="sm" type="none"/>
            <a:tailEnd len="med" w="med" type="stealth"/>
          </a:ln>
          <a:effectLst>
            <a:outerShdw blurRad="40000" rotWithShape="0" dir="5400000" dist="20000">
              <a:srgbClr val="000000">
                <a:alpha val="37647"/>
              </a:srgbClr>
            </a:outerShdw>
          </a:effectLst>
        </p:spPr>
      </p:cxnSp>
      <p:sp>
        <p:nvSpPr>
          <p:cNvPr id="151" name="Google Shape;151;p22"/>
          <p:cNvSpPr/>
          <p:nvPr/>
        </p:nvSpPr>
        <p:spPr>
          <a:xfrm>
            <a:off x="322682" y="3641958"/>
            <a:ext cx="8672845" cy="1316002"/>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22"/>
          <p:cNvSpPr/>
          <p:nvPr/>
        </p:nvSpPr>
        <p:spPr>
          <a:xfrm>
            <a:off x="6209212" y="3878677"/>
            <a:ext cx="2699520" cy="865049"/>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ja-JP" sz="2400">
                <a:solidFill>
                  <a:schemeClr val="dk1"/>
                </a:solidFill>
                <a:latin typeface="Calibri"/>
                <a:ea typeface="Calibri"/>
                <a:cs typeface="Calibri"/>
                <a:sym typeface="Calibri"/>
              </a:rPr>
              <a:t>余暇回数</a:t>
            </a:r>
            <a:r>
              <a:rPr b="1" lang="ja-JP" sz="2000">
                <a:solidFill>
                  <a:schemeClr val="dk1"/>
                </a:solidFill>
                <a:latin typeface="Calibri"/>
                <a:ea typeface="Calibri"/>
                <a:cs typeface="Calibri"/>
                <a:sym typeface="Calibri"/>
              </a:rPr>
              <a:t>の多い</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ja-JP" sz="2000">
                <a:solidFill>
                  <a:schemeClr val="dk1"/>
                </a:solidFill>
                <a:latin typeface="Calibri"/>
                <a:ea typeface="Calibri"/>
                <a:cs typeface="Calibri"/>
                <a:sym typeface="Calibri"/>
              </a:rPr>
              <a:t>長時間労働者の特徴</a:t>
            </a:r>
            <a:endParaRPr sz="2000">
              <a:solidFill>
                <a:schemeClr val="dk1"/>
              </a:solidFill>
              <a:latin typeface="Calibri"/>
              <a:ea typeface="Calibri"/>
              <a:cs typeface="Calibri"/>
              <a:sym typeface="Calibri"/>
            </a:endParaRPr>
          </a:p>
        </p:txBody>
      </p:sp>
      <p:sp>
        <p:nvSpPr>
          <p:cNvPr id="153" name="Google Shape;153;p22"/>
          <p:cNvSpPr/>
          <p:nvPr/>
        </p:nvSpPr>
        <p:spPr>
          <a:xfrm>
            <a:off x="3339058" y="3868120"/>
            <a:ext cx="2729010" cy="875606"/>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2000">
                <a:solidFill>
                  <a:schemeClr val="dk1"/>
                </a:solidFill>
                <a:latin typeface="Calibri"/>
                <a:ea typeface="Calibri"/>
                <a:cs typeface="Calibri"/>
                <a:sym typeface="Calibri"/>
              </a:rPr>
              <a:t>余暇への</a:t>
            </a:r>
            <a:r>
              <a:rPr b="1" lang="ja-JP" sz="2400">
                <a:solidFill>
                  <a:schemeClr val="dk1"/>
                </a:solidFill>
                <a:latin typeface="Calibri"/>
                <a:ea typeface="Calibri"/>
                <a:cs typeface="Calibri"/>
                <a:sym typeface="Calibri"/>
              </a:rPr>
              <a:t>質的</a:t>
            </a:r>
            <a:r>
              <a:rPr lang="ja-JP" sz="2000">
                <a:solidFill>
                  <a:schemeClr val="dk1"/>
                </a:solidFill>
                <a:latin typeface="Calibri"/>
                <a:ea typeface="Calibri"/>
                <a:cs typeface="Calibri"/>
                <a:sym typeface="Calibri"/>
              </a:rPr>
              <a:t>な影響</a:t>
            </a:r>
            <a:endParaRPr/>
          </a:p>
        </p:txBody>
      </p:sp>
      <p:sp>
        <p:nvSpPr>
          <p:cNvPr id="154" name="Google Shape;154;p22"/>
          <p:cNvSpPr/>
          <p:nvPr/>
        </p:nvSpPr>
        <p:spPr>
          <a:xfrm>
            <a:off x="439851" y="3878677"/>
            <a:ext cx="2796781" cy="865049"/>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ja-JP" sz="2000">
                <a:solidFill>
                  <a:schemeClr val="dk1"/>
                </a:solidFill>
                <a:latin typeface="Calibri"/>
                <a:ea typeface="Calibri"/>
                <a:cs typeface="Calibri"/>
                <a:sym typeface="Calibri"/>
              </a:rPr>
              <a:t>余暇への</a:t>
            </a:r>
            <a:r>
              <a:rPr b="1" lang="ja-JP" sz="2400">
                <a:solidFill>
                  <a:schemeClr val="dk1"/>
                </a:solidFill>
                <a:latin typeface="Calibri"/>
                <a:ea typeface="Calibri"/>
                <a:cs typeface="Calibri"/>
                <a:sym typeface="Calibri"/>
              </a:rPr>
              <a:t>量的</a:t>
            </a:r>
            <a:r>
              <a:rPr lang="ja-JP" sz="2000">
                <a:solidFill>
                  <a:schemeClr val="dk1"/>
                </a:solidFill>
                <a:latin typeface="Calibri"/>
                <a:ea typeface="Calibri"/>
                <a:cs typeface="Calibri"/>
                <a:sym typeface="Calibri"/>
              </a:rPr>
              <a:t>な影響</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sp>
        <p:nvSpPr>
          <p:cNvPr id="155" name="Google Shape;155;p22"/>
          <p:cNvSpPr txBox="1"/>
          <p:nvPr/>
        </p:nvSpPr>
        <p:spPr>
          <a:xfrm>
            <a:off x="145871" y="2959229"/>
            <a:ext cx="419942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Ⅱ.余暇行動への影響の特定</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457200" y="113847"/>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前処理</a:t>
            </a:r>
            <a:endParaRPr sz="3600"/>
          </a:p>
        </p:txBody>
      </p:sp>
      <p:sp>
        <p:nvSpPr>
          <p:cNvPr id="161" name="Google Shape;161;p23"/>
          <p:cNvSpPr/>
          <p:nvPr/>
        </p:nvSpPr>
        <p:spPr>
          <a:xfrm>
            <a:off x="122405" y="918140"/>
            <a:ext cx="4666672" cy="4106013"/>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23"/>
          <p:cNvSpPr/>
          <p:nvPr/>
        </p:nvSpPr>
        <p:spPr>
          <a:xfrm>
            <a:off x="4921044" y="918141"/>
            <a:ext cx="4102369" cy="4039818"/>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23"/>
          <p:cNvSpPr txBox="1"/>
          <p:nvPr/>
        </p:nvSpPr>
        <p:spPr>
          <a:xfrm>
            <a:off x="457200" y="997422"/>
            <a:ext cx="3857559"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2400">
                <a:solidFill>
                  <a:schemeClr val="dk1"/>
                </a:solidFill>
                <a:latin typeface="Calibri"/>
                <a:ea typeface="Calibri"/>
                <a:cs typeface="Calibri"/>
                <a:sym typeface="Calibri"/>
              </a:rPr>
              <a:t>労働時間と余暇行動の特定</a:t>
            </a:r>
            <a:endParaRPr sz="2400">
              <a:solidFill>
                <a:schemeClr val="dk1"/>
              </a:solidFill>
              <a:latin typeface="Calibri"/>
              <a:ea typeface="Calibri"/>
              <a:cs typeface="Calibri"/>
              <a:sym typeface="Calibri"/>
            </a:endParaRPr>
          </a:p>
        </p:txBody>
      </p:sp>
      <p:sp>
        <p:nvSpPr>
          <p:cNvPr id="164" name="Google Shape;164;p23"/>
          <p:cNvSpPr txBox="1"/>
          <p:nvPr/>
        </p:nvSpPr>
        <p:spPr>
          <a:xfrm>
            <a:off x="172475" y="1459075"/>
            <a:ext cx="5110500" cy="3816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Calibri"/>
              <a:buAutoNum type="arabicPeriod"/>
            </a:pPr>
            <a:r>
              <a:rPr lang="ja-JP" sz="2000">
                <a:solidFill>
                  <a:schemeClr val="dk1"/>
                </a:solidFill>
                <a:latin typeface="Calibri"/>
                <a:ea typeface="Calibri"/>
                <a:cs typeface="Calibri"/>
                <a:sym typeface="Calibri"/>
              </a:rPr>
              <a:t>最寄駅を特定</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	 </a:t>
            </a:r>
            <a:r>
              <a:rPr lang="ja-JP" sz="1900">
                <a:solidFill>
                  <a:schemeClr val="dk1"/>
                </a:solidFill>
                <a:latin typeface="Calibri"/>
                <a:ea typeface="Calibri"/>
                <a:cs typeface="Calibri"/>
                <a:sym typeface="Calibri"/>
              </a:rPr>
              <a:t>-  1日の</a:t>
            </a:r>
            <a:r>
              <a:rPr lang="ja-JP" sz="1900">
                <a:solidFill>
                  <a:srgbClr val="FF0000"/>
                </a:solidFill>
                <a:latin typeface="Calibri"/>
                <a:ea typeface="Calibri"/>
                <a:cs typeface="Calibri"/>
                <a:sym typeface="Calibri"/>
              </a:rPr>
              <a:t>最初に利用する回数</a:t>
            </a:r>
            <a:r>
              <a:rPr lang="ja-JP" sz="1900">
                <a:solidFill>
                  <a:schemeClr val="dk1"/>
                </a:solidFill>
                <a:latin typeface="Calibri"/>
                <a:ea typeface="Calibri"/>
                <a:cs typeface="Calibri"/>
                <a:sym typeface="Calibri"/>
              </a:rPr>
              <a:t>が</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rPr lang="ja-JP" sz="1900">
                <a:solidFill>
                  <a:schemeClr val="dk1"/>
                </a:solidFill>
                <a:latin typeface="Calibri"/>
                <a:ea typeface="Calibri"/>
                <a:cs typeface="Calibri"/>
                <a:sym typeface="Calibri"/>
              </a:rPr>
              <a:t>	   最も多い駅</a:t>
            </a:r>
            <a:endParaRPr sz="1900">
              <a:solidFill>
                <a:schemeClr val="dk1"/>
              </a:solidFill>
              <a:latin typeface="Calibri"/>
              <a:ea typeface="Calibri"/>
              <a:cs typeface="Calibri"/>
              <a:sym typeface="Calibri"/>
            </a:endParaRPr>
          </a:p>
          <a:p>
            <a:pPr indent="-342900" lvl="0" marL="342900" marR="0" rtl="0" algn="l">
              <a:lnSpc>
                <a:spcPct val="130000"/>
              </a:lnSpc>
              <a:spcBef>
                <a:spcPts val="0"/>
              </a:spcBef>
              <a:spcAft>
                <a:spcPts val="0"/>
              </a:spcAft>
              <a:buClr>
                <a:schemeClr val="dk1"/>
              </a:buClr>
              <a:buSzPts val="2000"/>
              <a:buFont typeface="Calibri"/>
              <a:buAutoNum type="arabicPeriod" startAt="2"/>
            </a:pPr>
            <a:r>
              <a:rPr lang="ja-JP" sz="2000">
                <a:solidFill>
                  <a:schemeClr val="dk1"/>
                </a:solidFill>
                <a:latin typeface="Calibri"/>
                <a:ea typeface="Calibri"/>
                <a:cs typeface="Calibri"/>
                <a:sym typeface="Calibri"/>
              </a:rPr>
              <a:t>職場の最寄駅（通勤駅）を特定</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	 -  </a:t>
            </a:r>
            <a:r>
              <a:rPr lang="ja-JP" sz="1900">
                <a:solidFill>
                  <a:srgbClr val="FF0000"/>
                </a:solidFill>
                <a:latin typeface="Calibri"/>
                <a:ea typeface="Calibri"/>
                <a:cs typeface="Calibri"/>
                <a:sym typeface="Calibri"/>
              </a:rPr>
              <a:t>最寄駅からの定期券</a:t>
            </a:r>
            <a:r>
              <a:rPr lang="ja-JP" sz="1900">
                <a:solidFill>
                  <a:schemeClr val="dk1"/>
                </a:solidFill>
                <a:latin typeface="Calibri"/>
                <a:ea typeface="Calibri"/>
                <a:cs typeface="Calibri"/>
                <a:sym typeface="Calibri"/>
              </a:rPr>
              <a:t>による</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rPr lang="ja-JP" sz="1900">
                <a:solidFill>
                  <a:schemeClr val="dk1"/>
                </a:solidFill>
                <a:latin typeface="Calibri"/>
                <a:ea typeface="Calibri"/>
                <a:cs typeface="Calibri"/>
                <a:sym typeface="Calibri"/>
              </a:rPr>
              <a:t>	    移動が最も多い駅</a:t>
            </a:r>
            <a:endParaRPr sz="1900">
              <a:solidFill>
                <a:schemeClr val="dk1"/>
              </a:solidFill>
              <a:latin typeface="Calibri"/>
              <a:ea typeface="Calibri"/>
              <a:cs typeface="Calibri"/>
              <a:sym typeface="Calibri"/>
            </a:endParaRPr>
          </a:p>
          <a:p>
            <a:pPr indent="-342900" lvl="0" marL="342900" marR="0" rtl="0" algn="l">
              <a:lnSpc>
                <a:spcPct val="130000"/>
              </a:lnSpc>
              <a:spcBef>
                <a:spcPts val="0"/>
              </a:spcBef>
              <a:spcAft>
                <a:spcPts val="0"/>
              </a:spcAft>
              <a:buClr>
                <a:schemeClr val="dk1"/>
              </a:buClr>
              <a:buSzPts val="2000"/>
              <a:buFont typeface="Calibri"/>
              <a:buAutoNum type="arabicPeriod" startAt="3"/>
            </a:pPr>
            <a:r>
              <a:rPr lang="ja-JP" sz="2000">
                <a:solidFill>
                  <a:schemeClr val="dk1"/>
                </a:solidFill>
                <a:latin typeface="Calibri"/>
                <a:ea typeface="Calibri"/>
                <a:cs typeface="Calibri"/>
                <a:sym typeface="Calibri"/>
              </a:rPr>
              <a:t>労働時間を測定</a:t>
            </a:r>
            <a:endParaRPr sz="2000">
              <a:solidFill>
                <a:schemeClr val="dk1"/>
              </a:solidFill>
              <a:latin typeface="Calibri"/>
              <a:ea typeface="Calibri"/>
              <a:cs typeface="Calibri"/>
              <a:sym typeface="Calibri"/>
            </a:endParaRPr>
          </a:p>
          <a:p>
            <a:pPr indent="0" lvl="0" marL="0" marR="0" rtl="0" algn="l">
              <a:lnSpc>
                <a:spcPct val="130000"/>
              </a:lnSpc>
              <a:spcBef>
                <a:spcPts val="0"/>
              </a:spcBef>
              <a:spcAft>
                <a:spcPts val="0"/>
              </a:spcAft>
              <a:buNone/>
            </a:pPr>
            <a:r>
              <a:rPr lang="ja-JP" sz="2000">
                <a:solidFill>
                  <a:schemeClr val="dk1"/>
                </a:solidFill>
                <a:latin typeface="Calibri"/>
                <a:ea typeface="Calibri"/>
                <a:cs typeface="Calibri"/>
                <a:sym typeface="Calibri"/>
              </a:rPr>
              <a:t>    </a:t>
            </a:r>
            <a:r>
              <a:rPr lang="ja-JP" sz="1900">
                <a:solidFill>
                  <a:schemeClr val="dk1"/>
                </a:solidFill>
                <a:latin typeface="Calibri"/>
                <a:ea typeface="Calibri"/>
                <a:cs typeface="Calibri"/>
                <a:sym typeface="Calibri"/>
              </a:rPr>
              <a:t>- 通勤駅に着いてから通勤駅を出るまで</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　</a:t>
            </a:r>
            <a:r>
              <a:rPr lang="ja-JP" sz="1900">
                <a:solidFill>
                  <a:schemeClr val="dk1"/>
                </a:solidFill>
                <a:latin typeface="Calibri"/>
                <a:ea typeface="Calibri"/>
                <a:cs typeface="Calibri"/>
                <a:sym typeface="Calibri"/>
              </a:rPr>
              <a:t>- 移動時間・休憩時間(約1.5時間）も</a:t>
            </a:r>
            <a:r>
              <a:rPr lang="ja-JP" sz="1900">
                <a:solidFill>
                  <a:srgbClr val="FF0000"/>
                </a:solidFill>
                <a:latin typeface="Calibri"/>
                <a:ea typeface="Calibri"/>
                <a:cs typeface="Calibri"/>
                <a:sym typeface="Calibri"/>
              </a:rPr>
              <a:t>含む</a:t>
            </a:r>
            <a:endParaRPr sz="1900">
              <a:solidFill>
                <a:srgbClr val="FF0000"/>
              </a:solidFill>
              <a:latin typeface="Calibri"/>
              <a:ea typeface="Calibri"/>
              <a:cs typeface="Calibri"/>
              <a:sym typeface="Calibri"/>
            </a:endParaRPr>
          </a:p>
          <a:p>
            <a:pPr indent="0" lvl="0" marL="0" marR="0" rtl="0" algn="l">
              <a:lnSpc>
                <a:spcPct val="130000"/>
              </a:lnSpc>
              <a:spcBef>
                <a:spcPts val="0"/>
              </a:spcBef>
              <a:spcAft>
                <a:spcPts val="0"/>
              </a:spcAft>
              <a:buNone/>
            </a:pPr>
            <a:r>
              <a:rPr lang="ja-JP" sz="2000">
                <a:solidFill>
                  <a:schemeClr val="dk1"/>
                </a:solidFill>
                <a:latin typeface="Calibri"/>
                <a:ea typeface="Calibri"/>
                <a:cs typeface="Calibri"/>
                <a:sym typeface="Calibri"/>
              </a:rPr>
              <a:t>4.  土日の余暇行動を特定</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65" name="Google Shape;165;p23"/>
          <p:cNvSpPr txBox="1"/>
          <p:nvPr/>
        </p:nvSpPr>
        <p:spPr>
          <a:xfrm>
            <a:off x="5100962" y="997422"/>
            <a:ext cx="3857559"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2400">
                <a:solidFill>
                  <a:schemeClr val="dk1"/>
                </a:solidFill>
                <a:latin typeface="Calibri"/>
                <a:ea typeface="Calibri"/>
                <a:cs typeface="Calibri"/>
                <a:sym typeface="Calibri"/>
              </a:rPr>
              <a:t>移動目的の推定</a:t>
            </a:r>
            <a:endParaRPr sz="2400">
              <a:solidFill>
                <a:schemeClr val="dk1"/>
              </a:solidFill>
              <a:latin typeface="Calibri"/>
              <a:ea typeface="Calibri"/>
              <a:cs typeface="Calibri"/>
              <a:sym typeface="Calibri"/>
            </a:endParaRPr>
          </a:p>
        </p:txBody>
      </p:sp>
      <p:sp>
        <p:nvSpPr>
          <p:cNvPr id="166" name="Google Shape;166;p23"/>
          <p:cNvSpPr txBox="1"/>
          <p:nvPr/>
        </p:nvSpPr>
        <p:spPr>
          <a:xfrm>
            <a:off x="4870325" y="1621350"/>
            <a:ext cx="4422600" cy="263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1900">
                <a:solidFill>
                  <a:schemeClr val="dk1"/>
                </a:solidFill>
                <a:latin typeface="Calibri"/>
                <a:ea typeface="Calibri"/>
                <a:cs typeface="Calibri"/>
                <a:sym typeface="Calibri"/>
              </a:rPr>
              <a:t>類似の利用パターンを持つ駅を</a:t>
            </a:r>
            <a:endParaRPr sz="1900">
              <a:solidFill>
                <a:schemeClr val="dk1"/>
              </a:solidFill>
              <a:latin typeface="Calibri"/>
              <a:ea typeface="Calibri"/>
              <a:cs typeface="Calibri"/>
              <a:sym typeface="Calibri"/>
            </a:endParaRPr>
          </a:p>
          <a:p>
            <a:pPr indent="0" lvl="0" marL="0" marR="0" rtl="0" algn="ctr">
              <a:spcBef>
                <a:spcPts val="0"/>
              </a:spcBef>
              <a:spcAft>
                <a:spcPts val="0"/>
              </a:spcAft>
              <a:buNone/>
            </a:pPr>
            <a:r>
              <a:rPr lang="ja-JP" sz="1900">
                <a:solidFill>
                  <a:srgbClr val="FF0000"/>
                </a:solidFill>
                <a:latin typeface="Calibri"/>
                <a:ea typeface="Calibri"/>
                <a:cs typeface="Calibri"/>
                <a:sym typeface="Calibri"/>
              </a:rPr>
              <a:t>K-means法</a:t>
            </a:r>
            <a:r>
              <a:rPr lang="ja-JP" sz="1900">
                <a:solidFill>
                  <a:schemeClr val="dk1"/>
                </a:solidFill>
                <a:latin typeface="Calibri"/>
                <a:ea typeface="Calibri"/>
                <a:cs typeface="Calibri"/>
                <a:sym typeface="Calibri"/>
              </a:rPr>
              <a:t>で特定</a:t>
            </a:r>
            <a:endParaRPr sz="19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900">
              <a:solidFill>
                <a:schemeClr val="dk1"/>
              </a:solidFill>
              <a:latin typeface="Calibri"/>
              <a:ea typeface="Calibri"/>
              <a:cs typeface="Calibri"/>
              <a:sym typeface="Calibri"/>
            </a:endParaRPr>
          </a:p>
          <a:p>
            <a:pPr indent="-330200" lvl="0" marL="342900" marR="0" rtl="0" algn="l">
              <a:lnSpc>
                <a:spcPct val="140000"/>
              </a:lnSpc>
              <a:spcBef>
                <a:spcPts val="0"/>
              </a:spcBef>
              <a:spcAft>
                <a:spcPts val="0"/>
              </a:spcAft>
              <a:buClr>
                <a:schemeClr val="dk1"/>
              </a:buClr>
              <a:buSzPts val="1700"/>
              <a:buFont typeface="Calibri"/>
              <a:buAutoNum type="arabicPeriod"/>
            </a:pPr>
            <a:r>
              <a:rPr lang="ja-JP" sz="1700">
                <a:solidFill>
                  <a:schemeClr val="dk1"/>
                </a:solidFill>
                <a:latin typeface="Calibri"/>
                <a:ea typeface="Calibri"/>
                <a:cs typeface="Calibri"/>
                <a:sym typeface="Calibri"/>
              </a:rPr>
              <a:t>観光地・・・土日の流入が多い</a:t>
            </a:r>
            <a:endParaRPr sz="1700">
              <a:solidFill>
                <a:schemeClr val="dk1"/>
              </a:solidFill>
              <a:latin typeface="Calibri"/>
              <a:ea typeface="Calibri"/>
              <a:cs typeface="Calibri"/>
              <a:sym typeface="Calibri"/>
            </a:endParaRPr>
          </a:p>
          <a:p>
            <a:pPr indent="-330200" lvl="0" marL="342900" marR="0" rtl="0" algn="l">
              <a:lnSpc>
                <a:spcPct val="140000"/>
              </a:lnSpc>
              <a:spcBef>
                <a:spcPts val="0"/>
              </a:spcBef>
              <a:spcAft>
                <a:spcPts val="0"/>
              </a:spcAft>
              <a:buClr>
                <a:schemeClr val="dk1"/>
              </a:buClr>
              <a:buSzPts val="1700"/>
              <a:buFont typeface="Calibri"/>
              <a:buAutoNum type="arabicPeriod"/>
            </a:pPr>
            <a:r>
              <a:rPr lang="ja-JP" sz="1700">
                <a:solidFill>
                  <a:schemeClr val="dk1"/>
                </a:solidFill>
                <a:latin typeface="Calibri"/>
                <a:ea typeface="Calibri"/>
                <a:cs typeface="Calibri"/>
                <a:sym typeface="Calibri"/>
              </a:rPr>
              <a:t>大都市・・・日中の流入がかなり多い</a:t>
            </a:r>
            <a:endParaRPr sz="1700">
              <a:solidFill>
                <a:schemeClr val="dk1"/>
              </a:solidFill>
              <a:latin typeface="Calibri"/>
              <a:ea typeface="Calibri"/>
              <a:cs typeface="Calibri"/>
              <a:sym typeface="Calibri"/>
            </a:endParaRPr>
          </a:p>
          <a:p>
            <a:pPr indent="-330200" lvl="0" marL="342900" marR="0" rtl="0" algn="l">
              <a:lnSpc>
                <a:spcPct val="140000"/>
              </a:lnSpc>
              <a:spcBef>
                <a:spcPts val="0"/>
              </a:spcBef>
              <a:spcAft>
                <a:spcPts val="0"/>
              </a:spcAft>
              <a:buClr>
                <a:schemeClr val="dk1"/>
              </a:buClr>
              <a:buSzPts val="1700"/>
              <a:buFont typeface="Calibri"/>
              <a:buAutoNum type="arabicPeriod"/>
            </a:pPr>
            <a:r>
              <a:rPr lang="ja-JP" sz="1700">
                <a:solidFill>
                  <a:schemeClr val="dk1"/>
                </a:solidFill>
                <a:latin typeface="Calibri"/>
                <a:ea typeface="Calibri"/>
                <a:cs typeface="Calibri"/>
                <a:sym typeface="Calibri"/>
              </a:rPr>
              <a:t>中規模都市・・・日中の流出が多い</a:t>
            </a:r>
            <a:endParaRPr sz="1700">
              <a:solidFill>
                <a:schemeClr val="dk1"/>
              </a:solidFill>
              <a:latin typeface="Calibri"/>
              <a:ea typeface="Calibri"/>
              <a:cs typeface="Calibri"/>
              <a:sym typeface="Calibri"/>
            </a:endParaRPr>
          </a:p>
          <a:p>
            <a:pPr indent="-330200" lvl="0" marL="342900" marR="0" rtl="0" algn="l">
              <a:lnSpc>
                <a:spcPct val="140000"/>
              </a:lnSpc>
              <a:spcBef>
                <a:spcPts val="0"/>
              </a:spcBef>
              <a:spcAft>
                <a:spcPts val="0"/>
              </a:spcAft>
              <a:buClr>
                <a:schemeClr val="dk1"/>
              </a:buClr>
              <a:buSzPts val="1700"/>
              <a:buFont typeface="Calibri"/>
              <a:buAutoNum type="arabicPeriod"/>
            </a:pPr>
            <a:r>
              <a:rPr lang="ja-JP" sz="1700">
                <a:solidFill>
                  <a:schemeClr val="dk1"/>
                </a:solidFill>
                <a:latin typeface="Calibri"/>
                <a:ea typeface="Calibri"/>
                <a:cs typeface="Calibri"/>
                <a:sym typeface="Calibri"/>
              </a:rPr>
              <a:t>郊外・・・流出・流入ともに少ない</a:t>
            </a:r>
            <a:endParaRPr sz="17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ja-JP"/>
              <a:t>余暇行動への影響の特定</a:t>
            </a:r>
            <a:endParaRPr/>
          </a:p>
        </p:txBody>
      </p:sp>
      <p:sp>
        <p:nvSpPr>
          <p:cNvPr id="172" name="Google Shape;172;p24"/>
          <p:cNvSpPr/>
          <p:nvPr/>
        </p:nvSpPr>
        <p:spPr>
          <a:xfrm>
            <a:off x="267855" y="1805676"/>
            <a:ext cx="2472952" cy="2660545"/>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24"/>
          <p:cNvSpPr/>
          <p:nvPr/>
        </p:nvSpPr>
        <p:spPr>
          <a:xfrm>
            <a:off x="2930152" y="1805676"/>
            <a:ext cx="2501548" cy="2660545"/>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24"/>
          <p:cNvSpPr/>
          <p:nvPr/>
        </p:nvSpPr>
        <p:spPr>
          <a:xfrm>
            <a:off x="5938339" y="2050947"/>
            <a:ext cx="2935989" cy="2415274"/>
          </a:xfrm>
          <a:prstGeom prst="roundRect">
            <a:avLst>
              <a:gd fmla="val 16667"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24"/>
          <p:cNvSpPr txBox="1"/>
          <p:nvPr/>
        </p:nvSpPr>
        <p:spPr>
          <a:xfrm>
            <a:off x="267854" y="1992937"/>
            <a:ext cx="2472953"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2400">
                <a:solidFill>
                  <a:schemeClr val="dk1"/>
                </a:solidFill>
                <a:latin typeface="Calibri"/>
                <a:ea typeface="Calibri"/>
                <a:cs typeface="Calibri"/>
                <a:sym typeface="Calibri"/>
              </a:rPr>
              <a:t>余暇への</a:t>
            </a:r>
            <a:r>
              <a:rPr b="1" lang="ja-JP" sz="2400">
                <a:solidFill>
                  <a:schemeClr val="dk1"/>
                </a:solidFill>
                <a:latin typeface="Calibri"/>
                <a:ea typeface="Calibri"/>
                <a:cs typeface="Calibri"/>
                <a:sym typeface="Calibri"/>
              </a:rPr>
              <a:t>量的</a:t>
            </a:r>
            <a:r>
              <a:rPr lang="ja-JP" sz="2400">
                <a:solidFill>
                  <a:schemeClr val="dk1"/>
                </a:solidFill>
                <a:latin typeface="Calibri"/>
                <a:ea typeface="Calibri"/>
                <a:cs typeface="Calibri"/>
                <a:sym typeface="Calibri"/>
              </a:rPr>
              <a:t>な</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ja-JP" sz="2400">
                <a:solidFill>
                  <a:schemeClr val="dk1"/>
                </a:solidFill>
                <a:latin typeface="Calibri"/>
                <a:ea typeface="Calibri"/>
                <a:cs typeface="Calibri"/>
                <a:sym typeface="Calibri"/>
              </a:rPr>
              <a:t>影響</a:t>
            </a:r>
            <a:endParaRPr sz="2400">
              <a:solidFill>
                <a:schemeClr val="dk1"/>
              </a:solidFill>
              <a:latin typeface="Calibri"/>
              <a:ea typeface="Calibri"/>
              <a:cs typeface="Calibri"/>
              <a:sym typeface="Calibri"/>
            </a:endParaRPr>
          </a:p>
        </p:txBody>
      </p:sp>
      <p:sp>
        <p:nvSpPr>
          <p:cNvPr id="176" name="Google Shape;176;p24"/>
          <p:cNvSpPr txBox="1"/>
          <p:nvPr/>
        </p:nvSpPr>
        <p:spPr>
          <a:xfrm>
            <a:off x="2930151" y="1902580"/>
            <a:ext cx="2501549"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2400">
                <a:solidFill>
                  <a:schemeClr val="dk1"/>
                </a:solidFill>
                <a:latin typeface="Calibri"/>
                <a:ea typeface="Calibri"/>
                <a:cs typeface="Calibri"/>
                <a:sym typeface="Calibri"/>
              </a:rPr>
              <a:t>余暇への</a:t>
            </a:r>
            <a:r>
              <a:rPr b="1" lang="ja-JP" sz="2400">
                <a:solidFill>
                  <a:schemeClr val="dk1"/>
                </a:solidFill>
                <a:latin typeface="Calibri"/>
                <a:ea typeface="Calibri"/>
                <a:cs typeface="Calibri"/>
                <a:sym typeface="Calibri"/>
              </a:rPr>
              <a:t>質的</a:t>
            </a:r>
            <a:r>
              <a:rPr lang="ja-JP" sz="2400">
                <a:solidFill>
                  <a:schemeClr val="dk1"/>
                </a:solidFill>
                <a:latin typeface="Calibri"/>
                <a:ea typeface="Calibri"/>
                <a:cs typeface="Calibri"/>
                <a:sym typeface="Calibri"/>
              </a:rPr>
              <a:t>な</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ja-JP" sz="2400">
                <a:solidFill>
                  <a:schemeClr val="dk1"/>
                </a:solidFill>
                <a:latin typeface="Calibri"/>
                <a:ea typeface="Calibri"/>
                <a:cs typeface="Calibri"/>
                <a:sym typeface="Calibri"/>
              </a:rPr>
              <a:t>影響</a:t>
            </a:r>
            <a:endParaRPr sz="2400">
              <a:solidFill>
                <a:schemeClr val="dk1"/>
              </a:solidFill>
              <a:latin typeface="Calibri"/>
              <a:ea typeface="Calibri"/>
              <a:cs typeface="Calibri"/>
              <a:sym typeface="Calibri"/>
            </a:endParaRPr>
          </a:p>
        </p:txBody>
      </p:sp>
      <p:sp>
        <p:nvSpPr>
          <p:cNvPr id="177" name="Google Shape;177;p24"/>
          <p:cNvSpPr txBox="1"/>
          <p:nvPr/>
        </p:nvSpPr>
        <p:spPr>
          <a:xfrm>
            <a:off x="5938339" y="2084406"/>
            <a:ext cx="2935989"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ja-JP" sz="2400">
                <a:solidFill>
                  <a:schemeClr val="dk1"/>
                </a:solidFill>
                <a:latin typeface="Calibri"/>
                <a:ea typeface="Calibri"/>
                <a:cs typeface="Calibri"/>
                <a:sym typeface="Calibri"/>
              </a:rPr>
              <a:t>余暇回数の多い</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ja-JP" sz="2400">
                <a:solidFill>
                  <a:schemeClr val="dk1"/>
                </a:solidFill>
                <a:latin typeface="Calibri"/>
                <a:ea typeface="Calibri"/>
                <a:cs typeface="Calibri"/>
                <a:sym typeface="Calibri"/>
              </a:rPr>
              <a:t>長時間労働者の特徴</a:t>
            </a:r>
            <a:endParaRPr sz="2400">
              <a:solidFill>
                <a:schemeClr val="dk1"/>
              </a:solidFill>
              <a:latin typeface="Calibri"/>
              <a:ea typeface="Calibri"/>
              <a:cs typeface="Calibri"/>
              <a:sym typeface="Calibri"/>
            </a:endParaRPr>
          </a:p>
        </p:txBody>
      </p:sp>
      <p:sp>
        <p:nvSpPr>
          <p:cNvPr id="178" name="Google Shape;178;p24"/>
          <p:cNvSpPr txBox="1"/>
          <p:nvPr/>
        </p:nvSpPr>
        <p:spPr>
          <a:xfrm>
            <a:off x="2930153" y="2583489"/>
            <a:ext cx="2822860" cy="2123658"/>
          </a:xfrm>
          <a:prstGeom prst="rect">
            <a:avLst/>
          </a:prstGeom>
          <a:noFill/>
          <a:ln>
            <a:noFill/>
          </a:ln>
        </p:spPr>
        <p:txBody>
          <a:bodyPr anchorCtr="0" anchor="t" bIns="45700" lIns="91425" spcFirstLastPara="1" rIns="91425" wrap="square" tIns="45700">
            <a:noAutofit/>
          </a:bodyPr>
          <a:lstStyle/>
          <a:p>
            <a:pPr indent="-285750" lvl="0" marL="285750" marR="0" rtl="0" algn="l">
              <a:lnSpc>
                <a:spcPct val="140000"/>
              </a:lnSpc>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移動目的の分布</a:t>
            </a:r>
            <a:endParaRPr sz="2000">
              <a:solidFill>
                <a:schemeClr val="dk1"/>
              </a:solidFill>
              <a:latin typeface="Calibri"/>
              <a:ea typeface="Calibri"/>
              <a:cs typeface="Calibri"/>
              <a:sym typeface="Calibri"/>
            </a:endParaRPr>
          </a:p>
          <a:p>
            <a:pPr indent="-285750" lvl="0" marL="285750" marR="0" rtl="0" algn="l">
              <a:lnSpc>
                <a:spcPct val="140000"/>
              </a:lnSpc>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出発・帰宅時間</a:t>
            </a:r>
            <a:endParaRPr sz="2000">
              <a:solidFill>
                <a:schemeClr val="dk1"/>
              </a:solidFill>
              <a:latin typeface="Calibri"/>
              <a:ea typeface="Calibri"/>
              <a:cs typeface="Calibri"/>
              <a:sym typeface="Calibri"/>
            </a:endParaRPr>
          </a:p>
          <a:p>
            <a:pPr indent="-285750" lvl="0" marL="285750" marR="0" rtl="0" algn="l">
              <a:lnSpc>
                <a:spcPct val="140000"/>
              </a:lnSpc>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目的地の数</a:t>
            </a:r>
            <a:endParaRPr sz="2000">
              <a:solidFill>
                <a:schemeClr val="dk1"/>
              </a:solidFill>
              <a:latin typeface="Calibri"/>
              <a:ea typeface="Calibri"/>
              <a:cs typeface="Calibri"/>
              <a:sym typeface="Calibri"/>
            </a:endParaRPr>
          </a:p>
          <a:p>
            <a:pPr indent="-285750" lvl="0" marL="285750" marR="0" rtl="0" algn="l">
              <a:lnSpc>
                <a:spcPct val="140000"/>
              </a:lnSpc>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目的地までの距離</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79" name="Google Shape;179;p24"/>
          <p:cNvSpPr txBox="1"/>
          <p:nvPr/>
        </p:nvSpPr>
        <p:spPr>
          <a:xfrm>
            <a:off x="267855" y="3175726"/>
            <a:ext cx="2472952" cy="101566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一人あたりの</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ja-JP" sz="2000">
                <a:solidFill>
                  <a:schemeClr val="dk1"/>
                </a:solidFill>
                <a:latin typeface="Calibri"/>
                <a:ea typeface="Calibri"/>
                <a:cs typeface="Calibri"/>
                <a:sym typeface="Calibri"/>
              </a:rPr>
              <a:t>　 余暇行動件数</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80" name="Google Shape;180;p24"/>
          <p:cNvSpPr/>
          <p:nvPr/>
        </p:nvSpPr>
        <p:spPr>
          <a:xfrm>
            <a:off x="145448" y="1063229"/>
            <a:ext cx="5423957" cy="3558079"/>
          </a:xfrm>
          <a:prstGeom prst="roundRect">
            <a:avLst>
              <a:gd fmla="val 16667" name="adj"/>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24"/>
          <p:cNvSpPr/>
          <p:nvPr/>
        </p:nvSpPr>
        <p:spPr>
          <a:xfrm>
            <a:off x="5753013" y="1063229"/>
            <a:ext cx="3243720" cy="3558079"/>
          </a:xfrm>
          <a:prstGeom prst="roundRect">
            <a:avLst>
              <a:gd fmla="val 16667" name="adj"/>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4"/>
          <p:cNvSpPr txBox="1"/>
          <p:nvPr/>
        </p:nvSpPr>
        <p:spPr>
          <a:xfrm>
            <a:off x="6059024" y="3049237"/>
            <a:ext cx="2505372" cy="136447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40000"/>
              </a:lnSpc>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曜日別労働時間</a:t>
            </a:r>
            <a:endParaRPr sz="2000">
              <a:solidFill>
                <a:schemeClr val="dk1"/>
              </a:solidFill>
              <a:latin typeface="Calibri"/>
              <a:ea typeface="Calibri"/>
              <a:cs typeface="Calibri"/>
              <a:sym typeface="Calibri"/>
            </a:endParaRPr>
          </a:p>
          <a:p>
            <a:pPr indent="-285750" lvl="0" marL="285750" marR="0" rtl="0" algn="l">
              <a:lnSpc>
                <a:spcPct val="140000"/>
              </a:lnSpc>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平日の移動回数</a:t>
            </a:r>
            <a:endParaRPr sz="2000">
              <a:solidFill>
                <a:schemeClr val="dk1"/>
              </a:solidFill>
              <a:latin typeface="Calibri"/>
              <a:ea typeface="Calibri"/>
              <a:cs typeface="Calibri"/>
              <a:sym typeface="Calibri"/>
            </a:endParaRPr>
          </a:p>
          <a:p>
            <a:pPr indent="-285750" lvl="0" marL="285750" marR="0" rtl="0" algn="l">
              <a:lnSpc>
                <a:spcPct val="140000"/>
              </a:lnSpc>
              <a:spcBef>
                <a:spcPts val="0"/>
              </a:spcBef>
              <a:spcAft>
                <a:spcPts val="0"/>
              </a:spcAft>
              <a:buClr>
                <a:schemeClr val="dk1"/>
              </a:buClr>
              <a:buSzPts val="2000"/>
              <a:buFont typeface="Arial"/>
              <a:buChar char="•"/>
            </a:pPr>
            <a:r>
              <a:rPr lang="ja-JP" sz="2000">
                <a:solidFill>
                  <a:schemeClr val="dk1"/>
                </a:solidFill>
                <a:latin typeface="Calibri"/>
                <a:ea typeface="Calibri"/>
                <a:cs typeface="Calibri"/>
                <a:sym typeface="Calibri"/>
              </a:rPr>
              <a:t>労働時間の分散</a:t>
            </a:r>
            <a:endParaRPr sz="2000">
              <a:solidFill>
                <a:schemeClr val="dk1"/>
              </a:solidFill>
              <a:latin typeface="Calibri"/>
              <a:ea typeface="Calibri"/>
              <a:cs typeface="Calibri"/>
              <a:sym typeface="Calibri"/>
            </a:endParaRPr>
          </a:p>
        </p:txBody>
      </p:sp>
      <p:sp>
        <p:nvSpPr>
          <p:cNvPr id="183" name="Google Shape;183;p24"/>
          <p:cNvSpPr txBox="1"/>
          <p:nvPr/>
        </p:nvSpPr>
        <p:spPr>
          <a:xfrm>
            <a:off x="575777" y="1161940"/>
            <a:ext cx="433006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2400">
                <a:solidFill>
                  <a:schemeClr val="dk1"/>
                </a:solidFill>
                <a:latin typeface="Calibri"/>
                <a:ea typeface="Calibri"/>
                <a:cs typeface="Calibri"/>
                <a:sym typeface="Calibri"/>
              </a:rPr>
              <a:t>労働時間別に比較</a:t>
            </a:r>
            <a:endParaRPr sz="2400">
              <a:solidFill>
                <a:schemeClr val="dk1"/>
              </a:solidFill>
              <a:latin typeface="Calibri"/>
              <a:ea typeface="Calibri"/>
              <a:cs typeface="Calibri"/>
              <a:sym typeface="Calibri"/>
            </a:endParaRPr>
          </a:p>
        </p:txBody>
      </p:sp>
      <p:sp>
        <p:nvSpPr>
          <p:cNvPr id="184" name="Google Shape;184;p24"/>
          <p:cNvSpPr txBox="1"/>
          <p:nvPr/>
        </p:nvSpPr>
        <p:spPr>
          <a:xfrm>
            <a:off x="5978600" y="1161940"/>
            <a:ext cx="27082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余暇行動回数別に</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ja-JP" sz="2400">
                <a:solidFill>
                  <a:schemeClr val="dk1"/>
                </a:solidFill>
                <a:latin typeface="Calibri"/>
                <a:ea typeface="Calibri"/>
                <a:cs typeface="Calibri"/>
                <a:sym typeface="Calibri"/>
              </a:rPr>
              <a:t>比較</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457200" y="37653"/>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労働時間の分布</a:t>
            </a:r>
            <a:endParaRPr sz="3600"/>
          </a:p>
        </p:txBody>
      </p:sp>
      <p:pic>
        <p:nvPicPr>
          <p:cNvPr descr="worker_hikaku.png" id="191" name="Google Shape;191;p25"/>
          <p:cNvPicPr preferRelativeResize="0"/>
          <p:nvPr/>
        </p:nvPicPr>
        <p:blipFill rotWithShape="1">
          <a:blip r:embed="rId3">
            <a:alphaModFix/>
          </a:blip>
          <a:srcRect b="0" l="0" r="0" t="0"/>
          <a:stretch/>
        </p:blipFill>
        <p:spPr>
          <a:xfrm>
            <a:off x="1453179" y="1820979"/>
            <a:ext cx="6258306" cy="3322521"/>
          </a:xfrm>
          <a:prstGeom prst="rect">
            <a:avLst/>
          </a:prstGeom>
          <a:noFill/>
          <a:ln>
            <a:noFill/>
          </a:ln>
        </p:spPr>
      </p:pic>
      <p:sp>
        <p:nvSpPr>
          <p:cNvPr id="192" name="Google Shape;192;p25"/>
          <p:cNvSpPr txBox="1"/>
          <p:nvPr/>
        </p:nvSpPr>
        <p:spPr>
          <a:xfrm>
            <a:off x="107104" y="835719"/>
            <a:ext cx="8706021"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2400">
                <a:solidFill>
                  <a:schemeClr val="dk1"/>
                </a:solidFill>
                <a:latin typeface="Calibri"/>
                <a:ea typeface="Calibri"/>
                <a:cs typeface="Calibri"/>
                <a:sym typeface="Calibri"/>
              </a:rPr>
              <a:t>計測した労働時間から</a:t>
            </a:r>
            <a:r>
              <a:rPr lang="ja-JP" sz="2400">
                <a:solidFill>
                  <a:srgbClr val="FF0000"/>
                </a:solidFill>
                <a:latin typeface="Calibri"/>
                <a:ea typeface="Calibri"/>
                <a:cs typeface="Calibri"/>
                <a:sym typeface="Calibri"/>
              </a:rPr>
              <a:t>1.5時間引いたもの</a:t>
            </a:r>
            <a:r>
              <a:rPr lang="ja-JP" sz="2400">
                <a:solidFill>
                  <a:schemeClr val="dk1"/>
                </a:solidFill>
                <a:latin typeface="Calibri"/>
                <a:ea typeface="Calibri"/>
                <a:cs typeface="Calibri"/>
                <a:sym typeface="Calibri"/>
              </a:rPr>
              <a:t>と統計データがほぼ一致</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ja-JP" sz="2400">
                <a:solidFill>
                  <a:schemeClr val="dk1"/>
                </a:solidFill>
                <a:latin typeface="Calibri"/>
                <a:ea typeface="Calibri"/>
                <a:cs typeface="Calibri"/>
                <a:sym typeface="Calibri"/>
              </a:rPr>
              <a:t>平均は10.6時間、実際の労働時間で9.1時間</a:t>
            </a: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descr="発表1.png" id="198" name="Google Shape;198;p26"/>
          <p:cNvPicPr preferRelativeResize="0"/>
          <p:nvPr/>
        </p:nvPicPr>
        <p:blipFill rotWithShape="1">
          <a:blip r:embed="rId3">
            <a:alphaModFix/>
          </a:blip>
          <a:srcRect b="0" l="0" r="0" t="0"/>
          <a:stretch/>
        </p:blipFill>
        <p:spPr>
          <a:xfrm>
            <a:off x="123625" y="953894"/>
            <a:ext cx="9020375" cy="4180971"/>
          </a:xfrm>
          <a:prstGeom prst="rect">
            <a:avLst/>
          </a:prstGeom>
          <a:noFill/>
          <a:ln>
            <a:noFill/>
          </a:ln>
        </p:spPr>
      </p:pic>
      <p:sp>
        <p:nvSpPr>
          <p:cNvPr id="199" name="Google Shape;199;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余暇への</a:t>
            </a:r>
            <a:r>
              <a:rPr b="1" lang="ja-JP" sz="3600"/>
              <a:t>量的</a:t>
            </a:r>
            <a:r>
              <a:rPr lang="ja-JP" sz="3600"/>
              <a:t>な影響</a:t>
            </a:r>
            <a:endParaRPr sz="3600"/>
          </a:p>
        </p:txBody>
      </p:sp>
      <p:sp>
        <p:nvSpPr>
          <p:cNvPr id="200" name="Google Shape;200;p26"/>
          <p:cNvSpPr txBox="1"/>
          <p:nvPr>
            <p:ph idx="1" type="body"/>
          </p:nvPr>
        </p:nvSpPr>
        <p:spPr>
          <a:xfrm>
            <a:off x="457200" y="1506198"/>
            <a:ext cx="8229600" cy="33944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p:txBody>
      </p:sp>
      <p:sp>
        <p:nvSpPr>
          <p:cNvPr id="201" name="Google Shape;201;p26"/>
          <p:cNvSpPr/>
          <p:nvPr/>
        </p:nvSpPr>
        <p:spPr>
          <a:xfrm>
            <a:off x="2142079" y="1506198"/>
            <a:ext cx="3565032" cy="1033991"/>
          </a:xfrm>
          <a:prstGeom prst="ellipse">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26"/>
          <p:cNvSpPr/>
          <p:nvPr/>
        </p:nvSpPr>
        <p:spPr>
          <a:xfrm rot="-2705353">
            <a:off x="525037" y="3140125"/>
            <a:ext cx="2598056" cy="1270095"/>
          </a:xfrm>
          <a:prstGeom prst="ellipse">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26"/>
          <p:cNvSpPr/>
          <p:nvPr/>
        </p:nvSpPr>
        <p:spPr>
          <a:xfrm rot="1510051">
            <a:off x="4931710" y="2611863"/>
            <a:ext cx="2468656" cy="1270095"/>
          </a:xfrm>
          <a:prstGeom prst="ellipse">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26"/>
          <p:cNvSpPr txBox="1"/>
          <p:nvPr/>
        </p:nvSpPr>
        <p:spPr>
          <a:xfrm>
            <a:off x="6212029" y="2217023"/>
            <a:ext cx="137705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残業に従い</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余暇減少</a:t>
            </a:r>
            <a:endParaRPr sz="1800">
              <a:solidFill>
                <a:schemeClr val="dk1"/>
              </a:solidFill>
              <a:latin typeface="Calibri"/>
              <a:ea typeface="Calibri"/>
              <a:cs typeface="Calibri"/>
              <a:sym typeface="Calibri"/>
            </a:endParaRPr>
          </a:p>
        </p:txBody>
      </p:sp>
      <p:sp>
        <p:nvSpPr>
          <p:cNvPr id="205" name="Google Shape;205;p26"/>
          <p:cNvSpPr txBox="1"/>
          <p:nvPr/>
        </p:nvSpPr>
        <p:spPr>
          <a:xfrm>
            <a:off x="2907107" y="1131007"/>
            <a:ext cx="280000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余暇のピーク</a:t>
            </a:r>
            <a:endParaRPr sz="1800">
              <a:solidFill>
                <a:schemeClr val="dk1"/>
              </a:solidFill>
              <a:latin typeface="Calibri"/>
              <a:ea typeface="Calibri"/>
              <a:cs typeface="Calibri"/>
              <a:sym typeface="Calibri"/>
            </a:endParaRPr>
          </a:p>
        </p:txBody>
      </p:sp>
      <p:sp>
        <p:nvSpPr>
          <p:cNvPr id="206" name="Google Shape;206;p26"/>
          <p:cNvSpPr txBox="1"/>
          <p:nvPr/>
        </p:nvSpPr>
        <p:spPr>
          <a:xfrm>
            <a:off x="2341749" y="3772088"/>
            <a:ext cx="201891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余暇件数は非常に</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少ない</a:t>
            </a:r>
            <a:endParaRPr sz="1800">
              <a:solidFill>
                <a:schemeClr val="dk1"/>
              </a:solidFill>
              <a:latin typeface="Calibri"/>
              <a:ea typeface="Calibri"/>
              <a:cs typeface="Calibri"/>
              <a:sym typeface="Calibri"/>
            </a:endParaRPr>
          </a:p>
        </p:txBody>
      </p:sp>
      <p:sp>
        <p:nvSpPr>
          <p:cNvPr id="207" name="Google Shape;207;p26"/>
          <p:cNvSpPr/>
          <p:nvPr/>
        </p:nvSpPr>
        <p:spPr>
          <a:xfrm rot="-2911867">
            <a:off x="7462921" y="3063740"/>
            <a:ext cx="1771411" cy="557434"/>
          </a:xfrm>
          <a:prstGeom prst="ellipse">
            <a:avLst/>
          </a:prstGeom>
          <a:no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6"/>
          <p:cNvSpPr txBox="1"/>
          <p:nvPr/>
        </p:nvSpPr>
        <p:spPr>
          <a:xfrm>
            <a:off x="7553253" y="1929263"/>
            <a:ext cx="176912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Calibri"/>
                <a:ea typeface="Calibri"/>
                <a:cs typeface="Calibri"/>
                <a:sym typeface="Calibri"/>
              </a:rPr>
              <a:t>13時間を</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ja-JP" sz="1800">
                <a:solidFill>
                  <a:schemeClr val="dk1"/>
                </a:solidFill>
                <a:latin typeface="Calibri"/>
                <a:ea typeface="Calibri"/>
                <a:cs typeface="Calibri"/>
                <a:sym typeface="Calibri"/>
              </a:rPr>
              <a:t>超えると余暇増</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余暇への</a:t>
            </a:r>
            <a:r>
              <a:rPr b="1" lang="ja-JP" sz="3600"/>
              <a:t>質的</a:t>
            </a:r>
            <a:r>
              <a:rPr lang="ja-JP" sz="3600"/>
              <a:t>な影響(1）</a:t>
            </a:r>
            <a:endParaRPr sz="3600"/>
          </a:p>
        </p:txBody>
      </p:sp>
      <p:sp>
        <p:nvSpPr>
          <p:cNvPr id="214" name="Google Shape;214;p27"/>
          <p:cNvSpPr txBox="1"/>
          <p:nvPr/>
        </p:nvSpPr>
        <p:spPr>
          <a:xfrm>
            <a:off x="457200" y="1063229"/>
            <a:ext cx="8524229"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移動目的はほとんど変化なし</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ja-JP" sz="2400">
                <a:solidFill>
                  <a:schemeClr val="dk1"/>
                </a:solidFill>
                <a:latin typeface="Calibri"/>
                <a:ea typeface="Calibri"/>
                <a:cs typeface="Calibri"/>
                <a:sym typeface="Calibri"/>
              </a:rPr>
              <a:t>(観光地：1.2%, 大都市：60%, 中規模都市：25%, 郊外： 12%）</a:t>
            </a:r>
            <a:endParaRPr sz="2400">
              <a:solidFill>
                <a:schemeClr val="dk1"/>
              </a:solidFill>
              <a:latin typeface="Calibri"/>
              <a:ea typeface="Calibri"/>
              <a:cs typeface="Calibri"/>
              <a:sym typeface="Calibri"/>
            </a:endParaRPr>
          </a:p>
        </p:txBody>
      </p:sp>
      <p:graphicFrame>
        <p:nvGraphicFramePr>
          <p:cNvPr id="215" name="Google Shape;215;p27"/>
          <p:cNvGraphicFramePr/>
          <p:nvPr/>
        </p:nvGraphicFramePr>
        <p:xfrm>
          <a:off x="673220" y="2072732"/>
          <a:ext cx="3000000" cy="3000000"/>
        </p:xfrm>
        <a:graphic>
          <a:graphicData uri="http://schemas.openxmlformats.org/drawingml/2006/table">
            <a:tbl>
              <a:tblPr>
                <a:noFill/>
                <a:tableStyleId>{BFD99A46-CEE4-413F-AFF5-1888943524ED}</a:tableStyleId>
              </a:tblPr>
              <a:tblGrid>
                <a:gridCol w="1186875"/>
                <a:gridCol w="1186875"/>
                <a:gridCol w="1186875"/>
                <a:gridCol w="1186875"/>
                <a:gridCol w="1186875"/>
                <a:gridCol w="1186875"/>
                <a:gridCol w="1186875"/>
              </a:tblGrid>
              <a:tr h="491350">
                <a:tc>
                  <a:txBody>
                    <a:bodyPr/>
                    <a:lstStyle/>
                    <a:p>
                      <a:pPr indent="0" lvl="0" marL="0" marR="0" rtl="0" algn="ctr">
                        <a:spcBef>
                          <a:spcPts val="0"/>
                        </a:spcBef>
                        <a:spcAft>
                          <a:spcPts val="0"/>
                        </a:spcAft>
                        <a:buNone/>
                      </a:pPr>
                      <a:r>
                        <a:t/>
                      </a:r>
                      <a:endParaRPr b="0" i="0" sz="14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〜5時間</a:t>
                      </a:r>
                      <a:endParaRPr b="0" i="0" sz="18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5~7時間</a:t>
                      </a:r>
                      <a:endParaRPr b="0" i="0" sz="18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7〜9時間</a:t>
                      </a:r>
                      <a:endParaRPr b="0" i="0" sz="18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9〜11時間</a:t>
                      </a:r>
                      <a:endParaRPr b="0" i="0" sz="18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11~12.5時間</a:t>
                      </a:r>
                      <a:endParaRPr b="0" i="0" sz="18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12.5</a:t>
                      </a:r>
                      <a:endParaRPr/>
                    </a:p>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時間〜</a:t>
                      </a:r>
                      <a:endParaRPr b="0" i="0" sz="18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1350">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観光地</a:t>
                      </a:r>
                      <a:endParaRPr b="0" i="0" sz="14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1.29%</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1.33%</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1.32%</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1.22%</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1.21%</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1.22%</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1350">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大都市</a:t>
                      </a:r>
                      <a:endParaRPr b="0" i="0" sz="14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57.69%</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58.45%</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59.38%</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59.79%</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60.14%</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61.69%</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1350">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中規模都市</a:t>
                      </a:r>
                      <a:endParaRPr b="0" i="0" sz="14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27.80%</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27.49%</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26.69%</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26.17%</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25.66%</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24.52%</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1350">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郊外</a:t>
                      </a:r>
                      <a:endParaRPr b="0" i="0" sz="14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13.22%</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12.73%</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12.61%</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12.82%</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12.99%</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400" u="none" cap="none" strike="noStrike">
                          <a:solidFill>
                            <a:srgbClr val="000000"/>
                          </a:solidFill>
                          <a:latin typeface="Courier New"/>
                          <a:ea typeface="Courier New"/>
                          <a:cs typeface="Courier New"/>
                          <a:sym typeface="Courier New"/>
                        </a:rPr>
                        <a:t>12.57%</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余暇への</a:t>
            </a:r>
            <a:r>
              <a:rPr b="1" lang="ja-JP" sz="3600"/>
              <a:t>質的</a:t>
            </a:r>
            <a:r>
              <a:rPr lang="ja-JP" sz="3600"/>
              <a:t>な影響(2）</a:t>
            </a:r>
            <a:endParaRPr sz="3600"/>
          </a:p>
        </p:txBody>
      </p:sp>
      <p:sp>
        <p:nvSpPr>
          <p:cNvPr id="221" name="Google Shape;221;p28"/>
          <p:cNvSpPr txBox="1"/>
          <p:nvPr/>
        </p:nvSpPr>
        <p:spPr>
          <a:xfrm>
            <a:off x="457200" y="1063228"/>
            <a:ext cx="674936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出発時間は労働時間ではほとんど変化しない</a:t>
            </a:r>
            <a:endParaRPr sz="2400">
              <a:solidFill>
                <a:schemeClr val="dk1"/>
              </a:solidFill>
              <a:latin typeface="Calibri"/>
              <a:ea typeface="Calibri"/>
              <a:cs typeface="Calibri"/>
              <a:sym typeface="Calibri"/>
            </a:endParaRPr>
          </a:p>
        </p:txBody>
      </p:sp>
      <p:pic>
        <p:nvPicPr>
          <p:cNvPr descr="s_time.png" id="222" name="Google Shape;222;p28"/>
          <p:cNvPicPr preferRelativeResize="0"/>
          <p:nvPr/>
        </p:nvPicPr>
        <p:blipFill rotWithShape="1">
          <a:blip r:embed="rId3">
            <a:alphaModFix/>
          </a:blip>
          <a:srcRect b="0" l="0" r="0" t="0"/>
          <a:stretch/>
        </p:blipFill>
        <p:spPr>
          <a:xfrm>
            <a:off x="1054100" y="1524893"/>
            <a:ext cx="6416773" cy="33338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余暇への</a:t>
            </a:r>
            <a:r>
              <a:rPr b="1" lang="ja-JP" sz="3600"/>
              <a:t>質的</a:t>
            </a:r>
            <a:r>
              <a:rPr lang="ja-JP" sz="3600"/>
              <a:t>な影響(3）</a:t>
            </a:r>
            <a:endParaRPr sz="3600"/>
          </a:p>
        </p:txBody>
      </p:sp>
      <p:sp>
        <p:nvSpPr>
          <p:cNvPr id="228" name="Google Shape;228;p29"/>
          <p:cNvSpPr txBox="1"/>
          <p:nvPr/>
        </p:nvSpPr>
        <p:spPr>
          <a:xfrm>
            <a:off x="457200" y="1063228"/>
            <a:ext cx="674936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帰宅時間は労働時間が長いほど多少遅くなる</a:t>
            </a:r>
            <a:endParaRPr sz="2400">
              <a:solidFill>
                <a:schemeClr val="dk1"/>
              </a:solidFill>
              <a:latin typeface="Calibri"/>
              <a:ea typeface="Calibri"/>
              <a:cs typeface="Calibri"/>
              <a:sym typeface="Calibri"/>
            </a:endParaRPr>
          </a:p>
        </p:txBody>
      </p:sp>
      <p:pic>
        <p:nvPicPr>
          <p:cNvPr descr="g_time.png" id="229" name="Google Shape;229;p29"/>
          <p:cNvPicPr preferRelativeResize="0"/>
          <p:nvPr/>
        </p:nvPicPr>
        <p:blipFill rotWithShape="1">
          <a:blip r:embed="rId3">
            <a:alphaModFix/>
          </a:blip>
          <a:srcRect b="0" l="0" r="0" t="0"/>
          <a:stretch/>
        </p:blipFill>
        <p:spPr>
          <a:xfrm>
            <a:off x="1178143" y="1524893"/>
            <a:ext cx="7298370" cy="37050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余暇への</a:t>
            </a:r>
            <a:r>
              <a:rPr b="1" lang="ja-JP" sz="3600"/>
              <a:t>質的</a:t>
            </a:r>
            <a:r>
              <a:rPr lang="ja-JP" sz="3600"/>
              <a:t>な影響（4）</a:t>
            </a:r>
            <a:endParaRPr sz="3600"/>
          </a:p>
        </p:txBody>
      </p:sp>
      <p:sp>
        <p:nvSpPr>
          <p:cNvPr id="235" name="Google Shape;235;p30"/>
          <p:cNvSpPr txBox="1"/>
          <p:nvPr/>
        </p:nvSpPr>
        <p:spPr>
          <a:xfrm>
            <a:off x="457200" y="1063228"/>
            <a:ext cx="674936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目的地の数は差がない</a:t>
            </a:r>
            <a:endParaRPr sz="2400">
              <a:solidFill>
                <a:schemeClr val="dk1"/>
              </a:solidFill>
              <a:latin typeface="Calibri"/>
              <a:ea typeface="Calibri"/>
              <a:cs typeface="Calibri"/>
              <a:sym typeface="Calibri"/>
            </a:endParaRPr>
          </a:p>
        </p:txBody>
      </p:sp>
      <p:sp>
        <p:nvSpPr>
          <p:cNvPr id="236" name="Google Shape;236;p30"/>
          <p:cNvSpPr txBox="1"/>
          <p:nvPr/>
        </p:nvSpPr>
        <p:spPr>
          <a:xfrm>
            <a:off x="457200" y="3227496"/>
            <a:ext cx="730018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400">
                <a:solidFill>
                  <a:schemeClr val="dk1"/>
                </a:solidFill>
                <a:latin typeface="Calibri"/>
                <a:ea typeface="Calibri"/>
                <a:cs typeface="Calibri"/>
                <a:sym typeface="Calibri"/>
              </a:rPr>
              <a:t>目的地の距離も差がない</a:t>
            </a:r>
            <a:endParaRPr sz="2400">
              <a:solidFill>
                <a:schemeClr val="dk1"/>
              </a:solidFill>
              <a:latin typeface="Calibri"/>
              <a:ea typeface="Calibri"/>
              <a:cs typeface="Calibri"/>
              <a:sym typeface="Calibri"/>
            </a:endParaRPr>
          </a:p>
        </p:txBody>
      </p:sp>
      <p:graphicFrame>
        <p:nvGraphicFramePr>
          <p:cNvPr id="237" name="Google Shape;237;p30"/>
          <p:cNvGraphicFramePr/>
          <p:nvPr/>
        </p:nvGraphicFramePr>
        <p:xfrm>
          <a:off x="244810" y="1691502"/>
          <a:ext cx="3000000" cy="3000000"/>
        </p:xfrm>
        <a:graphic>
          <a:graphicData uri="http://schemas.openxmlformats.org/drawingml/2006/table">
            <a:tbl>
              <a:tblPr>
                <a:noFill/>
                <a:tableStyleId>{BFD99A46-CEE4-413F-AFF5-1888943524ED}</a:tableStyleId>
              </a:tblPr>
              <a:tblGrid>
                <a:gridCol w="1438250"/>
                <a:gridCol w="1438250"/>
                <a:gridCol w="1438250"/>
                <a:gridCol w="1438250"/>
                <a:gridCol w="1438250"/>
                <a:gridCol w="1438250"/>
              </a:tblGrid>
              <a:tr h="527350">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〜5時間</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5~7時間</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7〜9時間</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9〜11時間</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11~12.5時間</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12.5時間〜</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1350">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1.343箇所</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1.309箇所</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1.295箇所</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1.284箇所</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1.290箇所</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alibri"/>
                          <a:ea typeface="Calibri"/>
                          <a:cs typeface="Calibri"/>
                          <a:sym typeface="Calibri"/>
                        </a:rPr>
                        <a:t>1.305箇所</a:t>
                      </a:r>
                      <a:endParaRPr b="0"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38" name="Google Shape;238;p30"/>
          <p:cNvGraphicFramePr/>
          <p:nvPr/>
        </p:nvGraphicFramePr>
        <p:xfrm>
          <a:off x="244810" y="3902097"/>
          <a:ext cx="3000000" cy="3000000"/>
        </p:xfrm>
        <a:graphic>
          <a:graphicData uri="http://schemas.openxmlformats.org/drawingml/2006/table">
            <a:tbl>
              <a:tblPr>
                <a:noFill/>
                <a:tableStyleId>{BFD99A46-CEE4-413F-AFF5-1888943524ED}</a:tableStyleId>
              </a:tblPr>
              <a:tblGrid>
                <a:gridCol w="1438250"/>
                <a:gridCol w="1438250"/>
                <a:gridCol w="1438250"/>
                <a:gridCol w="1438250"/>
                <a:gridCol w="1438250"/>
                <a:gridCol w="1438250"/>
              </a:tblGrid>
              <a:tr h="504350">
                <a:tc>
                  <a:txBody>
                    <a:bodyPr/>
                    <a:lstStyle/>
                    <a:p>
                      <a:pPr indent="0" lvl="0" marL="0" marR="0" rtl="0" algn="ctr">
                        <a:spcBef>
                          <a:spcPts val="0"/>
                        </a:spcBef>
                        <a:spcAft>
                          <a:spcPts val="0"/>
                        </a:spcAft>
                        <a:buNone/>
                      </a:pPr>
                      <a:r>
                        <a:rPr b="1" i="0" lang="ja-JP" sz="1800" u="none" cap="none" strike="noStrike">
                          <a:solidFill>
                            <a:srgbClr val="000000"/>
                          </a:solidFill>
                          <a:latin typeface="Calibri"/>
                          <a:ea typeface="Calibri"/>
                          <a:cs typeface="Calibri"/>
                          <a:sym typeface="Calibri"/>
                        </a:rPr>
                        <a:t>〜5時間</a:t>
                      </a:r>
                      <a:endParaRPr b="1"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ja-JP" sz="1800" u="none" cap="none" strike="noStrike">
                          <a:solidFill>
                            <a:srgbClr val="000000"/>
                          </a:solidFill>
                          <a:latin typeface="Calibri"/>
                          <a:ea typeface="Calibri"/>
                          <a:cs typeface="Calibri"/>
                          <a:sym typeface="Calibri"/>
                        </a:rPr>
                        <a:t>5~7時間</a:t>
                      </a:r>
                      <a:endParaRPr b="1"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ja-JP" sz="1800" u="none" cap="none" strike="noStrike">
                          <a:solidFill>
                            <a:srgbClr val="000000"/>
                          </a:solidFill>
                          <a:latin typeface="Calibri"/>
                          <a:ea typeface="Calibri"/>
                          <a:cs typeface="Calibri"/>
                          <a:sym typeface="Calibri"/>
                        </a:rPr>
                        <a:t>7〜9時間</a:t>
                      </a:r>
                      <a:endParaRPr b="1"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ja-JP" sz="1800" u="none" cap="none" strike="noStrike">
                          <a:solidFill>
                            <a:srgbClr val="000000"/>
                          </a:solidFill>
                          <a:latin typeface="Calibri"/>
                          <a:ea typeface="Calibri"/>
                          <a:cs typeface="Calibri"/>
                          <a:sym typeface="Calibri"/>
                        </a:rPr>
                        <a:t>9〜11時間</a:t>
                      </a:r>
                      <a:endParaRPr b="1"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ja-JP" sz="1800" u="none" cap="none" strike="noStrike">
                          <a:solidFill>
                            <a:srgbClr val="000000"/>
                          </a:solidFill>
                          <a:latin typeface="Calibri"/>
                          <a:ea typeface="Calibri"/>
                          <a:cs typeface="Calibri"/>
                          <a:sym typeface="Calibri"/>
                        </a:rPr>
                        <a:t>11~12.5時間</a:t>
                      </a:r>
                      <a:endParaRPr b="1"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i="0" lang="ja-JP" sz="1800" u="none" cap="none" strike="noStrike">
                          <a:solidFill>
                            <a:srgbClr val="000000"/>
                          </a:solidFill>
                          <a:latin typeface="Calibri"/>
                          <a:ea typeface="Calibri"/>
                          <a:cs typeface="Calibri"/>
                          <a:sym typeface="Calibri"/>
                        </a:rPr>
                        <a:t>12.5時間〜</a:t>
                      </a:r>
                      <a:endParaRPr b="1" i="0" sz="1800" u="none" cap="none" strike="noStrike">
                        <a:solidFill>
                          <a:srgbClr val="000000"/>
                        </a:solidFill>
                        <a:latin typeface="Calibri"/>
                        <a:ea typeface="Calibri"/>
                        <a:cs typeface="Calibri"/>
                        <a:sym typeface="Calibri"/>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1350">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17.33km</a:t>
                      </a:r>
                      <a:endParaRPr b="0" i="0" sz="18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17.96km</a:t>
                      </a:r>
                      <a:endParaRPr b="0" i="0" sz="18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18.49km</a:t>
                      </a:r>
                      <a:endParaRPr b="0" i="0" sz="18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18.66km</a:t>
                      </a:r>
                      <a:endParaRPr b="0" i="0" sz="18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18.69km</a:t>
                      </a:r>
                      <a:endParaRPr b="0" i="0" sz="1800" u="none" cap="none" strike="noStrike">
                        <a:solidFill>
                          <a:srgbClr val="000000"/>
                        </a:solidFill>
                        <a:latin typeface="Courier New"/>
                        <a:ea typeface="Courier New"/>
                        <a:cs typeface="Courier New"/>
                        <a:sym typeface="Courier New"/>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ja-JP" sz="1800" u="none" cap="none" strike="noStrike">
                          <a:solidFill>
                            <a:srgbClr val="000000"/>
                          </a:solidFill>
                          <a:latin typeface="Courier New"/>
                          <a:ea typeface="Courier New"/>
                          <a:cs typeface="Courier New"/>
                          <a:sym typeface="Courier New"/>
                        </a:rPr>
                        <a:t>18.23km</a:t>
                      </a:r>
                      <a:endParaRPr/>
                    </a:p>
                  </a:txBody>
                  <a:tcPr marT="12700" marB="0" marR="12700" marL="127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長時間労働者の</a:t>
            </a:r>
            <a:r>
              <a:rPr b="1" lang="ja-JP" sz="3600"/>
              <a:t>余暇回数と労働</a:t>
            </a:r>
            <a:endParaRPr sz="3600"/>
          </a:p>
        </p:txBody>
      </p:sp>
      <p:sp>
        <p:nvSpPr>
          <p:cNvPr id="245" name="Google Shape;245;p3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ja-JP" sz="2400"/>
              <a:t>曜日別の労働時間・移動回数　→ ほとんど変化なし</a:t>
            </a:r>
            <a:endParaRPr sz="2400"/>
          </a:p>
          <a:p>
            <a:pPr indent="0" lvl="0" marL="0" rtl="0" algn="l">
              <a:spcBef>
                <a:spcPts val="480"/>
              </a:spcBef>
              <a:spcAft>
                <a:spcPts val="0"/>
              </a:spcAft>
              <a:buClr>
                <a:schemeClr val="dk1"/>
              </a:buClr>
              <a:buSzPts val="2400"/>
              <a:buNone/>
            </a:pPr>
            <a:r>
              <a:rPr lang="ja-JP" sz="2400"/>
              <a:t>労働時間の分散　→ 余暇が活発なほど</a:t>
            </a:r>
            <a:r>
              <a:rPr lang="ja-JP" sz="2400">
                <a:solidFill>
                  <a:srgbClr val="FF0000"/>
                </a:solidFill>
              </a:rPr>
              <a:t>分散は大きい</a:t>
            </a:r>
            <a:endParaRPr sz="2400">
              <a:solidFill>
                <a:srgbClr val="FF0000"/>
              </a:solidFill>
            </a:endParaRPr>
          </a:p>
          <a:p>
            <a:pPr indent="0" lvl="0" marL="0" rtl="0" algn="l">
              <a:spcBef>
                <a:spcPts val="640"/>
              </a:spcBef>
              <a:spcAft>
                <a:spcPts val="0"/>
              </a:spcAft>
              <a:buClr>
                <a:schemeClr val="dk1"/>
              </a:buClr>
              <a:buSzPts val="3200"/>
              <a:buNone/>
            </a:pPr>
            <a:r>
              <a:t/>
            </a:r>
            <a:endParaRPr/>
          </a:p>
        </p:txBody>
      </p:sp>
      <p:pic>
        <p:nvPicPr>
          <p:cNvPr descr="destribution.png" id="246" name="Google Shape;246;p31"/>
          <p:cNvPicPr preferRelativeResize="0"/>
          <p:nvPr/>
        </p:nvPicPr>
        <p:blipFill rotWithShape="1">
          <a:blip r:embed="rId3">
            <a:alphaModFix/>
          </a:blip>
          <a:srcRect b="0" l="0" r="0" t="0"/>
          <a:stretch/>
        </p:blipFill>
        <p:spPr>
          <a:xfrm>
            <a:off x="1484156" y="2050514"/>
            <a:ext cx="6441538" cy="3092986"/>
          </a:xfrm>
          <a:prstGeom prst="rect">
            <a:avLst/>
          </a:prstGeom>
          <a:noFill/>
          <a:ln>
            <a:noFill/>
          </a:ln>
        </p:spPr>
      </p:pic>
      <p:sp>
        <p:nvSpPr>
          <p:cNvPr id="247" name="Google Shape;247;p31"/>
          <p:cNvSpPr txBox="1"/>
          <p:nvPr/>
        </p:nvSpPr>
        <p:spPr>
          <a:xfrm rot="5400000">
            <a:off x="655055" y="3533950"/>
            <a:ext cx="1362639"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000">
                <a:solidFill>
                  <a:schemeClr val="dk1"/>
                </a:solidFill>
                <a:latin typeface="Calibri"/>
                <a:ea typeface="Calibri"/>
                <a:cs typeface="Calibri"/>
                <a:sym typeface="Calibri"/>
              </a:rPr>
              <a:t>分散（時間）</a:t>
            </a:r>
            <a:endParaRPr sz="1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518402" y="0"/>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余暇と労働への考え方の変化</a:t>
            </a:r>
            <a:endParaRPr sz="3600"/>
          </a:p>
        </p:txBody>
      </p:sp>
      <p:sp>
        <p:nvSpPr>
          <p:cNvPr id="95" name="Google Shape;95;p14"/>
          <p:cNvSpPr txBox="1"/>
          <p:nvPr>
            <p:ph idx="1" type="body"/>
          </p:nvPr>
        </p:nvSpPr>
        <p:spPr>
          <a:xfrm>
            <a:off x="457200" y="803091"/>
            <a:ext cx="8229600" cy="69733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b="1" lang="ja-JP" sz="2400"/>
              <a:t>労働より余暇を重視する</a:t>
            </a:r>
            <a:r>
              <a:rPr lang="ja-JP" sz="2400"/>
              <a:t>考え方が増えつつある</a:t>
            </a:r>
            <a:endParaRPr sz="2400"/>
          </a:p>
        </p:txBody>
      </p:sp>
      <p:pic>
        <p:nvPicPr>
          <p:cNvPr id="96" name="Google Shape;96;p14"/>
          <p:cNvPicPr preferRelativeResize="0"/>
          <p:nvPr/>
        </p:nvPicPr>
        <p:blipFill rotWithShape="1">
          <a:blip r:embed="rId3">
            <a:alphaModFix/>
          </a:blip>
          <a:srcRect b="0" l="0" r="0" t="0"/>
          <a:stretch/>
        </p:blipFill>
        <p:spPr>
          <a:xfrm>
            <a:off x="1147542" y="1285397"/>
            <a:ext cx="7726786" cy="3626655"/>
          </a:xfrm>
          <a:prstGeom prst="rect">
            <a:avLst/>
          </a:prstGeom>
          <a:noFill/>
          <a:ln>
            <a:noFill/>
          </a:ln>
        </p:spPr>
      </p:pic>
      <p:sp>
        <p:nvSpPr>
          <p:cNvPr id="97" name="Google Shape;97;p14"/>
          <p:cNvSpPr txBox="1"/>
          <p:nvPr/>
        </p:nvSpPr>
        <p:spPr>
          <a:xfrm>
            <a:off x="688525" y="4728424"/>
            <a:ext cx="550820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ja-JP" sz="1400" u="none" cap="none" strike="noStrike">
                <a:solidFill>
                  <a:schemeClr val="dk1"/>
                </a:solidFill>
                <a:latin typeface="Calibri"/>
                <a:ea typeface="Calibri"/>
                <a:cs typeface="Calibri"/>
                <a:sym typeface="Calibri"/>
              </a:rPr>
              <a:t>出典:内閣府,平成29年度「国民生活に関する世論調査」</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余暇への量的な影響の考察</a:t>
            </a:r>
            <a:endParaRPr sz="3600"/>
          </a:p>
        </p:txBody>
      </p:sp>
      <p:sp>
        <p:nvSpPr>
          <p:cNvPr id="253" name="Google Shape;253;p32"/>
          <p:cNvSpPr txBox="1"/>
          <p:nvPr>
            <p:ph idx="1" type="body"/>
          </p:nvPr>
        </p:nvSpPr>
        <p:spPr>
          <a:xfrm>
            <a:off x="254372" y="1200150"/>
            <a:ext cx="8432428" cy="3635389"/>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Char char="•"/>
            </a:pPr>
            <a:r>
              <a:rPr lang="ja-JP" sz="2400"/>
              <a:t>労働時間が4〜7.5時間、　特に4〜6時間が金銭的余裕と</a:t>
            </a:r>
            <a:endParaRPr sz="2400"/>
          </a:p>
          <a:p>
            <a:pPr indent="0" lvl="0" marL="0" rtl="0" algn="l">
              <a:lnSpc>
                <a:spcPct val="90000"/>
              </a:lnSpc>
              <a:spcBef>
                <a:spcPts val="480"/>
              </a:spcBef>
              <a:spcAft>
                <a:spcPts val="0"/>
              </a:spcAft>
              <a:buClr>
                <a:schemeClr val="dk1"/>
              </a:buClr>
              <a:buSzPts val="2400"/>
              <a:buNone/>
            </a:pPr>
            <a:r>
              <a:rPr lang="ja-JP" sz="2400"/>
              <a:t>　  肉体的・精神的余裕を両立していると考えられる</a:t>
            </a:r>
            <a:endParaRPr sz="2400"/>
          </a:p>
          <a:p>
            <a:pPr indent="0" lvl="0" marL="0" rtl="0" algn="l">
              <a:lnSpc>
                <a:spcPct val="90000"/>
              </a:lnSpc>
              <a:spcBef>
                <a:spcPts val="480"/>
              </a:spcBef>
              <a:spcAft>
                <a:spcPts val="0"/>
              </a:spcAft>
              <a:buClr>
                <a:schemeClr val="dk1"/>
              </a:buClr>
              <a:buSzPts val="2400"/>
              <a:buNone/>
            </a:pPr>
            <a:r>
              <a:t/>
            </a:r>
            <a:endParaRPr sz="2400"/>
          </a:p>
          <a:p>
            <a:pPr indent="-342900" lvl="0" marL="342900" rtl="0" algn="l">
              <a:lnSpc>
                <a:spcPct val="90000"/>
              </a:lnSpc>
              <a:spcBef>
                <a:spcPts val="480"/>
              </a:spcBef>
              <a:spcAft>
                <a:spcPts val="0"/>
              </a:spcAft>
              <a:buClr>
                <a:schemeClr val="dk1"/>
              </a:buClr>
              <a:buSzPts val="2400"/>
              <a:buChar char="•"/>
            </a:pPr>
            <a:r>
              <a:rPr lang="ja-JP" sz="2400"/>
              <a:t>労働時間が8時間を超えるとメンタルヘルスの悪化、幸福度の低下を通して余暇行動が減少する[黒田,山本:2017]</a:t>
            </a:r>
            <a:endParaRPr/>
          </a:p>
          <a:p>
            <a:pPr indent="-304800" lvl="0" marL="457200" rtl="0" algn="l">
              <a:lnSpc>
                <a:spcPct val="90000"/>
              </a:lnSpc>
              <a:spcBef>
                <a:spcPts val="480"/>
              </a:spcBef>
              <a:spcAft>
                <a:spcPts val="0"/>
              </a:spcAft>
              <a:buClr>
                <a:schemeClr val="dk1"/>
              </a:buClr>
              <a:buSzPts val="2400"/>
              <a:buNone/>
            </a:pPr>
            <a:r>
              <a:t/>
            </a:r>
            <a:endParaRPr sz="2400"/>
          </a:p>
          <a:p>
            <a:pPr indent="-342900" lvl="0" marL="342900" rtl="0" algn="l">
              <a:lnSpc>
                <a:spcPct val="90000"/>
              </a:lnSpc>
              <a:spcBef>
                <a:spcPts val="480"/>
              </a:spcBef>
              <a:spcAft>
                <a:spcPts val="0"/>
              </a:spcAft>
              <a:buClr>
                <a:schemeClr val="dk1"/>
              </a:buClr>
              <a:buSzPts val="2400"/>
              <a:buChar char="•"/>
            </a:pPr>
            <a:r>
              <a:rPr lang="ja-JP" sz="2400"/>
              <a:t>月残業時間が90時間を超えると却って幸福度が上昇するという研究もあり、12時間以上の労働者の余暇行動増との関連が考えられる[佐野:2007]</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ja-JP"/>
              <a:t>考察</a:t>
            </a:r>
            <a:endParaRPr/>
          </a:p>
        </p:txBody>
      </p:sp>
      <p:sp>
        <p:nvSpPr>
          <p:cNvPr id="259" name="Google Shape;259;p33"/>
          <p:cNvSpPr txBox="1"/>
          <p:nvPr>
            <p:ph idx="1" type="body"/>
          </p:nvPr>
        </p:nvSpPr>
        <p:spPr>
          <a:xfrm>
            <a:off x="457200" y="1200150"/>
            <a:ext cx="85719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ja-JP" sz="2400"/>
              <a:t>労働時間の長さは、余暇を行うかの意思決定に影響するが</a:t>
            </a:r>
            <a:endParaRPr sz="2400"/>
          </a:p>
          <a:p>
            <a:pPr indent="0" lvl="0" marL="0" rtl="0" algn="l">
              <a:spcBef>
                <a:spcPts val="480"/>
              </a:spcBef>
              <a:spcAft>
                <a:spcPts val="0"/>
              </a:spcAft>
              <a:buClr>
                <a:schemeClr val="dk1"/>
              </a:buClr>
              <a:buSzPts val="2400"/>
              <a:buNone/>
            </a:pPr>
            <a:r>
              <a:rPr lang="ja-JP" sz="2400"/>
              <a:t>　 余暇の内容には影響しない</a:t>
            </a:r>
            <a:endParaRPr sz="2400"/>
          </a:p>
          <a:p>
            <a:pPr indent="0" lvl="0" marL="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ja-JP" sz="2400"/>
              <a:t>長時間労働者でも余暇が活発な人は労働時間のばらつきが大きい</a:t>
            </a:r>
            <a:endParaRPr sz="2400"/>
          </a:p>
          <a:p>
            <a:pPr indent="0" lvl="0" marL="0" rtl="0" algn="ctr">
              <a:spcBef>
                <a:spcPts val="480"/>
              </a:spcBef>
              <a:spcAft>
                <a:spcPts val="0"/>
              </a:spcAft>
              <a:buClr>
                <a:schemeClr val="dk1"/>
              </a:buClr>
              <a:buSzPts val="2400"/>
              <a:buNone/>
            </a:pPr>
            <a:r>
              <a:rPr lang="ja-JP" sz="2400"/>
              <a:t>→ </a:t>
            </a:r>
            <a:r>
              <a:rPr lang="ja-JP" sz="2400">
                <a:solidFill>
                  <a:srgbClr val="FF0000"/>
                </a:solidFill>
              </a:rPr>
              <a:t>フレックスタイム制など労働時間への自由度</a:t>
            </a:r>
            <a:r>
              <a:rPr lang="ja-JP" sz="2400"/>
              <a:t>が余暇に</a:t>
            </a:r>
            <a:endParaRPr sz="2400"/>
          </a:p>
          <a:p>
            <a:pPr indent="0" lvl="0" marL="0" rtl="0" algn="ctr">
              <a:spcBef>
                <a:spcPts val="480"/>
              </a:spcBef>
              <a:spcAft>
                <a:spcPts val="0"/>
              </a:spcAft>
              <a:buClr>
                <a:schemeClr val="dk1"/>
              </a:buClr>
              <a:buSzPts val="2400"/>
              <a:buNone/>
            </a:pPr>
            <a:r>
              <a:rPr lang="ja-JP" sz="2400"/>
              <a:t>プラスの影響を与えている可能性[黒田,山本:2014]</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457200" y="52637"/>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結論</a:t>
            </a:r>
            <a:endParaRPr sz="3600"/>
          </a:p>
        </p:txBody>
      </p:sp>
      <p:sp>
        <p:nvSpPr>
          <p:cNvPr id="266" name="Google Shape;266;p34"/>
          <p:cNvSpPr txBox="1"/>
          <p:nvPr>
            <p:ph idx="1" type="body"/>
          </p:nvPr>
        </p:nvSpPr>
        <p:spPr>
          <a:xfrm>
            <a:off x="0" y="932250"/>
            <a:ext cx="9211500" cy="4524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ja-JP" sz="2400"/>
              <a:t>労働時間が</a:t>
            </a:r>
            <a:r>
              <a:rPr lang="ja-JP" sz="2400">
                <a:solidFill>
                  <a:srgbClr val="FF0000"/>
                </a:solidFill>
              </a:rPr>
              <a:t>4〜7.5時間</a:t>
            </a:r>
            <a:r>
              <a:rPr lang="ja-JP" sz="2400"/>
              <a:t>、特に</a:t>
            </a:r>
            <a:r>
              <a:rPr lang="ja-JP" sz="2400">
                <a:solidFill>
                  <a:srgbClr val="FF0000"/>
                </a:solidFill>
              </a:rPr>
              <a:t>4〜6時間</a:t>
            </a:r>
            <a:r>
              <a:rPr lang="ja-JP" sz="2400"/>
              <a:t>が余暇行動の観点では望ましい労働時間であり、労働時間の短縮が望まれる</a:t>
            </a:r>
            <a:endParaRPr sz="2400"/>
          </a:p>
          <a:p>
            <a:pPr indent="-254000" lvl="0" marL="342900" rtl="0" algn="l">
              <a:spcBef>
                <a:spcPts val="280"/>
              </a:spcBef>
              <a:spcAft>
                <a:spcPts val="0"/>
              </a:spcAft>
              <a:buClr>
                <a:schemeClr val="dk1"/>
              </a:buClr>
              <a:buSzPts val="1400"/>
              <a:buNone/>
            </a:pPr>
            <a:r>
              <a:t/>
            </a:r>
            <a:endParaRPr sz="1400"/>
          </a:p>
          <a:p>
            <a:pPr indent="-342900" lvl="0" marL="342900" rtl="0" algn="l">
              <a:spcBef>
                <a:spcPts val="480"/>
              </a:spcBef>
              <a:spcAft>
                <a:spcPts val="0"/>
              </a:spcAft>
              <a:buClr>
                <a:schemeClr val="dk1"/>
              </a:buClr>
              <a:buSzPts val="2400"/>
              <a:buChar char="•"/>
            </a:pPr>
            <a:r>
              <a:rPr lang="ja-JP" sz="2400"/>
              <a:t>労働時間による余暇行動の件数への影響は</a:t>
            </a:r>
            <a:r>
              <a:rPr lang="ja-JP" sz="2400">
                <a:solidFill>
                  <a:srgbClr val="FF0000"/>
                </a:solidFill>
              </a:rPr>
              <a:t>幸福度との関連性</a:t>
            </a:r>
            <a:r>
              <a:rPr lang="ja-JP" sz="2400"/>
              <a:t>が考えられる</a:t>
            </a:r>
            <a:endParaRPr sz="2400"/>
          </a:p>
          <a:p>
            <a:pPr indent="-266700" lvl="0" marL="342900" rtl="0" algn="l">
              <a:spcBef>
                <a:spcPts val="240"/>
              </a:spcBef>
              <a:spcAft>
                <a:spcPts val="0"/>
              </a:spcAft>
              <a:buClr>
                <a:schemeClr val="dk1"/>
              </a:buClr>
              <a:buSzPts val="1200"/>
              <a:buNone/>
            </a:pPr>
            <a:r>
              <a:t/>
            </a:r>
            <a:endParaRPr sz="1200"/>
          </a:p>
          <a:p>
            <a:pPr indent="-342900" lvl="0" marL="342900" rtl="0" algn="l">
              <a:spcBef>
                <a:spcPts val="480"/>
              </a:spcBef>
              <a:spcAft>
                <a:spcPts val="0"/>
              </a:spcAft>
              <a:buClr>
                <a:schemeClr val="dk1"/>
              </a:buClr>
              <a:buSzPts val="2400"/>
              <a:buChar char="•"/>
            </a:pPr>
            <a:r>
              <a:rPr lang="ja-JP" sz="2400"/>
              <a:t>労働時間の長さは余暇を行うかどうかの意思決定には作用するが、余暇行動の</a:t>
            </a:r>
            <a:r>
              <a:rPr lang="ja-JP" sz="2400">
                <a:solidFill>
                  <a:srgbClr val="FF0000"/>
                </a:solidFill>
              </a:rPr>
              <a:t>内容にはあまり作用しない</a:t>
            </a:r>
            <a:endParaRPr sz="2400">
              <a:solidFill>
                <a:srgbClr val="FF0000"/>
              </a:solidFill>
            </a:endParaRPr>
          </a:p>
          <a:p>
            <a:pPr indent="-266700" lvl="0" marL="342900" rtl="0" algn="l">
              <a:spcBef>
                <a:spcPts val="240"/>
              </a:spcBef>
              <a:spcAft>
                <a:spcPts val="0"/>
              </a:spcAft>
              <a:buClr>
                <a:schemeClr val="dk1"/>
              </a:buClr>
              <a:buSzPts val="1200"/>
              <a:buNone/>
            </a:pPr>
            <a:r>
              <a:t/>
            </a:r>
            <a:endParaRPr sz="1200"/>
          </a:p>
          <a:p>
            <a:pPr indent="-342900" lvl="0" marL="342900" rtl="0" algn="l">
              <a:spcBef>
                <a:spcPts val="480"/>
              </a:spcBef>
              <a:spcAft>
                <a:spcPts val="0"/>
              </a:spcAft>
              <a:buClr>
                <a:schemeClr val="dk1"/>
              </a:buClr>
              <a:buSzPts val="2400"/>
              <a:buChar char="•"/>
            </a:pPr>
            <a:r>
              <a:rPr lang="ja-JP" sz="2400"/>
              <a:t>長時間労働者でも余暇が活発な労働者は労働時間のばらつきが大きく、</a:t>
            </a:r>
            <a:r>
              <a:rPr lang="ja-JP" sz="2400">
                <a:solidFill>
                  <a:srgbClr val="FF0000"/>
                </a:solidFill>
              </a:rPr>
              <a:t>フレックスタイム制などが有効である</a:t>
            </a:r>
            <a:r>
              <a:rPr lang="ja-JP" sz="2400"/>
              <a:t>可能性が高い</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72" name="Google Shape;272;p35"/>
          <p:cNvSpPr txBox="1"/>
          <p:nvPr>
            <p:ph idx="1" type="body"/>
          </p:nvPr>
        </p:nvSpPr>
        <p:spPr>
          <a:xfrm>
            <a:off x="457200" y="2266161"/>
            <a:ext cx="8229600" cy="121922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None/>
            </a:pPr>
            <a:r>
              <a:rPr lang="ja-JP" sz="2400"/>
              <a:t>ご静聴ありがとうございました</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ja-JP"/>
              <a:t>寄り道に関して</a:t>
            </a:r>
            <a:endParaRPr/>
          </a:p>
        </p:txBody>
      </p:sp>
      <p:graphicFrame>
        <p:nvGraphicFramePr>
          <p:cNvPr id="278" name="Google Shape;278;p36"/>
          <p:cNvGraphicFramePr/>
          <p:nvPr/>
        </p:nvGraphicFramePr>
        <p:xfrm>
          <a:off x="457200" y="1200151"/>
          <a:ext cx="3000000" cy="3000000"/>
        </p:xfrm>
        <a:graphic>
          <a:graphicData uri="http://schemas.openxmlformats.org/drawingml/2006/table">
            <a:tbl>
              <a:tblPr bandRow="1" firstRow="1">
                <a:noFill/>
                <a:tableStyleId>{C4A656BD-FA20-4582-94AF-E4A0D200D5AB}</a:tableStyleId>
              </a:tblPr>
              <a:tblGrid>
                <a:gridCol w="2743200"/>
                <a:gridCol w="2743200"/>
                <a:gridCol w="2743200"/>
              </a:tblGrid>
              <a:tr h="941150">
                <a:tc>
                  <a:txBody>
                    <a:bodyPr/>
                    <a:lstStyle/>
                    <a:p>
                      <a:pPr indent="0" lvl="0" marL="0" marR="0" rtl="0" algn="ctr">
                        <a:spcBef>
                          <a:spcPts val="0"/>
                        </a:spcBef>
                        <a:spcAft>
                          <a:spcPts val="0"/>
                        </a:spcAft>
                        <a:buNone/>
                      </a:pPr>
                      <a:r>
                        <a:rPr lang="ja-JP" sz="1800" u="none" cap="none" strike="noStrike"/>
                        <a:t>労働後、通勤駅から他の駅に移動して余暇行動</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ja-JP" sz="1800" u="none" cap="none" strike="noStrike"/>
                        <a:t>労働後、通勤駅の付近で余暇行動を行い</a:t>
                      </a:r>
                      <a:endParaRPr sz="1800" u="none" cap="none" strike="noStrike"/>
                    </a:p>
                    <a:p>
                      <a:pPr indent="0" lvl="0" marL="0" marR="0" rtl="0" algn="ctr">
                        <a:lnSpc>
                          <a:spcPct val="100000"/>
                        </a:lnSpc>
                        <a:spcBef>
                          <a:spcPts val="0"/>
                        </a:spcBef>
                        <a:spcAft>
                          <a:spcPts val="0"/>
                        </a:spcAft>
                        <a:buClr>
                          <a:schemeClr val="dk1"/>
                        </a:buClr>
                        <a:buSzPts val="1800"/>
                        <a:buFont typeface="Calibri"/>
                        <a:buNone/>
                      </a:pPr>
                      <a:r>
                        <a:rPr lang="ja-JP" sz="1800" u="none" cap="none" strike="noStrike"/>
                        <a:t>他の駅から帰宅</a:t>
                      </a:r>
                      <a:endParaRPr sz="1800" u="none" cap="none" strike="noStrike"/>
                    </a:p>
                    <a:p>
                      <a:pPr indent="0" lvl="0" marL="0" marR="0" rtl="0" algn="ctr">
                        <a:lnSpc>
                          <a:spcPct val="100000"/>
                        </a:lnSpc>
                        <a:spcBef>
                          <a:spcPts val="0"/>
                        </a:spcBef>
                        <a:spcAft>
                          <a:spcPts val="0"/>
                        </a:spcAft>
                        <a:buClr>
                          <a:schemeClr val="dk1"/>
                        </a:buClr>
                        <a:buSzPts val="1800"/>
                        <a:buFont typeface="Calibri"/>
                        <a:buNone/>
                      </a:pPr>
                      <a:r>
                        <a:t/>
                      </a:r>
                      <a:endParaRPr sz="1800" u="none" cap="none" strike="noStrike"/>
                    </a:p>
                  </a:txBody>
                  <a:tcPr marT="45725" marB="45725" marR="91450" marL="91450"/>
                </a:tc>
                <a:tc>
                  <a:txBody>
                    <a:bodyPr/>
                    <a:lstStyle/>
                    <a:p>
                      <a:pPr indent="0" lvl="0" marL="0" marR="0" rtl="0" algn="ctr">
                        <a:spcBef>
                          <a:spcPts val="0"/>
                        </a:spcBef>
                        <a:spcAft>
                          <a:spcPts val="0"/>
                        </a:spcAft>
                        <a:buNone/>
                      </a:pPr>
                      <a:r>
                        <a:rPr lang="ja-JP" sz="1800" u="none" cap="none" strike="noStrike"/>
                        <a:t>労働後、通勤駅の付近で</a:t>
                      </a:r>
                      <a:endParaRPr sz="1800" u="none" cap="none" strike="noStrike"/>
                    </a:p>
                    <a:p>
                      <a:pPr indent="0" lvl="0" marL="0" marR="0" rtl="0" algn="ctr">
                        <a:spcBef>
                          <a:spcPts val="0"/>
                        </a:spcBef>
                        <a:spcAft>
                          <a:spcPts val="0"/>
                        </a:spcAft>
                        <a:buNone/>
                      </a:pPr>
                      <a:r>
                        <a:rPr lang="ja-JP" sz="1800" u="none" cap="none" strike="noStrike"/>
                        <a:t>余暇行動を行い</a:t>
                      </a:r>
                      <a:endParaRPr sz="1800" u="none" cap="none" strike="noStrike"/>
                    </a:p>
                    <a:p>
                      <a:pPr indent="0" lvl="0" marL="0" marR="0" rtl="0" algn="ctr">
                        <a:spcBef>
                          <a:spcPts val="0"/>
                        </a:spcBef>
                        <a:spcAft>
                          <a:spcPts val="0"/>
                        </a:spcAft>
                        <a:buNone/>
                      </a:pPr>
                      <a:r>
                        <a:rPr lang="ja-JP" sz="1800" u="none" cap="none" strike="noStrike"/>
                        <a:t>通勤駅から帰宅</a:t>
                      </a:r>
                      <a:endParaRPr sz="1800" u="none" cap="none" strike="noStrike"/>
                    </a:p>
                  </a:txBody>
                  <a:tcPr marT="45725" marB="45725" marR="91450" marL="91450"/>
                </a:tc>
              </a:tr>
              <a:tr h="896275">
                <a:tc>
                  <a:txBody>
                    <a:bodyPr/>
                    <a:lstStyle/>
                    <a:p>
                      <a:pPr indent="0" lvl="0" marL="0" marR="0" rtl="0" algn="ctr">
                        <a:spcBef>
                          <a:spcPts val="0"/>
                        </a:spcBef>
                        <a:spcAft>
                          <a:spcPts val="0"/>
                        </a:spcAft>
                        <a:buNone/>
                      </a:pPr>
                      <a:r>
                        <a:rPr lang="ja-JP" sz="1600" u="none" cap="none" strike="noStrike"/>
                        <a:t>余暇は労働時間に</a:t>
                      </a:r>
                      <a:endParaRPr sz="1600" u="none" cap="none" strike="noStrike"/>
                    </a:p>
                    <a:p>
                      <a:pPr indent="0" lvl="0" marL="0" marR="0" rtl="0" algn="ctr">
                        <a:spcBef>
                          <a:spcPts val="0"/>
                        </a:spcBef>
                        <a:spcAft>
                          <a:spcPts val="0"/>
                        </a:spcAft>
                        <a:buNone/>
                      </a:pPr>
                      <a:r>
                        <a:rPr lang="ja-JP" sz="1600" u="none" cap="none" strike="noStrike"/>
                        <a:t>含まれない</a:t>
                      </a:r>
                      <a:endParaRPr sz="1600" u="none" cap="none" strike="noStrike"/>
                    </a:p>
                  </a:txBody>
                  <a:tcPr marT="45725" marB="45725" marR="91450" marL="91450"/>
                </a:tc>
                <a:tc>
                  <a:txBody>
                    <a:bodyPr/>
                    <a:lstStyle/>
                    <a:p>
                      <a:pPr indent="0" lvl="0" marL="0" marR="0" rtl="0" algn="ctr">
                        <a:spcBef>
                          <a:spcPts val="0"/>
                        </a:spcBef>
                        <a:spcAft>
                          <a:spcPts val="0"/>
                        </a:spcAft>
                        <a:buNone/>
                      </a:pPr>
                      <a:r>
                        <a:rPr lang="ja-JP" sz="1600" u="none" cap="none" strike="noStrike"/>
                        <a:t>余暇は労働時間に</a:t>
                      </a:r>
                      <a:endParaRPr sz="1600" u="none" cap="none" strike="noStrike"/>
                    </a:p>
                    <a:p>
                      <a:pPr indent="0" lvl="0" marL="0" marR="0" rtl="0" algn="ctr">
                        <a:spcBef>
                          <a:spcPts val="0"/>
                        </a:spcBef>
                        <a:spcAft>
                          <a:spcPts val="0"/>
                        </a:spcAft>
                        <a:buNone/>
                      </a:pPr>
                      <a:r>
                        <a:rPr lang="ja-JP" sz="1600" u="none" cap="none" strike="noStrike"/>
                        <a:t>含まれない</a:t>
                      </a:r>
                      <a:endParaRPr/>
                    </a:p>
                    <a:p>
                      <a:pPr indent="0" lvl="0" marL="0" marR="0" rtl="0" algn="ctr">
                        <a:spcBef>
                          <a:spcPts val="0"/>
                        </a:spcBef>
                        <a:spcAft>
                          <a:spcPts val="0"/>
                        </a:spcAft>
                        <a:buNone/>
                      </a:pPr>
                      <a:r>
                        <a:t/>
                      </a:r>
                      <a:endParaRPr sz="1600" u="none" cap="none" strike="noStrike"/>
                    </a:p>
                  </a:txBody>
                  <a:tcPr marT="45725" marB="45725" marR="91450" marL="91450"/>
                </a:tc>
                <a:tc>
                  <a:txBody>
                    <a:bodyPr/>
                    <a:lstStyle/>
                    <a:p>
                      <a:pPr indent="0" lvl="0" marL="0" marR="0" rtl="0" algn="ctr">
                        <a:spcBef>
                          <a:spcPts val="0"/>
                        </a:spcBef>
                        <a:spcAft>
                          <a:spcPts val="0"/>
                        </a:spcAft>
                        <a:buNone/>
                      </a:pPr>
                      <a:r>
                        <a:rPr lang="ja-JP" sz="1600" u="none" cap="none" strike="noStrike"/>
                        <a:t>余暇は労働時間に</a:t>
                      </a:r>
                      <a:endParaRPr sz="1600" u="none" cap="none" strike="noStrike"/>
                    </a:p>
                    <a:p>
                      <a:pPr indent="0" lvl="0" marL="0" marR="0" rtl="0" algn="ctr">
                        <a:spcBef>
                          <a:spcPts val="0"/>
                        </a:spcBef>
                        <a:spcAft>
                          <a:spcPts val="0"/>
                        </a:spcAft>
                        <a:buNone/>
                      </a:pPr>
                      <a:r>
                        <a:rPr lang="ja-JP" sz="1600" u="none" cap="none" strike="noStrike"/>
                        <a:t>含まれてしまう</a:t>
                      </a:r>
                      <a:endParaRPr sz="1600" u="none" cap="none" strike="noStrike"/>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一日の生活時間のほとんどは労働</a:t>
            </a:r>
            <a:endParaRPr sz="3600"/>
          </a:p>
        </p:txBody>
      </p:sp>
      <p:sp>
        <p:nvSpPr>
          <p:cNvPr id="103" name="Google Shape;103;p15"/>
          <p:cNvSpPr txBox="1"/>
          <p:nvPr/>
        </p:nvSpPr>
        <p:spPr>
          <a:xfrm>
            <a:off x="1" y="4496390"/>
            <a:ext cx="914400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ja-JP" sz="2400">
                <a:solidFill>
                  <a:schemeClr val="dk1"/>
                </a:solidFill>
                <a:latin typeface="Calibri"/>
                <a:ea typeface="Calibri"/>
                <a:cs typeface="Calibri"/>
                <a:sym typeface="Calibri"/>
              </a:rPr>
              <a:t>労働と余暇の</a:t>
            </a:r>
            <a:r>
              <a:rPr lang="ja-JP" sz="2800">
                <a:solidFill>
                  <a:schemeClr val="dk1"/>
                </a:solidFill>
                <a:latin typeface="Calibri"/>
                <a:ea typeface="Calibri"/>
                <a:cs typeface="Calibri"/>
                <a:sym typeface="Calibri"/>
              </a:rPr>
              <a:t>バランスや関係性</a:t>
            </a:r>
            <a:r>
              <a:rPr lang="ja-JP" sz="2400">
                <a:solidFill>
                  <a:schemeClr val="dk1"/>
                </a:solidFill>
                <a:latin typeface="Calibri"/>
                <a:ea typeface="Calibri"/>
                <a:cs typeface="Calibri"/>
                <a:sym typeface="Calibri"/>
              </a:rPr>
              <a:t>の把握が求められている</a:t>
            </a:r>
            <a:endParaRPr sz="2400">
              <a:solidFill>
                <a:schemeClr val="dk1"/>
              </a:solidFill>
              <a:latin typeface="Calibri"/>
              <a:ea typeface="Calibri"/>
              <a:cs typeface="Calibri"/>
              <a:sym typeface="Calibri"/>
            </a:endParaRPr>
          </a:p>
        </p:txBody>
      </p:sp>
      <p:pic>
        <p:nvPicPr>
          <p:cNvPr descr="heijitu.png" id="104" name="Google Shape;104;p15"/>
          <p:cNvPicPr preferRelativeResize="0"/>
          <p:nvPr/>
        </p:nvPicPr>
        <p:blipFill rotWithShape="1">
          <a:blip r:embed="rId3">
            <a:alphaModFix/>
          </a:blip>
          <a:srcRect b="0" l="0" r="0" t="0"/>
          <a:stretch/>
        </p:blipFill>
        <p:spPr>
          <a:xfrm>
            <a:off x="566120" y="902838"/>
            <a:ext cx="8120679" cy="371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日本人の余暇需要の重要性</a:t>
            </a:r>
            <a:endParaRPr sz="3600"/>
          </a:p>
        </p:txBody>
      </p:sp>
      <p:sp>
        <p:nvSpPr>
          <p:cNvPr id="110" name="Google Shape;110;p16"/>
          <p:cNvSpPr txBox="1"/>
          <p:nvPr>
            <p:ph idx="1" type="body"/>
          </p:nvPr>
        </p:nvSpPr>
        <p:spPr>
          <a:xfrm>
            <a:off x="0" y="1191415"/>
            <a:ext cx="9272142" cy="394334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ja-JP" sz="2400"/>
              <a:t>日本の余暇消費の9割が日本人のもの[矢ケ崎:2015]</a:t>
            </a:r>
            <a:endParaRPr/>
          </a:p>
          <a:p>
            <a:pPr indent="-342900" lvl="0" marL="342900" rtl="0" algn="l">
              <a:spcBef>
                <a:spcPts val="480"/>
              </a:spcBef>
              <a:spcAft>
                <a:spcPts val="0"/>
              </a:spcAft>
              <a:buClr>
                <a:schemeClr val="dk1"/>
              </a:buClr>
              <a:buSzPts val="2400"/>
              <a:buChar char="•"/>
            </a:pPr>
            <a:r>
              <a:rPr lang="ja-JP" sz="2400"/>
              <a:t>余暇を重視する風潮</a:t>
            </a:r>
            <a:endParaRPr sz="2400"/>
          </a:p>
          <a:p>
            <a:pPr indent="0" lvl="0" marL="0" rtl="0" algn="l">
              <a:spcBef>
                <a:spcPts val="480"/>
              </a:spcBef>
              <a:spcAft>
                <a:spcPts val="0"/>
              </a:spcAft>
              <a:buClr>
                <a:schemeClr val="dk1"/>
              </a:buClr>
              <a:buSzPts val="2400"/>
              <a:buNone/>
            </a:pPr>
            <a:r>
              <a:t/>
            </a:r>
            <a:endParaRPr sz="2400"/>
          </a:p>
          <a:p>
            <a:pPr indent="0" lvl="0" marL="0" rtl="0" algn="ctr">
              <a:spcBef>
                <a:spcPts val="480"/>
              </a:spcBef>
              <a:spcAft>
                <a:spcPts val="0"/>
              </a:spcAft>
              <a:buClr>
                <a:schemeClr val="dk1"/>
              </a:buClr>
              <a:buSzPts val="2400"/>
              <a:buNone/>
            </a:pPr>
            <a:r>
              <a:rPr lang="ja-JP" sz="2400"/>
              <a:t> 労働時間の適正化が消費増加につながる可能性</a:t>
            </a:r>
            <a:endParaRPr sz="2400"/>
          </a:p>
          <a:p>
            <a:pPr indent="0" lvl="0" marL="0" rtl="0" algn="l">
              <a:spcBef>
                <a:spcPts val="560"/>
              </a:spcBef>
              <a:spcAft>
                <a:spcPts val="0"/>
              </a:spcAft>
              <a:buClr>
                <a:schemeClr val="dk1"/>
              </a:buClr>
              <a:buSzPts val="2800"/>
              <a:buNone/>
            </a:pPr>
            <a:r>
              <a:t/>
            </a:r>
            <a:endParaRPr sz="2800"/>
          </a:p>
          <a:p>
            <a:pPr indent="0" lvl="0" marL="0" rtl="0" algn="l">
              <a:spcBef>
                <a:spcPts val="560"/>
              </a:spcBef>
              <a:spcAft>
                <a:spcPts val="0"/>
              </a:spcAft>
              <a:buClr>
                <a:schemeClr val="dk1"/>
              </a:buClr>
              <a:buSzPts val="2800"/>
              <a:buNone/>
            </a:pPr>
            <a:r>
              <a:t/>
            </a:r>
            <a:endParaRPr sz="2800"/>
          </a:p>
          <a:p>
            <a:pPr indent="0" lvl="0" marL="0" rtl="0" algn="ctr">
              <a:spcBef>
                <a:spcPts val="560"/>
              </a:spcBef>
              <a:spcAft>
                <a:spcPts val="0"/>
              </a:spcAft>
              <a:buClr>
                <a:srgbClr val="FF0000"/>
              </a:buClr>
              <a:buSzPts val="2800"/>
              <a:buNone/>
            </a:pPr>
            <a:r>
              <a:rPr lang="ja-JP" sz="2800">
                <a:solidFill>
                  <a:srgbClr val="FF0000"/>
                </a:solidFill>
              </a:rPr>
              <a:t>労働時間と余暇の関係性</a:t>
            </a:r>
            <a:r>
              <a:rPr lang="ja-JP" sz="2400"/>
              <a:t>の把握が求められている</a:t>
            </a:r>
            <a:endParaRPr sz="2400"/>
          </a:p>
          <a:p>
            <a:pPr indent="0" lvl="0" marL="0" rtl="0" algn="l">
              <a:spcBef>
                <a:spcPts val="640"/>
              </a:spcBef>
              <a:spcAft>
                <a:spcPts val="0"/>
              </a:spcAft>
              <a:buClr>
                <a:schemeClr val="dk1"/>
              </a:buClr>
              <a:buSzPts val="3200"/>
              <a:buNone/>
            </a:pPr>
            <a:r>
              <a:t/>
            </a:r>
            <a:endParaRPr/>
          </a:p>
          <a:p>
            <a:pPr indent="0" lvl="0" marL="0" rtl="0" algn="ctr">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労働時間と余暇の関係性の把握の研究</a:t>
            </a:r>
            <a:endParaRPr sz="3600"/>
          </a:p>
        </p:txBody>
      </p:sp>
      <p:sp>
        <p:nvSpPr>
          <p:cNvPr id="116" name="Google Shape;116;p17"/>
          <p:cNvSpPr txBox="1"/>
          <p:nvPr>
            <p:ph idx="1" type="body"/>
          </p:nvPr>
        </p:nvSpPr>
        <p:spPr>
          <a:xfrm>
            <a:off x="457200" y="1200151"/>
            <a:ext cx="8229600" cy="3528274"/>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ja-JP" sz="2480"/>
              <a:t>信頼できる研究はあまり行われていない</a:t>
            </a:r>
            <a:endParaRPr sz="2480"/>
          </a:p>
          <a:p>
            <a:pPr indent="-185420" lvl="0" marL="342900" rtl="0" algn="l">
              <a:lnSpc>
                <a:spcPct val="80000"/>
              </a:lnSpc>
              <a:spcBef>
                <a:spcPts val="496"/>
              </a:spcBef>
              <a:spcAft>
                <a:spcPts val="0"/>
              </a:spcAft>
              <a:buClr>
                <a:schemeClr val="dk1"/>
              </a:buClr>
              <a:buSzPts val="2480"/>
              <a:buNone/>
            </a:pPr>
            <a:r>
              <a:t/>
            </a:r>
            <a:endParaRPr sz="2480"/>
          </a:p>
          <a:p>
            <a:pPr indent="0" lvl="0" marL="0" rtl="0" algn="l">
              <a:lnSpc>
                <a:spcPct val="80000"/>
              </a:lnSpc>
              <a:spcBef>
                <a:spcPts val="496"/>
              </a:spcBef>
              <a:spcAft>
                <a:spcPts val="0"/>
              </a:spcAft>
              <a:buClr>
                <a:schemeClr val="dk1"/>
              </a:buClr>
              <a:buSzPts val="2480"/>
              <a:buNone/>
            </a:pPr>
            <a:r>
              <a:t/>
            </a:r>
            <a:endParaRPr sz="2480"/>
          </a:p>
          <a:p>
            <a:pPr indent="0" lvl="0" marL="0" rtl="0" algn="l">
              <a:lnSpc>
                <a:spcPct val="80000"/>
              </a:lnSpc>
              <a:spcBef>
                <a:spcPts val="496"/>
              </a:spcBef>
              <a:spcAft>
                <a:spcPts val="0"/>
              </a:spcAft>
              <a:buClr>
                <a:schemeClr val="dk1"/>
              </a:buClr>
              <a:buSzPts val="2480"/>
              <a:buNone/>
            </a:pPr>
            <a:r>
              <a:rPr lang="ja-JP" sz="2480"/>
              <a:t>理由</a:t>
            </a:r>
            <a:endParaRPr sz="2480"/>
          </a:p>
          <a:p>
            <a:pPr indent="-514350" lvl="0" marL="514350" rtl="0" algn="l">
              <a:lnSpc>
                <a:spcPct val="80000"/>
              </a:lnSpc>
              <a:spcBef>
                <a:spcPts val="496"/>
              </a:spcBef>
              <a:spcAft>
                <a:spcPts val="0"/>
              </a:spcAft>
              <a:buClr>
                <a:schemeClr val="dk1"/>
              </a:buClr>
              <a:buSzPts val="2480"/>
              <a:buFont typeface="Calibri"/>
              <a:buAutoNum type="arabicPeriod"/>
            </a:pPr>
            <a:r>
              <a:rPr lang="ja-JP" sz="2480"/>
              <a:t>余暇の分析に必要な個人の動線データ</a:t>
            </a:r>
            <a:endParaRPr sz="2480"/>
          </a:p>
          <a:p>
            <a:pPr indent="-514350" lvl="0" marL="514350" rtl="0" algn="l">
              <a:lnSpc>
                <a:spcPct val="80000"/>
              </a:lnSpc>
              <a:spcBef>
                <a:spcPts val="496"/>
              </a:spcBef>
              <a:spcAft>
                <a:spcPts val="0"/>
              </a:spcAft>
              <a:buClr>
                <a:schemeClr val="dk1"/>
              </a:buClr>
              <a:buSzPts val="2480"/>
              <a:buFont typeface="Calibri"/>
              <a:buAutoNum type="arabicPeriod"/>
            </a:pPr>
            <a:r>
              <a:rPr lang="ja-JP" sz="2480"/>
              <a:t>十分なデータ量</a:t>
            </a:r>
            <a:endParaRPr sz="2480"/>
          </a:p>
          <a:p>
            <a:pPr indent="0" lvl="0" marL="0" rtl="0" algn="l">
              <a:lnSpc>
                <a:spcPct val="80000"/>
              </a:lnSpc>
              <a:spcBef>
                <a:spcPts val="496"/>
              </a:spcBef>
              <a:spcAft>
                <a:spcPts val="0"/>
              </a:spcAft>
              <a:buClr>
                <a:schemeClr val="dk1"/>
              </a:buClr>
              <a:buSzPts val="2480"/>
              <a:buNone/>
            </a:pPr>
            <a:r>
              <a:rPr lang="ja-JP" sz="2480"/>
              <a:t>（特に長時間労働者を分析できる量）</a:t>
            </a:r>
            <a:endParaRPr sz="2480"/>
          </a:p>
          <a:p>
            <a:pPr indent="0" lvl="0" marL="0" rtl="0" algn="l">
              <a:lnSpc>
                <a:spcPct val="80000"/>
              </a:lnSpc>
              <a:spcBef>
                <a:spcPts val="496"/>
              </a:spcBef>
              <a:spcAft>
                <a:spcPts val="0"/>
              </a:spcAft>
              <a:buClr>
                <a:schemeClr val="dk1"/>
              </a:buClr>
              <a:buSzPts val="2480"/>
              <a:buNone/>
            </a:pPr>
            <a:r>
              <a:t/>
            </a:r>
            <a:endParaRPr sz="2480"/>
          </a:p>
          <a:p>
            <a:pPr indent="0" lvl="0" marL="0" rtl="0" algn="ctr">
              <a:lnSpc>
                <a:spcPct val="80000"/>
              </a:lnSpc>
              <a:spcBef>
                <a:spcPts val="496"/>
              </a:spcBef>
              <a:spcAft>
                <a:spcPts val="0"/>
              </a:spcAft>
              <a:buClr>
                <a:schemeClr val="dk1"/>
              </a:buClr>
              <a:buSzPts val="2480"/>
              <a:buNone/>
            </a:pPr>
            <a:r>
              <a:rPr lang="ja-JP" sz="2480"/>
              <a:t>これを揃えることが従来の手法（質問票）では難しい</a:t>
            </a:r>
            <a:endParaRPr sz="248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ja-JP" sz="3600"/>
              <a:t>統計データの不正も</a:t>
            </a:r>
            <a:endParaRPr sz="3600"/>
          </a:p>
        </p:txBody>
      </p:sp>
      <p:pic>
        <p:nvPicPr>
          <p:cNvPr descr="スクリーンショット 2019-03-03 1.09.01.png" id="122" name="Google Shape;122;p18"/>
          <p:cNvPicPr preferRelativeResize="0"/>
          <p:nvPr>
            <p:ph idx="1" type="body"/>
          </p:nvPr>
        </p:nvPicPr>
        <p:blipFill rotWithShape="1">
          <a:blip r:embed="rId3">
            <a:alphaModFix/>
          </a:blip>
          <a:srcRect b="0" l="-19352" r="-19352" t="0"/>
          <a:stretch/>
        </p:blipFill>
        <p:spPr>
          <a:xfrm>
            <a:off x="457200" y="1200150"/>
            <a:ext cx="8229600" cy="339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ja-JP" sz="3959"/>
              <a:t>スマートカードのデータを用いた研究</a:t>
            </a:r>
            <a:endParaRPr sz="3959"/>
          </a:p>
        </p:txBody>
      </p:sp>
      <p:sp>
        <p:nvSpPr>
          <p:cNvPr id="128" name="Google Shape;128;p19"/>
          <p:cNvSpPr txBox="1"/>
          <p:nvPr>
            <p:ph idx="1" type="body"/>
          </p:nvPr>
        </p:nvSpPr>
        <p:spPr>
          <a:xfrm>
            <a:off x="244800" y="1200150"/>
            <a:ext cx="8774100" cy="3819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20"/>
              <a:buNone/>
            </a:pPr>
            <a:r>
              <a:rPr lang="ja-JP" sz="2220"/>
              <a:t>個人の動線データから社会の構造化が可能</a:t>
            </a:r>
            <a:endParaRPr sz="2220"/>
          </a:p>
          <a:p>
            <a:pPr indent="0" lvl="0" marL="0" rtl="0" algn="l">
              <a:spcBef>
                <a:spcPts val="444"/>
              </a:spcBef>
              <a:spcAft>
                <a:spcPts val="0"/>
              </a:spcAft>
              <a:buClr>
                <a:schemeClr val="dk1"/>
              </a:buClr>
              <a:buSzPts val="2220"/>
              <a:buNone/>
            </a:pPr>
            <a:r>
              <a:t/>
            </a:r>
            <a:endParaRPr sz="2220"/>
          </a:p>
          <a:p>
            <a:pPr indent="-514350" lvl="0" marL="514350" rtl="0" algn="l">
              <a:spcBef>
                <a:spcPts val="444"/>
              </a:spcBef>
              <a:spcAft>
                <a:spcPts val="0"/>
              </a:spcAft>
              <a:buClr>
                <a:schemeClr val="dk1"/>
              </a:buClr>
              <a:buSzPts val="2220"/>
              <a:buFont typeface="Calibri"/>
              <a:buAutoNum type="arabicPeriod"/>
            </a:pPr>
            <a:r>
              <a:rPr lang="ja-JP" sz="2220"/>
              <a:t>北京の労働者の分布の変化から、北京の都市構造の変化を発見[Huang:2018]</a:t>
            </a:r>
            <a:endParaRPr/>
          </a:p>
          <a:p>
            <a:pPr indent="0" lvl="0" marL="0" rtl="0" algn="l">
              <a:spcBef>
                <a:spcPts val="444"/>
              </a:spcBef>
              <a:spcAft>
                <a:spcPts val="0"/>
              </a:spcAft>
              <a:buClr>
                <a:schemeClr val="dk1"/>
              </a:buClr>
              <a:buSzPts val="2220"/>
              <a:buNone/>
            </a:pPr>
            <a:r>
              <a:t/>
            </a:r>
            <a:endParaRPr sz="2220"/>
          </a:p>
          <a:p>
            <a:pPr indent="-514350" lvl="0" marL="514350" rtl="0" algn="l">
              <a:spcBef>
                <a:spcPts val="444"/>
              </a:spcBef>
              <a:spcAft>
                <a:spcPts val="0"/>
              </a:spcAft>
              <a:buClr>
                <a:schemeClr val="dk1"/>
              </a:buClr>
              <a:buSzPts val="2220"/>
              <a:buFont typeface="Calibri"/>
              <a:buAutoNum type="arabicPeriod"/>
            </a:pPr>
            <a:r>
              <a:rPr lang="ja-JP" sz="2220"/>
              <a:t>深センの居住分布と職場の変化から、深セン中心部の労働者が</a:t>
            </a:r>
            <a:endParaRPr sz="2220"/>
          </a:p>
          <a:p>
            <a:pPr indent="0" lvl="0" marL="0" rtl="0" algn="l">
              <a:spcBef>
                <a:spcPts val="444"/>
              </a:spcBef>
              <a:spcAft>
                <a:spcPts val="0"/>
              </a:spcAft>
              <a:buClr>
                <a:schemeClr val="dk1"/>
              </a:buClr>
              <a:buSzPts val="2220"/>
              <a:buNone/>
            </a:pPr>
            <a:r>
              <a:rPr lang="ja-JP" sz="2220"/>
              <a:t>　　 郊外に移住しており、都市の生産性の低下への懸念[Gao:2017]</a:t>
            </a:r>
            <a:endParaRPr sz="2220"/>
          </a:p>
          <a:p>
            <a:pPr indent="0" lvl="0" marL="0" rtl="0" algn="l">
              <a:spcBef>
                <a:spcPts val="444"/>
              </a:spcBef>
              <a:spcAft>
                <a:spcPts val="0"/>
              </a:spcAft>
              <a:buClr>
                <a:schemeClr val="dk1"/>
              </a:buClr>
              <a:buSzPts val="2220"/>
              <a:buNone/>
            </a:pPr>
            <a:r>
              <a:t/>
            </a:r>
            <a:endParaRPr sz="2220"/>
          </a:p>
          <a:p>
            <a:pPr indent="0" lvl="0" marL="0" rtl="0" algn="l">
              <a:spcBef>
                <a:spcPts val="444"/>
              </a:spcBef>
              <a:spcAft>
                <a:spcPts val="0"/>
              </a:spcAft>
              <a:buClr>
                <a:schemeClr val="dk1"/>
              </a:buClr>
              <a:buSzPts val="2220"/>
              <a:buNone/>
            </a:pPr>
            <a:r>
              <a:rPr lang="ja-JP" sz="2220"/>
              <a:t>→  どちらの研究も個人データから居住地と職場を特定している</a:t>
            </a:r>
            <a:endParaRPr sz="2220"/>
          </a:p>
          <a:p>
            <a:pPr indent="-373380" lvl="0" marL="514350" rtl="0" algn="l">
              <a:spcBef>
                <a:spcPts val="444"/>
              </a:spcBef>
              <a:spcAft>
                <a:spcPts val="0"/>
              </a:spcAft>
              <a:buClr>
                <a:schemeClr val="dk1"/>
              </a:buClr>
              <a:buSzPts val="2220"/>
              <a:buFont typeface="Calibri"/>
              <a:buNone/>
            </a:pPr>
            <a:r>
              <a:t/>
            </a:r>
            <a:endParaRPr sz="2220"/>
          </a:p>
          <a:p>
            <a:pPr indent="-373380" lvl="0" marL="514350" rtl="0" algn="l">
              <a:spcBef>
                <a:spcPts val="444"/>
              </a:spcBef>
              <a:spcAft>
                <a:spcPts val="0"/>
              </a:spcAft>
              <a:buClr>
                <a:schemeClr val="dk1"/>
              </a:buClr>
              <a:buSzPts val="2220"/>
              <a:buFont typeface="Calibri"/>
              <a:buNone/>
            </a:pPr>
            <a:r>
              <a:t/>
            </a:r>
            <a:endParaRPr sz="2220"/>
          </a:p>
          <a:p>
            <a:pPr indent="-373380" lvl="0" marL="514350" rtl="0" algn="l">
              <a:spcBef>
                <a:spcPts val="444"/>
              </a:spcBef>
              <a:spcAft>
                <a:spcPts val="0"/>
              </a:spcAft>
              <a:buClr>
                <a:schemeClr val="dk1"/>
              </a:buClr>
              <a:buSzPts val="2220"/>
              <a:buFont typeface="Calibri"/>
              <a:buNone/>
            </a:pPr>
            <a:r>
              <a:t/>
            </a:r>
            <a:endParaRPr sz="2220"/>
          </a:p>
          <a:p>
            <a:pPr indent="0" lvl="0" marL="0" rtl="0" algn="l">
              <a:spcBef>
                <a:spcPts val="444"/>
              </a:spcBef>
              <a:spcAft>
                <a:spcPts val="0"/>
              </a:spcAft>
              <a:buClr>
                <a:schemeClr val="dk1"/>
              </a:buClr>
              <a:buSzPts val="2220"/>
              <a:buNone/>
            </a:pPr>
            <a:r>
              <a:t/>
            </a:r>
            <a:endParaRPr sz="22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ja-JP"/>
              <a:t>研究の目的</a:t>
            </a:r>
            <a:endParaRPr/>
          </a:p>
        </p:txBody>
      </p:sp>
      <p:sp>
        <p:nvSpPr>
          <p:cNvPr id="134" name="Google Shape;134;p20"/>
          <p:cNvSpPr txBox="1"/>
          <p:nvPr>
            <p:ph idx="1" type="body"/>
          </p:nvPr>
        </p:nvSpPr>
        <p:spPr>
          <a:xfrm>
            <a:off x="229508" y="1796940"/>
            <a:ext cx="8914491" cy="2487716"/>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SzPts val="2800"/>
              <a:buNone/>
            </a:pPr>
            <a:r>
              <a:rPr lang="ja-JP" sz="2800"/>
              <a:t>関西圏のスマートカード（ICOCA・PiTaPa）の乗降データから</a:t>
            </a:r>
            <a:endParaRPr sz="2800"/>
          </a:p>
          <a:p>
            <a:pPr indent="0" lvl="0" marL="0" rtl="0" algn="ctr">
              <a:lnSpc>
                <a:spcPct val="150000"/>
              </a:lnSpc>
              <a:spcBef>
                <a:spcPts val="560"/>
              </a:spcBef>
              <a:spcAft>
                <a:spcPts val="0"/>
              </a:spcAft>
              <a:buClr>
                <a:schemeClr val="dk1"/>
              </a:buClr>
              <a:buSzPts val="2800"/>
              <a:buNone/>
            </a:pPr>
            <a:r>
              <a:rPr lang="ja-JP" sz="2800"/>
              <a:t>労働時間が与える余暇行動への影響について</a:t>
            </a:r>
            <a:endParaRPr sz="2800"/>
          </a:p>
          <a:p>
            <a:pPr indent="0" lvl="0" marL="0" rtl="0" algn="ctr">
              <a:lnSpc>
                <a:spcPct val="150000"/>
              </a:lnSpc>
              <a:spcBef>
                <a:spcPts val="560"/>
              </a:spcBef>
              <a:spcAft>
                <a:spcPts val="0"/>
              </a:spcAft>
              <a:buClr>
                <a:schemeClr val="dk1"/>
              </a:buClr>
              <a:buSzPts val="2800"/>
              <a:buNone/>
            </a:pPr>
            <a:r>
              <a:rPr lang="ja-JP" sz="2800"/>
              <a:t>客観的な知見を得ること </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ja-JP"/>
              <a:t>データの概要</a:t>
            </a:r>
            <a:endParaRPr/>
          </a:p>
        </p:txBody>
      </p:sp>
      <p:sp>
        <p:nvSpPr>
          <p:cNvPr id="140" name="Google Shape;140;p21"/>
          <p:cNvSpPr txBox="1"/>
          <p:nvPr>
            <p:ph idx="1" type="body"/>
          </p:nvPr>
        </p:nvSpPr>
        <p:spPr>
          <a:xfrm>
            <a:off x="288900" y="1200150"/>
            <a:ext cx="8963400" cy="3394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ja-JP"/>
              <a:t>（株）スルッとKANSAIから提供されたICOCA、PiTaPaという関西地方のICカードを利用した乗降データ</a:t>
            </a:r>
            <a:endParaRPr/>
          </a:p>
          <a:p>
            <a:pPr indent="-342900" lvl="0" marL="342900" rtl="0" algn="l">
              <a:spcBef>
                <a:spcPts val="640"/>
              </a:spcBef>
              <a:spcAft>
                <a:spcPts val="0"/>
              </a:spcAft>
              <a:buClr>
                <a:schemeClr val="dk1"/>
              </a:buClr>
              <a:buSzPts val="3200"/>
              <a:buChar char="•"/>
            </a:pPr>
            <a:r>
              <a:rPr lang="ja-JP"/>
              <a:t>2017年5/8〜2017年5/28までの21日間を使用</a:t>
            </a:r>
            <a:endParaRPr/>
          </a:p>
          <a:p>
            <a:pPr indent="-342900" lvl="0" marL="342900" rtl="0" algn="l">
              <a:spcBef>
                <a:spcPts val="640"/>
              </a:spcBef>
              <a:spcAft>
                <a:spcPts val="0"/>
              </a:spcAft>
              <a:buClr>
                <a:schemeClr val="dk1"/>
              </a:buClr>
              <a:buSzPts val="3200"/>
              <a:buChar char="•"/>
            </a:pPr>
            <a:r>
              <a:rPr lang="ja-JP"/>
              <a:t>定期券利用を行なっている883,476名のデータを使用</a:t>
            </a:r>
            <a:endParaRPr/>
          </a:p>
        </p:txBody>
      </p:sp>
    </p:spTree>
  </p:cSld>
  <p:clrMapOvr>
    <a:masterClrMapping/>
  </p:clrMapOvr>
</p:sld>
</file>

<file path=ppt/theme/theme1.xml><?xml version="1.0" encoding="utf-8"?>
<a:theme xmlns:a="http://schemas.openxmlformats.org/drawingml/2006/main" xmlns:r="http://schemas.openxmlformats.org/officeDocument/2006/relationships" name="ホワイ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ホワイ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