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313" r:id="rId5"/>
    <p:sldId id="314" r:id="rId6"/>
    <p:sldId id="315" r:id="rId7"/>
    <p:sldId id="291" r:id="rId8"/>
    <p:sldId id="304" r:id="rId9"/>
    <p:sldId id="312" r:id="rId10"/>
    <p:sldId id="305" r:id="rId11"/>
    <p:sldId id="317" r:id="rId12"/>
    <p:sldId id="306" r:id="rId13"/>
    <p:sldId id="307" r:id="rId14"/>
    <p:sldId id="308" r:id="rId15"/>
    <p:sldId id="309" r:id="rId16"/>
    <p:sldId id="311" r:id="rId17"/>
    <p:sldId id="318" r:id="rId18"/>
    <p:sldId id="316" r:id="rId19"/>
    <p:sldId id="29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E16FF-E372-4BEC-B32C-FA692EDD566E}" v="4505" dt="2019-10-14T04:56:22.139"/>
    <p1510:client id="{1DAE1D26-83F7-46FD-B526-5CCA56A5A6E1}" v="4910" dt="2019-10-12T08:03:42.832"/>
    <p1510:client id="{4007A754-F492-16AC-C6D0-87E61F09AA29}" v="555" dt="2020-04-30T10:55:33.926"/>
    <p1510:client id="{489619EC-AD84-4BCE-A082-1AB71FC3135F}" v="2" dt="2019-10-17T11:19:11.010"/>
    <p1510:client id="{4A57DE94-F9A2-259A-8C78-87F813DB7326}" v="2" dt="2020-04-29T14:40:04.035"/>
    <p1510:client id="{50AAD240-E5D2-442F-B500-DD17EBADFEC1}" v="4053" dt="2019-10-10T13:18:28.143"/>
    <p1510:client id="{53E4DA11-F23D-453A-9EEE-2817244EBA3E}" v="2187" dt="2019-10-11T02:37:37.959"/>
    <p1510:client id="{62F7FA56-85A3-4339-3245-F6A950805559}" v="69" dt="2020-04-30T09:09:34.478"/>
    <p1510:client id="{6AB81183-5C6E-426A-8CD3-8B6F9E321B98}" v="2430" dt="2019-10-15T07:30:08.475"/>
    <p1510:client id="{7FA0BA16-E51A-420C-BAE6-B432F1A0B5D4}" v="947" dt="2019-10-15T02:30:17.026"/>
    <p1510:client id="{802CFB2C-02D0-BF38-6915-A28A33169BD0}" v="5424" dt="2020-04-28T02:50:54.180"/>
    <p1510:client id="{82EF8C2A-1AFD-691D-0311-1EC8E2665875}" v="1418" dt="2020-04-29T14:23:29.840"/>
    <p1510:client id="{A8050814-21CA-4333-B423-F8B5028F7EE4}" v="2402" dt="2019-10-15T10:44:52.447"/>
    <p1510:client id="{AD1B51C3-CF8B-E606-17E5-40E946145FBD}" v="7934" dt="2020-04-30T09:02:26.816"/>
    <p1510:client id="{C6F080C2-7355-A76B-0A67-7EC92C0B60F9}" v="1553" dt="2020-04-30T00:57:01.293"/>
    <p1510:client id="{DE0834CF-C2C8-8858-8F2B-6202DAE30056}" v="2389" dt="2020-04-28T08:45:14.301"/>
    <p1510:client id="{E5378A48-5560-4ABB-9881-63FF32B3D0AB}" v="289" dt="2019-10-16T03:52:11.281"/>
    <p1510:client id="{FB16833B-4767-482D-85B2-B92379B8CAA5}" v="581" dt="2019-10-11T00:38:27.912"/>
    <p1510:client id="{FEA9D0F1-AC69-983D-A886-8D90E08B924B}" v="1415" dt="2020-04-28T05:15:4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a.harvard.edu/sa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研究会資料（１）</a:t>
            </a:r>
            <a:endParaRPr lang="ja-JP" altLang="en-US" dirty="0">
              <a:ea typeface="HGｺﾞｼｯｸE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1514" y="3166005"/>
            <a:ext cx="10993546" cy="59032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ja-JP" altLang="en-US" dirty="0">
                <a:solidFill>
                  <a:srgbClr val="FFFFFF"/>
                </a:solidFill>
                <a:ea typeface="HGｺﾞｼｯｸE"/>
              </a:rPr>
              <a:t>2020-04-30</a:t>
            </a:r>
          </a:p>
          <a:p>
            <a:pPr algn="r"/>
            <a:r>
              <a:rPr lang="ja-JP" altLang="en-US">
                <a:solidFill>
                  <a:srgbClr val="FFFFFF"/>
                </a:solidFill>
                <a:ea typeface="HGｺﾞｼｯｸE"/>
              </a:rPr>
              <a:t>坂田・森研究室　M2　キム　フィミョン</a:t>
            </a:r>
            <a:endParaRPr lang="ja-JP" altLang="en-US">
              <a:solidFill>
                <a:srgbClr val="FFFFFF"/>
              </a:solidFill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862717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ビデオの公開日から、月単位でグループ化</a:t>
            </a: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各グループで、以下の属性を集計</a:t>
            </a:r>
          </a:p>
          <a:p>
            <a:pPr marL="1201420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コンテンツ数</a:t>
            </a:r>
            <a:endParaRPr lang="ja-JP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Playtime</a:t>
            </a: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Count(View, Like, Dislike, Comment)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ja-JP" altLang="en-US">
                <a:ea typeface="HGｺﾞｼｯｸE"/>
              </a:rPr>
              <a:t>論文の被引用数の時系列データ取得：NASA ADS</a:t>
            </a:r>
            <a:r>
              <a:rPr lang="ja-JP" altLang="en-US">
                <a:solidFill>
                  <a:srgbClr val="FF0000"/>
                </a:solidFill>
                <a:ea typeface="HGｺﾞｼｯｸE"/>
              </a:rPr>
              <a:t>*</a:t>
            </a:r>
            <a:r>
              <a:rPr lang="ja-JP">
                <a:solidFill>
                  <a:srgbClr val="3D3D3D"/>
                </a:solidFill>
                <a:ea typeface="+mn-lt"/>
                <a:cs typeface="+mn-lt"/>
              </a:rPr>
              <a:t>（図３）</a:t>
            </a:r>
            <a:endParaRPr lang="ja-JP" altLang="en-US">
              <a:solidFill>
                <a:srgbClr val="FF0000"/>
              </a:solidFill>
              <a:ea typeface="HGｺﾞｼｯｸE"/>
            </a:endParaRPr>
          </a:p>
          <a:p>
            <a:pPr marL="62992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NASA ADS/Google Scholarの集計値が異なる(1700/4800)</a:t>
            </a:r>
            <a:endParaRPr lang="ja-JP" altLang="en-US" dirty="0">
              <a:ea typeface="HGｺﾞｼｯｸE"/>
            </a:endParaRPr>
          </a:p>
          <a:p>
            <a:pPr marL="62992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Google Scholarでは、引用論文は２０００編以下しか表示されなく、集計ができなかった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solidFill>
                <a:srgbClr val="FF0000"/>
              </a:solidFill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solidFill>
                <a:srgbClr val="3D3D3D"/>
              </a:solidFill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４．４　時系列化(1/2)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568A7-48F7-43CC-B8BD-E9F78246142B}"/>
              </a:ext>
            </a:extLst>
          </p:cNvPr>
          <p:cNvGrpSpPr/>
          <p:nvPr/>
        </p:nvGrpSpPr>
        <p:grpSpPr>
          <a:xfrm>
            <a:off x="5187387" y="376189"/>
            <a:ext cx="7778186" cy="6935139"/>
            <a:chOff x="5660020" y="-125381"/>
            <a:chExt cx="7778186" cy="6935139"/>
          </a:xfrm>
        </p:grpSpPr>
        <p:pic>
          <p:nvPicPr>
            <p:cNvPr id="2" name="Picture 3" descr="A screenshot of a computer screen&#10;&#10;Description generated with very high confidence">
              <a:extLst>
                <a:ext uri="{FF2B5EF4-FFF2-40B4-BE49-F238E27FC236}">
                  <a16:creationId xmlns:a16="http://schemas.microsoft.com/office/drawing/2014/main" id="{D9204939-2662-419C-8DCB-EB1F1A8BC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020" y="-125381"/>
              <a:ext cx="7778186" cy="693513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5CA5CA-BBC7-48AC-8E7D-5832CB2980FB}"/>
                </a:ext>
              </a:extLst>
            </p:cNvPr>
            <p:cNvSpPr txBox="1"/>
            <p:nvPr/>
          </p:nvSpPr>
          <p:spPr>
            <a:xfrm>
              <a:off x="6598116" y="5158579"/>
              <a:ext cx="590694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1600">
                  <a:ea typeface="HGｺﾞｼｯｸE"/>
                </a:rPr>
                <a:t>図3　NASA ADSへのアクセス</a:t>
              </a:r>
              <a:endParaRPr lang="en-US" altLang="ja-JP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8169D0-1A57-48E4-8775-3CAF60B8C754}"/>
              </a:ext>
            </a:extLst>
          </p:cNvPr>
          <p:cNvSpPr txBox="1"/>
          <p:nvPr/>
        </p:nvSpPr>
        <p:spPr>
          <a:xfrm>
            <a:off x="666090" y="6197206"/>
            <a:ext cx="57693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20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en-US" altLang="ja-JP" sz="1200" dirty="0">
                <a:ea typeface="+mn-lt"/>
                <a:cs typeface="+mn-lt"/>
              </a:rPr>
              <a:t>(...) a digital library portal for researchers in astronomy and physics, operated by the </a:t>
            </a:r>
            <a:r>
              <a:rPr lang="ja-JP" sz="1200" dirty="0">
                <a:ea typeface="+mn-lt"/>
                <a:cs typeface="+mn-lt"/>
                <a:hlinkClick r:id="rId3"/>
              </a:rPr>
              <a:t>Smithsonian Astrophysical Observatory (SAO)</a:t>
            </a:r>
            <a:r>
              <a:rPr lang="ja-JP" sz="1200" dirty="0">
                <a:ea typeface="+mn-lt"/>
                <a:cs typeface="+mn-lt"/>
              </a:rPr>
              <a:t> under a NASA grant.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81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862717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>
                <a:ea typeface="+mn-lt"/>
                <a:cs typeface="+mn-lt"/>
              </a:rPr>
              <a:t>論文言及ツイートの時系列データ取得：Altmetrics.com</a:t>
            </a:r>
            <a:r>
              <a:rPr lang="ja-JP">
                <a:solidFill>
                  <a:srgbClr val="FF0000"/>
                </a:solidFill>
                <a:ea typeface="+mn-lt"/>
                <a:cs typeface="+mn-lt"/>
              </a:rPr>
              <a:t>**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４．４　時系列化(2/2)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A5CA-BBC7-48AC-8E7D-5832CB2980FB}"/>
              </a:ext>
            </a:extLst>
          </p:cNvPr>
          <p:cNvSpPr txBox="1"/>
          <p:nvPr/>
        </p:nvSpPr>
        <p:spPr>
          <a:xfrm>
            <a:off x="5743294" y="6371541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図4　Altmetric.comによるTwitterクローリング</a:t>
            </a:r>
            <a:endParaRPr lang="en-US" altLang="ja-JP"/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59D1B5-09F2-4147-A4E9-CC76AAAB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69" y="1857022"/>
            <a:ext cx="5741718" cy="4430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4BF702-2179-4504-81B0-498D13229C93}"/>
              </a:ext>
            </a:extLst>
          </p:cNvPr>
          <p:cNvSpPr txBox="1"/>
          <p:nvPr/>
        </p:nvSpPr>
        <p:spPr>
          <a:xfrm>
            <a:off x="478064" y="5510453"/>
            <a:ext cx="46146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20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ja-JP" altLang="en-US" sz="120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en-US" altLang="ja-JP" sz="1200" dirty="0" err="1">
                <a:ea typeface="+mn-lt"/>
                <a:cs typeface="+mn-lt"/>
              </a:rPr>
              <a:t>Altmetrics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are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metrics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and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qualitative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data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that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are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complementary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to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traditional,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citation-based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metrics.</a:t>
            </a:r>
            <a:r>
              <a:rPr lang="ja-JP" altLang="en-US" sz="1200" dirty="0">
                <a:ea typeface="+mn-lt"/>
                <a:cs typeface="+mn-lt"/>
              </a:rPr>
              <a:t> (...)</a:t>
            </a:r>
            <a:r>
              <a:rPr lang="en-US" altLang="ja-JP" sz="1200" dirty="0">
                <a:ea typeface="+mn-lt"/>
                <a:cs typeface="+mn-lt"/>
              </a:rPr>
              <a:t> include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peer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reviews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Faculty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of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1000,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citations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Wikipedia and public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policy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documents,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discussions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research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blogs,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mainstream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media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coverage,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bookmarks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reference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managers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like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Mendeley,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and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mentions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social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networks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such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Twitter.</a:t>
            </a:r>
            <a:endParaRPr lang="ja-JP" alt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F27E99CF-8252-4047-BE64-7498CBDC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48" y="2332155"/>
            <a:ext cx="5811795" cy="378977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BERTの場合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YT Playtimeはある程度一定値を保つ。</a:t>
            </a: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Twitterは、立ち上がりと減衰が早い</a:t>
            </a:r>
          </a:p>
          <a:p>
            <a:pPr marL="1241425" lvl="3" indent="-233680">
              <a:buFont typeface="Courier New" panose="05020102010507070707" pitchFamily="18" charset="2"/>
              <a:buChar char="o"/>
            </a:pPr>
            <a:r>
              <a:rPr lang="ja-JP" altLang="en-US" sz="1800">
                <a:ea typeface="HGｺﾞｼｯｸE"/>
              </a:rPr>
              <a:t>そもそもAltmetric.com側が、全ツイートが取得できているかは、わからない。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４．５　被引用数・twitter・YT (1/2)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EB42A-5AFB-488E-9A5A-36716B016A4B}"/>
              </a:ext>
            </a:extLst>
          </p:cNvPr>
          <p:cNvSpPr txBox="1"/>
          <p:nvPr/>
        </p:nvSpPr>
        <p:spPr>
          <a:xfrm>
            <a:off x="6009285" y="6129622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図５　被引用数・ツイート・YTの履歴（BERT）</a:t>
            </a:r>
            <a:endParaRPr lang="en-US" altLang="ja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05BC0-0B35-4301-8045-940599790C17}"/>
              </a:ext>
            </a:extLst>
          </p:cNvPr>
          <p:cNvSpPr txBox="1"/>
          <p:nvPr/>
        </p:nvSpPr>
        <p:spPr>
          <a:xfrm>
            <a:off x="6091662" y="2329920"/>
            <a:ext cx="28486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HGｺﾞｼｯｸE"/>
              </a:rPr>
              <a:t>実線：時系列データ・左軸</a:t>
            </a:r>
            <a:endParaRPr lang="ja-JP" altLang="en-US" sz="1600" dirty="0">
              <a:ea typeface="HGｺﾞｼｯｸE"/>
            </a:endParaRPr>
          </a:p>
          <a:p>
            <a:r>
              <a:rPr lang="ja-JP" altLang="en-US" sz="1600">
                <a:ea typeface="HGｺﾞｼｯｸE"/>
              </a:rPr>
              <a:t>破線：累積値・右軸</a:t>
            </a:r>
          </a:p>
        </p:txBody>
      </p:sp>
    </p:spTree>
    <p:extLst>
      <p:ext uri="{BB962C8B-B14F-4D97-AF65-F5344CB8AC3E}">
        <p14:creationId xmlns:p14="http://schemas.microsoft.com/office/powerpoint/2010/main" val="17563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bunch of different types of map&#10;&#10;Description generated with high confidence">
            <a:extLst>
              <a:ext uri="{FF2B5EF4-FFF2-40B4-BE49-F238E27FC236}">
                <a16:creationId xmlns:a16="http://schemas.microsoft.com/office/drawing/2014/main" id="{12540772-74F1-4C1B-BF8A-8B1CB09E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84" y="2080850"/>
            <a:ext cx="7449064" cy="369513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4039706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GANの場合</a:t>
            </a:r>
            <a:r>
              <a:rPr lang="ja-JP" altLang="en-US">
                <a:ea typeface="HGｺﾞｼｯｸE"/>
                <a:cs typeface="+mn-lt"/>
              </a:rPr>
              <a:t>（</a:t>
            </a:r>
            <a:r>
              <a:rPr lang="ja-JP">
                <a:ea typeface="+mn-lt"/>
                <a:cs typeface="+mn-lt"/>
              </a:rPr>
              <a:t>BERTとの</a:t>
            </a:r>
            <a:r>
              <a:rPr lang="ja-JP" altLang="en-US">
                <a:ea typeface="+mn-lt"/>
                <a:cs typeface="+mn-lt"/>
              </a:rPr>
              <a:t>違</a:t>
            </a:r>
            <a:r>
              <a:rPr lang="ja-JP">
                <a:ea typeface="+mn-lt"/>
                <a:cs typeface="+mn-lt"/>
              </a:rPr>
              <a:t>い</a:t>
            </a:r>
            <a:r>
              <a:rPr lang="ja-JP" altLang="en-US">
                <a:ea typeface="+mn-lt"/>
                <a:cs typeface="+mn-lt"/>
              </a:rPr>
              <a:t>）</a:t>
            </a: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掲載日：2014.06</a:t>
            </a:r>
            <a:endParaRPr lang="ja-JP" altLang="en-US" dirty="0">
              <a:ea typeface="HGｺﾞｼｯｸE"/>
            </a:endParaRP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注目日：2017.02~</a:t>
            </a:r>
            <a:endParaRPr lang="ja-JP" altLang="en-US" dirty="0">
              <a:ea typeface="HGｺﾞｼｯｸE"/>
            </a:endParaRP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Twitterで、減衰が見られない</a:t>
            </a:r>
            <a:endParaRPr lang="ja-JP"/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直近になって、ViewCountの爆発が見られる</a:t>
            </a:r>
            <a:r>
              <a:rPr lang="ja-JP">
                <a:ea typeface="+mn-lt"/>
                <a:cs typeface="+mn-lt"/>
              </a:rPr>
              <a:t>(2019.10)</a:t>
            </a:r>
            <a:endParaRPr lang="ja-JP" altLang="en-US" dirty="0">
              <a:ea typeface="HGｺﾞｼｯｸE"/>
            </a:endParaRPr>
          </a:p>
          <a:p>
            <a:pPr marL="305435" indent="0">
              <a:buNone/>
            </a:pPr>
            <a:r>
              <a:rPr lang="ja-JP" altLang="en-US">
                <a:ea typeface="HGｺﾞｼｯｸE"/>
              </a:rPr>
              <a:t>→何が起こったか確認したい</a:t>
            </a:r>
            <a:endParaRPr lang="ja-JP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E6BA97D3-CEBF-4CEA-BFBA-243CDB60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４．５　被引用数・twitter・YT (2/2)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6BCC0-85D4-4719-A0AD-124816B54920}"/>
              </a:ext>
            </a:extLst>
          </p:cNvPr>
          <p:cNvSpPr txBox="1"/>
          <p:nvPr/>
        </p:nvSpPr>
        <p:spPr>
          <a:xfrm>
            <a:off x="5350257" y="5851595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図6　被引用数・ツイート・YTの履歴（GAN）</a:t>
            </a:r>
            <a:endParaRPr lang="en-US" altLang="ja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DB735-5956-42E2-8AA0-6498EF3967AA}"/>
              </a:ext>
            </a:extLst>
          </p:cNvPr>
          <p:cNvSpPr txBox="1"/>
          <p:nvPr/>
        </p:nvSpPr>
        <p:spPr>
          <a:xfrm>
            <a:off x="4804500" y="2268136"/>
            <a:ext cx="28486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HGｺﾞｼｯｸE"/>
              </a:rPr>
              <a:t>実線：時系列データ・左軸</a:t>
            </a:r>
            <a:endParaRPr lang="ja-JP" altLang="en-US" sz="1600" dirty="0">
              <a:ea typeface="HGｺﾞｼｯｸE"/>
            </a:endParaRPr>
          </a:p>
          <a:p>
            <a:r>
              <a:rPr lang="ja-JP" altLang="en-US" sz="1600">
                <a:ea typeface="HGｺﾞｼｯｸE"/>
              </a:rPr>
              <a:t>破線：累積値・右軸</a:t>
            </a:r>
          </a:p>
        </p:txBody>
      </p:sp>
    </p:spTree>
    <p:extLst>
      <p:ext uri="{BB962C8B-B14F-4D97-AF65-F5344CB8AC3E}">
        <p14:creationId xmlns:p14="http://schemas.microsoft.com/office/powerpoint/2010/main" val="222677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829479" cy="4605059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キーワードで検索されたビデオ(N=206)</a:t>
            </a:r>
            <a:endParaRPr lang="ja-JP" altLang="en-US" dirty="0">
              <a:ea typeface="HGｺﾞｼｯｸE"/>
            </a:endParaRP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「#contents」との相関</a:t>
            </a:r>
            <a:endParaRPr lang="ja-JP" altLang="en-US" sz="1800">
              <a:ea typeface="HGｺﾞｼｯｸE"/>
              <a:cs typeface="+mn-lt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sz="1600">
                <a:ea typeface="+mn-lt"/>
                <a:cs typeface="+mn-lt"/>
              </a:rPr>
              <a:t>Dislike(0.60)が</a:t>
            </a:r>
            <a:r>
              <a:rPr lang="ja-JP" altLang="en-US" sz="1600">
                <a:ea typeface="HGｺﾞｼｯｸE"/>
              </a:rPr>
              <a:t>View(0.24),Like(0.34),Comment(0.41)より強い相関</a:t>
            </a:r>
            <a:endParaRPr lang="ja-JP" sz="160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「#View」との相関</a:t>
            </a:r>
            <a:endParaRPr lang="ja-JP" sz="180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 sz="1600">
                <a:ea typeface="HGｺﾞｼｯｸE"/>
              </a:rPr>
              <a:t>Like・Commentとは強い正の相関</a:t>
            </a:r>
            <a:endParaRPr lang="ja-JP" sz="160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４．６　ビデオ属性間相関:BERT(1/2)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EEFF28-A17B-4754-86A2-D878A09AB852}"/>
              </a:ext>
            </a:extLst>
          </p:cNvPr>
          <p:cNvGrpSpPr/>
          <p:nvPr/>
        </p:nvGrpSpPr>
        <p:grpSpPr>
          <a:xfrm>
            <a:off x="6577914" y="2206664"/>
            <a:ext cx="5369010" cy="3896590"/>
            <a:chOff x="6619103" y="2515583"/>
            <a:chExt cx="5369010" cy="3896590"/>
          </a:xfrm>
        </p:grpSpPr>
        <p:pic>
          <p:nvPicPr>
            <p:cNvPr id="2" name="Picture 3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68458CB3-3E0B-4371-858F-282E1BF4D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9103" y="2515583"/>
              <a:ext cx="5369010" cy="38965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40BEC-AB97-45CC-A96A-D5B537356232}"/>
                </a:ext>
              </a:extLst>
            </p:cNvPr>
            <p:cNvSpPr txBox="1"/>
            <p:nvPr/>
          </p:nvSpPr>
          <p:spPr>
            <a:xfrm>
              <a:off x="7051587" y="2737020"/>
              <a:ext cx="95147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1200">
                  <a:ea typeface="HGｺﾞｼｯｸE"/>
                </a:rPr>
                <a:t>(N=206)</a:t>
              </a:r>
              <a:endParaRPr lang="ja-JP" altLang="en-US" sz="1200" dirty="0">
                <a:ea typeface="HGｺﾞｼｯｸE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6676B2-D06C-42BF-B1E7-621E88E06638}"/>
              </a:ext>
            </a:extLst>
          </p:cNvPr>
          <p:cNvSpPr txBox="1"/>
          <p:nvPr/>
        </p:nvSpPr>
        <p:spPr>
          <a:xfrm>
            <a:off x="6307907" y="5903081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図7　ビデオ属性間Pearson相関</a:t>
            </a:r>
          </a:p>
          <a:p>
            <a:pPr algn="ctr"/>
            <a:r>
              <a:rPr lang="ja-JP" altLang="en-US" sz="1600">
                <a:ea typeface="HGｺﾞｼｯｸE"/>
              </a:rPr>
              <a:t>(q='bert'のビデオ)</a:t>
            </a:r>
            <a:endParaRPr lang="ja-JP" altLang="en-US" sz="1600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373858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B9D0185-D6F8-420C-862E-C8243B276FED}"/>
              </a:ext>
            </a:extLst>
          </p:cNvPr>
          <p:cNvGrpSpPr/>
          <p:nvPr/>
        </p:nvGrpSpPr>
        <p:grpSpPr>
          <a:xfrm>
            <a:off x="7428786" y="388500"/>
            <a:ext cx="4446057" cy="3166865"/>
            <a:chOff x="7428786" y="388500"/>
            <a:chExt cx="4446057" cy="3166865"/>
          </a:xfrm>
        </p:grpSpPr>
        <p:pic>
          <p:nvPicPr>
            <p:cNvPr id="14" name="Picture 14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2319EF61-6F66-4F49-B92F-E0334B8DC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643" y="388500"/>
              <a:ext cx="4267200" cy="316686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E17AF-2985-44E7-819B-AF22BCBEAD24}"/>
                </a:ext>
              </a:extLst>
            </p:cNvPr>
            <p:cNvSpPr txBox="1"/>
            <p:nvPr/>
          </p:nvSpPr>
          <p:spPr>
            <a:xfrm>
              <a:off x="7428786" y="555085"/>
              <a:ext cx="1190655" cy="2872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ja-JP" altLang="en-US" sz="1200">
                  <a:ea typeface="HGｺﾞｼｯｸE"/>
                </a:rPr>
                <a:t>(N=8)</a:t>
              </a:r>
              <a:endParaRPr lang="ja-JP" altLang="en-US" sz="1200" dirty="0">
                <a:ea typeface="HGｺﾞｼｯｸE"/>
              </a:endParaRPr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6550290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>
                <a:ea typeface="+mn-lt"/>
                <a:cs typeface="+mn-lt"/>
              </a:rPr>
              <a:t>URL</a:t>
            </a:r>
            <a:r>
              <a:rPr lang="ja-JP">
                <a:ea typeface="+mn-lt"/>
                <a:cs typeface="+mn-lt"/>
              </a:rPr>
              <a:t>で検索されたビデオ(N=</a:t>
            </a:r>
            <a:r>
              <a:rPr lang="en-US" altLang="ja-JP">
                <a:ea typeface="+mn-lt"/>
                <a:cs typeface="+mn-lt"/>
              </a:rPr>
              <a:t>8</a:t>
            </a:r>
            <a:r>
              <a:rPr lang="ja-JP">
                <a:ea typeface="+mn-lt"/>
                <a:cs typeface="+mn-lt"/>
              </a:rPr>
              <a:t>)</a:t>
            </a:r>
            <a:r>
              <a:rPr lang="ja-JP" altLang="en-US">
                <a:ea typeface="+mn-lt"/>
                <a:cs typeface="+mn-lt"/>
              </a:rPr>
              <a:t>とbertビデオとの比較</a:t>
            </a:r>
            <a:endParaRPr lang="ja-JP" altLang="en-US" dirty="0">
              <a:ea typeface="+mn-lt"/>
              <a:cs typeface="+mn-lt"/>
            </a:endParaRPr>
          </a:p>
          <a:p>
            <a:pPr marL="591185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「#contents」との相関</a:t>
            </a:r>
            <a:endParaRPr lang="ja-JP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View, Like, Commentとの相関が上昇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Dislikeとの相関が低下（0.6 → -0.27）</a:t>
            </a:r>
          </a:p>
          <a:p>
            <a:pPr marL="629920" lvl="2" indent="0">
              <a:buNone/>
            </a:pPr>
            <a:r>
              <a:rPr lang="ja-JP" altLang="en-US">
                <a:ea typeface="HGｺﾞｼｯｸE"/>
              </a:rPr>
              <a:t>→これらは何を意味するのか？</a:t>
            </a:r>
            <a:endParaRPr lang="ja-JP" altLang="en-US" dirty="0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>
                <a:ea typeface="+mn-lt"/>
                <a:cs typeface="+mn-lt"/>
              </a:rPr>
              <a:t>q=bertをモデル化して、q=URLに対して検定することも考えられる。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B44DAB-9E5E-41BE-B2A8-146C32477A40}"/>
              </a:ext>
            </a:extLst>
          </p:cNvPr>
          <p:cNvGrpSpPr/>
          <p:nvPr/>
        </p:nvGrpSpPr>
        <p:grpSpPr>
          <a:xfrm>
            <a:off x="7101331" y="3236393"/>
            <a:ext cx="4876485" cy="3227266"/>
            <a:chOff x="6107913" y="2515583"/>
            <a:chExt cx="5880200" cy="3896590"/>
          </a:xfrm>
        </p:grpSpPr>
        <p:pic>
          <p:nvPicPr>
            <p:cNvPr id="10" name="Picture 3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A54A3312-3017-452C-A80A-7181F2EC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9103" y="2515583"/>
              <a:ext cx="5369010" cy="38965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637CC7-DA9B-4D93-9F80-2D511F3E200C}"/>
                </a:ext>
              </a:extLst>
            </p:cNvPr>
            <p:cNvSpPr txBox="1"/>
            <p:nvPr/>
          </p:nvSpPr>
          <p:spPr>
            <a:xfrm>
              <a:off x="6107913" y="2749452"/>
              <a:ext cx="1783394" cy="33444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ja-JP" altLang="en-US" sz="1200">
                  <a:ea typeface="HGｺﾞｼｯｸE"/>
                </a:rPr>
                <a:t>(N=206)</a:t>
              </a:r>
              <a:endParaRPr lang="ja-JP" altLang="en-US" sz="1200" dirty="0">
                <a:ea typeface="HGｺﾞｼｯｸE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17400F-A8AE-433C-A4C7-1289C3464455}"/>
              </a:ext>
            </a:extLst>
          </p:cNvPr>
          <p:cNvSpPr txBox="1"/>
          <p:nvPr/>
        </p:nvSpPr>
        <p:spPr>
          <a:xfrm>
            <a:off x="6534448" y="6253189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図８　ビデオ属性間Pearson相関</a:t>
            </a:r>
          </a:p>
          <a:p>
            <a:pPr algn="ctr"/>
            <a:r>
              <a:rPr lang="ja-JP" altLang="en-US" sz="1600">
                <a:ea typeface="HGｺﾞｼｯｸE"/>
              </a:rPr>
              <a:t>(上：q='URL'・下：q='bert')</a:t>
            </a:r>
            <a:endParaRPr lang="ja-JP" altLang="en-US" sz="1600" dirty="0">
              <a:ea typeface="HGｺﾞｼｯｸE"/>
            </a:endParaRP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BE837756-27B3-4A86-BD3E-1A8D20CD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４．６　ビデオ属性間相関:BERT(2/2)</a:t>
            </a:r>
            <a:endParaRPr lang="ja-JP" altLang="en-US">
              <a:ea typeface="HGｺﾞｼｯｸE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12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0081269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+mn-lt"/>
                <a:cs typeface="+mn-lt"/>
              </a:rPr>
              <a:t>仮説１：YT解説ビデオは、先にTwitterで盛り上がった論文に限って掲載される。</a:t>
            </a:r>
            <a:endParaRPr lang="en-US" dirty="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+mn-lt"/>
                <a:cs typeface="+mn-lt"/>
              </a:rPr>
              <a:t>解説ビデオの論文に対して、Twitterの動向を分析する</a:t>
            </a:r>
            <a:endParaRPr lang="en-US" altLang="ja-JP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+mn-lt"/>
                <a:cs typeface="+mn-lt"/>
              </a:rPr>
              <a:t>解説ビデオの定義</a:t>
            </a:r>
            <a:r>
              <a:rPr lang="en-US" altLang="ja-JP" dirty="0">
                <a:ea typeface="+mn-lt"/>
                <a:cs typeface="+mn-lt"/>
              </a:rPr>
              <a:t>・「</a:t>
            </a:r>
            <a:r>
              <a:rPr lang="en-US" altLang="ja-JP" dirty="0" err="1">
                <a:ea typeface="+mn-lt"/>
                <a:cs typeface="+mn-lt"/>
              </a:rPr>
              <a:t>盛り上がり」の計測が課題</a:t>
            </a: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r>
              <a:rPr lang="en-US" altLang="ja-JP" dirty="0">
                <a:ea typeface="HGｺﾞｼｯｸE"/>
              </a:rPr>
              <a:t>仮説２：集中解説ビデオと複数言及ビデオとでは、属性の伸びが違う</a:t>
            </a:r>
            <a:endParaRPr lang="en-US" dirty="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HGｺﾞｼｯｸE"/>
              </a:rPr>
              <a:t>URL言及ビデオとキーワード言及ビデオとで、属性間相関の違いがあった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7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５．１　仮説の検証(1/2)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sz="1600">
                <a:ea typeface="+mj-lt"/>
                <a:cs typeface="+mj-lt"/>
              </a:rPr>
              <a:t>５　計画</a:t>
            </a:r>
          </a:p>
        </p:txBody>
      </p:sp>
    </p:spTree>
    <p:extLst>
      <p:ext uri="{BB962C8B-B14F-4D97-AF65-F5344CB8AC3E}">
        <p14:creationId xmlns:p14="http://schemas.microsoft.com/office/powerpoint/2010/main" val="11285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6149349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HGｺﾞｼｯｸE"/>
              </a:rPr>
              <a:t>（</a:t>
            </a:r>
            <a:r>
              <a:rPr lang="en-US" altLang="ja-JP" dirty="0" err="1">
                <a:ea typeface="HGｺﾞｼｯｸE"/>
              </a:rPr>
              <a:t>仮説：言及ビデオの属性と論文被引用数には有意な相関がある</a:t>
            </a:r>
            <a:r>
              <a:rPr lang="en-US" altLang="ja-JP" dirty="0">
                <a:ea typeface="HGｺﾞｼｯｸE"/>
              </a:rPr>
              <a:t>）</a:t>
            </a:r>
            <a:endParaRPr lang="en-US" dirty="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HGｺﾞｼｯｸE"/>
              </a:rPr>
              <a:t>先行研究より、altmericと被引用数の相関は弱いとされている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HGｺﾞｼｯｸE"/>
              </a:rPr>
              <a:t>今までのaltmetricは、YTビデオの「数」のみを考慮してきた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7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５．１　仮説の検証(2/2)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sz="1600">
                <a:ea typeface="+mj-lt"/>
                <a:cs typeface="+mj-lt"/>
              </a:rPr>
              <a:t>５　計画</a:t>
            </a:r>
          </a:p>
        </p:txBody>
      </p:sp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A39954D-34E2-43B4-B6AB-29DBEC53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24" y="416858"/>
            <a:ext cx="5173361" cy="2852717"/>
          </a:xfrm>
          <a:prstGeom prst="rect">
            <a:avLst/>
          </a:prstGeom>
        </p:spPr>
      </p:pic>
      <p:pic>
        <p:nvPicPr>
          <p:cNvPr id="6" name="Picture 7" descr="A picture containing text, map, group, sitting&#10;&#10;Description generated with very high confidence">
            <a:extLst>
              <a:ext uri="{FF2B5EF4-FFF2-40B4-BE49-F238E27FC236}">
                <a16:creationId xmlns:a16="http://schemas.microsoft.com/office/drawing/2014/main" id="{119D3A72-1FA8-434D-A605-F2470EAE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32" y="3388725"/>
            <a:ext cx="5173362" cy="2706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45F0A-E508-4862-ABD1-E65E3B27465B}"/>
              </a:ext>
            </a:extLst>
          </p:cNvPr>
          <p:cNvSpPr txBox="1"/>
          <p:nvPr/>
        </p:nvSpPr>
        <p:spPr>
          <a:xfrm>
            <a:off x="6534448" y="6253189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図９　被引用数（左軸）とViewCount(右軸)</a:t>
            </a:r>
          </a:p>
          <a:p>
            <a:pPr algn="ctr"/>
            <a:r>
              <a:rPr lang="ja-JP" altLang="en-US" sz="1600">
                <a:ea typeface="HGｺﾞｼｯｸE"/>
              </a:rPr>
              <a:t>(上：BERT・下：GAN)</a:t>
            </a:r>
            <a:endParaRPr lang="ja-JP" altLang="en-US" sz="1600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119773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E861BB4-A3A7-41ED-B06E-1A2F683761A5}"/>
              </a:ext>
            </a:extLst>
          </p:cNvPr>
          <p:cNvGrpSpPr/>
          <p:nvPr/>
        </p:nvGrpSpPr>
        <p:grpSpPr>
          <a:xfrm>
            <a:off x="863720" y="3027514"/>
            <a:ext cx="1840302" cy="3091131"/>
            <a:chOff x="648059" y="2078608"/>
            <a:chExt cx="1840302" cy="30911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0B92D56-CF8C-4E4B-8027-55C0189AB3DB}"/>
                </a:ext>
              </a:extLst>
            </p:cNvPr>
            <p:cNvSpPr/>
            <p:nvPr/>
          </p:nvSpPr>
          <p:spPr>
            <a:xfrm>
              <a:off x="648060" y="207860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チャネル名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325E079-D1F0-4748-87FD-4942F4BAC3F2}"/>
                </a:ext>
              </a:extLst>
            </p:cNvPr>
            <p:cNvSpPr/>
            <p:nvPr/>
          </p:nvSpPr>
          <p:spPr>
            <a:xfrm>
              <a:off x="648059" y="245241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説明文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20CE52-0F0C-4A8E-A916-4F746EDFAFC5}"/>
                </a:ext>
              </a:extLst>
            </p:cNvPr>
            <p:cNvSpPr/>
            <p:nvPr/>
          </p:nvSpPr>
          <p:spPr>
            <a:xfrm>
              <a:off x="648059" y="2811853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キーワード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8D08D7-D075-4D94-B2CF-11A60CA1F647}"/>
                </a:ext>
              </a:extLst>
            </p:cNvPr>
            <p:cNvSpPr/>
            <p:nvPr/>
          </p:nvSpPr>
          <p:spPr>
            <a:xfrm>
              <a:off x="648059" y="3171286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開設日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94975A-EFEB-4651-BDCB-B47B3302CD69}"/>
                </a:ext>
              </a:extLst>
            </p:cNvPr>
            <p:cNvSpPr/>
            <p:nvPr/>
          </p:nvSpPr>
          <p:spPr>
            <a:xfrm>
              <a:off x="648059" y="348758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国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C6F6D9-669C-4919-9B33-E2D37CE62B00}"/>
                </a:ext>
              </a:extLst>
            </p:cNvPr>
            <p:cNvSpPr/>
            <p:nvPr/>
          </p:nvSpPr>
          <p:spPr>
            <a:xfrm>
              <a:off x="648059" y="3832644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言語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9E0807-B2F2-4B79-85F5-80528C085E85}"/>
                </a:ext>
              </a:extLst>
            </p:cNvPr>
            <p:cNvSpPr/>
            <p:nvPr/>
          </p:nvSpPr>
          <p:spPr>
            <a:xfrm>
              <a:off x="648059" y="4177702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購読者数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DCD472-F161-4F9D-8A3F-D7DC60896633}"/>
                </a:ext>
              </a:extLst>
            </p:cNvPr>
            <p:cNvSpPr/>
            <p:nvPr/>
          </p:nvSpPr>
          <p:spPr>
            <a:xfrm>
              <a:off x="648060" y="4551514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動画数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2C13F73-A187-48A8-A92A-40196F0CFD8D}"/>
                </a:ext>
              </a:extLst>
            </p:cNvPr>
            <p:cNvSpPr/>
            <p:nvPr/>
          </p:nvSpPr>
          <p:spPr>
            <a:xfrm>
              <a:off x="648060" y="491094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ViewCount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16C5E1-1F3A-43EE-8D18-A968168E13CB}"/>
              </a:ext>
            </a:extLst>
          </p:cNvPr>
          <p:cNvGrpSpPr/>
          <p:nvPr/>
        </p:nvGrpSpPr>
        <p:grpSpPr>
          <a:xfrm>
            <a:off x="9777681" y="2553061"/>
            <a:ext cx="1840302" cy="4040036"/>
            <a:chOff x="8843153" y="2208004"/>
            <a:chExt cx="1840302" cy="404003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CE53D85-E3E4-43F0-A370-A7547F4F966A}"/>
                </a:ext>
              </a:extLst>
            </p:cNvPr>
            <p:cNvSpPr/>
            <p:nvPr/>
          </p:nvSpPr>
          <p:spPr>
            <a:xfrm>
              <a:off x="8843154" y="2208004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タイトル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22042B8-CE95-47D9-A697-05D8C2BBB9BD}"/>
                </a:ext>
              </a:extLst>
            </p:cNvPr>
            <p:cNvSpPr/>
            <p:nvPr/>
          </p:nvSpPr>
          <p:spPr>
            <a:xfrm>
              <a:off x="8843153" y="2581815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説明文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9877C2-055F-4425-A4D5-D6947124086C}"/>
                </a:ext>
              </a:extLst>
            </p:cNvPr>
            <p:cNvSpPr/>
            <p:nvPr/>
          </p:nvSpPr>
          <p:spPr>
            <a:xfrm>
              <a:off x="8843154" y="294124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タグ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441AC43-A326-4CA0-89AA-CB95970BFECC}"/>
                </a:ext>
              </a:extLst>
            </p:cNvPr>
            <p:cNvSpPr/>
            <p:nvPr/>
          </p:nvSpPr>
          <p:spPr>
            <a:xfrm>
              <a:off x="8843153" y="3645740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公開日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80B2EF6-5F22-4AAF-BA7C-2867493FD9C4}"/>
                </a:ext>
              </a:extLst>
            </p:cNvPr>
            <p:cNvSpPr/>
            <p:nvPr/>
          </p:nvSpPr>
          <p:spPr>
            <a:xfrm>
              <a:off x="8843154" y="397641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言語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A875B4-14A3-42FB-B333-017A4D3A5B9A}"/>
                </a:ext>
              </a:extLst>
            </p:cNvPr>
            <p:cNvSpPr/>
            <p:nvPr/>
          </p:nvSpPr>
          <p:spPr>
            <a:xfrm>
              <a:off x="8843153" y="430709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オーティオ言語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998A53-2E8D-4BA7-9AB7-367469DA8233}"/>
                </a:ext>
              </a:extLst>
            </p:cNvPr>
            <p:cNvSpPr/>
            <p:nvPr/>
          </p:nvSpPr>
          <p:spPr>
            <a:xfrm>
              <a:off x="8843153" y="4637777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Playtime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FC2CCF8-7DC6-4C2E-B802-1A589E656F52}"/>
                </a:ext>
              </a:extLst>
            </p:cNvPr>
            <p:cNvSpPr/>
            <p:nvPr/>
          </p:nvSpPr>
          <p:spPr>
            <a:xfrm>
              <a:off x="8843154" y="3300683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チャネル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053B3A2-E40E-4E82-A21A-CA0E0FD9C643}"/>
                </a:ext>
              </a:extLst>
            </p:cNvPr>
            <p:cNvSpPr/>
            <p:nvPr/>
          </p:nvSpPr>
          <p:spPr>
            <a:xfrm>
              <a:off x="8843153" y="4968456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ViewCount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F0DF3A-A08F-48C0-9449-EDC6057754E9}"/>
                </a:ext>
              </a:extLst>
            </p:cNvPr>
            <p:cNvSpPr/>
            <p:nvPr/>
          </p:nvSpPr>
          <p:spPr>
            <a:xfrm>
              <a:off x="8843154" y="5270381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LikeCount</a:t>
              </a:r>
              <a:endParaRPr lang="en-US" altLang="ja-JP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976026F-C970-4CB1-9D0E-8DDEA2D909D1}"/>
                </a:ext>
              </a:extLst>
            </p:cNvPr>
            <p:cNvSpPr/>
            <p:nvPr/>
          </p:nvSpPr>
          <p:spPr>
            <a:xfrm>
              <a:off x="8843153" y="5644192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DisikeCount</a:t>
              </a:r>
              <a:endParaRPr lang="en-US" altLang="ja-JP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60BDEF1-2A7A-44C7-88FA-12D81699CAD4}"/>
                </a:ext>
              </a:extLst>
            </p:cNvPr>
            <p:cNvSpPr/>
            <p:nvPr/>
          </p:nvSpPr>
          <p:spPr>
            <a:xfrm>
              <a:off x="8843154" y="598924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CommentCount</a:t>
              </a:r>
              <a:endParaRPr lang="en-US" altLang="ja-JP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170FBE-D56E-416A-989B-E5B93D63C8EB}"/>
              </a:ext>
            </a:extLst>
          </p:cNvPr>
          <p:cNvSpPr/>
          <p:nvPr/>
        </p:nvSpPr>
        <p:spPr>
          <a:xfrm>
            <a:off x="4589094" y="2559613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タイトル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BF7719-846A-45EF-8845-11D948ADD88B}"/>
              </a:ext>
            </a:extLst>
          </p:cNvPr>
          <p:cNvSpPr/>
          <p:nvPr/>
        </p:nvSpPr>
        <p:spPr>
          <a:xfrm>
            <a:off x="5768036" y="2559612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著者名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B3C3168-4C9F-4E8B-B833-A6192150DF71}"/>
              </a:ext>
            </a:extLst>
          </p:cNvPr>
          <p:cNvSpPr/>
          <p:nvPr/>
        </p:nvSpPr>
        <p:spPr>
          <a:xfrm>
            <a:off x="6990657" y="2559611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公開日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02680C5-BBAA-46CB-B556-320E1668A0F5}"/>
              </a:ext>
            </a:extLst>
          </p:cNvPr>
          <p:cNvSpPr/>
          <p:nvPr/>
        </p:nvSpPr>
        <p:spPr>
          <a:xfrm>
            <a:off x="5736734" y="2895023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アブスト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BC8385D-DDB7-454F-8DC5-AAFD9BDD42BA}"/>
              </a:ext>
            </a:extLst>
          </p:cNvPr>
          <p:cNvSpPr/>
          <p:nvPr/>
        </p:nvSpPr>
        <p:spPr>
          <a:xfrm>
            <a:off x="3796882" y="2895022"/>
            <a:ext cx="1889984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分野(1・2次)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7151972-BCE4-487F-B4D4-1E882E90EF2C}"/>
              </a:ext>
            </a:extLst>
          </p:cNvPr>
          <p:cNvSpPr/>
          <p:nvPr/>
        </p:nvSpPr>
        <p:spPr>
          <a:xfrm>
            <a:off x="6988292" y="2895023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URL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098C3F-871A-4B5A-A24B-8D5D5BD7D2B8}"/>
              </a:ext>
            </a:extLst>
          </p:cNvPr>
          <p:cNvSpPr/>
          <p:nvPr/>
        </p:nvSpPr>
        <p:spPr>
          <a:xfrm>
            <a:off x="671332" y="2557040"/>
            <a:ext cx="2218480" cy="369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0B9D1-F40C-4483-AB9B-AE5E988C2E78}"/>
              </a:ext>
            </a:extLst>
          </p:cNvPr>
          <p:cNvSpPr/>
          <p:nvPr/>
        </p:nvSpPr>
        <p:spPr>
          <a:xfrm>
            <a:off x="903201" y="2151393"/>
            <a:ext cx="1754037" cy="51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HGｺﾞｼｯｸE"/>
              </a:rPr>
              <a:t>チャネル</a:t>
            </a:r>
            <a:endParaRPr lang="en-US" sz="280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0C5C00-9189-4092-A0A0-DF3ABB15559B}"/>
              </a:ext>
            </a:extLst>
          </p:cNvPr>
          <p:cNvSpPr/>
          <p:nvPr/>
        </p:nvSpPr>
        <p:spPr>
          <a:xfrm>
            <a:off x="9545256" y="2267673"/>
            <a:ext cx="2295644" cy="44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2AE75-B7BC-40EE-9920-EFBDE73CB40C}"/>
              </a:ext>
            </a:extLst>
          </p:cNvPr>
          <p:cNvSpPr/>
          <p:nvPr/>
        </p:nvSpPr>
        <p:spPr>
          <a:xfrm>
            <a:off x="9836092" y="1950108"/>
            <a:ext cx="1782791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HGｺﾞｼｯｸE"/>
              </a:rPr>
              <a:t>ビデオ</a:t>
            </a:r>
            <a:endParaRPr lang="ja-JP" altLang="en-US" sz="280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40A0C1-F55B-4D8B-8DCA-9A6CF6F30FB8}"/>
              </a:ext>
            </a:extLst>
          </p:cNvPr>
          <p:cNvSpPr/>
          <p:nvPr/>
        </p:nvSpPr>
        <p:spPr>
          <a:xfrm>
            <a:off x="3719331" y="2306255"/>
            <a:ext cx="4678098" cy="15432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EB07E-5253-4D0C-B3F6-9CD79B9BB733}"/>
              </a:ext>
            </a:extLst>
          </p:cNvPr>
          <p:cNvSpPr/>
          <p:nvPr/>
        </p:nvSpPr>
        <p:spPr>
          <a:xfrm>
            <a:off x="5264636" y="1949380"/>
            <a:ext cx="1667773" cy="51758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HGｺﾞｼｯｸE"/>
              </a:rPr>
              <a:t>論文</a:t>
            </a:r>
            <a:endParaRPr lang="ja-JP" altLang="en-US" sz="280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28BEA3B3-4636-40CC-8337-811BD7B03407}"/>
              </a:ext>
            </a:extLst>
          </p:cNvPr>
          <p:cNvSpPr/>
          <p:nvPr/>
        </p:nvSpPr>
        <p:spPr>
          <a:xfrm rot="-10800000" flipV="1">
            <a:off x="8208687" y="3251791"/>
            <a:ext cx="1244277" cy="43405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ea typeface="HGｺﾞｼｯｸE"/>
              </a:rPr>
              <a:t>ビデオID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34CF7B72-7320-4FE9-AA80-2F96A1ED0445}"/>
              </a:ext>
            </a:extLst>
          </p:cNvPr>
          <p:cNvSpPr/>
          <p:nvPr/>
        </p:nvSpPr>
        <p:spPr>
          <a:xfrm>
            <a:off x="8035067" y="2788804"/>
            <a:ext cx="1591515" cy="462987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ea typeface="+mn-lt"/>
                <a:cs typeface="+mn-lt"/>
              </a:rPr>
              <a:t>説明文中の</a:t>
            </a:r>
            <a:r>
              <a:rPr lang="en-US" altLang="ja-JP" sz="1050">
                <a:ea typeface="+mn-lt"/>
                <a:cs typeface="+mn-lt"/>
              </a:rPr>
              <a:t>URL検知</a:t>
            </a:r>
            <a:endParaRPr lang="en-US" sz="1050">
              <a:ea typeface="+mn-lt"/>
              <a:cs typeface="+mn-lt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E2317F7-85D6-432F-BF8A-84AA6FA0BD80}"/>
              </a:ext>
            </a:extLst>
          </p:cNvPr>
          <p:cNvSpPr/>
          <p:nvPr/>
        </p:nvSpPr>
        <p:spPr>
          <a:xfrm>
            <a:off x="4799184" y="3249980"/>
            <a:ext cx="2370989" cy="3263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言及ビデオID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1AFB6D8-EE34-4AC5-BC57-AC6E8002AB8C}"/>
              </a:ext>
            </a:extLst>
          </p:cNvPr>
          <p:cNvSpPr/>
          <p:nvPr/>
        </p:nvSpPr>
        <p:spPr>
          <a:xfrm>
            <a:off x="5108024" y="6599176"/>
            <a:ext cx="750535" cy="1333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50">
                <a:solidFill>
                  <a:schemeClr val="tx1"/>
                </a:solidFill>
                <a:ea typeface="HGｺﾞｼｯｸE"/>
              </a:rPr>
              <a:t>属性１</a:t>
            </a:r>
            <a:endParaRPr lang="ja-JP" altLang="en-US" sz="105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85" name="タイトル 1">
            <a:extLst>
              <a:ext uri="{FF2B5EF4-FFF2-40B4-BE49-F238E27FC236}">
                <a16:creationId xmlns:a16="http://schemas.microsoft.com/office/drawing/2014/main" id="{BF69A85A-5A9F-433E-B18B-4603C9F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５．２　arxiv論文のDB化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2AE5D5-31EA-4F67-A017-5202623A6C7B}"/>
              </a:ext>
            </a:extLst>
          </p:cNvPr>
          <p:cNvSpPr/>
          <p:nvPr/>
        </p:nvSpPr>
        <p:spPr>
          <a:xfrm>
            <a:off x="4992546" y="6453849"/>
            <a:ext cx="1832659" cy="356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736523-CAAD-4C56-BA4D-6DEE2D7C9D26}"/>
              </a:ext>
            </a:extLst>
          </p:cNvPr>
          <p:cNvSpPr/>
          <p:nvPr/>
        </p:nvSpPr>
        <p:spPr>
          <a:xfrm>
            <a:off x="5369099" y="6250760"/>
            <a:ext cx="1223532" cy="2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DB名</a:t>
            </a:r>
            <a:endParaRPr lang="en-US" altLang="ja-JP" sz="12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DAD06E-3542-4135-B88A-B8A5B64C3C41}"/>
              </a:ext>
            </a:extLst>
          </p:cNvPr>
          <p:cNvSpPr/>
          <p:nvPr/>
        </p:nvSpPr>
        <p:spPr>
          <a:xfrm>
            <a:off x="5908606" y="6599175"/>
            <a:ext cx="731243" cy="1333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50">
                <a:solidFill>
                  <a:schemeClr val="tx1"/>
                </a:solidFill>
                <a:ea typeface="HGｺﾞｼｯｸE"/>
              </a:rPr>
              <a:t>属性２</a:t>
            </a:r>
            <a:endParaRPr lang="ja-JP" altLang="en-US" sz="105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4C135B-70DB-45D8-B0FA-3198B0F692D4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５　計画</a:t>
            </a:r>
            <a:endParaRPr kumimoji="1" lang="ja-JP" altLang="en-US" sz="160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40240C7-D6F0-464D-8DDB-0A61A2486D38}"/>
              </a:ext>
            </a:extLst>
          </p:cNvPr>
          <p:cNvSpPr/>
          <p:nvPr/>
        </p:nvSpPr>
        <p:spPr>
          <a:xfrm>
            <a:off x="3050295" y="4399839"/>
            <a:ext cx="6432306" cy="48227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ea typeface="+mn-lt"/>
                <a:cs typeface="+mn-lt"/>
              </a:rPr>
              <a:t>チャネル</a:t>
            </a:r>
            <a:r>
              <a:rPr lang="en-US" sz="1600" dirty="0">
                <a:ea typeface="+mn-lt"/>
                <a:cs typeface="+mn-lt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18892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483414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>
                <a:ea typeface="+mn-lt"/>
                <a:cs typeface="+mn-lt"/>
              </a:rPr>
              <a:t>ビデオ属性が、時系列で取得できない。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sz="1800">
                <a:ea typeface="HGｺﾞｼｯｸE"/>
              </a:rPr>
              <a:t>ある程度の精度で、モデル化できないか？</a:t>
            </a: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r>
              <a:rPr lang="ja-JP">
                <a:ea typeface="+mn-lt"/>
                <a:cs typeface="+mn-lt"/>
              </a:rPr>
              <a:t>ユーチューバーの論文選択基準がわからない。</a:t>
            </a:r>
            <a:endParaRPr lang="en-US">
              <a:ea typeface="+mn-lt"/>
              <a:cs typeface="+mn-lt"/>
            </a:endParaRPr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en-US" sz="1800">
                <a:ea typeface="+mn-lt"/>
                <a:cs typeface="+mn-lt"/>
              </a:rPr>
              <a:t>SNS</a:t>
            </a:r>
            <a:r>
              <a:rPr lang="ja-JP" sz="1800">
                <a:ea typeface="+mn-lt"/>
                <a:cs typeface="+mn-lt"/>
              </a:rPr>
              <a:t>等での盛り上がりから？</a:t>
            </a:r>
            <a:endParaRPr lang="en-US" sz="1800">
              <a:ea typeface="+mn-lt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7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６　課題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ja-JP" altLang="en-US" sz="1600" dirty="0">
              <a:ea typeface="HGｺﾞｼｯｸE"/>
              <a:cs typeface="+mj-lt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A7E6B566-41BD-43CC-B08D-7B65C7AB3A54}"/>
              </a:ext>
            </a:extLst>
          </p:cNvPr>
          <p:cNvSpPr txBox="1">
            <a:spLocks/>
          </p:cNvSpPr>
          <p:nvPr/>
        </p:nvSpPr>
        <p:spPr>
          <a:xfrm>
            <a:off x="6048301" y="1890243"/>
            <a:ext cx="5483414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altLang="ja-JP" dirty="0">
                <a:ea typeface="+mn-lt"/>
                <a:cs typeface="+mn-lt"/>
              </a:rPr>
              <a:t>NASA </a:t>
            </a:r>
            <a:r>
              <a:rPr lang="en-US" altLang="ja-JP" dirty="0" err="1">
                <a:ea typeface="+mn-lt"/>
                <a:cs typeface="+mn-lt"/>
              </a:rPr>
              <a:t>ADSで、被引用数データには不備がある</a:t>
            </a:r>
            <a:r>
              <a:rPr lang="en-US" altLang="ja-JP" dirty="0">
                <a:ea typeface="+mn-lt"/>
                <a:cs typeface="+mn-lt"/>
              </a:rPr>
              <a:t>。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sz="1800" dirty="0">
                <a:ea typeface="HGｺﾞｼｯｸE"/>
              </a:rPr>
              <a:t>Google </a:t>
            </a:r>
            <a:r>
              <a:rPr lang="en-US" altLang="ja-JP" sz="1800" dirty="0" err="1">
                <a:ea typeface="HGｺﾞｼｯｸE"/>
              </a:rPr>
              <a:t>Scholarでは、時系列データ入手に限界がある</a:t>
            </a:r>
            <a:r>
              <a:rPr lang="en-US" altLang="ja-JP" sz="1800" dirty="0">
                <a:ea typeface="HGｺﾞｼｯｸE"/>
              </a:rPr>
              <a:t>。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HGｺﾞｼｯｸE"/>
              </a:rPr>
              <a:t>APIを探してみる（あるかな</a:t>
            </a:r>
            <a:r>
              <a:rPr lang="en-US" altLang="ja-JP" dirty="0">
                <a:ea typeface="HGｺﾞｼｯｸE"/>
              </a:rPr>
              <a:t>）</a:t>
            </a: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Tweetsは、a</a:t>
            </a:r>
            <a:r>
              <a:rPr lang="en-US" dirty="0">
                <a:ea typeface="+mn-lt"/>
                <a:cs typeface="+mn-lt"/>
              </a:rPr>
              <a:t>ltmetric.com</a:t>
            </a:r>
            <a:r>
              <a:rPr lang="ja-JP" altLang="en-US">
                <a:ea typeface="+mn-lt"/>
                <a:cs typeface="+mn-lt"/>
              </a:rPr>
              <a:t>からでいいか？</a:t>
            </a:r>
            <a:endParaRPr lang="en-US" altLang="ja-JP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>
                <a:ea typeface="HGｺﾞｼｯｸE"/>
                <a:cs typeface="+mn-lt"/>
              </a:rPr>
              <a:t>altmetric.com: </a:t>
            </a:r>
            <a:r>
              <a:rPr lang="en-US" altLang="ja-JP" dirty="0" err="1">
                <a:ea typeface="HGｺﾞｼｯｸE"/>
                <a:cs typeface="+mn-lt"/>
              </a:rPr>
              <a:t>ツイート中のURLリンクを検知</a:t>
            </a:r>
            <a:endParaRPr lang="en-US" altLang="ja-JP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2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AAF5B-5D84-4570-80CA-B4F539EF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01123-F4AC-49C2-B7B2-201BF6BF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6521" cy="4388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>
                <a:ea typeface="HGｺﾞｼｯｸE"/>
              </a:rPr>
              <a:t>１　テーマ</a:t>
            </a:r>
            <a:endParaRPr lang="ja-JP"/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２　背景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  <a:cs typeface="+mn-lt"/>
              </a:rPr>
              <a:t>３　関連研究</a:t>
            </a:r>
            <a:endParaRPr lang="ja-JP" altLang="en-US" dirty="0">
              <a:ea typeface="HGｺﾞｼｯｸE"/>
              <a:cs typeface="+mn-lt"/>
            </a:endParaRPr>
          </a:p>
          <a:p>
            <a:pPr marL="0" indent="0">
              <a:buNone/>
            </a:pPr>
            <a:endParaRPr lang="ja-JP" alt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４　進捗</a:t>
            </a: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５</a:t>
            </a:r>
            <a:r>
              <a:rPr lang="ja-JP" altLang="en-US">
                <a:ea typeface="+mn-lt"/>
                <a:cs typeface="+mn-lt"/>
              </a:rPr>
              <a:t>　計画</a:t>
            </a: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+mn-lt"/>
                <a:cs typeface="+mn-lt"/>
              </a:rPr>
              <a:t>６</a:t>
            </a:r>
            <a:r>
              <a:rPr lang="ja-JP" dirty="0">
                <a:ea typeface="+mn-lt"/>
                <a:cs typeface="+mn-lt"/>
              </a:rPr>
              <a:t>　</a:t>
            </a:r>
            <a:r>
              <a:rPr lang="ja-JP" altLang="en-US">
                <a:ea typeface="+mn-lt"/>
                <a:cs typeface="+mn-lt"/>
              </a:rPr>
              <a:t>課</a:t>
            </a:r>
            <a:r>
              <a:rPr lang="ja-JP">
                <a:ea typeface="+mn-lt"/>
                <a:cs typeface="+mn-lt"/>
              </a:rPr>
              <a:t>題</a:t>
            </a:r>
            <a:endParaRPr 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0CE5BF-D45D-4933-953A-37B63A7F2A3B}"/>
              </a:ext>
            </a:extLst>
          </p:cNvPr>
          <p:cNvSpPr txBox="1">
            <a:spLocks/>
          </p:cNvSpPr>
          <p:nvPr/>
        </p:nvSpPr>
        <p:spPr>
          <a:xfrm>
            <a:off x="6096529" y="2178567"/>
            <a:ext cx="5516521" cy="438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>
              <a:ea typeface="HGｺﾞｼｯｸE"/>
              <a:cs typeface="+mn-lt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ja-JP" altLang="en-US" dirty="0">
              <a:ea typeface="HGｺﾞｼｯｸE"/>
            </a:endParaRPr>
          </a:p>
          <a:p>
            <a:pPr marL="0" indent="0">
              <a:buNone/>
            </a:pPr>
            <a:endParaRPr kumimoji="0"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62258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１　テーマ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テーマ：論文言及YouTubeコンテンツを通じた、萌芽的研究分野の予測に関する研究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目標：</a:t>
            </a:r>
            <a:r>
              <a:rPr lang="ja-JP">
                <a:ea typeface="+mn-lt"/>
                <a:cs typeface="+mn-lt"/>
              </a:rPr>
              <a:t>プレプリント掲載早期のYTコンテンツの様相から、論文被引用の先行きを予測する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タスクの例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ビデオ属性</a:t>
            </a:r>
            <a:r>
              <a:rPr lang="ja-JP" altLang="en-US">
                <a:solidFill>
                  <a:srgbClr val="FF0000"/>
                </a:solidFill>
                <a:ea typeface="HGｺﾞｼｯｸE"/>
              </a:rPr>
              <a:t>*</a:t>
            </a:r>
            <a:r>
              <a:rPr lang="ja-JP" altLang="en-US">
                <a:ea typeface="HGｺﾞｼｯｸE"/>
              </a:rPr>
              <a:t>の履歴と論文被引用履歴の相関</a:t>
            </a:r>
            <a:endParaRPr lang="ja-JP">
              <a:ea typeface="HGｺﾞｼｯｸE" panose="020B0909000000000000" pitchFamily="49" charset="-128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YTで「解説された論文」と、「ただ言及された論文」とで、被引用履歴の違い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「解説ビデオ」と「言及ビデオ」とで、</a:t>
            </a:r>
            <a:r>
              <a:rPr lang="ja-JP" altLang="en-US">
                <a:ea typeface="+mn-lt"/>
                <a:cs typeface="+mn-lt"/>
              </a:rPr>
              <a:t>視聴者</a:t>
            </a:r>
            <a:r>
              <a:rPr lang="ja-JP">
                <a:ea typeface="+mn-lt"/>
                <a:cs typeface="+mn-lt"/>
              </a:rPr>
              <a:t>の反応の</a:t>
            </a:r>
            <a:r>
              <a:rPr lang="ja-JP" altLang="en-US">
                <a:ea typeface="+mn-lt"/>
                <a:cs typeface="+mn-lt"/>
              </a:rPr>
              <a:t>違</a:t>
            </a:r>
            <a:r>
              <a:rPr lang="ja-JP">
                <a:ea typeface="+mn-lt"/>
                <a:cs typeface="+mn-lt"/>
              </a:rPr>
              <a:t>い</a:t>
            </a:r>
            <a:endParaRPr lang="ja-JP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研究分野による</a:t>
            </a:r>
            <a:r>
              <a:rPr lang="ja-JP" altLang="en-US">
                <a:ea typeface="HGｺﾞｼｯｸE"/>
                <a:cs typeface="+mn-lt"/>
              </a:rPr>
              <a:t>、</a:t>
            </a:r>
            <a:r>
              <a:rPr lang="ja-JP">
                <a:ea typeface="+mn-lt"/>
                <a:cs typeface="+mn-lt"/>
              </a:rPr>
              <a:t>上記の</a:t>
            </a:r>
            <a:r>
              <a:rPr lang="ja-JP" altLang="en-US">
                <a:ea typeface="HGｺﾞｼｯｸE"/>
              </a:rPr>
              <a:t>傾向差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ja-JP">
                <a:ea typeface="+mn-lt"/>
                <a:cs typeface="+mn-lt"/>
              </a:rPr>
              <a:t>ビデオ属性：チャネル</a:t>
            </a:r>
            <a:r>
              <a:rPr lang="ja-JP" altLang="en-US">
                <a:ea typeface="+mn-lt"/>
                <a:cs typeface="+mn-lt"/>
              </a:rPr>
              <a:t>・</a:t>
            </a:r>
            <a:r>
              <a:rPr lang="ja-JP">
                <a:ea typeface="+mn-lt"/>
                <a:cs typeface="+mn-lt"/>
              </a:rPr>
              <a:t>諸</a:t>
            </a:r>
            <a:r>
              <a:rPr lang="en-US" altLang="ja-JP" dirty="0">
                <a:ea typeface="+mn-lt"/>
                <a:cs typeface="+mn-lt"/>
              </a:rPr>
              <a:t>count</a:t>
            </a:r>
            <a:r>
              <a:rPr lang="ja-JP">
                <a:ea typeface="+mn-lt"/>
                <a:cs typeface="+mn-lt"/>
              </a:rPr>
              <a:t>(</a:t>
            </a:r>
            <a:r>
              <a:rPr lang="en-US" altLang="ja-JP" dirty="0">
                <a:ea typeface="+mn-lt"/>
                <a:cs typeface="+mn-lt"/>
              </a:rPr>
              <a:t>View,</a:t>
            </a:r>
            <a:r>
              <a:rPr lang="ja-JP" altLang="en-US">
                <a:ea typeface="+mn-lt"/>
                <a:cs typeface="+mn-lt"/>
              </a:rPr>
              <a:t> Like, Di</a:t>
            </a:r>
            <a:r>
              <a:rPr lang="en-US" altLang="ja-JP" dirty="0" err="1">
                <a:ea typeface="+mn-lt"/>
                <a:cs typeface="+mn-lt"/>
              </a:rPr>
              <a:t>slike</a:t>
            </a:r>
            <a:r>
              <a:rPr lang="en-US" altLang="ja-JP" dirty="0">
                <a:ea typeface="+mn-lt"/>
                <a:cs typeface="+mn-lt"/>
              </a:rPr>
              <a:t>, Comment</a:t>
            </a:r>
            <a:r>
              <a:rPr lang="ja-JP">
                <a:ea typeface="+mn-lt"/>
                <a:cs typeface="+mn-lt"/>
              </a:rPr>
              <a:t>)・</a:t>
            </a:r>
            <a:r>
              <a:rPr lang="ja-JP" altLang="en-US">
                <a:ea typeface="+mn-lt"/>
                <a:cs typeface="+mn-lt"/>
              </a:rPr>
              <a:t>公開日等</a:t>
            </a:r>
          </a:p>
        </p:txBody>
      </p:sp>
    </p:spTree>
    <p:extLst>
      <p:ext uri="{BB962C8B-B14F-4D97-AF65-F5344CB8AC3E}">
        <p14:creationId xmlns:p14="http://schemas.microsoft.com/office/powerpoint/2010/main" val="140289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　背景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29971" cy="411235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ja-JP">
                <a:ea typeface="+mn-lt"/>
                <a:cs typeface="+mn-lt"/>
              </a:rPr>
              <a:t>研究促進・優位を占めるに</a:t>
            </a:r>
            <a:r>
              <a:rPr lang="ja-JP" altLang="en-US">
                <a:ea typeface="+mn-lt"/>
                <a:cs typeface="+mn-lt"/>
              </a:rPr>
              <a:t>あたって</a:t>
            </a:r>
            <a:r>
              <a:rPr lang="ja-JP">
                <a:ea typeface="+mn-lt"/>
                <a:cs typeface="+mn-lt"/>
              </a:rPr>
              <a:t>、</a:t>
            </a:r>
            <a:r>
              <a:rPr lang="ja-JP" altLang="en-US">
                <a:ea typeface="+mn-lt"/>
                <a:cs typeface="+mn-lt"/>
              </a:rPr>
              <a:t>重要</a:t>
            </a:r>
            <a:r>
              <a:rPr lang="ja-JP">
                <a:ea typeface="+mn-lt"/>
                <a:cs typeface="+mn-lt"/>
              </a:rPr>
              <a:t>論文</a:t>
            </a:r>
            <a:r>
              <a:rPr lang="ja-JP" altLang="en-US">
                <a:ea typeface="+mn-lt"/>
                <a:cs typeface="+mn-lt"/>
              </a:rPr>
              <a:t>の早期発見が有効</a:t>
            </a:r>
            <a:endParaRPr lang="en-US" altLang="ja-JP"/>
          </a:p>
          <a:p>
            <a:pPr marL="342900" indent="-342900">
              <a:buAutoNum type="arabicPeriod"/>
            </a:pP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+mn-lt"/>
                <a:cs typeface="+mn-lt"/>
              </a:rPr>
              <a:t>被引用数に基づく評価は、論文公開から長時間を要する。</a:t>
            </a: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+mn-lt"/>
                <a:cs typeface="+mn-lt"/>
              </a:rPr>
              <a:t>論文公開早期から何らかの評価が出せて、そこから論文萌芽の予測に役立てば嬉しい。</a:t>
            </a:r>
          </a:p>
          <a:p>
            <a:pPr marL="342900" indent="-342900">
              <a:buAutoNum type="arabicPeriod"/>
            </a:pPr>
            <a:endParaRPr lang="ja-JP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>
                <a:ea typeface="+mn-lt"/>
                <a:cs typeface="+mn-lt"/>
              </a:rPr>
              <a:t>出版前のプレプリントの段階で、出版後に重要な研究として注目されるかの予測について研究・検証を行う。</a:t>
            </a:r>
            <a:endParaRPr lang="ja-JP"/>
          </a:p>
          <a:p>
            <a:pPr marL="342900" indent="-342900">
              <a:buAutoNum type="arabicPeriod"/>
            </a:pPr>
            <a:endParaRPr lang="ja-JP" altLang="en-US" dirty="0">
              <a:ea typeface="HGｺﾞｼｯｸE"/>
              <a:cs typeface="+mn-lt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DDCF807-1CF8-4575-BE2B-A3F4DF65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26" y="3029354"/>
            <a:ext cx="5020263" cy="1989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CC626-E1E3-4639-A5BF-CCA8B6333ABE}"/>
              </a:ext>
            </a:extLst>
          </p:cNvPr>
          <p:cNvSpPr txBox="1"/>
          <p:nvPr/>
        </p:nvSpPr>
        <p:spPr>
          <a:xfrm>
            <a:off x="6247282" y="5110455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図１ WoS論稿数集計値</a:t>
            </a:r>
            <a:endParaRPr lang="ja-JP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193680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３　関連研究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2574"/>
            <a:ext cx="11126070" cy="456757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+mn-lt"/>
                <a:cs typeface="+mn-lt"/>
              </a:rPr>
              <a:t>佐藤, 吉田.「日本の学協会誌掲載論文のオルトメトリクス付与状況」 情報知識学会誌 (2017)</a:t>
            </a:r>
            <a:endParaRPr lang="en-US" altLang="ja-JP">
              <a:ea typeface="HGｺﾞｼｯｸE" panose="020B0909000000000000" pitchFamily="49" charset="-128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国内学協会誌論文1,080,840本に対し、Altmetric.com・Ceek.jpのAltmetric指標が付与された論文に対して多面的に分析</a:t>
            </a:r>
            <a:endParaRPr lang="ja-JP" altLang="en-US" dirty="0">
              <a:ea typeface="+mn-lt"/>
              <a:cs typeface="+mn-lt"/>
            </a:endParaRPr>
          </a:p>
          <a:p>
            <a:pPr marL="324485" lvl="1" indent="0">
              <a:buNone/>
            </a:pPr>
            <a:r>
              <a:rPr lang="ja-JP" altLang="en-US">
                <a:ea typeface="+mn-lt"/>
                <a:cs typeface="+mn-lt"/>
              </a:rPr>
              <a:t>→日本学協会誌論文の付与割合は1~2%（世界的には10~20%）で、その中で、Twitterでの言及が８割をカバー</a:t>
            </a:r>
            <a:endParaRPr lang="ja-JP" altLang="en-US" dirty="0">
              <a:ea typeface="+mn-lt"/>
              <a:cs typeface="+mn-lt"/>
            </a:endParaRPr>
          </a:p>
          <a:p>
            <a:pPr marL="324485" lvl="1" indent="0">
              <a:buNone/>
            </a:pPr>
            <a:r>
              <a:rPr lang="ja-JP" altLang="en-US">
                <a:ea typeface="+mn-lt"/>
                <a:cs typeface="+mn-lt"/>
              </a:rPr>
              <a:t>→現Altmetric指標らは、SNSデータ（精度・収集範囲）が異なる</a:t>
            </a:r>
            <a:endParaRPr lang="ja-JP"/>
          </a:p>
          <a:p>
            <a:pPr marL="629920" lvl="1" indent="-305435">
              <a:buFont typeface="Arial" panose="05020102010507070707" pitchFamily="18" charset="2"/>
              <a:buChar char="•"/>
            </a:pPr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Zong,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Q.,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Xie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Y.,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Tuo,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R.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et</a:t>
            </a:r>
            <a:r>
              <a:rPr lang="ja-JP" i="1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al. </a:t>
            </a:r>
            <a:r>
              <a:rPr lang="ja-JP">
                <a:ea typeface="+mn-lt"/>
                <a:cs typeface="+mn-lt"/>
              </a:rPr>
              <a:t>The impact of video abstract on citation counts: evidence from a retrospective cohort study of New Journal of Physics</a:t>
            </a:r>
            <a:r>
              <a:rPr lang="en-US" altLang="ja-JP" dirty="0">
                <a:ea typeface="+mn-lt"/>
                <a:cs typeface="+mn-lt"/>
              </a:rPr>
              <a:t>.</a:t>
            </a:r>
            <a:r>
              <a:rPr lang="ja-JP" altLang="en-US" dirty="0">
                <a:ea typeface="+mn-lt"/>
                <a:cs typeface="+mn-lt"/>
              </a:rPr>
              <a:t> </a:t>
            </a:r>
            <a:r>
              <a:rPr lang="en-US" altLang="ja-JP" i="1" dirty="0" err="1">
                <a:ea typeface="+mn-lt"/>
                <a:cs typeface="+mn-lt"/>
              </a:rPr>
              <a:t>Scientometrics</a:t>
            </a:r>
            <a:r>
              <a:rPr lang="ja-JP" altLang="en-US" dirty="0">
                <a:ea typeface="+mn-lt"/>
                <a:cs typeface="+mn-lt"/>
              </a:rPr>
              <a:t> </a:t>
            </a:r>
            <a:r>
              <a:rPr lang="en-US" altLang="ja-JP" dirty="0">
                <a:ea typeface="+mn-lt"/>
                <a:cs typeface="+mn-lt"/>
              </a:rPr>
              <a:t>(2019)</a:t>
            </a:r>
            <a:endParaRPr lang="en-US" dirty="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>
                <a:ea typeface="HGｺﾞｼｯｸE"/>
                <a:cs typeface="+mn-lt"/>
              </a:rPr>
              <a:t>New Journal of Physics誌の１年間の論稿から、ビデオアブスト付き315本・無し630本を抽出・グループ化。</a:t>
            </a:r>
            <a:endParaRPr lang="ja-JP" dirty="0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>
                <a:ea typeface="HGｺﾞｼｯｸE"/>
                <a:cs typeface="+mn-lt"/>
              </a:rPr>
              <a:t>２つの論稿グループに対して、「著者数・参加機関数・国際研究・タイトル長・アブスト長・キーワード数・参考文献数・ページ数・ファンディング有無」と「被引用数」を回帰分析</a:t>
            </a:r>
          </a:p>
          <a:p>
            <a:pPr marL="324485" lvl="1" indent="0">
              <a:buNone/>
            </a:pPr>
            <a:r>
              <a:rPr lang="en-US" altLang="ja-JP" dirty="0">
                <a:ea typeface="HGｺﾞｼｯｸE"/>
                <a:cs typeface="+mn-lt"/>
              </a:rPr>
              <a:t>→ビデオアブスト付きグループは、無しグループに比較して、1.206倍高い被引用数が期待される。</a:t>
            </a: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42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　進捗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06252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目標</a:t>
            </a:r>
            <a:endParaRPr lang="ja-JP" altLang="en-US" dirty="0">
              <a:ea typeface="HGｺﾞｼｯｸE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AI分野の萌芽論文数本に対して、「被引用数・ツイーター・YTの時系列データ」間に、計量的関係性を見つける</a:t>
            </a: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やったこと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YTチャネルを選定、情報取得（全２９チャネル）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各チャネルに対し、「論文キーワード」 OR 「arXiv URL」で検索をかけ、ビデオ情報取得（全344ビデオ）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>
                <a:ea typeface="HGｺﾞｼｯｸE"/>
              </a:rPr>
              <a:t>論文の被引用数・ツイート</a:t>
            </a:r>
            <a:r>
              <a:rPr lang="ja-JP" altLang="en-US">
                <a:ea typeface="HGｺﾞｼｯｸE"/>
              </a:rPr>
              <a:t>・関連ビデオの諸属性を月単位で時系列化</a:t>
            </a:r>
            <a:endParaRPr lang="ja-JP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ビデオ属性間の相関関係調査</a:t>
            </a: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en-US" altLang="ja-JP">
                <a:ea typeface="+mn-lt"/>
                <a:cs typeface="+mn-lt"/>
              </a:rPr>
              <a:t>(</a:t>
            </a:r>
            <a:r>
              <a:rPr lang="ja-JP">
                <a:ea typeface="+mn-lt"/>
                <a:cs typeface="+mn-lt"/>
              </a:rPr>
              <a:t>Google You</a:t>
            </a:r>
            <a:r>
              <a:rPr lang="en-US" altLang="ja-JP">
                <a:ea typeface="+mn-lt"/>
                <a:cs typeface="+mn-lt"/>
              </a:rPr>
              <a:t>t</a:t>
            </a:r>
            <a:r>
              <a:rPr lang="ja-JP">
                <a:ea typeface="+mn-lt"/>
                <a:cs typeface="+mn-lt"/>
              </a:rPr>
              <a:t>ube </a:t>
            </a:r>
            <a:r>
              <a:rPr lang="en-US" altLang="ja-JP" dirty="0">
                <a:ea typeface="+mn-lt"/>
                <a:cs typeface="+mn-lt"/>
              </a:rPr>
              <a:t>Data</a:t>
            </a:r>
            <a:r>
              <a:rPr lang="ja-JP">
                <a:ea typeface="+mn-lt"/>
                <a:cs typeface="+mn-lt"/>
              </a:rPr>
              <a:t> APIを用いて</a:t>
            </a:r>
            <a:r>
              <a:rPr lang="ja-JP" altLang="en-US">
                <a:ea typeface="+mn-lt"/>
                <a:cs typeface="+mn-lt"/>
              </a:rPr>
              <a:t>、</a:t>
            </a:r>
            <a:r>
              <a:rPr lang="ja-JP">
                <a:ea typeface="+mn-lt"/>
                <a:cs typeface="+mn-lt"/>
              </a:rPr>
              <a:t>検索</a:t>
            </a:r>
            <a:r>
              <a:rPr lang="ja-JP" altLang="en-US">
                <a:ea typeface="+mn-lt"/>
                <a:cs typeface="+mn-lt"/>
              </a:rPr>
              <a:t>・</a:t>
            </a:r>
            <a:r>
              <a:rPr lang="en-US" altLang="ja-JP">
                <a:ea typeface="+mn-lt"/>
                <a:cs typeface="+mn-lt"/>
              </a:rPr>
              <a:t>DB格納の</a:t>
            </a:r>
            <a:r>
              <a:rPr lang="ja-JP">
                <a:ea typeface="+mn-lt"/>
                <a:cs typeface="+mn-lt"/>
              </a:rPr>
              <a:t>自動化</a:t>
            </a:r>
            <a:r>
              <a:rPr lang="ja-JP" altLang="en-US">
                <a:ea typeface="+mn-lt"/>
                <a:cs typeface="+mn-lt"/>
              </a:rPr>
              <a:t>実装)</a:t>
            </a:r>
            <a:endParaRPr lang="ja-JP" altLang="en-US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85546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15478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分野：AI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論文：BERT, GAN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方法</a:t>
            </a:r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グーグル検索：AIコンテンツで注目すべきYTチャネル</a:t>
            </a:r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下記条件を満たすビデオのチャネル</a:t>
            </a:r>
            <a:endParaRPr lang="ja-JP" altLang="en-US" dirty="0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グローバル検索：q=「BERT, GANのarXiv URL」（図１）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ViewCount1000以上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結果</a:t>
            </a:r>
            <a:endParaRPr lang="ja-JP" altLang="en-US" dirty="0">
              <a:ea typeface="HGｺﾞｼｯｸE"/>
              <a:cs typeface="+mn-lt"/>
            </a:endParaRPr>
          </a:p>
          <a:p>
            <a:pPr marL="610235" lvl="1" indent="-285750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２９個のチャネル</a:t>
            </a:r>
            <a:r>
              <a:rPr lang="ja-JP" altLang="en-US">
                <a:ea typeface="+mn-lt"/>
                <a:cs typeface="+mn-lt"/>
              </a:rPr>
              <a:t>選定</a:t>
            </a:r>
            <a:endParaRPr lang="ja-JP" altLang="en-US">
              <a:ea typeface="HGｺﾞｼｯｸE"/>
              <a:cs typeface="+mn-lt"/>
            </a:endParaRPr>
          </a:p>
          <a:p>
            <a:pPr marL="305435" indent="-305435"/>
            <a:endParaRPr lang="ja-JP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４．１　</a:t>
            </a:r>
            <a:r>
              <a:rPr lang="ja-JP" altLang="en-US">
                <a:ea typeface="HGｺﾞｼｯｸE"/>
                <a:cs typeface="+mj-lt"/>
              </a:rPr>
              <a:t>論文解説YTチャネルの選定</a:t>
            </a:r>
            <a:endParaRPr lang="ja-JP" altLang="en-US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36C962-3B36-40E0-BB70-533498B5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324" y="2010625"/>
            <a:ext cx="2743200" cy="2605256"/>
          </a:xfrm>
          <a:prstGeom prst="rect">
            <a:avLst/>
          </a:prstGeom>
        </p:spPr>
      </p:pic>
      <p:pic>
        <p:nvPicPr>
          <p:cNvPr id="6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57F3162-A759-45E5-89EC-92A17EF5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35" y="2208847"/>
            <a:ext cx="2743200" cy="2440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3FE8D-9181-4412-95CB-977F7B689FE7}"/>
              </a:ext>
            </a:extLst>
          </p:cNvPr>
          <p:cNvSpPr txBox="1"/>
          <p:nvPr/>
        </p:nvSpPr>
        <p:spPr>
          <a:xfrm>
            <a:off x="6019382" y="4714883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図１　２つののarXiv ページ</a:t>
            </a:r>
            <a:endParaRPr lang="en-US" altLang="ja-JP"/>
          </a:p>
          <a:p>
            <a:pPr algn="ctr"/>
            <a:r>
              <a:rPr lang="ja-JP" altLang="en-US" sz="1600">
                <a:ea typeface="HGｺﾞｼｯｸE"/>
              </a:rPr>
              <a:t>(左：absページ・右：pdfページ)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07868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949528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抽出したチャネル内で、ビデオ検索</a:t>
            </a: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Q(OR)</a:t>
            </a:r>
            <a:endParaRPr lang="ja-JP" altLang="en-US" dirty="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Keyword('bert', 'gan')</a:t>
            </a:r>
            <a:endParaRPr lang="ja-JP" altLang="en-US" dirty="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URL(https://arxiv.org/abs/..., https://arxiv.org/pdf/...)</a:t>
            </a:r>
            <a:endParaRPr lang="ja-JP" altLang="en-US" dirty="0">
              <a:ea typeface="HGｺﾞｼｯｸE"/>
            </a:endParaRPr>
          </a:p>
          <a:p>
            <a:pPr marL="915670" lvl="1" indent="-285750">
              <a:buFont typeface="Arial" panose="05020102010507070707" pitchFamily="18" charset="2"/>
              <a:buChar char="•"/>
            </a:pP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ビデオの属性（duration, viewCount, likeCount, ...）を取得</a:t>
            </a:r>
            <a:endParaRPr lang="ja-JP" altLang="en-US" dirty="0">
              <a:ea typeface="HGｺﾞｼｯｸE"/>
            </a:endParaRPr>
          </a:p>
          <a:p>
            <a:pPr marL="62992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取得時点までの累積値。時系列データではない。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結果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計344件のビデオ情報取得(表１)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４．２　</a:t>
            </a:r>
            <a:r>
              <a:rPr lang="ja-JP" altLang="en-US">
                <a:ea typeface="HGｺﾞｼｯｸE"/>
                <a:cs typeface="+mj-lt"/>
              </a:rPr>
              <a:t>チャネルからBERT, GANビデオ検索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F556589-C30D-470A-A904-5615D89D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52377"/>
              </p:ext>
            </p:extLst>
          </p:nvPr>
        </p:nvGraphicFramePr>
        <p:xfrm>
          <a:off x="7396457" y="3492868"/>
          <a:ext cx="3785211" cy="137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37">
                  <a:extLst>
                    <a:ext uri="{9D8B030D-6E8A-4147-A177-3AD203B41FA5}">
                      <a16:colId xmlns:a16="http://schemas.microsoft.com/office/drawing/2014/main" val="893820573"/>
                    </a:ext>
                  </a:extLst>
                </a:gridCol>
                <a:gridCol w="1261737">
                  <a:extLst>
                    <a:ext uri="{9D8B030D-6E8A-4147-A177-3AD203B41FA5}">
                      <a16:colId xmlns:a16="http://schemas.microsoft.com/office/drawing/2014/main" val="2050296882"/>
                    </a:ext>
                  </a:extLst>
                </a:gridCol>
                <a:gridCol w="1261737">
                  <a:extLst>
                    <a:ext uri="{9D8B030D-6E8A-4147-A177-3AD203B41FA5}">
                      <a16:colId xmlns:a16="http://schemas.microsoft.com/office/drawing/2014/main" val="2634679581"/>
                    </a:ext>
                  </a:extLst>
                </a:gridCol>
              </a:tblGrid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6771"/>
                  </a:ext>
                </a:extLst>
              </a:tr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59399"/>
                  </a:ext>
                </a:extLst>
              </a:tr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975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8950AE-8AF2-499D-940E-EF43D71726A3}"/>
              </a:ext>
            </a:extLst>
          </p:cNvPr>
          <p:cNvSpPr txBox="1"/>
          <p:nvPr/>
        </p:nvSpPr>
        <p:spPr>
          <a:xfrm>
            <a:off x="7238839" y="3181752"/>
            <a:ext cx="40335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表１　取得したビデオ数(N=344)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087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BAFB38-E206-4C8F-8DB2-C04458EDDF50}"/>
              </a:ext>
            </a:extLst>
          </p:cNvPr>
          <p:cNvGrpSpPr/>
          <p:nvPr/>
        </p:nvGrpSpPr>
        <p:grpSpPr>
          <a:xfrm>
            <a:off x="1992775" y="2460052"/>
            <a:ext cx="2006277" cy="3569394"/>
            <a:chOff x="2446117" y="2720482"/>
            <a:chExt cx="2006277" cy="356939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861BB4-A3A7-41ED-B06E-1A2F683761A5}"/>
                </a:ext>
              </a:extLst>
            </p:cNvPr>
            <p:cNvGrpSpPr/>
            <p:nvPr/>
          </p:nvGrpSpPr>
          <p:grpSpPr>
            <a:xfrm>
              <a:off x="2638505" y="3403691"/>
              <a:ext cx="1676327" cy="2753537"/>
              <a:chOff x="648059" y="2078608"/>
              <a:chExt cx="1840302" cy="309113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0B92D56-CF8C-4E4B-8027-55C0189AB3DB}"/>
                  </a:ext>
                </a:extLst>
              </p:cNvPr>
              <p:cNvSpPr/>
              <p:nvPr/>
            </p:nvSpPr>
            <p:spPr>
              <a:xfrm>
                <a:off x="648060" y="2078608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チャネル名・ID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325E079-D1F0-4748-87FD-4942F4BAC3F2}"/>
                  </a:ext>
                </a:extLst>
              </p:cNvPr>
              <p:cNvSpPr/>
              <p:nvPr/>
            </p:nvSpPr>
            <p:spPr>
              <a:xfrm>
                <a:off x="648059" y="2452418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説明文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F20CE52-0F0C-4A8E-A916-4F746EDFAFC5}"/>
                  </a:ext>
                </a:extLst>
              </p:cNvPr>
              <p:cNvSpPr/>
              <p:nvPr/>
            </p:nvSpPr>
            <p:spPr>
              <a:xfrm>
                <a:off x="648059" y="2811853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キーワード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88D08D7-D075-4D94-B2CF-11A60CA1F647}"/>
                  </a:ext>
                </a:extLst>
              </p:cNvPr>
              <p:cNvSpPr/>
              <p:nvPr/>
            </p:nvSpPr>
            <p:spPr>
              <a:xfrm>
                <a:off x="648059" y="3171286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開設日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F94975A-EFEB-4651-BDCB-B47B3302CD69}"/>
                  </a:ext>
                </a:extLst>
              </p:cNvPr>
              <p:cNvSpPr/>
              <p:nvPr/>
            </p:nvSpPr>
            <p:spPr>
              <a:xfrm>
                <a:off x="648059" y="3487589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国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C6F6D9-669C-4919-9B33-E2D37CE62B00}"/>
                  </a:ext>
                </a:extLst>
              </p:cNvPr>
              <p:cNvSpPr/>
              <p:nvPr/>
            </p:nvSpPr>
            <p:spPr>
              <a:xfrm>
                <a:off x="648059" y="3832644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言語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39E0807-B2F2-4B79-85F5-80528C085E85}"/>
                  </a:ext>
                </a:extLst>
              </p:cNvPr>
              <p:cNvSpPr/>
              <p:nvPr/>
            </p:nvSpPr>
            <p:spPr>
              <a:xfrm>
                <a:off x="648059" y="4177702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購読者数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DCD472-F161-4F9D-8A3F-D7DC60896633}"/>
                  </a:ext>
                </a:extLst>
              </p:cNvPr>
              <p:cNvSpPr/>
              <p:nvPr/>
            </p:nvSpPr>
            <p:spPr>
              <a:xfrm>
                <a:off x="648060" y="4551514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動画数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2C13F73-A187-48A8-A92A-40196F0CFD8D}"/>
                  </a:ext>
                </a:extLst>
              </p:cNvPr>
              <p:cNvSpPr/>
              <p:nvPr/>
            </p:nvSpPr>
            <p:spPr>
              <a:xfrm>
                <a:off x="648060" y="4910948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ViewCount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098C3F-871A-4B5A-A24B-8D5D5BD7D2B8}"/>
                </a:ext>
              </a:extLst>
            </p:cNvPr>
            <p:cNvSpPr/>
            <p:nvPr/>
          </p:nvSpPr>
          <p:spPr>
            <a:xfrm>
              <a:off x="2446117" y="3000736"/>
              <a:ext cx="2006277" cy="3289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30B9D1-F40C-4483-AB9B-AE5E988C2E78}"/>
                </a:ext>
              </a:extLst>
            </p:cNvPr>
            <p:cNvSpPr/>
            <p:nvPr/>
          </p:nvSpPr>
          <p:spPr>
            <a:xfrm>
              <a:off x="2649049" y="2720482"/>
              <a:ext cx="1590062" cy="459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solidFill>
                    <a:schemeClr val="tx1"/>
                  </a:solidFill>
                  <a:ea typeface="HGｺﾞｼｯｸE"/>
                </a:rPr>
                <a:t>チャネル</a:t>
              </a:r>
              <a:endParaRPr lang="en-US" sz="2400">
                <a:solidFill>
                  <a:schemeClr val="tx1"/>
                </a:solidFill>
                <a:ea typeface="HGｺﾞｼｯｸE"/>
              </a:endParaRPr>
            </a:p>
          </p:txBody>
        </p:sp>
      </p:grpSp>
      <p:sp>
        <p:nvSpPr>
          <p:cNvPr id="85" name="タイトル 1">
            <a:extLst>
              <a:ext uri="{FF2B5EF4-FFF2-40B4-BE49-F238E27FC236}">
                <a16:creationId xmlns:a16="http://schemas.microsoft.com/office/drawing/2014/main" id="{BF69A85A-5A9F-433E-B18B-4603C9F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４．３　DB化</a:t>
            </a:r>
            <a:endParaRPr lang="ja-JP" altLang="en-US">
              <a:ea typeface="HGｺﾞｼｯｸE"/>
              <a:cs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B422C-7A2C-48FC-9CA7-1739786B69C1}"/>
              </a:ext>
            </a:extLst>
          </p:cNvPr>
          <p:cNvGrpSpPr/>
          <p:nvPr/>
        </p:nvGrpSpPr>
        <p:grpSpPr>
          <a:xfrm>
            <a:off x="5310849" y="5700962"/>
            <a:ext cx="1977342" cy="559975"/>
            <a:chOff x="5523052" y="5864937"/>
            <a:chExt cx="1977342" cy="5599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1AFB6D8-EE34-4AC5-BC57-AC6E8002AB8C}"/>
                </a:ext>
              </a:extLst>
            </p:cNvPr>
            <p:cNvSpPr/>
            <p:nvPr/>
          </p:nvSpPr>
          <p:spPr>
            <a:xfrm>
              <a:off x="5638530" y="6213353"/>
              <a:ext cx="808408" cy="13339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050">
                  <a:solidFill>
                    <a:schemeClr val="tx1"/>
                  </a:solidFill>
                  <a:ea typeface="HGｺﾞｼｯｸE"/>
                </a:rPr>
                <a:t>属性１</a:t>
              </a:r>
              <a:endParaRPr lang="ja-JP" altLang="en-US" sz="1050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D2AE5D5-31EA-4F67-A017-5202623A6C7B}"/>
                </a:ext>
              </a:extLst>
            </p:cNvPr>
            <p:cNvSpPr/>
            <p:nvPr/>
          </p:nvSpPr>
          <p:spPr>
            <a:xfrm>
              <a:off x="5523052" y="6068026"/>
              <a:ext cx="1977342" cy="356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0736523-CAAD-4C56-BA4D-6DEE2D7C9D26}"/>
                </a:ext>
              </a:extLst>
            </p:cNvPr>
            <p:cNvSpPr/>
            <p:nvPr/>
          </p:nvSpPr>
          <p:spPr>
            <a:xfrm>
              <a:off x="5899605" y="5864937"/>
              <a:ext cx="1319987" cy="26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DB名</a:t>
              </a:r>
              <a:endParaRPr lang="en-US" altLang="ja-JP" sz="120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DAD06E-3542-4135-B88A-B8A5B64C3C41}"/>
                </a:ext>
              </a:extLst>
            </p:cNvPr>
            <p:cNvSpPr/>
            <p:nvPr/>
          </p:nvSpPr>
          <p:spPr>
            <a:xfrm>
              <a:off x="6603087" y="6194061"/>
              <a:ext cx="789116" cy="13339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050">
                  <a:solidFill>
                    <a:schemeClr val="tx1"/>
                  </a:solidFill>
                  <a:ea typeface="HGｺﾞｼｯｸE"/>
                </a:rPr>
                <a:t>属性２</a:t>
              </a:r>
              <a:endParaRPr lang="ja-JP" altLang="en-US" sz="1050" dirty="0">
                <a:solidFill>
                  <a:schemeClr val="tx1"/>
                </a:solidFill>
                <a:ea typeface="HGｺﾞｼｯｸE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4C135B-70DB-45D8-B0FA-3198B0F692D4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810550C-8DA6-434B-B900-B48BF3B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65808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チャネル・ビデオ情報をDB化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43A2D-0F4E-4682-B386-BC6D41ECF347}"/>
              </a:ext>
            </a:extLst>
          </p:cNvPr>
          <p:cNvSpPr txBox="1"/>
          <p:nvPr/>
        </p:nvSpPr>
        <p:spPr>
          <a:xfrm>
            <a:off x="3376496" y="6480022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図２　DB構造</a:t>
            </a:r>
            <a:endParaRPr lang="en-US" altLang="ja-JP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98355FF4-E253-47B0-99D3-4601D8C30B22}"/>
              </a:ext>
            </a:extLst>
          </p:cNvPr>
          <p:cNvSpPr/>
          <p:nvPr/>
        </p:nvSpPr>
        <p:spPr>
          <a:xfrm>
            <a:off x="4330455" y="3871519"/>
            <a:ext cx="3790706" cy="48227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+mn-lt"/>
                <a:cs typeface="+mn-lt"/>
              </a:rPr>
              <a:t>チャネル</a:t>
            </a:r>
            <a:r>
              <a:rPr lang="en-US" dirty="0">
                <a:ea typeface="+mn-lt"/>
                <a:cs typeface="+mn-lt"/>
              </a:rPr>
              <a:t>ID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E6962AC-2773-490B-88A0-EBD68FB25ED7}"/>
              </a:ext>
            </a:extLst>
          </p:cNvPr>
          <p:cNvGrpSpPr/>
          <p:nvPr/>
        </p:nvGrpSpPr>
        <p:grpSpPr>
          <a:xfrm>
            <a:off x="8387788" y="1979044"/>
            <a:ext cx="2083442" cy="4638780"/>
            <a:chOff x="8397434" y="2075500"/>
            <a:chExt cx="2083442" cy="46387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0C5C00-9189-4092-A0A0-DF3ABB15559B}"/>
                </a:ext>
              </a:extLst>
            </p:cNvPr>
            <p:cNvSpPr/>
            <p:nvPr/>
          </p:nvSpPr>
          <p:spPr>
            <a:xfrm>
              <a:off x="8397434" y="2354484"/>
              <a:ext cx="2083442" cy="435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02AE75-B7BC-40EE-9920-EFBDE73CB40C}"/>
                </a:ext>
              </a:extLst>
            </p:cNvPr>
            <p:cNvSpPr/>
            <p:nvPr/>
          </p:nvSpPr>
          <p:spPr>
            <a:xfrm>
              <a:off x="8659333" y="2075500"/>
              <a:ext cx="1609170" cy="411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solidFill>
                    <a:schemeClr val="tx1"/>
                  </a:solidFill>
                  <a:ea typeface="HGｺﾞｼｯｸE"/>
                </a:rPr>
                <a:t>ビデオ</a:t>
              </a:r>
              <a:endParaRPr lang="ja-JP" altLang="en-US" sz="2400" dirty="0">
                <a:solidFill>
                  <a:schemeClr val="tx1"/>
                </a:solidFill>
                <a:ea typeface="HGｺﾞｼｯｸE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3ED200-A2F7-41E0-BDF9-9374E3FB1CB6}"/>
                </a:ext>
              </a:extLst>
            </p:cNvPr>
            <p:cNvGrpSpPr/>
            <p:nvPr/>
          </p:nvGrpSpPr>
          <p:grpSpPr>
            <a:xfrm>
              <a:off x="8629860" y="2697744"/>
              <a:ext cx="1685972" cy="3885708"/>
              <a:chOff x="8600923" y="2736326"/>
              <a:chExt cx="1685972" cy="388570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CE53D85-E3E4-43F0-A370-A7547F4F966A}"/>
                  </a:ext>
                </a:extLst>
              </p:cNvPr>
              <p:cNvSpPr/>
              <p:nvPr/>
            </p:nvSpPr>
            <p:spPr>
              <a:xfrm>
                <a:off x="8610569" y="3025694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タイトル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22042B8-CE95-47D9-A697-05D8C2BBB9BD}"/>
                  </a:ext>
                </a:extLst>
              </p:cNvPr>
              <p:cNvSpPr/>
              <p:nvPr/>
            </p:nvSpPr>
            <p:spPr>
              <a:xfrm>
                <a:off x="8610568" y="3358451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説明文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C9877C2-055F-4425-A4D5-D6947124086C}"/>
                  </a:ext>
                </a:extLst>
              </p:cNvPr>
              <p:cNvSpPr/>
              <p:nvPr/>
            </p:nvSpPr>
            <p:spPr>
              <a:xfrm>
                <a:off x="8610569" y="3678411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タグ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441AC43-A326-4CA0-89AA-CB95970BFECC}"/>
                  </a:ext>
                </a:extLst>
              </p:cNvPr>
              <p:cNvSpPr/>
              <p:nvPr/>
            </p:nvSpPr>
            <p:spPr>
              <a:xfrm>
                <a:off x="8610568" y="4305531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公開日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80B2EF6-5F22-4AAF-BA7C-2867493FD9C4}"/>
                  </a:ext>
                </a:extLst>
              </p:cNvPr>
              <p:cNvSpPr/>
              <p:nvPr/>
            </p:nvSpPr>
            <p:spPr>
              <a:xfrm>
                <a:off x="8610569" y="4599893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言語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5A875B4-14A3-42FB-B333-017A4D3A5B9A}"/>
                  </a:ext>
                </a:extLst>
              </p:cNvPr>
              <p:cNvSpPr/>
              <p:nvPr/>
            </p:nvSpPr>
            <p:spPr>
              <a:xfrm>
                <a:off x="8610568" y="4894255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オーティオ言語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5998A53-2E8D-4BA7-9AB7-367469DA8233}"/>
                  </a:ext>
                </a:extLst>
              </p:cNvPr>
              <p:cNvSpPr/>
              <p:nvPr/>
            </p:nvSpPr>
            <p:spPr>
              <a:xfrm>
                <a:off x="8610568" y="5188618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Playtime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FC2CCF8-7DC6-4C2E-B802-1A589E656F52}"/>
                  </a:ext>
                </a:extLst>
              </p:cNvPr>
              <p:cNvSpPr/>
              <p:nvPr/>
            </p:nvSpPr>
            <p:spPr>
              <a:xfrm>
                <a:off x="8610569" y="3998370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チャネルID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053B3A2-E40E-4E82-A21A-CA0E0FD9C643}"/>
                  </a:ext>
                </a:extLst>
              </p:cNvPr>
              <p:cNvSpPr/>
              <p:nvPr/>
            </p:nvSpPr>
            <p:spPr>
              <a:xfrm>
                <a:off x="8610568" y="5482980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ViewCount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8F0DF3A-A08F-48C0-9449-EDC6057754E9}"/>
                  </a:ext>
                </a:extLst>
              </p:cNvPr>
              <p:cNvSpPr/>
              <p:nvPr/>
            </p:nvSpPr>
            <p:spPr>
              <a:xfrm>
                <a:off x="8610569" y="5751746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LikeCount</a:t>
                </a:r>
                <a:endParaRPr lang="en-US" altLang="ja-JP" sz="16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76026F-C970-4CB1-9D0E-8DDEA2D909D1}"/>
                  </a:ext>
                </a:extLst>
              </p:cNvPr>
              <p:cNvSpPr/>
              <p:nvPr/>
            </p:nvSpPr>
            <p:spPr>
              <a:xfrm>
                <a:off x="8610568" y="6084503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DisikeCount</a:t>
                </a:r>
                <a:endParaRPr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60BDEF1-2A7A-44C7-88FA-12D81699CAD4}"/>
                  </a:ext>
                </a:extLst>
              </p:cNvPr>
              <p:cNvSpPr/>
              <p:nvPr/>
            </p:nvSpPr>
            <p:spPr>
              <a:xfrm>
                <a:off x="8610569" y="6391665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CommentCount</a:t>
                </a:r>
                <a:endParaRPr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B4C4D1F5-9000-4F9B-B20B-DB4926EB29E8}"/>
                  </a:ext>
                </a:extLst>
              </p:cNvPr>
              <p:cNvSpPr/>
              <p:nvPr/>
            </p:nvSpPr>
            <p:spPr>
              <a:xfrm>
                <a:off x="8600923" y="2736326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ビデオID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6161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研究会資料（１）</vt:lpstr>
      <vt:lpstr>目次</vt:lpstr>
      <vt:lpstr>１　テーマ</vt:lpstr>
      <vt:lpstr>２　背景</vt:lpstr>
      <vt:lpstr>３　関連研究</vt:lpstr>
      <vt:lpstr>４　進捗</vt:lpstr>
      <vt:lpstr>４．１　論文解説YTチャネルの選定</vt:lpstr>
      <vt:lpstr>４．２　チャネルからBERT, GANビデオ検索</vt:lpstr>
      <vt:lpstr>４．３　DB化</vt:lpstr>
      <vt:lpstr>４．４　時系列化(1/2)</vt:lpstr>
      <vt:lpstr>４．４　時系列化(2/2)</vt:lpstr>
      <vt:lpstr>４．５　被引用数・twitter・YT (1/2)</vt:lpstr>
      <vt:lpstr>４．５　被引用数・twitter・YT (2/2)</vt:lpstr>
      <vt:lpstr>４．６　ビデオ属性間相関:BERT(1/2)</vt:lpstr>
      <vt:lpstr>４．６　ビデオ属性間相関:BERT(2/2)</vt:lpstr>
      <vt:lpstr>５．１　仮説の検証(1/2)</vt:lpstr>
      <vt:lpstr>５．１　仮説の検証(2/2)</vt:lpstr>
      <vt:lpstr>５．２　arxiv論文のDB化</vt:lpstr>
      <vt:lpstr>６　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7034</cp:revision>
  <dcterms:created xsi:type="dcterms:W3CDTF">2012-07-27T23:28:17Z</dcterms:created>
  <dcterms:modified xsi:type="dcterms:W3CDTF">2020-04-30T11:03:31Z</dcterms:modified>
</cp:coreProperties>
</file>