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11029320" cy="1754280"/>
          </a:xfrm>
          <a:prstGeom prst="rect">
            <a:avLst/>
          </a:prstGeom>
        </p:spPr>
        <p:txBody>
          <a:bodyPr lIns="0" rIns="0" tIns="0" bIns="0"/>
          <a:p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81040" y="4101840"/>
            <a:ext cx="11029320" cy="1754280"/>
          </a:xfrm>
          <a:prstGeom prst="rect">
            <a:avLst/>
          </a:prstGeom>
        </p:spPr>
        <p:txBody>
          <a:bodyPr lIns="0" rIns="0" tIns="0" bIns="0"/>
          <a:p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5382000" cy="1754280"/>
          </a:xfrm>
          <a:prstGeom prst="rect">
            <a:avLst/>
          </a:prstGeom>
        </p:spPr>
        <p:txBody>
          <a:bodyPr lIns="0" rIns="0" tIns="0" bIns="0"/>
          <a:p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2680" y="2180520"/>
            <a:ext cx="5382000" cy="1754280"/>
          </a:xfrm>
          <a:prstGeom prst="rect">
            <a:avLst/>
          </a:prstGeom>
        </p:spPr>
        <p:txBody>
          <a:bodyPr lIns="0" rIns="0" tIns="0" bIns="0"/>
          <a:p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232680" y="4101840"/>
            <a:ext cx="5382000" cy="1754280"/>
          </a:xfrm>
          <a:prstGeom prst="rect">
            <a:avLst/>
          </a:prstGeom>
        </p:spPr>
        <p:txBody>
          <a:bodyPr lIns="0" rIns="0" tIns="0" bIns="0"/>
          <a:p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81040" y="4101840"/>
            <a:ext cx="5382000" cy="1754280"/>
          </a:xfrm>
          <a:prstGeom prst="rect">
            <a:avLst/>
          </a:prstGeom>
        </p:spPr>
        <p:txBody>
          <a:bodyPr lIns="0" rIns="0" tIns="0" bIns="0"/>
          <a:p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11029320" cy="3678120"/>
          </a:xfrm>
          <a:prstGeom prst="rect">
            <a:avLst/>
          </a:prstGeom>
        </p:spPr>
        <p:txBody>
          <a:bodyPr lIns="0" rIns="0" tIns="0" bIns="0"/>
          <a:p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81040" y="2180520"/>
            <a:ext cx="11029320" cy="3678120"/>
          </a:xfrm>
          <a:prstGeom prst="rect">
            <a:avLst/>
          </a:prstGeom>
        </p:spPr>
        <p:txBody>
          <a:bodyPr lIns="0" rIns="0" tIns="0" bIns="0"/>
          <a:p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3790440" y="2180160"/>
            <a:ext cx="4609800" cy="367812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3790440" y="2180160"/>
            <a:ext cx="4609800" cy="3678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581040" y="2180520"/>
            <a:ext cx="11029320" cy="367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11029320" cy="3678120"/>
          </a:xfrm>
          <a:prstGeom prst="rect">
            <a:avLst/>
          </a:prstGeom>
        </p:spPr>
        <p:txBody>
          <a:bodyPr lIns="0" rIns="0" tIns="0" bIns="0"/>
          <a:p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5382000" cy="3678120"/>
          </a:xfrm>
          <a:prstGeom prst="rect">
            <a:avLst/>
          </a:prstGeom>
        </p:spPr>
        <p:txBody>
          <a:bodyPr lIns="0" rIns="0" tIns="0" bIns="0"/>
          <a:p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2680" y="2180520"/>
            <a:ext cx="5382000" cy="3678120"/>
          </a:xfrm>
          <a:prstGeom prst="rect">
            <a:avLst/>
          </a:prstGeom>
        </p:spPr>
        <p:txBody>
          <a:bodyPr lIns="0" rIns="0" tIns="0" bIns="0"/>
          <a:p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581040" y="702000"/>
            <a:ext cx="11029320" cy="4698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5382000" cy="1754280"/>
          </a:xfrm>
          <a:prstGeom prst="rect">
            <a:avLst/>
          </a:prstGeom>
        </p:spPr>
        <p:txBody>
          <a:bodyPr lIns="0" rIns="0" tIns="0" bIns="0"/>
          <a:p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81040" y="4101840"/>
            <a:ext cx="5382000" cy="1754280"/>
          </a:xfrm>
          <a:prstGeom prst="rect">
            <a:avLst/>
          </a:prstGeom>
        </p:spPr>
        <p:txBody>
          <a:bodyPr lIns="0" rIns="0" tIns="0" bIns="0"/>
          <a:p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2680" y="2180520"/>
            <a:ext cx="5382000" cy="3678120"/>
          </a:xfrm>
          <a:prstGeom prst="rect">
            <a:avLst/>
          </a:prstGeom>
        </p:spPr>
        <p:txBody>
          <a:bodyPr lIns="0" rIns="0" tIns="0" bIns="0"/>
          <a:p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81040" y="2180520"/>
            <a:ext cx="11029320" cy="367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5382000" cy="3678120"/>
          </a:xfrm>
          <a:prstGeom prst="rect">
            <a:avLst/>
          </a:prstGeom>
        </p:spPr>
        <p:txBody>
          <a:bodyPr lIns="0" rIns="0" tIns="0" bIns="0"/>
          <a:p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2680" y="2180520"/>
            <a:ext cx="5382000" cy="1754280"/>
          </a:xfrm>
          <a:prstGeom prst="rect">
            <a:avLst/>
          </a:prstGeom>
        </p:spPr>
        <p:txBody>
          <a:bodyPr lIns="0" rIns="0" tIns="0" bIns="0"/>
          <a:p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32680" y="4101840"/>
            <a:ext cx="5382000" cy="1754280"/>
          </a:xfrm>
          <a:prstGeom prst="rect">
            <a:avLst/>
          </a:prstGeom>
        </p:spPr>
        <p:txBody>
          <a:bodyPr lIns="0" rIns="0" tIns="0" bIns="0"/>
          <a:p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5382000" cy="1754280"/>
          </a:xfrm>
          <a:prstGeom prst="rect">
            <a:avLst/>
          </a:prstGeom>
        </p:spPr>
        <p:txBody>
          <a:bodyPr lIns="0" rIns="0" tIns="0" bIns="0"/>
          <a:p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2680" y="2180520"/>
            <a:ext cx="5382000" cy="1754280"/>
          </a:xfrm>
          <a:prstGeom prst="rect">
            <a:avLst/>
          </a:prstGeom>
        </p:spPr>
        <p:txBody>
          <a:bodyPr lIns="0" rIns="0" tIns="0" bIns="0"/>
          <a:p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81040" y="4101840"/>
            <a:ext cx="11029320" cy="1754280"/>
          </a:xfrm>
          <a:prstGeom prst="rect">
            <a:avLst/>
          </a:prstGeom>
        </p:spPr>
        <p:txBody>
          <a:bodyPr lIns="0" rIns="0" tIns="0" bIns="0"/>
          <a:p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11029320" cy="1754280"/>
          </a:xfrm>
          <a:prstGeom prst="rect">
            <a:avLst/>
          </a:prstGeom>
        </p:spPr>
        <p:txBody>
          <a:bodyPr lIns="0" rIns="0" tIns="0" bIns="0"/>
          <a:p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81040" y="4101840"/>
            <a:ext cx="11029320" cy="1754280"/>
          </a:xfrm>
          <a:prstGeom prst="rect">
            <a:avLst/>
          </a:prstGeom>
        </p:spPr>
        <p:txBody>
          <a:bodyPr lIns="0" rIns="0" tIns="0" bIns="0"/>
          <a:p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5382000" cy="1754280"/>
          </a:xfrm>
          <a:prstGeom prst="rect">
            <a:avLst/>
          </a:prstGeom>
        </p:spPr>
        <p:txBody>
          <a:bodyPr lIns="0" rIns="0" tIns="0" bIns="0"/>
          <a:p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32680" y="2180520"/>
            <a:ext cx="5382000" cy="1754280"/>
          </a:xfrm>
          <a:prstGeom prst="rect">
            <a:avLst/>
          </a:prstGeom>
        </p:spPr>
        <p:txBody>
          <a:bodyPr lIns="0" rIns="0" tIns="0" bIns="0"/>
          <a:p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232680" y="4101840"/>
            <a:ext cx="5382000" cy="1754280"/>
          </a:xfrm>
          <a:prstGeom prst="rect">
            <a:avLst/>
          </a:prstGeom>
        </p:spPr>
        <p:txBody>
          <a:bodyPr lIns="0" rIns="0" tIns="0" bIns="0"/>
          <a:p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581040" y="4101840"/>
            <a:ext cx="5382000" cy="1754280"/>
          </a:xfrm>
          <a:prstGeom prst="rect">
            <a:avLst/>
          </a:prstGeom>
        </p:spPr>
        <p:txBody>
          <a:bodyPr lIns="0" rIns="0" tIns="0" bIns="0"/>
          <a:p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11029320" cy="3678120"/>
          </a:xfrm>
          <a:prstGeom prst="rect">
            <a:avLst/>
          </a:prstGeom>
        </p:spPr>
        <p:txBody>
          <a:bodyPr lIns="0" rIns="0" tIns="0" bIns="0"/>
          <a:p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581040" y="2180520"/>
            <a:ext cx="11029320" cy="3678120"/>
          </a:xfrm>
          <a:prstGeom prst="rect">
            <a:avLst/>
          </a:prstGeom>
        </p:spPr>
        <p:txBody>
          <a:bodyPr lIns="0" rIns="0" tIns="0" bIns="0"/>
          <a:p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3790440" y="2180160"/>
            <a:ext cx="4609800" cy="367812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3"/>
          <a:stretch/>
        </p:blipFill>
        <p:spPr>
          <a:xfrm>
            <a:off x="3790440" y="2180160"/>
            <a:ext cx="4609800" cy="3678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581040" y="2180520"/>
            <a:ext cx="11029320" cy="367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11029320" cy="3678120"/>
          </a:xfrm>
          <a:prstGeom prst="rect">
            <a:avLst/>
          </a:prstGeom>
        </p:spPr>
        <p:txBody>
          <a:bodyPr lIns="0" rIns="0" tIns="0" bIns="0"/>
          <a:p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5382000" cy="3678120"/>
          </a:xfrm>
          <a:prstGeom prst="rect">
            <a:avLst/>
          </a:prstGeom>
        </p:spPr>
        <p:txBody>
          <a:bodyPr lIns="0" rIns="0" tIns="0" bIns="0"/>
          <a:p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2680" y="2180520"/>
            <a:ext cx="5382000" cy="3678120"/>
          </a:xfrm>
          <a:prstGeom prst="rect">
            <a:avLst/>
          </a:prstGeom>
        </p:spPr>
        <p:txBody>
          <a:bodyPr lIns="0" rIns="0" tIns="0" bIns="0"/>
          <a:p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11029320" cy="3678120"/>
          </a:xfrm>
          <a:prstGeom prst="rect">
            <a:avLst/>
          </a:prstGeom>
        </p:spPr>
        <p:txBody>
          <a:bodyPr lIns="0" rIns="0" tIns="0" bIns="0"/>
          <a:p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ubTitle"/>
          </p:nvPr>
        </p:nvSpPr>
        <p:spPr>
          <a:xfrm>
            <a:off x="581040" y="702000"/>
            <a:ext cx="11029320" cy="4698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5382000" cy="1754280"/>
          </a:xfrm>
          <a:prstGeom prst="rect">
            <a:avLst/>
          </a:prstGeom>
        </p:spPr>
        <p:txBody>
          <a:bodyPr lIns="0" rIns="0" tIns="0" bIns="0"/>
          <a:p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81040" y="4101840"/>
            <a:ext cx="5382000" cy="1754280"/>
          </a:xfrm>
          <a:prstGeom prst="rect">
            <a:avLst/>
          </a:prstGeom>
        </p:spPr>
        <p:txBody>
          <a:bodyPr lIns="0" rIns="0" tIns="0" bIns="0"/>
          <a:p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232680" y="2180520"/>
            <a:ext cx="5382000" cy="3678120"/>
          </a:xfrm>
          <a:prstGeom prst="rect">
            <a:avLst/>
          </a:prstGeom>
        </p:spPr>
        <p:txBody>
          <a:bodyPr lIns="0" rIns="0" tIns="0" bIns="0"/>
          <a:p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5382000" cy="3678120"/>
          </a:xfrm>
          <a:prstGeom prst="rect">
            <a:avLst/>
          </a:prstGeom>
        </p:spPr>
        <p:txBody>
          <a:bodyPr lIns="0" rIns="0" tIns="0" bIns="0"/>
          <a:p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2680" y="2180520"/>
            <a:ext cx="5382000" cy="1754280"/>
          </a:xfrm>
          <a:prstGeom prst="rect">
            <a:avLst/>
          </a:prstGeom>
        </p:spPr>
        <p:txBody>
          <a:bodyPr lIns="0" rIns="0" tIns="0" bIns="0"/>
          <a:p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232680" y="4101840"/>
            <a:ext cx="5382000" cy="1754280"/>
          </a:xfrm>
          <a:prstGeom prst="rect">
            <a:avLst/>
          </a:prstGeom>
        </p:spPr>
        <p:txBody>
          <a:bodyPr lIns="0" rIns="0" tIns="0" bIns="0"/>
          <a:p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5382000" cy="1754280"/>
          </a:xfrm>
          <a:prstGeom prst="rect">
            <a:avLst/>
          </a:prstGeom>
        </p:spPr>
        <p:txBody>
          <a:bodyPr lIns="0" rIns="0" tIns="0" bIns="0"/>
          <a:p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2680" y="2180520"/>
            <a:ext cx="5382000" cy="1754280"/>
          </a:xfrm>
          <a:prstGeom prst="rect">
            <a:avLst/>
          </a:prstGeom>
        </p:spPr>
        <p:txBody>
          <a:bodyPr lIns="0" rIns="0" tIns="0" bIns="0"/>
          <a:p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581040" y="4101840"/>
            <a:ext cx="11029320" cy="1754280"/>
          </a:xfrm>
          <a:prstGeom prst="rect">
            <a:avLst/>
          </a:prstGeom>
        </p:spPr>
        <p:txBody>
          <a:bodyPr lIns="0" rIns="0" tIns="0" bIns="0"/>
          <a:p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11029320" cy="1754280"/>
          </a:xfrm>
          <a:prstGeom prst="rect">
            <a:avLst/>
          </a:prstGeom>
        </p:spPr>
        <p:txBody>
          <a:bodyPr lIns="0" rIns="0" tIns="0" bIns="0"/>
          <a:p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581040" y="4101840"/>
            <a:ext cx="11029320" cy="1754280"/>
          </a:xfrm>
          <a:prstGeom prst="rect">
            <a:avLst/>
          </a:prstGeom>
        </p:spPr>
        <p:txBody>
          <a:bodyPr lIns="0" rIns="0" tIns="0" bIns="0"/>
          <a:p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5382000" cy="1754280"/>
          </a:xfrm>
          <a:prstGeom prst="rect">
            <a:avLst/>
          </a:prstGeom>
        </p:spPr>
        <p:txBody>
          <a:bodyPr lIns="0" rIns="0" tIns="0" bIns="0"/>
          <a:p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32680" y="2180520"/>
            <a:ext cx="5382000" cy="1754280"/>
          </a:xfrm>
          <a:prstGeom prst="rect">
            <a:avLst/>
          </a:prstGeom>
        </p:spPr>
        <p:txBody>
          <a:bodyPr lIns="0" rIns="0" tIns="0" bIns="0"/>
          <a:p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232680" y="4101840"/>
            <a:ext cx="5382000" cy="1754280"/>
          </a:xfrm>
          <a:prstGeom prst="rect">
            <a:avLst/>
          </a:prstGeom>
        </p:spPr>
        <p:txBody>
          <a:bodyPr lIns="0" rIns="0" tIns="0" bIns="0"/>
          <a:p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581040" y="4101840"/>
            <a:ext cx="5382000" cy="1754280"/>
          </a:xfrm>
          <a:prstGeom prst="rect">
            <a:avLst/>
          </a:prstGeom>
        </p:spPr>
        <p:txBody>
          <a:bodyPr lIns="0" rIns="0" tIns="0" bIns="0"/>
          <a:p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11029320" cy="3678120"/>
          </a:xfrm>
          <a:prstGeom prst="rect">
            <a:avLst/>
          </a:prstGeom>
        </p:spPr>
        <p:txBody>
          <a:bodyPr lIns="0" rIns="0" tIns="0" bIns="0"/>
          <a:p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581040" y="2180520"/>
            <a:ext cx="11029320" cy="3678120"/>
          </a:xfrm>
          <a:prstGeom prst="rect">
            <a:avLst/>
          </a:prstGeom>
        </p:spPr>
        <p:txBody>
          <a:bodyPr lIns="0" rIns="0" tIns="0" bIns="0"/>
          <a:p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2"/>
          <a:stretch/>
        </p:blipFill>
        <p:spPr>
          <a:xfrm>
            <a:off x="3790440" y="2180160"/>
            <a:ext cx="4609800" cy="3678120"/>
          </a:xfrm>
          <a:prstGeom prst="rect">
            <a:avLst/>
          </a:prstGeom>
          <a:ln>
            <a:noFill/>
          </a:ln>
        </p:spPr>
      </p:pic>
      <p:pic>
        <p:nvPicPr>
          <p:cNvPr id="128" name="" descr=""/>
          <p:cNvPicPr/>
          <p:nvPr/>
        </p:nvPicPr>
        <p:blipFill>
          <a:blip r:embed="rId3"/>
          <a:stretch/>
        </p:blipFill>
        <p:spPr>
          <a:xfrm>
            <a:off x="3790440" y="2180160"/>
            <a:ext cx="4609800" cy="3678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5382000" cy="3678120"/>
          </a:xfrm>
          <a:prstGeom prst="rect">
            <a:avLst/>
          </a:prstGeom>
        </p:spPr>
        <p:txBody>
          <a:bodyPr lIns="0" rIns="0" tIns="0" bIns="0"/>
          <a:p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2680" y="2180520"/>
            <a:ext cx="5382000" cy="3678120"/>
          </a:xfrm>
          <a:prstGeom prst="rect">
            <a:avLst/>
          </a:prstGeom>
        </p:spPr>
        <p:txBody>
          <a:bodyPr lIns="0" rIns="0" tIns="0" bIns="0"/>
          <a:p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581040" y="702000"/>
            <a:ext cx="11029320" cy="4698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5382000" cy="1754280"/>
          </a:xfrm>
          <a:prstGeom prst="rect">
            <a:avLst/>
          </a:prstGeom>
        </p:spPr>
        <p:txBody>
          <a:bodyPr lIns="0" rIns="0" tIns="0" bIns="0"/>
          <a:p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81040" y="4101840"/>
            <a:ext cx="5382000" cy="1754280"/>
          </a:xfrm>
          <a:prstGeom prst="rect">
            <a:avLst/>
          </a:prstGeom>
        </p:spPr>
        <p:txBody>
          <a:bodyPr lIns="0" rIns="0" tIns="0" bIns="0"/>
          <a:p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2680" y="2180520"/>
            <a:ext cx="5382000" cy="3678120"/>
          </a:xfrm>
          <a:prstGeom prst="rect">
            <a:avLst/>
          </a:prstGeom>
        </p:spPr>
        <p:txBody>
          <a:bodyPr lIns="0" rIns="0" tIns="0" bIns="0"/>
          <a:p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5382000" cy="3678120"/>
          </a:xfrm>
          <a:prstGeom prst="rect">
            <a:avLst/>
          </a:prstGeom>
        </p:spPr>
        <p:txBody>
          <a:bodyPr lIns="0" rIns="0" tIns="0" bIns="0"/>
          <a:p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2680" y="2180520"/>
            <a:ext cx="5382000" cy="1754280"/>
          </a:xfrm>
          <a:prstGeom prst="rect">
            <a:avLst/>
          </a:prstGeom>
        </p:spPr>
        <p:txBody>
          <a:bodyPr lIns="0" rIns="0" tIns="0" bIns="0"/>
          <a:p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32680" y="4101840"/>
            <a:ext cx="5382000" cy="1754280"/>
          </a:xfrm>
          <a:prstGeom prst="rect">
            <a:avLst/>
          </a:prstGeom>
        </p:spPr>
        <p:txBody>
          <a:bodyPr lIns="0" rIns="0" tIns="0" bIns="0"/>
          <a:p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5382000" cy="1754280"/>
          </a:xfrm>
          <a:prstGeom prst="rect">
            <a:avLst/>
          </a:prstGeom>
        </p:spPr>
        <p:txBody>
          <a:bodyPr lIns="0" rIns="0" tIns="0" bIns="0"/>
          <a:p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2680" y="2180520"/>
            <a:ext cx="5382000" cy="1754280"/>
          </a:xfrm>
          <a:prstGeom prst="rect">
            <a:avLst/>
          </a:prstGeom>
        </p:spPr>
        <p:txBody>
          <a:bodyPr lIns="0" rIns="0" tIns="0" bIns="0"/>
          <a:p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81040" y="4101840"/>
            <a:ext cx="11029320" cy="1754280"/>
          </a:xfrm>
          <a:prstGeom prst="rect">
            <a:avLst/>
          </a:prstGeom>
        </p:spPr>
        <p:txBody>
          <a:bodyPr lIns="0" rIns="0" tIns="0" bIns="0"/>
          <a:p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446400" y="3085920"/>
            <a:ext cx="11262600" cy="3304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ja-JP" sz="3600" spc="-1" strike="noStrike" cap="all">
                <a:solidFill>
                  <a:srgbClr val="4d1434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Click to edit Master title style</a:t>
            </a:r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7606080" y="5956200"/>
            <a:ext cx="2844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900" spc="-1" strike="noStrike">
                <a:solidFill>
                  <a:srgbClr val="9f296b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3/9/20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581040" y="5951880"/>
            <a:ext cx="691668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10558440" y="5956200"/>
            <a:ext cx="1015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3FA0A16-8E58-438C-B610-0ACCA398B745}" type="slidenum">
              <a:rPr b="0" lang="en-US" sz="900" spc="-1" strike="noStrike">
                <a:solidFill>
                  <a:srgbClr val="9f296b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개요 텍스트의 서식을 편집하려면 클릭하십시오</a:t>
            </a: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ja-JP" sz="14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2</a:t>
            </a:r>
            <a:r>
              <a:rPr b="0" lang="ja-JP" sz="14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번째 개요 수준</a:t>
            </a:r>
            <a:endParaRPr b="0" lang="ja-JP" sz="14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12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3</a:t>
            </a:r>
            <a:r>
              <a:rPr b="0" lang="ja-JP" sz="12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번째 개요 수준</a:t>
            </a:r>
            <a:endParaRPr b="0" lang="ja-JP" sz="12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ja-JP" sz="12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4</a:t>
            </a:r>
            <a:r>
              <a:rPr b="0" lang="ja-JP" sz="12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번째 개요 수준</a:t>
            </a:r>
            <a:endParaRPr b="0" lang="ja-JP" sz="12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5</a:t>
            </a:r>
            <a:r>
              <a:rPr b="0" lang="ja-JP" sz="20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번째 개요 수준</a:t>
            </a:r>
            <a:endParaRPr b="0" lang="ja-JP" sz="20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6</a:t>
            </a:r>
            <a:r>
              <a:rPr b="0" lang="ja-JP" sz="20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번째 개요 수준</a:t>
            </a:r>
            <a:endParaRPr b="0" lang="ja-JP" sz="20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7</a:t>
            </a:r>
            <a:r>
              <a:rPr b="0" lang="ja-JP" sz="20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번째 개요 수준</a:t>
            </a:r>
            <a:endParaRPr b="0" lang="ja-JP" sz="20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5" name="CustomShape 3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" name="CustomShape 4"/>
          <p:cNvSpPr/>
          <p:nvPr/>
        </p:nvSpPr>
        <p:spPr>
          <a:xfrm>
            <a:off x="440280" y="614520"/>
            <a:ext cx="11309040" cy="1189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7" name="PlaceHolder 5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ja-JP" sz="2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Click to edit Master title style</a:t>
            </a:r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581040" y="2180520"/>
            <a:ext cx="11029320" cy="3678120"/>
          </a:xfrm>
          <a:prstGeom prst="rect">
            <a:avLst/>
          </a:prstGeom>
        </p:spPr>
        <p:txBody>
          <a:bodyPr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개요 텍스트의 서식을 편집하려면 클릭하십시오</a:t>
            </a: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ja-JP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2</a:t>
            </a:r>
            <a:r>
              <a:rPr b="0" lang="ja-JP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번째 개요 수준</a:t>
            </a: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3</a:t>
            </a:r>
            <a:r>
              <a:rPr b="0" lang="ja-JP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번째 개요 수준</a:t>
            </a: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ja-JP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4</a:t>
            </a:r>
            <a:r>
              <a:rPr b="0" lang="ja-JP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번째 개요 수준</a:t>
            </a: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5</a:t>
            </a:r>
            <a:r>
              <a:rPr b="0" lang="ja-JP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번째 개요 수준</a:t>
            </a: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6</a:t>
            </a:r>
            <a:r>
              <a:rPr b="0" lang="ja-JP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번째 개요 수준</a:t>
            </a: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06000" indent="-305640">
              <a:lnSpc>
                <a:spcPct val="100000"/>
              </a:lnSpc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ja-JP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7</a:t>
            </a:r>
            <a:r>
              <a:rPr b="0" lang="ja-JP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번째 개요 수준</a:t>
            </a:r>
            <a:r>
              <a:rPr b="0" lang="ja-JP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Click to edit Master text styles</a:t>
            </a: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630000" indent="-305640">
              <a:lnSpc>
                <a:spcPct val="100000"/>
              </a:lnSpc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ja-JP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Second level</a:t>
            </a: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2" marL="900000" indent="-269640">
              <a:lnSpc>
                <a:spcPct val="100000"/>
              </a:lnSpc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ja-JP" sz="14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Third level</a:t>
            </a: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3" marL="1242000" indent="-233640">
              <a:lnSpc>
                <a:spcPct val="100000"/>
              </a:lnSpc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ja-JP" sz="12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Fourth level</a:t>
            </a: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4" marL="1602000" indent="-233640">
              <a:lnSpc>
                <a:spcPct val="100000"/>
              </a:lnSpc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ja-JP" sz="12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Fifth level</a:t>
            </a: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dt"/>
          </p:nvPr>
        </p:nvSpPr>
        <p:spPr>
          <a:xfrm>
            <a:off x="7606080" y="5956200"/>
            <a:ext cx="2844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900" spc="-1" strike="noStrike">
                <a:solidFill>
                  <a:srgbClr val="90316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3/9/20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" name="PlaceHolder 8"/>
          <p:cNvSpPr>
            <a:spLocks noGrp="1"/>
          </p:cNvSpPr>
          <p:nvPr>
            <p:ph type="ftr"/>
          </p:nvPr>
        </p:nvSpPr>
        <p:spPr>
          <a:xfrm>
            <a:off x="581040" y="5951880"/>
            <a:ext cx="691668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" name="PlaceHolder 9"/>
          <p:cNvSpPr>
            <a:spLocks noGrp="1"/>
          </p:cNvSpPr>
          <p:nvPr>
            <p:ph type="sldNum"/>
          </p:nvPr>
        </p:nvSpPr>
        <p:spPr>
          <a:xfrm>
            <a:off x="10558440" y="5956200"/>
            <a:ext cx="105228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769DBCA-060A-404C-9F66-43C8CD8ED97D}" type="slidenum">
              <a:rPr b="0" lang="en-US" sz="900" spc="-1" strike="noStrike">
                <a:solidFill>
                  <a:srgbClr val="90316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7" name="CustomShape 2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8" name="CustomShape 3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9" name="CustomShape 4"/>
          <p:cNvSpPr/>
          <p:nvPr/>
        </p:nvSpPr>
        <p:spPr>
          <a:xfrm>
            <a:off x="447840" y="5141880"/>
            <a:ext cx="11290680" cy="12585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0" name="PlaceHolder 5"/>
          <p:cNvSpPr>
            <a:spLocks noGrp="1"/>
          </p:cNvSpPr>
          <p:nvPr>
            <p:ph type="title"/>
          </p:nvPr>
        </p:nvSpPr>
        <p:spPr>
          <a:xfrm>
            <a:off x="581040" y="3043800"/>
            <a:ext cx="11029320" cy="14972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ja-JP" sz="3600" spc="-1" strike="noStrike" cap="all">
                <a:solidFill>
                  <a:srgbClr val="4d1434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Click to edit Master title style</a:t>
            </a:r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581040" y="4541400"/>
            <a:ext cx="11029320" cy="60012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1800" spc="-1" strike="noStrike" cap="all">
                <a:solidFill>
                  <a:srgbClr val="90316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개요 텍스트의 서식을 편집하려면 클릭하십시오</a:t>
            </a: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ja-JP" sz="1800" spc="-1" strike="noStrike" cap="all">
                <a:solidFill>
                  <a:srgbClr val="90316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2</a:t>
            </a:r>
            <a:r>
              <a:rPr b="0" lang="ja-JP" sz="1800" spc="-1" strike="noStrike" cap="all">
                <a:solidFill>
                  <a:srgbClr val="90316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번째 개요 수준</a:t>
            </a: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1800" spc="-1" strike="noStrike" cap="all">
                <a:solidFill>
                  <a:srgbClr val="90316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3</a:t>
            </a:r>
            <a:r>
              <a:rPr b="0" lang="ja-JP" sz="1800" spc="-1" strike="noStrike" cap="all">
                <a:solidFill>
                  <a:srgbClr val="90316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번째 개요 수준</a:t>
            </a: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ja-JP" sz="1800" spc="-1" strike="noStrike" cap="all">
                <a:solidFill>
                  <a:srgbClr val="90316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4</a:t>
            </a:r>
            <a:r>
              <a:rPr b="0" lang="ja-JP" sz="1800" spc="-1" strike="noStrike" cap="all">
                <a:solidFill>
                  <a:srgbClr val="90316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번째 개요 수준</a:t>
            </a: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1800" spc="-1" strike="noStrike" cap="all">
                <a:solidFill>
                  <a:srgbClr val="90316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5</a:t>
            </a:r>
            <a:r>
              <a:rPr b="0" lang="ja-JP" sz="1800" spc="-1" strike="noStrike" cap="all">
                <a:solidFill>
                  <a:srgbClr val="90316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번째 개요 수준</a:t>
            </a: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1800" spc="-1" strike="noStrike" cap="all">
                <a:solidFill>
                  <a:srgbClr val="90316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6</a:t>
            </a:r>
            <a:r>
              <a:rPr b="0" lang="ja-JP" sz="1800" spc="-1" strike="noStrike" cap="all">
                <a:solidFill>
                  <a:srgbClr val="90316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번째 개요 수준</a:t>
            </a: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r>
              <a:rPr b="0" lang="ja-JP" sz="1800" spc="-1" strike="noStrike" cap="all">
                <a:solidFill>
                  <a:srgbClr val="90316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7</a:t>
            </a:r>
            <a:r>
              <a:rPr b="0" lang="ja-JP" sz="1800" spc="-1" strike="noStrike" cap="all">
                <a:solidFill>
                  <a:srgbClr val="90316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번째 개요 수준</a:t>
            </a:r>
            <a:r>
              <a:rPr b="0" lang="ja-JP" sz="1800" spc="-1" strike="noStrike" cap="all">
                <a:solidFill>
                  <a:srgbClr val="90316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Click to edit Master text styles</a:t>
            </a: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dt"/>
          </p:nvPr>
        </p:nvSpPr>
        <p:spPr>
          <a:xfrm>
            <a:off x="7606080" y="5956200"/>
            <a:ext cx="2844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900" spc="-1" strike="noStrike">
                <a:solidFill>
                  <a:srgbClr val="9f296b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3/9/20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3" name="PlaceHolder 8"/>
          <p:cNvSpPr>
            <a:spLocks noGrp="1"/>
          </p:cNvSpPr>
          <p:nvPr>
            <p:ph type="ftr"/>
          </p:nvPr>
        </p:nvSpPr>
        <p:spPr>
          <a:xfrm>
            <a:off x="581040" y="5951880"/>
            <a:ext cx="691668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4" name="PlaceHolder 9"/>
          <p:cNvSpPr>
            <a:spLocks noGrp="1"/>
          </p:cNvSpPr>
          <p:nvPr>
            <p:ph type="sldNum"/>
          </p:nvPr>
        </p:nvSpPr>
        <p:spPr>
          <a:xfrm>
            <a:off x="10558440" y="5956200"/>
            <a:ext cx="105228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A3DB2C2-0EF4-4F17-9168-2139623C86CB}" type="slidenum">
              <a:rPr b="0" lang="en-US" sz="900" spc="-1" strike="noStrike">
                <a:solidFill>
                  <a:srgbClr val="9f296b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81040" y="1020600"/>
            <a:ext cx="10993320" cy="14745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ja-JP" sz="3600" spc="-1" strike="noStrike" cap="all">
                <a:solidFill>
                  <a:srgbClr val="4d1434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HGｺﾞｼｯｸE"/>
              </a:rPr>
              <a:t>Altmetrics(1)</a:t>
            </a:r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8345520" y="1009440"/>
            <a:ext cx="3078000" cy="480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r"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r"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b="0" lang="en-US" sz="1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HGｺﾞｼｯｸE"/>
              </a:rPr>
              <a:t>坂田・森研究室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b="0" lang="en-US" sz="1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HGｺﾞｼｯｸE"/>
              </a:rPr>
              <a:t>M2</a:t>
            </a:r>
            <a:r>
              <a:rPr b="0" lang="en-US" sz="1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HGｺﾞｼｯｸE"/>
              </a:rPr>
              <a:t>　キム　フィミョン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615240" y="2505960"/>
            <a:ext cx="1017972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903163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HGｺﾞｼｯｸE"/>
              </a:rPr>
              <a:t>Paper review(1)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7" name="CustomShape 2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8" name="CustomShape 3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9" name="CustomShape 4"/>
          <p:cNvSpPr/>
          <p:nvPr/>
        </p:nvSpPr>
        <p:spPr>
          <a:xfrm>
            <a:off x="446400" y="3085920"/>
            <a:ext cx="11262600" cy="3304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0" name="CustomShape 5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TextShape 6"/>
          <p:cNvSpPr txBox="1"/>
          <p:nvPr/>
        </p:nvSpPr>
        <p:spPr>
          <a:xfrm>
            <a:off x="958680" y="1005840"/>
            <a:ext cx="7078320" cy="47952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ja-JP" sz="3600" spc="-1" strike="noStrike" cap="all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HGｺﾞｼｯｸE"/>
              </a:rPr>
              <a:t>3 Typolo</a:t>
            </a:r>
            <a:r>
              <a:rPr b="0" lang="ja-JP" sz="3600" spc="-1" strike="noStrike" cap="all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HGｺﾞｼｯｸE"/>
              </a:rPr>
              <a:t>gies/clas</a:t>
            </a:r>
            <a:r>
              <a:rPr b="0" lang="ja-JP" sz="3600" spc="-1" strike="noStrike" cap="all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HGｺﾞｼｯｸE"/>
              </a:rPr>
              <a:t>sificatio</a:t>
            </a:r>
            <a:r>
              <a:rPr b="0" lang="ja-JP" sz="3600" spc="-1" strike="noStrike" cap="all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HGｺﾞｼｯｸE"/>
              </a:rPr>
              <a:t>ns</a:t>
            </a:r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72" name="CustomShape 7"/>
          <p:cNvSpPr/>
          <p:nvPr/>
        </p:nvSpPr>
        <p:spPr>
          <a:xfrm>
            <a:off x="8042040" y="457200"/>
            <a:ext cx="3702960" cy="59331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3" name="TextShape 8"/>
          <p:cNvSpPr txBox="1"/>
          <p:nvPr/>
        </p:nvSpPr>
        <p:spPr>
          <a:xfrm>
            <a:off x="581040" y="4541400"/>
            <a:ext cx="11029320" cy="600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581040" y="1892160"/>
            <a:ext cx="11029320" cy="4584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305280" indent="-304920">
              <a:lnSpc>
                <a:spcPct val="100000"/>
              </a:lnSpc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ja-JP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HGｺﾞｼｯｸE"/>
              </a:rPr>
              <a:t>By primary functions(Robinson-Garcia et al., 2014)</a:t>
            </a: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05280" indent="-304920">
              <a:lnSpc>
                <a:spcPct val="100000"/>
              </a:lnSpc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ja-JP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HGｺﾞｼｯｸE"/>
              </a:rPr>
              <a:t> </a:t>
            </a: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ja-JP" sz="2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Gill Sans MT"/>
              </a:rPr>
              <a:t>3 TYPOLOGIES/CLASSIFICATIONS(1/2)</a:t>
            </a:r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graphicFrame>
        <p:nvGraphicFramePr>
          <p:cNvPr id="176" name="Table 3"/>
          <p:cNvGraphicFramePr/>
          <p:nvPr/>
        </p:nvGraphicFramePr>
        <p:xfrm>
          <a:off x="2156400" y="2574360"/>
          <a:ext cx="8168400" cy="2595600"/>
        </p:xfrm>
        <a:graphic>
          <a:graphicData uri="http://schemas.openxmlformats.org/drawingml/2006/table">
            <a:tbl>
              <a:tblPr/>
              <a:tblGrid>
                <a:gridCol w="1716840"/>
                <a:gridCol w="6451560"/>
              </a:tblGrid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Function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d143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Sources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d1434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Discussions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ccc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blogs, news, Reddit, Stack Exchanges, ...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cccd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Mentions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7e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FB, Twitter, Google+, Pinterest, LinkedIn Groups, ...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7e8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Readers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cc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cccd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Reviews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7e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CiteUlike, Connotea, F1000, ...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7e8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Videos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ccc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YouTube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cccd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Citations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7e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Research Highlights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7e8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581040" y="1892160"/>
            <a:ext cx="11029320" cy="4584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305280" indent="-304920">
              <a:lnSpc>
                <a:spcPct val="100000"/>
              </a:lnSpc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ja-JP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Gill Sans MT"/>
              </a:rPr>
              <a:t>By terms of use(Wouters and Costa, 2014)</a:t>
            </a: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05280" indent="-304920">
              <a:lnSpc>
                <a:spcPct val="100000"/>
              </a:lnSpc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ja-JP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Gill Sans MT"/>
              </a:rPr>
              <a:t>By engagement(Lin and Fenner, 2013): Viewed, Saved, Discussed, Recommended, Cited</a:t>
            </a: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ja-JP" sz="2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Gill Sans MT"/>
              </a:rPr>
              <a:t>3 TYPOLOGIES/CLASSIFICATIONS(2/2)</a:t>
            </a:r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graphicFrame>
        <p:nvGraphicFramePr>
          <p:cNvPr id="179" name="Table 3"/>
          <p:cNvGraphicFramePr/>
          <p:nvPr/>
        </p:nvGraphicFramePr>
        <p:xfrm>
          <a:off x="1195920" y="2613960"/>
          <a:ext cx="10119960" cy="2584800"/>
        </p:xfrm>
        <a:graphic>
          <a:graphicData uri="http://schemas.openxmlformats.org/drawingml/2006/table">
            <a:tbl>
              <a:tblPr/>
              <a:tblGrid>
                <a:gridCol w="3877200"/>
                <a:gridCol w="6242760"/>
              </a:tblGrid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Use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d143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Descriptions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d1434"/>
                    </a:solidFill>
                  </a:tcPr>
                </a:tc>
              </a:tr>
              <a:tr h="62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Diversity of channel anlyzed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ccc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Altmetrics enable the user to analyze different types of materials such as books, blogs, FB, or tweets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cccd"/>
                    </a:solidFill>
                  </a:tcPr>
                </a:tc>
              </a:tr>
              <a:tr h="62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Speed of acquiring/retrieving data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7e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Instantly available for analysis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7e8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Openness of method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ccc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Altmetric data is open to download and free to use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cccd"/>
                    </a:solidFill>
                  </a:tcPr>
                </a:tc>
              </a:tr>
              <a:tr h="62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The ability to measure impact beyond the scholarly realm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7e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Accessibility to a variety of readers helps research escape the judgment of the scientific readers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7e8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1" name="CustomShape 2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2" name="CustomShape 3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46400" y="3085920"/>
            <a:ext cx="11262600" cy="3304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4" name="CustomShape 5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TextShape 6"/>
          <p:cNvSpPr txBox="1"/>
          <p:nvPr/>
        </p:nvSpPr>
        <p:spPr>
          <a:xfrm>
            <a:off x="958680" y="1005840"/>
            <a:ext cx="7078320" cy="47952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ja-JP" sz="3200" spc="-1" strike="noStrike" cap="all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HGｺﾞｼｯｸE"/>
              </a:rPr>
              <a:t>4 technological capabilities</a:t>
            </a:r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86" name="CustomShape 7"/>
          <p:cNvSpPr/>
          <p:nvPr/>
        </p:nvSpPr>
        <p:spPr>
          <a:xfrm>
            <a:off x="8042040" y="457200"/>
            <a:ext cx="3702960" cy="59331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7" name="TextShape 8"/>
          <p:cNvSpPr txBox="1"/>
          <p:nvPr/>
        </p:nvSpPr>
        <p:spPr>
          <a:xfrm>
            <a:off x="581040" y="4541400"/>
            <a:ext cx="11029320" cy="600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581040" y="1892160"/>
            <a:ext cx="11029320" cy="4584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305280" indent="-304920">
              <a:lnSpc>
                <a:spcPct val="100000"/>
              </a:lnSpc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ja-JP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HGｺﾞｼｯｸE"/>
              </a:rPr>
              <a:t>Altmetrics by Altmetrics.com</a:t>
            </a: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r>
              <a:rPr b="0" lang="ja-JP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Gill Sans MT"/>
              </a:rPr>
              <a:t>―</a:t>
            </a:r>
            <a:r>
              <a:rPr b="0" lang="ja-JP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Gill Sans MT"/>
              </a:rPr>
              <a:t>Frequency of mentions: </a:t>
            </a:r>
            <a:r>
              <a:rPr b="1" lang="ja-JP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Gill Sans MT"/>
              </a:rPr>
              <a:t>how often </a:t>
            </a:r>
            <a:r>
              <a:rPr b="0" lang="ja-JP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Gill Sans MT"/>
              </a:rPr>
              <a:t>it is mentioned on different media platforms</a:t>
            </a: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r>
              <a:rPr b="0" lang="ja-JP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Gill Sans MT"/>
              </a:rPr>
              <a:t>―</a:t>
            </a:r>
            <a:r>
              <a:rPr b="0" lang="ja-JP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Gill Sans MT"/>
              </a:rPr>
              <a:t>A record of attention: </a:t>
            </a:r>
            <a:r>
              <a:rPr b="1" lang="ja-JP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Gill Sans MT"/>
              </a:rPr>
              <a:t>how many people </a:t>
            </a:r>
            <a:r>
              <a:rPr b="0" lang="ja-JP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Gill Sans MT"/>
              </a:rPr>
              <a:t>discussed</a:t>
            </a: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r>
              <a:rPr b="0" lang="ja-JP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Gill Sans MT"/>
              </a:rPr>
              <a:t>―</a:t>
            </a:r>
            <a:r>
              <a:rPr b="0" lang="ja-JP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Gill Sans MT"/>
              </a:rPr>
              <a:t>A measure of dissemination: </a:t>
            </a:r>
            <a:r>
              <a:rPr b="1" lang="ja-JP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Gill Sans MT"/>
              </a:rPr>
              <a:t>where and why </a:t>
            </a:r>
            <a:r>
              <a:rPr b="0" lang="ja-JP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Gill Sans MT"/>
              </a:rPr>
              <a:t>it has been discussed</a:t>
            </a: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r>
              <a:rPr b="0" lang="ja-JP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Gill Sans MT"/>
              </a:rPr>
              <a:t>―</a:t>
            </a:r>
            <a:r>
              <a:rPr b="0" lang="ja-JP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Gill Sans MT"/>
              </a:rPr>
              <a:t>An indicator of influence and impact: </a:t>
            </a:r>
            <a:r>
              <a:rPr b="1" lang="ja-JP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Gill Sans MT"/>
              </a:rPr>
              <a:t>how it can influence</a:t>
            </a:r>
            <a:r>
              <a:rPr b="0" lang="ja-JP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Gill Sans MT"/>
              </a:rPr>
              <a:t> society</a:t>
            </a: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ja-JP" sz="2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Gill Sans MT"/>
              </a:rPr>
              <a:t>4 TECHNOLOGICAL CAPABILITIES</a:t>
            </a:r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581040" y="1892160"/>
            <a:ext cx="4923720" cy="4834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305280" indent="-304920">
              <a:lnSpc>
                <a:spcPct val="100000"/>
              </a:lnSpc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ja-JP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HGｺﾞｼｯｸE"/>
              </a:rPr>
              <a:t>3 components of altmetrics by Altmetrics.com</a:t>
            </a: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r>
              <a:rPr b="0" lang="ja-JP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Gill Sans MT"/>
              </a:rPr>
              <a:t>―</a:t>
            </a:r>
            <a:r>
              <a:rPr b="0" lang="ja-JP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Gill Sans MT"/>
              </a:rPr>
              <a:t>Output: journal article, dataset, ...</a:t>
            </a: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r>
              <a:rPr b="0" lang="ja-JP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Gill Sans MT"/>
              </a:rPr>
              <a:t>―</a:t>
            </a:r>
            <a:r>
              <a:rPr b="0" lang="ja-JP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Gill Sans MT"/>
              </a:rPr>
              <a:t>Identifier: DOI, RePEc, …(attached to the output)</a:t>
            </a: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r>
              <a:rPr b="0" lang="ja-JP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Gill Sans MT"/>
              </a:rPr>
              <a:t>―</a:t>
            </a:r>
            <a:r>
              <a:rPr b="0" lang="ja-JP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Gill Sans MT"/>
              </a:rPr>
              <a:t>Mentions: mentions in a source</a:t>
            </a: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05280" indent="-304920">
              <a:lnSpc>
                <a:spcPct val="100000"/>
              </a:lnSpc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ja-JP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HGｺﾞｼｯｸE"/>
              </a:rPr>
              <a:t>Display page shows:</a:t>
            </a: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r>
              <a:rPr b="0" lang="ja-JP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Gill Sans MT"/>
              </a:rPr>
              <a:t>―</a:t>
            </a:r>
            <a:r>
              <a:rPr b="0" lang="ja-JP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Gill Sans MT"/>
              </a:rPr>
              <a:t>The donut and attention scores</a:t>
            </a: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r>
              <a:rPr b="0" lang="ja-JP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Gill Sans MT"/>
              </a:rPr>
              <a:t>―</a:t>
            </a:r>
            <a:r>
              <a:rPr b="0" lang="ja-JP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Gill Sans MT"/>
              </a:rPr>
              <a:t>Summary counts</a:t>
            </a: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r>
              <a:rPr b="0" lang="ja-JP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Gill Sans MT"/>
              </a:rPr>
              <a:t>―</a:t>
            </a:r>
            <a:r>
              <a:rPr b="0" lang="ja-JP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Gill Sans MT"/>
              </a:rPr>
              <a:t>Bibliographic details</a:t>
            </a: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r>
              <a:rPr b="0" lang="ja-JP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Gill Sans MT"/>
              </a:rPr>
              <a:t>―</a:t>
            </a:r>
            <a:r>
              <a:rPr b="0" lang="ja-JP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Gill Sans MT"/>
              </a:rPr>
              <a:t>Browse the original mentions</a:t>
            </a: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r>
              <a:rPr b="0" lang="ja-JP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Gill Sans MT"/>
              </a:rPr>
              <a:t>―</a:t>
            </a:r>
            <a:r>
              <a:rPr b="0" lang="ja-JP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Gill Sans MT"/>
              </a:rPr>
              <a:t>Signup for alerts</a:t>
            </a: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r>
              <a:rPr b="0" lang="ja-JP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Gill Sans MT"/>
              </a:rPr>
              <a:t>―</a:t>
            </a:r>
            <a:r>
              <a:rPr b="0" lang="ja-JP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Gill Sans MT"/>
              </a:rPr>
              <a:t>Access the published research</a:t>
            </a: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r>
              <a:rPr b="0" lang="ja-JP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Gill Sans MT"/>
              </a:rPr>
              <a:t>―</a:t>
            </a:r>
            <a:r>
              <a:rPr b="0" lang="ja-JP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Gill Sans MT"/>
              </a:rPr>
              <a:t>demographics, rankings, geographic of attentions</a:t>
            </a: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ja-JP" sz="2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HGｺﾞｼｯｸE"/>
              </a:rPr>
              <a:t>4.1 Key functionalities</a:t>
            </a:r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579240" y="700200"/>
            <a:ext cx="11029320" cy="51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>
              <a:lnSpc>
                <a:spcPct val="100000"/>
              </a:lnSpc>
            </a:pPr>
            <a:r>
              <a:rPr b="0" lang="en-US" sz="1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HGｺﾞｼｯｸE"/>
              </a:rPr>
              <a:t>4 Technological capabilities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93" name="図 3" descr=""/>
          <p:cNvPicPr/>
          <p:nvPr/>
        </p:nvPicPr>
        <p:blipFill>
          <a:blip r:embed="rId1"/>
          <a:stretch/>
        </p:blipFill>
        <p:spPr>
          <a:xfrm>
            <a:off x="5814360" y="660960"/>
            <a:ext cx="6109200" cy="5708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5" name="CustomShape 2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6" name="CustomShape 3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7" name="CustomShape 4"/>
          <p:cNvSpPr/>
          <p:nvPr/>
        </p:nvSpPr>
        <p:spPr>
          <a:xfrm>
            <a:off x="446400" y="3085920"/>
            <a:ext cx="11262600" cy="3304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8" name="CustomShape 5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TextShape 6"/>
          <p:cNvSpPr txBox="1"/>
          <p:nvPr/>
        </p:nvSpPr>
        <p:spPr>
          <a:xfrm>
            <a:off x="958680" y="1005840"/>
            <a:ext cx="7078320" cy="47952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ja-JP" sz="3200" spc="-1" strike="noStrike" cap="all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HGｺﾞｼｯｸE"/>
              </a:rPr>
              <a:t>5 pros and cons</a:t>
            </a:r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00" name="CustomShape 7"/>
          <p:cNvSpPr/>
          <p:nvPr/>
        </p:nvSpPr>
        <p:spPr>
          <a:xfrm>
            <a:off x="8042040" y="457200"/>
            <a:ext cx="3702960" cy="59331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1" name="TextShape 8"/>
          <p:cNvSpPr txBox="1"/>
          <p:nvPr/>
        </p:nvSpPr>
        <p:spPr>
          <a:xfrm>
            <a:off x="581040" y="4541400"/>
            <a:ext cx="11029320" cy="600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581040" y="1892160"/>
            <a:ext cx="11029320" cy="4584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ja-JP" sz="2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HGｺﾞｼｯｸE"/>
              </a:rPr>
              <a:t>5.1 pros</a:t>
            </a:r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579240" y="700200"/>
            <a:ext cx="11029320" cy="51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>
              <a:lnSpc>
                <a:spcPct val="100000"/>
              </a:lnSpc>
            </a:pPr>
            <a:r>
              <a:rPr b="0" lang="en-US" sz="1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HGｺﾞｼｯｸE"/>
              </a:rPr>
              <a:t>5 pros and cons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205" name="Table 4"/>
          <p:cNvGraphicFramePr/>
          <p:nvPr/>
        </p:nvGraphicFramePr>
        <p:xfrm>
          <a:off x="925920" y="2488680"/>
          <a:ext cx="10465200" cy="2671560"/>
        </p:xfrm>
        <a:graphic>
          <a:graphicData uri="http://schemas.openxmlformats.org/drawingml/2006/table">
            <a:tbl>
              <a:tblPr/>
              <a:tblGrid>
                <a:gridCol w="2704680"/>
                <a:gridCol w="7760520"/>
              </a:tblGrid>
              <a:tr h="379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Pros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d143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Descriptions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d1434"/>
                    </a:solidFill>
                  </a:tcPr>
                </a:tc>
              </a:tr>
              <a:tr h="62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Quick view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ccc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Users can have a quick view of the impact of the work </a:t>
                      </a:r>
                      <a:r>
                        <a:rPr b="0" i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(Melero, 2015)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cccd"/>
                    </a:solidFill>
                  </a:tcPr>
                </a:tc>
              </a:tr>
              <a:tr h="379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Quick dissemination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7e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Spread the work via social media </a:t>
                      </a:r>
                      <a:r>
                        <a:rPr b="0" i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(Melero, 2015)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7e8"/>
                    </a:solidFill>
                  </a:tcPr>
                </a:tc>
              </a:tr>
              <a:tr h="62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Track researcher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ccc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Helps track scholarly outputs including data sharing, SW, presentations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cccd"/>
                    </a:solidFill>
                  </a:tcPr>
                </a:tc>
              </a:tr>
              <a:tr h="667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Hidden opportunities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7e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Researcher can access real-time discussion of works or unpublished articles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7e8"/>
                    </a:solidFill>
                  </a:tcPr>
                </a:tc>
              </a:tr>
            </a:tbl>
          </a:graphicData>
        </a:graphic>
      </p:graphicFrame>
      <p:sp>
        <p:nvSpPr>
          <p:cNvPr id="206" name="CustomShape 5"/>
          <p:cNvSpPr/>
          <p:nvPr/>
        </p:nvSpPr>
        <p:spPr>
          <a:xfrm>
            <a:off x="581040" y="1892160"/>
            <a:ext cx="10199880" cy="48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marL="305280" indent="-304920">
              <a:lnSpc>
                <a:spcPct val="100000"/>
              </a:lnSpc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HGｺﾞｼｯｸE"/>
              </a:rPr>
              <a:t>Altmetrics complement traditional meatures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581040" y="1892160"/>
            <a:ext cx="10199880" cy="48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marL="305280" indent="-304920">
              <a:lnSpc>
                <a:spcPct val="100000"/>
              </a:lnSpc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HGｺﾞｼｯｸE"/>
              </a:rPr>
              <a:t>Limitations of altmetrics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581040" y="1892160"/>
            <a:ext cx="11029320" cy="4584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09" name="TextShape 3"/>
          <p:cNvSpPr txBox="1"/>
          <p:nvPr/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ja-JP" sz="2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HGｺﾞｼｯｸE"/>
              </a:rPr>
              <a:t>5.2 cons</a:t>
            </a:r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10" name="CustomShape 4"/>
          <p:cNvSpPr/>
          <p:nvPr/>
        </p:nvSpPr>
        <p:spPr>
          <a:xfrm>
            <a:off x="579240" y="700200"/>
            <a:ext cx="11029320" cy="51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>
              <a:lnSpc>
                <a:spcPct val="100000"/>
              </a:lnSpc>
            </a:pPr>
            <a:r>
              <a:rPr b="0" lang="en-US" sz="1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HGｺﾞｼｯｸE"/>
              </a:rPr>
              <a:t>5 pros and cons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11" name="図 5" descr=""/>
          <p:cNvPicPr/>
          <p:nvPr/>
        </p:nvPicPr>
        <p:blipFill>
          <a:blip r:embed="rId1"/>
          <a:stretch/>
        </p:blipFill>
        <p:spPr>
          <a:xfrm>
            <a:off x="3673080" y="612000"/>
            <a:ext cx="8144280" cy="6154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3" name="CustomShape 2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4" name="CustomShape 3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5" name="CustomShape 4"/>
          <p:cNvSpPr/>
          <p:nvPr/>
        </p:nvSpPr>
        <p:spPr>
          <a:xfrm>
            <a:off x="446400" y="3085920"/>
            <a:ext cx="11262600" cy="3304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6" name="CustomShape 5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TextShape 6"/>
          <p:cNvSpPr txBox="1"/>
          <p:nvPr/>
        </p:nvSpPr>
        <p:spPr>
          <a:xfrm>
            <a:off x="958680" y="1005840"/>
            <a:ext cx="7078320" cy="47952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ja-JP" sz="2800" spc="-1" strike="noStrike" cap="all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HGｺﾞｼｯｸE"/>
              </a:rPr>
              <a:t>6 directions for future research</a:t>
            </a:r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18" name="CustomShape 7"/>
          <p:cNvSpPr/>
          <p:nvPr/>
        </p:nvSpPr>
        <p:spPr>
          <a:xfrm>
            <a:off x="8042040" y="457200"/>
            <a:ext cx="3702960" cy="59331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9" name="TextShape 8"/>
          <p:cNvSpPr txBox="1"/>
          <p:nvPr/>
        </p:nvSpPr>
        <p:spPr>
          <a:xfrm>
            <a:off x="581040" y="4541400"/>
            <a:ext cx="11029320" cy="600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010880" y="2621520"/>
            <a:ext cx="10179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903163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Gill Sans MT"/>
              </a:rPr>
              <a:t>Altmetrics: an overview and evalution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5573160" y="5370480"/>
            <a:ext cx="599328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HGｺﾞｼｯｸE"/>
              </a:rPr>
              <a:t>Online Information Review. 41.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3103920" y="3152160"/>
            <a:ext cx="599328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Gill Sans MT"/>
              </a:rPr>
              <a:t>Ann E. Williams(2017)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581040" y="1892160"/>
            <a:ext cx="11029320" cy="4584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21" name="TextShape 2"/>
          <p:cNvSpPr txBox="1"/>
          <p:nvPr/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ja-JP" sz="2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Gill Sans MT"/>
              </a:rPr>
              <a:t>6 DIRECTIONS FOR FUTURE RESEARCH</a:t>
            </a:r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733680" y="2044440"/>
            <a:ext cx="11029320" cy="458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marL="305280" indent="-304920">
              <a:lnSpc>
                <a:spcPct val="100000"/>
              </a:lnSpc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HGｺﾞｼｯｸE"/>
              </a:rPr>
              <a:t>Prompt issues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24360">
              <a:lnSpc>
                <a:spcPct val="100000"/>
              </a:lnSpc>
            </a:pPr>
            <a:r>
              <a:rPr b="0" lang="en-US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Gill Sans MT"/>
              </a:rPr>
              <a:t>―</a:t>
            </a:r>
            <a:r>
              <a:rPr b="1" lang="en-US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Gill Sans MT"/>
              </a:rPr>
              <a:t>Monolingual data</a:t>
            </a:r>
            <a:r>
              <a:rPr b="0" lang="en-US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Gill Sans MT"/>
              </a:rPr>
              <a:t>: Altmetrics.com, Altmetrics.org currently cannot collect data in languages other than English.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24360">
              <a:lnSpc>
                <a:spcPct val="100000"/>
              </a:lnSpc>
            </a:pPr>
            <a:r>
              <a:rPr b="0" lang="en-US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Gill Sans MT"/>
              </a:rPr>
              <a:t>―</a:t>
            </a:r>
            <a:r>
              <a:rPr b="1" lang="en-US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Gill Sans MT"/>
              </a:rPr>
              <a:t>Lack of theory</a:t>
            </a:r>
            <a:r>
              <a:rPr b="0" lang="en-US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Gill Sans MT"/>
              </a:rPr>
              <a:t>: No definitive theory-based explanation on the mechanisms of altmetrics.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05280" indent="-304920">
              <a:lnSpc>
                <a:spcPct val="100000"/>
              </a:lnSpc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HGｺﾞｼｯｸE"/>
              </a:rPr>
              <a:t>Expected: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24360">
              <a:lnSpc>
                <a:spcPct val="100000"/>
              </a:lnSpc>
            </a:pPr>
            <a:r>
              <a:rPr b="0" lang="en-US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HGｺﾞｼｯｸE"/>
              </a:rPr>
              <a:t>―</a:t>
            </a:r>
            <a:r>
              <a:rPr b="0" lang="en-US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Gill Sans MT"/>
              </a:rPr>
              <a:t>(Users)leverage the dissemination of research particularly in domains that provide research to the general public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24360">
              <a:lnSpc>
                <a:spcPct val="100000"/>
              </a:lnSpc>
            </a:pPr>
            <a:r>
              <a:rPr b="0" lang="en-US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Gill Sans MT"/>
              </a:rPr>
              <a:t>―</a:t>
            </a:r>
            <a:r>
              <a:rPr b="0" lang="en-US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Gill Sans MT"/>
              </a:rPr>
              <a:t>(Designers)develop new, improved tools and consider limitations of altmetrics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05280" indent="-304920">
              <a:lnSpc>
                <a:spcPct val="100000"/>
              </a:lnSpc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HGｺﾞｼｯｸE"/>
              </a:rPr>
              <a:t>Essential: exploring</a:t>
            </a:r>
            <a:r>
              <a:rPr b="0" lang="en-US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Gill Sans MT"/>
              </a:rPr>
              <a:t> academics' adoption and use of altmetrics over-time to uncover the long-term impact and value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ja-JP" sz="2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HGｺﾞｼｯｸE"/>
              </a:rPr>
              <a:t>目次</a:t>
            </a:r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581040" y="1939320"/>
            <a:ext cx="5509800" cy="4629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ja-JP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HGｺﾞｼｯｸE"/>
              </a:rPr>
              <a:t>1</a:t>
            </a:r>
            <a:r>
              <a:rPr b="0" lang="ja-JP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HGｺﾞｼｯｸE"/>
              </a:rPr>
              <a:t>.What are altmetrics?</a:t>
            </a: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r>
              <a:rPr b="0" lang="ja-JP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HGｺﾞｼｯｸE"/>
              </a:rPr>
              <a:t>2.How do altmetrics work?</a:t>
            </a: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r>
              <a:rPr b="0" lang="ja-JP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HGｺﾞｼｯｸE"/>
              </a:rPr>
              <a:t>3.Typologies/classifications</a:t>
            </a: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r>
              <a:rPr b="0" lang="ja-JP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HGｺﾞｼｯｸE"/>
              </a:rPr>
              <a:t>4.Technological capabilities</a:t>
            </a: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r>
              <a:rPr b="0" lang="ja-JP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HGｺﾞｼｯｸE"/>
              </a:rPr>
              <a:t>5.Pros and Cons</a:t>
            </a: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r>
              <a:rPr b="0" lang="ja-JP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HGｺﾞｼｯｸE"/>
              </a:rPr>
              <a:t>6.Directions for future research</a:t>
            </a: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6096600" y="2178720"/>
            <a:ext cx="550980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9" name="CustomShape 2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0" name="CustomShape 3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1" name="CustomShape 4"/>
          <p:cNvSpPr/>
          <p:nvPr/>
        </p:nvSpPr>
        <p:spPr>
          <a:xfrm>
            <a:off x="446400" y="3085920"/>
            <a:ext cx="11262600" cy="3304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2" name="CustomShape 5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TextShape 6"/>
          <p:cNvSpPr txBox="1"/>
          <p:nvPr/>
        </p:nvSpPr>
        <p:spPr>
          <a:xfrm>
            <a:off x="958680" y="1005840"/>
            <a:ext cx="6981840" cy="47952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ja-JP" sz="4000" spc="-1" strike="noStrike" cap="all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HGｺﾞｼｯｸE"/>
              </a:rPr>
              <a:t>１　</a:t>
            </a:r>
            <a:r>
              <a:rPr b="0" lang="ja-JP" sz="4000" spc="-1" strike="noStrike" cap="all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HGｺﾞｼｯｸE"/>
              </a:rPr>
              <a:t>What are altmetrics?</a:t>
            </a:r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44" name="CustomShape 7"/>
          <p:cNvSpPr/>
          <p:nvPr/>
        </p:nvSpPr>
        <p:spPr>
          <a:xfrm>
            <a:off x="8042040" y="457200"/>
            <a:ext cx="3702960" cy="59331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5" name="TextShape 8"/>
          <p:cNvSpPr txBox="1"/>
          <p:nvPr/>
        </p:nvSpPr>
        <p:spPr>
          <a:xfrm>
            <a:off x="581040" y="4541400"/>
            <a:ext cx="11029320" cy="600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581040" y="1892160"/>
            <a:ext cx="11029320" cy="4584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305280" indent="-304920">
              <a:lnSpc>
                <a:spcPct val="100000"/>
              </a:lnSpc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ja-JP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Gill Sans MT"/>
              </a:rPr>
              <a:t>Measurement of web-driven scholarly interactions </a:t>
            </a:r>
            <a:r>
              <a:rPr b="0" i="1" lang="ja-JP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Gill Sans MT"/>
              </a:rPr>
              <a:t>(Howard, 2012; Robinson-Garcia et al, 2014)</a:t>
            </a: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r>
              <a:rPr b="0" lang="ja-JP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Gill Sans MT"/>
              </a:rPr>
              <a:t>　―</a:t>
            </a:r>
            <a:r>
              <a:rPr b="0" lang="ja-JP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Gill Sans MT"/>
              </a:rPr>
              <a:t>Sources: Tweeter, Blog, Bookmark, …</a:t>
            </a: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r>
              <a:rPr b="0" lang="ja-JP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Gill Sans MT"/>
              </a:rPr>
              <a:t>　―</a:t>
            </a:r>
            <a:r>
              <a:rPr b="0" lang="ja-JP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Gill Sans MT"/>
              </a:rPr>
              <a:t>Promoted by: Altmetrics.org, Altmetrics.com, …</a:t>
            </a: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05280" indent="-304920">
              <a:lnSpc>
                <a:spcPct val="100000"/>
              </a:lnSpc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ja-JP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HGｺﾞｼｯｸE"/>
              </a:rPr>
              <a:t>Promoted by: Altmetrics.org(NPO), Altmetrics.com(Commercial), …</a:t>
            </a: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ja-JP" sz="2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HGｺﾞｼｯｸE"/>
              </a:rPr>
              <a:t>1.1 definition</a:t>
            </a:r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579240" y="700200"/>
            <a:ext cx="11029320" cy="51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>
              <a:lnSpc>
                <a:spcPct val="100000"/>
              </a:lnSpc>
            </a:pPr>
            <a:r>
              <a:rPr b="0" lang="en-US" sz="1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HGｺﾞｼｯｸE"/>
              </a:rPr>
              <a:t>１　</a:t>
            </a:r>
            <a:r>
              <a:rPr b="0" lang="en-US" sz="1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HGｺﾞｼｯｸE"/>
              </a:rPr>
              <a:t>What are altmetrics?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581040" y="1892160"/>
            <a:ext cx="11029320" cy="4584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305280" indent="-304920">
              <a:lnSpc>
                <a:spcPct val="100000"/>
              </a:lnSpc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ja-JP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HGｺﾞｼｯｸE"/>
              </a:rPr>
              <a:t>Technological changes 90s~2000s had driven the necessity of new measures</a:t>
            </a: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r>
              <a:rPr b="0" lang="ja-JP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Gill Sans MT"/>
              </a:rPr>
              <a:t>　―</a:t>
            </a:r>
            <a:r>
              <a:rPr b="0" lang="ja-JP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Gill Sans MT"/>
              </a:rPr>
              <a:t>Sources: Tweeter, Blog, Bookmark, …</a:t>
            </a: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r>
              <a:rPr b="0" lang="ja-JP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Gill Sans MT"/>
              </a:rPr>
              <a:t>　―</a:t>
            </a:r>
            <a:r>
              <a:rPr b="0" lang="ja-JP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Gill Sans MT"/>
              </a:rPr>
              <a:t>Promoted by: Altmetrics.org, Altmetrics.com, …</a:t>
            </a: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05280" indent="-304920">
              <a:lnSpc>
                <a:spcPct val="100000"/>
              </a:lnSpc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ja-JP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HGｺﾞｼｯｸE"/>
              </a:rPr>
              <a:t>Limitations of existing measures of social, public, and/or "real world" impact of research</a:t>
            </a: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r>
              <a:rPr b="0" lang="ja-JP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Gill Sans MT"/>
              </a:rPr>
              <a:t>　―</a:t>
            </a:r>
            <a:r>
              <a:rPr b="0" lang="ja-JP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Gill Sans MT"/>
              </a:rPr>
              <a:t>Traditional citation-based measures ignores other work outputs such as blogs and datasets.</a:t>
            </a: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05280" indent="-304920">
              <a:lnSpc>
                <a:spcPct val="100000"/>
              </a:lnSpc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ja-JP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HGｺﾞｼｯｸE"/>
              </a:rPr>
              <a:t>Altmetrics measures impact of journal articles </a:t>
            </a:r>
            <a:r>
              <a:rPr b="0" lang="ja-JP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HGｺﾞｼｯｸE"/>
              </a:rPr>
              <a:t>through SMS</a:t>
            </a: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ja-JP" sz="2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HGｺﾞｼｯｸE"/>
              </a:rPr>
              <a:t>1.2 the rise of altmetrics(1/2)</a:t>
            </a:r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579240" y="700200"/>
            <a:ext cx="11029320" cy="51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>
              <a:lnSpc>
                <a:spcPct val="100000"/>
              </a:lnSpc>
            </a:pPr>
            <a:r>
              <a:rPr b="0" lang="en-US" sz="1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HGｺﾞｼｯｸE"/>
              </a:rPr>
              <a:t>１　</a:t>
            </a:r>
            <a:r>
              <a:rPr b="0" lang="en-US" sz="1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HGｺﾞｼｯｸE"/>
              </a:rPr>
              <a:t>What are altmetrics?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581040" y="1892160"/>
            <a:ext cx="11029320" cy="4584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305280" indent="-304920">
              <a:lnSpc>
                <a:spcPct val="100000"/>
              </a:lnSpc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ja-JP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HGｺﾞｼｯｸE"/>
              </a:rPr>
              <a:t>New: New information that was previously difficult to obtain</a:t>
            </a: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05280" indent="-304920">
              <a:lnSpc>
                <a:spcPct val="100000"/>
              </a:lnSpc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ja-JP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Gill Sans MT"/>
              </a:rPr>
              <a:t>Fast: Discern the impact of work faster than traditional metrics</a:t>
            </a:r>
            <a:r>
              <a:rPr b="0" lang="ja-JP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Gill Sans MT"/>
              </a:rPr>
              <a:t>　</a:t>
            </a:r>
            <a:r>
              <a:rPr b="0" lang="ja-JP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Gill Sans MT"/>
              </a:rPr>
              <a:t>
</a:t>
            </a:r>
            <a:r>
              <a:rPr b="0" lang="ja-JP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Gill Sans MT"/>
              </a:rPr>
              <a:t>―</a:t>
            </a:r>
            <a:r>
              <a:rPr b="0" lang="ja-JP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Gill Sans MT"/>
              </a:rPr>
              <a:t>Crowdsourcing could assess article's impact </a:t>
            </a:r>
            <a:r>
              <a:rPr b="0" lang="ja-JP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Gill Sans MT"/>
              </a:rPr>
              <a:t>almost immediately </a:t>
            </a:r>
            <a:r>
              <a:rPr b="0" i="1" lang="ja-JP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Gill Sans MT"/>
              </a:rPr>
              <a:t>(Galligan and Dyas-Correia, 2013)</a:t>
            </a: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ja-JP" sz="2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HGｺﾞｼｯｸE"/>
              </a:rPr>
              <a:t>1.2 the rise of altmetrics(2/2)</a:t>
            </a:r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579240" y="700200"/>
            <a:ext cx="11029320" cy="51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>
              <a:lnSpc>
                <a:spcPct val="100000"/>
              </a:lnSpc>
            </a:pPr>
            <a:r>
              <a:rPr b="0" lang="en-US" sz="1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HGｺﾞｼｯｸE"/>
              </a:rPr>
              <a:t>１　</a:t>
            </a:r>
            <a:r>
              <a:rPr b="0" lang="en-US" sz="1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HGｺﾞｼｯｸE"/>
              </a:rPr>
              <a:t>What are altmetrics?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6" name="CustomShape 2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7" name="CustomShape 3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8" name="CustomShape 4"/>
          <p:cNvSpPr/>
          <p:nvPr/>
        </p:nvSpPr>
        <p:spPr>
          <a:xfrm>
            <a:off x="446400" y="3085920"/>
            <a:ext cx="11262600" cy="3304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9" name="CustomShape 5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TextShape 6"/>
          <p:cNvSpPr txBox="1"/>
          <p:nvPr/>
        </p:nvSpPr>
        <p:spPr>
          <a:xfrm>
            <a:off x="958680" y="1005840"/>
            <a:ext cx="7078320" cy="47952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ja-JP" sz="3600" spc="-1" strike="noStrike" cap="all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HGｺﾞｼｯｸE"/>
              </a:rPr>
              <a:t>2 how do altmetrics work?</a:t>
            </a:r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61" name="CustomShape 7"/>
          <p:cNvSpPr/>
          <p:nvPr/>
        </p:nvSpPr>
        <p:spPr>
          <a:xfrm>
            <a:off x="8042040" y="457200"/>
            <a:ext cx="3702960" cy="59331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2" name="TextShape 8"/>
          <p:cNvSpPr txBox="1"/>
          <p:nvPr/>
        </p:nvSpPr>
        <p:spPr>
          <a:xfrm>
            <a:off x="581040" y="4541400"/>
            <a:ext cx="11029320" cy="600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581040" y="1892160"/>
            <a:ext cx="11029320" cy="4584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305280" indent="-304920">
              <a:lnSpc>
                <a:spcPct val="100000"/>
              </a:lnSpc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ja-JP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HGｺﾞｼｯｸE"/>
              </a:rPr>
              <a:t>Aggregate info from different sources(</a:t>
            </a:r>
            <a:r>
              <a:rPr b="1" lang="ja-JP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HGｺﾞｼｯｸE"/>
              </a:rPr>
              <a:t>Bold</a:t>
            </a:r>
            <a:r>
              <a:rPr b="0" lang="ja-JP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HGｺﾞｼｯｸE"/>
              </a:rPr>
              <a:t>: Main source of Altmetrics.com</a:t>
            </a:r>
            <a:r>
              <a:rPr b="0" i="1" lang="ja-JP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HGｺﾞｼｯｸE"/>
              </a:rPr>
              <a:t>(Melero, 2015)</a:t>
            </a:r>
            <a:r>
              <a:rPr b="0" lang="ja-JP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HGｺﾞｼｯｸE"/>
              </a:rPr>
              <a:t>)</a:t>
            </a: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r>
              <a:rPr b="0" lang="ja-JP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Gill Sans MT"/>
              </a:rPr>
              <a:t>―</a:t>
            </a:r>
            <a:r>
              <a:rPr b="0" lang="ja-JP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Gill Sans MT"/>
              </a:rPr>
              <a:t>Peer reviews</a:t>
            </a: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r>
              <a:rPr b="0" lang="ja-JP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Gill Sans MT"/>
              </a:rPr>
              <a:t>―</a:t>
            </a:r>
            <a:r>
              <a:rPr b="0" lang="ja-JP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Gill Sans MT"/>
              </a:rPr>
              <a:t>References on Wikipedia</a:t>
            </a: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r>
              <a:rPr b="0" lang="ja-JP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Gill Sans MT"/>
              </a:rPr>
              <a:t>―</a:t>
            </a:r>
            <a:r>
              <a:rPr b="0" lang="ja-JP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Gill Sans MT"/>
              </a:rPr>
              <a:t>Public policy documents</a:t>
            </a: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r>
              <a:rPr b="0" lang="ja-JP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Gill Sans MT"/>
              </a:rPr>
              <a:t>―</a:t>
            </a:r>
            <a:r>
              <a:rPr b="0" lang="ja-JP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Gill Sans MT"/>
              </a:rPr>
              <a:t>Research blogs</a:t>
            </a: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r>
              <a:rPr b="1" lang="ja-JP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Gill Sans MT"/>
              </a:rPr>
              <a:t>―</a:t>
            </a:r>
            <a:r>
              <a:rPr b="1" lang="ja-JP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Gill Sans MT"/>
              </a:rPr>
              <a:t>Media coverage</a:t>
            </a: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r>
              <a:rPr b="1" lang="ja-JP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Gill Sans MT"/>
              </a:rPr>
              <a:t>―</a:t>
            </a:r>
            <a:r>
              <a:rPr b="1" lang="ja-JP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Gill Sans MT"/>
              </a:rPr>
              <a:t>Bookmarks on reference managers(e.g. Mendeley)</a:t>
            </a: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r>
              <a:rPr b="1" lang="ja-JP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Gill Sans MT"/>
              </a:rPr>
              <a:t>―</a:t>
            </a:r>
            <a:r>
              <a:rPr b="1" lang="ja-JP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Gill Sans MT"/>
              </a:rPr>
              <a:t>Social media</a:t>
            </a: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05280" indent="-304920">
              <a:lnSpc>
                <a:spcPct val="100000"/>
              </a:lnSpc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ja-JP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HGｺﾞｼｯｸE"/>
              </a:rPr>
              <a:t>Online data of Altmetrics.com: Blogs, News, Reddit, FB, Google+, Pinterest, Twitter, Stack Exchange, CiteULike, Connotea, Mendeley, F1000, YouTube, LinkedIn Groups, Research Highlights, …</a:t>
            </a:r>
            <a:r>
              <a:rPr b="0" i="1" lang="ja-JP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HGｺﾞｼｯｸE"/>
              </a:rPr>
              <a:t>(Robinson-Garcia et al., 2014)</a:t>
            </a:r>
            <a:endParaRPr b="0" lang="ja-JP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579240" y="700200"/>
            <a:ext cx="11029320" cy="51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>
              <a:lnSpc>
                <a:spcPct val="100000"/>
              </a:lnSpc>
            </a:pPr>
            <a:r>
              <a:rPr b="0" lang="en-US" sz="1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HGｺﾞｼｯｸE"/>
              </a:rPr>
              <a:t>2 How do altmetrics work?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LibreOffice/5.1.6.2$Linux_X86_64 LibreOffice_project/10m0$Build-2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2012-07-27T23:28:17Z</dcterms:created>
  <dc:creator/>
  <dc:description/>
  <dc:language>ko-KR</dc:language>
  <cp:lastModifiedBy/>
  <dcterms:modified xsi:type="dcterms:W3CDTF">2020-03-09T10:19:47Z</dcterms:modified>
  <cp:revision>6759</cp:revision>
  <dc:subject/>
  <dc:title>PowerPoint プレゼンテーション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ワイド画面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20</vt:i4>
  </property>
</Properties>
</file>