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9" r:id="rId5"/>
    <p:sldId id="291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290" r:id="rId14"/>
    <p:sldId id="31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E16FF-E372-4BEC-B32C-FA692EDD566E}" v="4505" dt="2019-10-14T04:56:22.139"/>
    <p1510:client id="{1DAE1D26-83F7-46FD-B526-5CCA56A5A6E1}" v="4910" dt="2019-10-12T08:03:42.832"/>
    <p1510:client id="{489619EC-AD84-4BCE-A082-1AB71FC3135F}" v="2" dt="2019-10-17T11:19:11.010"/>
    <p1510:client id="{50AAD240-E5D2-442F-B500-DD17EBADFEC1}" v="4053" dt="2019-10-10T13:18:28.143"/>
    <p1510:client id="{53E4DA11-F23D-453A-9EEE-2817244EBA3E}" v="2187" dt="2019-10-11T02:37:37.959"/>
    <p1510:client id="{6AB81183-5C6E-426A-8CD3-8B6F9E321B98}" v="2430" dt="2019-10-15T07:30:08.475"/>
    <p1510:client id="{7FA0BA16-E51A-420C-BAE6-B432F1A0B5D4}" v="947" dt="2019-10-15T02:30:17.026"/>
    <p1510:client id="{802CFB2C-02D0-BF38-6915-A28A33169BD0}" v="5424" dt="2020-04-28T02:50:54.180"/>
    <p1510:client id="{A8050814-21CA-4333-B423-F8B5028F7EE4}" v="2402" dt="2019-10-15T10:44:52.447"/>
    <p1510:client id="{DE0834CF-C2C8-8858-8F2B-6202DAE30056}" v="2389" dt="2020-04-28T08:45:14.301"/>
    <p1510:client id="{E5378A48-5560-4ABB-9881-63FF32B3D0AB}" v="289" dt="2019-10-16T03:52:11.281"/>
    <p1510:client id="{FB16833B-4767-482D-85B2-B92379B8CAA5}" v="581" dt="2019-10-11T00:38:27.912"/>
    <p1510:client id="{FEA9D0F1-AC69-983D-A886-8D90E08B924B}" v="1415" dt="2020-04-28T05:15:43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3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近況報告（１）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ja-JP" altLang="en-US" dirty="0"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「コンテンツ数」との相関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Dislikeと正の相関（0.60）</a:t>
            </a:r>
            <a:endParaRPr lang="ja-JP" altLang="en-US" dirty="0">
              <a:ea typeface="HGｺﾞｼｯｸE"/>
            </a:endParaRPr>
          </a:p>
          <a:p>
            <a:pPr marL="1241425" lvl="3" indent="-233680">
              <a:buNone/>
            </a:pPr>
            <a:r>
              <a:rPr lang="ja-JP" altLang="en-US">
                <a:ea typeface="HGｺﾞｼｯｸE"/>
              </a:rPr>
              <a:t>→ビデオが増えるほど、無益と感じるビデオの割合が増す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</a:rPr>
              <a:t>「View」との相関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Like・Commentとは強い正の相関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２．４　ビデオ属性間相関（q=BERT）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32B13F-F2F9-4760-A132-062B7196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90478"/>
              </p:ext>
            </p:extLst>
          </p:nvPr>
        </p:nvGraphicFramePr>
        <p:xfrm>
          <a:off x="7022756" y="2512540"/>
          <a:ext cx="4875941" cy="384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63">
                  <a:extLst>
                    <a:ext uri="{9D8B030D-6E8A-4147-A177-3AD203B41FA5}">
                      <a16:colId xmlns:a16="http://schemas.microsoft.com/office/drawing/2014/main" val="4066282852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3530300127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221371187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4083132469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3642181214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787659188"/>
                    </a:ext>
                  </a:extLst>
                </a:gridCol>
                <a:gridCol w="696563">
                  <a:extLst>
                    <a:ext uri="{9D8B030D-6E8A-4147-A177-3AD203B41FA5}">
                      <a16:colId xmlns:a16="http://schemas.microsoft.com/office/drawing/2014/main" val="1896933862"/>
                    </a:ext>
                  </a:extLst>
                </a:gridCol>
              </a:tblGrid>
              <a:tr h="649014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q=bert</a:t>
                      </a:r>
                      <a:br>
                        <a:rPr lang="en-US" dirty="0"/>
                      </a:br>
                      <a:r>
                        <a:rPr lang="en-US" sz="1050"/>
                        <a:t>(N=206)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DislikeCount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CommentCount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601428"/>
                  </a:ext>
                </a:extLst>
              </a:tr>
              <a:tr h="64901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195390"/>
                  </a:ext>
                </a:extLst>
              </a:tr>
              <a:tr h="457502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43094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91376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79292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DislikeCount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40363"/>
                  </a:ext>
                </a:extLst>
              </a:tr>
              <a:tr h="64901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CommentCount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281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A640BEC-AB97-45CC-A96A-D5B537356232}"/>
              </a:ext>
            </a:extLst>
          </p:cNvPr>
          <p:cNvSpPr txBox="1"/>
          <p:nvPr/>
        </p:nvSpPr>
        <p:spPr>
          <a:xfrm>
            <a:off x="8019534" y="217066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表2　ビデオ属性間相関表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385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「コンテンツ数」とのpearson相関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View, Like, Commentとの相関が上昇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Dislikeとの相関が低下（0.6 → -0.27）</a:t>
            </a:r>
            <a:endParaRPr lang="ja-JP" altLang="en-US" dirty="0">
              <a:ea typeface="HGｺﾞｼｯｸE"/>
            </a:endParaRPr>
          </a:p>
          <a:p>
            <a:pPr marL="899795" lvl="2" indent="0">
              <a:buNone/>
            </a:pPr>
            <a:r>
              <a:rPr lang="ja-JP" altLang="en-US">
                <a:ea typeface="HGｺﾞｼｯｸE"/>
              </a:rPr>
              <a:t>→論文URL引用コンテンツは、喜ばれやすい？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q=bertをモデル化して、q=URLに対して検定することも考えられる。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２．４　ビデオ属性間相関（q=url）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D23EAA-64DE-41CE-B0EF-05E808DD6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8094"/>
              </p:ext>
            </p:extLst>
          </p:nvPr>
        </p:nvGraphicFramePr>
        <p:xfrm>
          <a:off x="6520405" y="964556"/>
          <a:ext cx="5297229" cy="249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7">
                  <a:extLst>
                    <a:ext uri="{9D8B030D-6E8A-4147-A177-3AD203B41FA5}">
                      <a16:colId xmlns:a16="http://schemas.microsoft.com/office/drawing/2014/main" val="3916608821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3722165857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4140191863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217920202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2942520656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3476773116"/>
                    </a:ext>
                  </a:extLst>
                </a:gridCol>
                <a:gridCol w="756747">
                  <a:extLst>
                    <a:ext uri="{9D8B030D-6E8A-4147-A177-3AD203B41FA5}">
                      <a16:colId xmlns:a16="http://schemas.microsoft.com/office/drawing/2014/main" val="2906006670"/>
                    </a:ext>
                  </a:extLst>
                </a:gridCol>
              </a:tblGrid>
              <a:tr h="4440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 b="1" i="0" u="none" strike="noStrike" noProof="0" dirty="0">
                          <a:latin typeface="Gill Sans MT"/>
                        </a:rPr>
                        <a:t>q=URL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050" b="1" i="0" u="none" strike="noStrike" noProof="0" dirty="0">
                          <a:latin typeface="Gill Sans MT"/>
                        </a:rPr>
                        <a:t>(N=7)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DislikeCount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CommentCount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462126"/>
                  </a:ext>
                </a:extLst>
              </a:tr>
              <a:tr h="434957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-0.27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774528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-0.09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752831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188477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41967"/>
                  </a:ext>
                </a:extLst>
              </a:tr>
              <a:tr h="308095">
                <a:tc>
                  <a:txBody>
                    <a:bodyPr/>
                    <a:lstStyle/>
                    <a:p>
                      <a:pPr algn="l"/>
                      <a:r>
                        <a:rPr lang="en-US" sz="800" err="1"/>
                        <a:t>DislikeCount</a:t>
                      </a:r>
                      <a:endParaRPr lang="en-US" sz="8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352783"/>
                  </a:ext>
                </a:extLst>
              </a:tr>
              <a:tr h="380588">
                <a:tc>
                  <a:txBody>
                    <a:bodyPr/>
                    <a:lstStyle/>
                    <a:p>
                      <a:pPr algn="l"/>
                      <a:r>
                        <a:rPr lang="en-US" sz="800" err="1"/>
                        <a:t>CommentCount</a:t>
                      </a:r>
                      <a:endParaRPr lang="en-US" sz="8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1548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18544B-73DC-4BEB-A9B0-E4ABD088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75374"/>
              </p:ext>
            </p:extLst>
          </p:nvPr>
        </p:nvGraphicFramePr>
        <p:xfrm>
          <a:off x="6501113" y="3559215"/>
          <a:ext cx="5322891" cy="2769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413">
                  <a:extLst>
                    <a:ext uri="{9D8B030D-6E8A-4147-A177-3AD203B41FA5}">
                      <a16:colId xmlns:a16="http://schemas.microsoft.com/office/drawing/2014/main" val="4066282852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353030012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2137118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4083132469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3642181214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787659188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1896933862"/>
                    </a:ext>
                  </a:extLst>
                </a:gridCol>
              </a:tblGrid>
              <a:tr h="5211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 b="1" i="0" u="none" strike="noStrike" noProof="0" dirty="0">
                          <a:latin typeface="Gill Sans MT"/>
                        </a:rPr>
                        <a:t>q=</a:t>
                      </a:r>
                      <a:r>
                        <a:rPr lang="en-US" sz="1050" b="1" i="0" u="none" strike="noStrike" noProof="0" dirty="0" err="1">
                          <a:latin typeface="Gill Sans MT"/>
                        </a:rPr>
                        <a:t>bert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50" b="1" i="0" u="none" strike="noStrike" noProof="0" dirty="0">
                          <a:latin typeface="Gill Sans MT"/>
                        </a:rPr>
                        <a:t>(N=206)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DislikeCount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CommentCount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601428"/>
                  </a:ext>
                </a:extLst>
              </a:tr>
              <a:tr h="434316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# of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195390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343094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ViewCount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991376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79292"/>
                  </a:ext>
                </a:extLst>
              </a:tr>
              <a:tr h="357104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DislikeCount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40363"/>
                  </a:ext>
                </a:extLst>
              </a:tr>
              <a:tr h="434316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/>
                        <a:t>CommentCount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281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8E07B2-853A-4980-B231-D46BB45E9549}"/>
              </a:ext>
            </a:extLst>
          </p:cNvPr>
          <p:cNvSpPr txBox="1"/>
          <p:nvPr/>
        </p:nvSpPr>
        <p:spPr>
          <a:xfrm>
            <a:off x="7370804" y="615777"/>
            <a:ext cx="41024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solidFill>
                  <a:srgbClr val="FFFFFF"/>
                </a:solidFill>
                <a:ea typeface="HGｺﾞｼｯｸE"/>
              </a:rPr>
              <a:t>表３　相関表（上：</a:t>
            </a:r>
            <a:r>
              <a:rPr lang="ja-JP" sz="1600">
                <a:solidFill>
                  <a:srgbClr val="FFFFFF"/>
                </a:solidFill>
                <a:ea typeface="+mn-lt"/>
                <a:cs typeface="+mn-lt"/>
              </a:rPr>
              <a:t>q=URL</a:t>
            </a:r>
            <a:r>
              <a:rPr lang="ja-JP" altLang="en-US" sz="1600">
                <a:solidFill>
                  <a:srgbClr val="FFFFFF"/>
                </a:solidFill>
                <a:ea typeface="HGｺﾞｼｯｸE"/>
              </a:rPr>
              <a:t>、下：</a:t>
            </a:r>
            <a:r>
              <a:rPr lang="ja-JP" sz="1600">
                <a:solidFill>
                  <a:srgbClr val="FFFFFF"/>
                </a:solidFill>
                <a:ea typeface="+mn-lt"/>
                <a:cs typeface="+mn-lt"/>
              </a:rPr>
              <a:t>q=bert</a:t>
            </a:r>
            <a:r>
              <a:rPr lang="ja-JP" altLang="en-US" sz="1600">
                <a:solidFill>
                  <a:srgbClr val="FFFFFF"/>
                </a:solidFill>
                <a:ea typeface="HGｺﾞｼｯｸE"/>
              </a:rPr>
              <a:t>）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2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6447970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>
                <a:ea typeface="+mn-lt"/>
                <a:cs typeface="+mn-lt"/>
              </a:rPr>
              <a:t>萌芽した論文と、しなかった論文とで、ビデオ属性の履歴に違いがある。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+mn-lt"/>
                <a:cs typeface="+mn-lt"/>
              </a:rPr>
              <a:t>例えば、ViewCountの立ち上がりが見られない。</a:t>
            </a:r>
            <a:endParaRPr lang="en-US" altLang="ja-JP" dirty="0">
              <a:ea typeface="+mn-lt"/>
              <a:cs typeface="+mn-lt"/>
            </a:endParaRPr>
          </a:p>
          <a:p>
            <a:pPr marL="305435" indent="-305435"/>
            <a:endParaRPr lang="en-US" altLang="ja-JP" dirty="0">
              <a:ea typeface="+mn-lt"/>
              <a:cs typeface="+mn-lt"/>
            </a:endParaRPr>
          </a:p>
          <a:p>
            <a:pPr marL="305435" indent="-305435"/>
            <a:r>
              <a:rPr lang="en-US" altLang="ja-JP">
                <a:ea typeface="+mn-lt"/>
                <a:cs typeface="+mn-lt"/>
              </a:rPr>
              <a:t>論文萌芽の如何によらず、ビデオ諸属性の伸びは同じである。</a:t>
            </a:r>
            <a:endParaRPr lang="en-US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</a:rPr>
              <a:t>例えば、ViewCountは萌芽によらず指数関数的に減衰する？</a:t>
            </a:r>
            <a:endParaRPr lang="en-US" altLang="ja-JP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</a:rPr>
              <a:t>チャネル情報（購読者数，…）から、カウントの伸びを簡単にモデル化できないか？</a:t>
            </a:r>
            <a:endParaRPr lang="en-US"/>
          </a:p>
          <a:p>
            <a:pPr marL="629920" lvl="1" indent="-305435">
              <a:buFont typeface="Arial" panose="05020102010507070707" pitchFamily="18" charset="2"/>
              <a:buChar char="•"/>
            </a:pPr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３　仮説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ja-JP" altLang="en-US" sz="1600" dirty="0">
              <a:ea typeface="HGｺﾞｼｯｸE"/>
              <a:cs typeface="+mj-lt"/>
            </a:endParaRP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33CBFDC-CE22-45B6-A851-888E3D28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44" y="587174"/>
            <a:ext cx="5000262" cy="2886435"/>
          </a:xfrm>
          <a:prstGeom prst="rect">
            <a:avLst/>
          </a:prstGeom>
        </p:spPr>
      </p:pic>
      <p:pic>
        <p:nvPicPr>
          <p:cNvPr id="11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9667D3B9-1F5B-4F0B-96D3-69693C38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79" y="3677940"/>
            <a:ext cx="5077428" cy="29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483414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err="1">
                <a:ea typeface="+mn-lt"/>
                <a:cs typeface="+mn-lt"/>
              </a:rPr>
              <a:t>各ビデオの諸カウントデータは、時系列で取得できない</a:t>
            </a:r>
            <a:endParaRPr lang="en-US" altLang="ja-JP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err="1">
                <a:ea typeface="HGｺﾞｼｯｸE"/>
              </a:rPr>
              <a:t>チャネル情報（購読者数</a:t>
            </a:r>
            <a:r>
              <a:rPr lang="en-US" altLang="ja-JP" dirty="0">
                <a:ea typeface="HGｺﾞｼｯｸE"/>
              </a:rPr>
              <a:t>，…）</a:t>
            </a:r>
            <a:r>
              <a:rPr lang="en-US" altLang="ja-JP" err="1">
                <a:ea typeface="HGｺﾞｼｯｸE"/>
              </a:rPr>
              <a:t>カウントの伸びを簡単にモデル化できないか</a:t>
            </a:r>
            <a:r>
              <a:rPr lang="en-US" altLang="ja-JP" dirty="0">
                <a:ea typeface="HGｺﾞｼｯｸE"/>
              </a:rPr>
              <a:t>？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r>
              <a:rPr lang="en-US" altLang="ja-JP" err="1">
                <a:ea typeface="HGｺﾞｼｯｸE"/>
              </a:rPr>
              <a:t>萌芽した論文・そうでない論文において、YTコンテンツに何かの違いが見られるか</a:t>
            </a:r>
            <a:r>
              <a:rPr lang="en-US" altLang="ja-JP" dirty="0">
                <a:ea typeface="HGｺﾞｼｯｸE"/>
              </a:rPr>
              <a:t>？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HGｺﾞｼｯｸE"/>
              </a:rPr>
              <a:t>そもそも</a:t>
            </a:r>
            <a:r>
              <a:rPr lang="en-US" altLang="ja-JP" dirty="0">
                <a:ea typeface="HGｺﾞｼｯｸE"/>
              </a:rPr>
              <a:t>、「</a:t>
            </a:r>
            <a:r>
              <a:rPr lang="en-US" altLang="ja-JP" dirty="0" err="1">
                <a:ea typeface="HGｺﾞｼｯｸE"/>
              </a:rPr>
              <a:t>萌芽論文」の定義</a:t>
            </a:r>
            <a:endParaRPr lang="en-US" altLang="ja-JP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err="1">
                <a:ea typeface="HGｺﾞｼｯｸE"/>
              </a:rPr>
              <a:t>チャネル上で取り上げられる全てのarXiv論文に対して分析してみたい</a:t>
            </a:r>
            <a:endParaRPr lang="en-US" altLang="ja-JP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en-US" altLang="ja-JP">
                <a:ea typeface="HGｺﾞｼｯｸE"/>
              </a:rPr>
              <a:t>AIチャネルでも他分野論文が取り上げられる場合もあり。同一分野の論文だけフィルタリングする方法を考える。</a:t>
            </a:r>
          </a:p>
          <a:p>
            <a:pPr marL="305435" indent="-305435"/>
            <a:endParaRPr lang="en-US" alt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7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４　課題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ja-JP" altLang="en-US" sz="1600" dirty="0">
              <a:ea typeface="HGｺﾞｼｯｸE"/>
              <a:cs typeface="+mj-lt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A7E6B566-41BD-43CC-B08D-7B65C7AB3A54}"/>
              </a:ext>
            </a:extLst>
          </p:cNvPr>
          <p:cNvSpPr txBox="1">
            <a:spLocks/>
          </p:cNvSpPr>
          <p:nvPr/>
        </p:nvSpPr>
        <p:spPr>
          <a:xfrm>
            <a:off x="6048301" y="1890243"/>
            <a:ext cx="5483414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altLang="ja-JP">
                <a:ea typeface="+mn-lt"/>
                <a:cs typeface="+mn-lt"/>
              </a:rPr>
              <a:t>NASA ADSで、被引用数データには不備がある。</a:t>
            </a:r>
            <a:endParaRPr lang="en-US" altLang="ja-JP" dirty="0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>
                <a:ea typeface="HGｺﾞｼｯｸE"/>
              </a:rPr>
              <a:t>Google Scholarでは、時系列データ取得に限度がある。</a:t>
            </a:r>
            <a:endParaRPr kumimoji="0" lang="en-US" altLang="ja-JP" dirty="0">
              <a:ea typeface="HGｺﾞｼｯｸE"/>
            </a:endParaRPr>
          </a:p>
          <a:p>
            <a:pPr marL="305435" indent="-305435"/>
            <a:endParaRPr kumimoji="0"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  <a:p>
            <a:pPr marL="305435" indent="-305435"/>
            <a:endParaRPr lang="en-US" altLang="ja-JP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7732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666678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en-US" altLang="ja-JP" dirty="0">
                <a:ea typeface="+mn-lt"/>
                <a:cs typeface="+mn-lt"/>
              </a:rPr>
              <a:t>（</a:t>
            </a:r>
            <a:r>
              <a:rPr lang="en-US" altLang="ja-JP" dirty="0" err="1">
                <a:ea typeface="+mn-lt"/>
                <a:cs typeface="+mn-lt"/>
              </a:rPr>
              <a:t>ざっくり）arXiv掲載日から短時間内のビデオ属性の振る舞いと、将来の被引用数の関係を調べる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305435" indent="-305435"/>
            <a:endParaRPr lang="en-US" altLang="ja-JP" dirty="0">
              <a:ea typeface="+mn-lt"/>
              <a:cs typeface="+mn-lt"/>
            </a:endParaRPr>
          </a:p>
          <a:p>
            <a:pPr marL="305435" indent="-305435"/>
            <a:r>
              <a:rPr lang="en-US" altLang="ja-JP" dirty="0" err="1">
                <a:ea typeface="+mn-lt"/>
                <a:cs typeface="+mn-lt"/>
              </a:rPr>
              <a:t>アカデミックに対するYT効果の論文を探す</a:t>
            </a:r>
            <a:r>
              <a:rPr lang="en-US" altLang="ja-JP" dirty="0">
                <a:ea typeface="+mn-lt"/>
                <a:cs typeface="+mn-lt"/>
              </a:rPr>
              <a:t>。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 err="1">
                <a:ea typeface="+mn-lt"/>
                <a:cs typeface="+mn-lt"/>
              </a:rPr>
              <a:t>Altmetrics</a:t>
            </a:r>
            <a:endParaRPr lang="en-US" altLang="ja-JP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altLang="ja-JP" dirty="0">
                <a:ea typeface="+mn-lt"/>
                <a:cs typeface="+mn-lt"/>
              </a:rPr>
              <a:t>Video abstract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５　計画</a:t>
            </a:r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ja-JP" altLang="en-US" sz="1600" dirty="0">
              <a:ea typeface="HGｺﾞｼｯｸE"/>
              <a:cs typeface="+mj-lt"/>
            </a:endParaRP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35F5CC65-0FE8-409E-A346-37E4946EA7CB}"/>
              </a:ext>
            </a:extLst>
          </p:cNvPr>
          <p:cNvSpPr txBox="1">
            <a:spLocks/>
          </p:cNvSpPr>
          <p:nvPr/>
        </p:nvSpPr>
        <p:spPr>
          <a:xfrm>
            <a:off x="6250858" y="1803433"/>
            <a:ext cx="5666678" cy="45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kumimoji="0" lang="en-US" altLang="ja-JP" dirty="0" err="1">
                <a:ea typeface="+mn-lt"/>
                <a:cs typeface="+mn-lt"/>
              </a:rPr>
              <a:t>チャネルで言及されるarXiv論文をDB化</a:t>
            </a:r>
            <a:r>
              <a:rPr kumimoji="0" lang="en-US" altLang="ja-JP" dirty="0">
                <a:ea typeface="+mn-lt"/>
                <a:cs typeface="+mn-lt"/>
              </a:rPr>
              <a:t>。</a:t>
            </a:r>
            <a:endParaRPr kumimoji="0" lang="en-US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kumimoji="0" lang="en-US" altLang="ja-JP" dirty="0" err="1">
                <a:ea typeface="+mn-lt"/>
                <a:cs typeface="+mn-lt"/>
              </a:rPr>
              <a:t>タイトル・著者名・アブスト・掲載日等</a:t>
            </a:r>
            <a:endParaRPr kumimoji="0" lang="en-US" altLang="ja-JP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kumimoji="0" lang="en-US" altLang="ja-JP" dirty="0" err="1">
                <a:ea typeface="+mn-lt"/>
                <a:cs typeface="+mn-lt"/>
              </a:rPr>
              <a:t>arXiv</a:t>
            </a:r>
            <a:r>
              <a:rPr kumimoji="0" lang="en-US" altLang="ja-JP" dirty="0">
                <a:ea typeface="+mn-lt"/>
                <a:cs typeface="+mn-lt"/>
              </a:rPr>
              <a:t> </a:t>
            </a:r>
            <a:r>
              <a:rPr kumimoji="0" lang="en-US" altLang="ja-JP" dirty="0" err="1">
                <a:ea typeface="+mn-lt"/>
                <a:cs typeface="+mn-lt"/>
              </a:rPr>
              <a:t>abstractページ上のデータをクローリング可能</a:t>
            </a:r>
            <a:endParaRPr kumimoji="0" lang="en-US" altLang="ja-JP">
              <a:ea typeface="+mn-lt"/>
              <a:cs typeface="+mn-lt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kumimoji="0" lang="en-US" altLang="ja-JP">
                <a:ea typeface="HGｺﾞｼｯｸE"/>
              </a:rPr>
              <a:t>被引用数データの入手も自動化したい</a:t>
            </a:r>
            <a:endParaRPr lang="en-US" altLang="ja-JP" dirty="0" err="1">
              <a:ea typeface="HGｺﾞｼｯｸE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</a:rPr>
              <a:t>ツイートデータはAltmetrics.comを信用していいか検証する</a:t>
            </a:r>
            <a:endParaRPr lang="en-US" altLang="ja-JP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3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AAF5B-5D84-4570-80CA-B4F539E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HGｺﾞｼｯｸE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01123-F4AC-49C2-B7B2-201BF6BF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6521" cy="4388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HGｺﾞｼｯｸE"/>
              </a:rPr>
              <a:t>１　テーマ</a:t>
            </a:r>
            <a:endParaRPr lang="ja-JP"/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２　</a:t>
            </a:r>
            <a:r>
              <a:rPr lang="ja-JP" altLang="en-US">
                <a:ea typeface="HGｺﾞｼｯｸE"/>
                <a:cs typeface="+mn-lt"/>
              </a:rPr>
              <a:t>やったこと</a:t>
            </a:r>
            <a:endParaRPr lang="ja-JP" cap="all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 dirty="0">
                <a:ea typeface="HGｺﾞｼｯｸE"/>
              </a:rPr>
              <a:t>　</a:t>
            </a:r>
            <a:r>
              <a:rPr lang="ja-JP" cap="all">
                <a:ea typeface="+mn-lt"/>
                <a:cs typeface="+mn-lt"/>
              </a:rPr>
              <a:t>２．１　論文解説YTチャネルのサンプリング</a:t>
            </a:r>
          </a:p>
          <a:p>
            <a:pPr marL="0" indent="0">
              <a:buNone/>
            </a:pPr>
            <a:r>
              <a:rPr lang="ja-JP" altLang="en-US" cap="all" dirty="0">
                <a:ea typeface="HGｺﾞｼｯｸE"/>
              </a:rPr>
              <a:t>　</a:t>
            </a:r>
            <a:r>
              <a:rPr lang="ja-JP" cap="all">
                <a:ea typeface="+mn-lt"/>
                <a:cs typeface="+mn-lt"/>
              </a:rPr>
              <a:t>２．２　チャネルからBERT, GANビデオ検索</a:t>
            </a:r>
            <a:endParaRPr lang="ja-JP" cap="all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 cap="all" dirty="0">
                <a:ea typeface="HGｺﾞｼｯｸE"/>
              </a:rPr>
              <a:t>　</a:t>
            </a:r>
            <a:r>
              <a:rPr lang="ja-JP" cap="all">
                <a:ea typeface="+mn-lt"/>
                <a:cs typeface="+mn-lt"/>
              </a:rPr>
              <a:t>２．３　論文被引用数との分析</a:t>
            </a:r>
            <a:endParaRPr lang="ja-JP" cap="all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 cap="all">
                <a:ea typeface="HGｺﾞｼｯｸE"/>
              </a:rPr>
              <a:t>　２．４　</a:t>
            </a:r>
            <a:r>
              <a:rPr lang="ja-JP" cap="all">
                <a:ea typeface="+mn-lt"/>
                <a:cs typeface="+mn-lt"/>
              </a:rPr>
              <a:t>ビデオ属性間相関</a:t>
            </a:r>
            <a:endParaRPr lang="ja-JP" cap="all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00CE5BF-D45D-4933-953A-37B63A7F2A3B}"/>
              </a:ext>
            </a:extLst>
          </p:cNvPr>
          <p:cNvSpPr txBox="1">
            <a:spLocks/>
          </p:cNvSpPr>
          <p:nvPr/>
        </p:nvSpPr>
        <p:spPr>
          <a:xfrm>
            <a:off x="6096529" y="2178567"/>
            <a:ext cx="5516521" cy="438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ja-JP" altLang="en-US">
                <a:ea typeface="HGｺﾞｼｯｸE"/>
              </a:rPr>
              <a:t>３　仮説</a:t>
            </a:r>
            <a:endParaRPr lang="ja-JP">
              <a:ea typeface="HGｺﾞｼｯｸE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ja-JP" altLang="en-US">
                <a:ea typeface="HGｺﾞｼｯｸE"/>
              </a:rPr>
              <a:t>４　</a:t>
            </a:r>
            <a:r>
              <a:rPr kumimoji="0" lang="ja-JP" altLang="en-US">
                <a:ea typeface="HGｺﾞｼｯｸE"/>
                <a:cs typeface="+mn-lt"/>
              </a:rPr>
              <a:t>課題</a:t>
            </a:r>
            <a:endParaRPr kumimoji="0" lang="ja-JP" cap="all">
              <a:ea typeface="+mn-lt"/>
              <a:cs typeface="+mn-lt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ea typeface="HGｺﾞｼｯｸE"/>
              </a:rPr>
              <a:t>５　計画</a:t>
            </a:r>
            <a:endParaRPr kumimoji="0" lang="ja-JP" altLang="en-US" dirty="0">
              <a:ea typeface="HGｺﾞｼｯｸE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262258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6305443-79F0-4337-8FFD-CCC012B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432313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000">
                <a:solidFill>
                  <a:schemeClr val="tx2"/>
                </a:solidFill>
                <a:ea typeface="HGｺﾞｼｯｸE"/>
              </a:rPr>
              <a:t>１　</a:t>
            </a:r>
            <a:r>
              <a:rPr lang="ja-JP" altLang="en-US" sz="4000">
                <a:solidFill>
                  <a:schemeClr val="tx2"/>
                </a:solidFill>
                <a:ea typeface="HGｺﾞｼｯｸE"/>
                <a:cs typeface="+mj-lt"/>
              </a:rPr>
              <a:t>音声AI</a:t>
            </a:r>
            <a:endParaRPr lang="ja-JP" altLang="en-US" sz="4000">
              <a:solidFill>
                <a:schemeClr val="tx2"/>
              </a:solidFill>
              <a:ea typeface="HGｺﾞｼｯｸ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9D8BCF-30EE-4A2B-82EF-F2D0F073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5391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  <a:ea typeface="HGｺﾞｼｯｸE"/>
              </a:rPr>
              <a:t>１．１　テクノロジー全般１．２　有望分野</a:t>
            </a:r>
            <a:endParaRPr lang="en-US" altLang="ja-JP">
              <a:solidFill>
                <a:srgbClr val="FFFFFF"/>
              </a:solidFill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5402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04996-2C54-4A14-86C7-DBA151A5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１　テーマ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108A2-79D1-4D5F-82CF-15E72F70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（ざっくり）テーマ：「論文解説ユーチューブコンテンツを通じた、萌芽的研究分野の予測に関する研究」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課題の例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ビデオ属性</a:t>
            </a:r>
            <a:r>
              <a:rPr lang="ja-JP" altLang="en-US">
                <a:solidFill>
                  <a:srgbClr val="FF0000"/>
                </a:solidFill>
                <a:ea typeface="HGｺﾞｼｯｸE"/>
              </a:rPr>
              <a:t>*</a:t>
            </a:r>
            <a:r>
              <a:rPr lang="ja-JP" altLang="en-US">
                <a:ea typeface="HGｺﾞｼｯｸE"/>
              </a:rPr>
              <a:t>の履歴と論文被引用履歴の相関</a:t>
            </a:r>
            <a:endParaRPr lang="ja-JP">
              <a:ea typeface="HGｺﾞｼｯｸE" panose="020B0909000000000000" pitchFamily="49" charset="-128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解説論文と、取り上げられた論文とにおいて、被引用数の違い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>
                <a:ea typeface="+mn-lt"/>
                <a:cs typeface="+mn-lt"/>
              </a:rPr>
              <a:t>「解説ビデオ」と「言及するビデオ」とで、違い</a:t>
            </a:r>
            <a:endParaRPr lang="ja-JP" altLang="en-US" dirty="0">
              <a:ea typeface="HGｺﾞｼｯｸE"/>
            </a:endParaRPr>
          </a:p>
          <a:p>
            <a:pPr marL="667385" lvl="1" indent="-34290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研究分野による</a:t>
            </a:r>
            <a:r>
              <a:rPr lang="ja-JP" altLang="en-US">
                <a:ea typeface="HGｺﾞｼｯｸE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上記の</a:t>
            </a:r>
            <a:r>
              <a:rPr lang="ja-JP" altLang="en-US">
                <a:ea typeface="HGｺﾞｼｯｸE"/>
              </a:rPr>
              <a:t>傾向差</a:t>
            </a:r>
            <a:endParaRPr lang="ja-JP" altLang="en-US" dirty="0">
              <a:ea typeface="HGｺﾞｼｯｸE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ja-JP">
                <a:ea typeface="+mn-lt"/>
                <a:cs typeface="+mn-lt"/>
              </a:rPr>
              <a:t>ビデオ属性：チャネル</a:t>
            </a:r>
            <a:r>
              <a:rPr lang="ja-JP" altLang="en-US">
                <a:ea typeface="+mn-lt"/>
                <a:cs typeface="+mn-lt"/>
              </a:rPr>
              <a:t>・</a:t>
            </a:r>
            <a:r>
              <a:rPr lang="ja-JP">
                <a:ea typeface="+mn-lt"/>
                <a:cs typeface="+mn-lt"/>
              </a:rPr>
              <a:t>諸</a:t>
            </a:r>
            <a:r>
              <a:rPr lang="en-US" altLang="ja-JP">
                <a:ea typeface="+mn-lt"/>
                <a:cs typeface="+mn-lt"/>
              </a:rPr>
              <a:t>count</a:t>
            </a:r>
            <a:r>
              <a:rPr lang="ja-JP">
                <a:ea typeface="+mn-lt"/>
                <a:cs typeface="+mn-lt"/>
              </a:rPr>
              <a:t>(</a:t>
            </a:r>
            <a:r>
              <a:rPr lang="en-US" altLang="ja-JP">
                <a:ea typeface="+mn-lt"/>
                <a:cs typeface="+mn-lt"/>
              </a:rPr>
              <a:t>View,</a:t>
            </a:r>
            <a:r>
              <a:rPr lang="ja-JP" altLang="en-US">
                <a:ea typeface="+mn-lt"/>
                <a:cs typeface="+mn-lt"/>
              </a:rPr>
              <a:t> Like, Di</a:t>
            </a:r>
            <a:r>
              <a:rPr lang="en-US" altLang="ja-JP" dirty="0">
                <a:ea typeface="+mn-lt"/>
                <a:cs typeface="+mn-lt"/>
              </a:rPr>
              <a:t>slike, Comment</a:t>
            </a:r>
            <a:r>
              <a:rPr lang="ja-JP" dirty="0">
                <a:ea typeface="+mn-lt"/>
                <a:cs typeface="+mn-lt"/>
              </a:rPr>
              <a:t>)・</a:t>
            </a:r>
            <a:r>
              <a:rPr lang="ja-JP" altLang="en-US" dirty="0">
                <a:ea typeface="+mn-lt"/>
                <a:cs typeface="+mn-lt"/>
              </a:rPr>
              <a:t>リリース日時等</a:t>
            </a:r>
          </a:p>
        </p:txBody>
      </p:sp>
    </p:spTree>
    <p:extLst>
      <p:ext uri="{BB962C8B-B14F-4D97-AF65-F5344CB8AC3E}">
        <p14:creationId xmlns:p14="http://schemas.microsoft.com/office/powerpoint/2010/main" val="14028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分野：AI論文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方法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グーグル検索：AIコンテンツで注目すべきYTチャネル</a:t>
            </a:r>
            <a:endParaRPr lang="ja-JP" altLang="en-US" dirty="0">
              <a:ea typeface="HGｺﾞｼｯｸE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下記条件を満たすビデオのチャネル</a:t>
            </a:r>
            <a:endParaRPr lang="ja-JP" altLang="en-US" dirty="0">
              <a:ea typeface="HGｺﾞｼｯｸE"/>
            </a:endParaRP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グローバル検索：q= 「BERT, GANのarXiv URL」</a:t>
            </a:r>
          </a:p>
          <a:p>
            <a:pPr marL="899795" lvl="2" indent="-269875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照会数1000以上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  <a:cs typeface="+mn-lt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+mn-lt"/>
                <a:cs typeface="+mn-lt"/>
              </a:rPr>
              <a:t>　</a:t>
            </a:r>
            <a:r>
              <a:rPr lang="ja-JP">
                <a:ea typeface="+mn-lt"/>
                <a:cs typeface="+mn-lt"/>
              </a:rPr>
              <a:t>２９個のチャネル取得</a:t>
            </a:r>
            <a:endParaRPr lang="ja-JP" altLang="en-US">
              <a:ea typeface="HGｺﾞｼｯｸE"/>
              <a:cs typeface="+mn-lt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　チャネルDB化・自動アップロード実装</a:t>
            </a:r>
            <a:endParaRPr lang="ja-JP" dirty="0">
              <a:ea typeface="HGｺﾞｼｯｸE"/>
            </a:endParaRPr>
          </a:p>
          <a:p>
            <a:pPr marL="305435" indent="-305435"/>
            <a:endParaRPr lang="ja-JP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２．１　</a:t>
            </a:r>
            <a:r>
              <a:rPr lang="ja-JP" altLang="en-US">
                <a:ea typeface="HGｺﾞｼｯｸE"/>
                <a:cs typeface="+mj-lt"/>
              </a:rPr>
              <a:t>論文解説YTチャネルのサンプリング</a:t>
            </a:r>
            <a:endParaRPr lang="ja-JP" altLang="en-US">
              <a:ea typeface="HGｺﾞｼｯｸE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868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抽出したチャネルから、ビデオ検索</a:t>
            </a:r>
          </a:p>
          <a:p>
            <a:pPr marL="915670" lvl="1" indent="-28575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Q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Keyword('bert', 'gan')</a:t>
            </a:r>
            <a:endParaRPr lang="ja-JP" altLang="en-US" dirty="0">
              <a:ea typeface="HGｺﾞｼｯｸE"/>
            </a:endParaRPr>
          </a:p>
          <a:p>
            <a:pPr marL="1185545" lvl="2" indent="-28575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URL(https://arxiv.org/abs/..., https://arxiv.org/pdf/...)</a:t>
            </a:r>
            <a:endParaRPr lang="ja-JP" altLang="en-US" dirty="0">
              <a:ea typeface="HGｺﾞｼｯｸE"/>
            </a:endParaRPr>
          </a:p>
          <a:p>
            <a:pPr marL="915670" lvl="1" indent="-285750">
              <a:buFont typeface="Arial" panose="05020102010507070707" pitchFamily="18" charset="2"/>
              <a:buChar char="•"/>
            </a:pPr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ビデオの属性（duration, viewCount, likeCount, ...）をDB化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  <a:p>
            <a:pPr marL="305435" indent="-305435"/>
            <a:r>
              <a:rPr lang="ja-JP" altLang="en-US">
                <a:ea typeface="HGｺﾞｼｯｸE"/>
              </a:rPr>
              <a:t>結果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合３６１件のビデオ取得</a:t>
            </a:r>
            <a:endParaRPr lang="ja-JP" altLang="en-US" dirty="0">
              <a:ea typeface="HGｺﾞｼｯｸE"/>
            </a:endParaRPr>
          </a:p>
          <a:p>
            <a:pPr marL="305435" indent="-305435"/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２．２　</a:t>
            </a:r>
            <a:r>
              <a:rPr lang="ja-JP" altLang="en-US">
                <a:ea typeface="HGｺﾞｼｯｸE"/>
                <a:cs typeface="+mj-lt"/>
              </a:rPr>
              <a:t>チャネルからBERT, GANビデオ検索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556589-C30D-470A-A904-5615D89D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09070"/>
              </p:ext>
            </p:extLst>
          </p:nvPr>
        </p:nvGraphicFramePr>
        <p:xfrm>
          <a:off x="7136027" y="3676134"/>
          <a:ext cx="3785211" cy="137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7">
                  <a:extLst>
                    <a:ext uri="{9D8B030D-6E8A-4147-A177-3AD203B41FA5}">
                      <a16:colId xmlns:a16="http://schemas.microsoft.com/office/drawing/2014/main" val="893820573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050296882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2634679581"/>
                    </a:ext>
                  </a:extLst>
                </a:gridCol>
              </a:tblGrid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6771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59399"/>
                  </a:ext>
                </a:extLst>
              </a:tr>
              <a:tr h="45994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975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950AE-8AF2-499D-940E-EF43D71726A3}"/>
              </a:ext>
            </a:extLst>
          </p:cNvPr>
          <p:cNvSpPr txBox="1"/>
          <p:nvPr/>
        </p:nvSpPr>
        <p:spPr>
          <a:xfrm>
            <a:off x="7659129" y="335485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600">
                <a:ea typeface="HGｺﾞｼｯｸE"/>
              </a:rPr>
              <a:t>表１　取得したビデオ数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7087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以下のビデオ属性を、月単位で合計を取る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コンテンツ数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Playtime</a:t>
            </a: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Count(View, Like, Dislike, Comment)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ja-JP" altLang="en-US">
                <a:ea typeface="HGｺﾞｼｯｸE"/>
              </a:rPr>
              <a:t>論文の被引用数・Tweetも同様に</a:t>
            </a: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２．３　論文被引用数との分析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22811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5592642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被引用数・Twitter・YT(q=bert)の時系列変化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 Playtimeはある程度一定値を保つ。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Twitterは、立ち上がりと減衰が早い</a:t>
            </a:r>
            <a:endParaRPr lang="ja-JP" altLang="en-US" dirty="0">
              <a:ea typeface="HGｺﾞｼｯｸE"/>
            </a:endParaRPr>
          </a:p>
          <a:p>
            <a:pPr marL="1241425" lvl="3" indent="-233680">
              <a:buFont typeface="Courier New" panose="05020102010507070707" pitchFamily="18" charset="2"/>
              <a:buChar char="o"/>
            </a:pPr>
            <a:r>
              <a:rPr lang="ja-JP" altLang="en-US">
                <a:ea typeface="HGｺﾞｼｯｸE"/>
              </a:rPr>
              <a:t>そもそも、全ツイートが取得できているのか？近いものが集中的に捉えられているのでは？</a:t>
            </a:r>
            <a:endParaRPr lang="ja-JP" altLang="en-US" dirty="0">
              <a:ea typeface="HGｺﾞｼｯｸE"/>
            </a:endParaRPr>
          </a:p>
          <a:p>
            <a:pPr marL="629920" lvl="1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 PlaytimeとViewCountとは、正の相関が強いとは言えない。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２．３　論文被引用数との分析（BERT）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  <p:pic>
        <p:nvPicPr>
          <p:cNvPr id="2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F6A80F3-5692-475F-B278-3AEBF699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40" y="2048011"/>
            <a:ext cx="5801497" cy="41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29CA8D-3FF9-45F4-AFE7-A8FACDE4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172"/>
            <a:ext cx="4039706" cy="4584465"/>
          </a:xfrm>
        </p:spPr>
        <p:txBody>
          <a:bodyPr>
            <a:normAutofit/>
          </a:bodyPr>
          <a:lstStyle/>
          <a:p>
            <a:pPr marL="305435" indent="-305435"/>
            <a:r>
              <a:rPr lang="ja-JP" altLang="en-US">
                <a:ea typeface="HGｺﾞｼｯｸE"/>
              </a:rPr>
              <a:t>被引用数・Twitter・YT(q=gan)の時系列変化</a:t>
            </a:r>
            <a:endParaRPr lang="ja-JP" altLang="en-US" dirty="0">
              <a:ea typeface="HGｺﾞｼｯｸE"/>
            </a:endParaRP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YT Playtimeは持続的に維持される。</a:t>
            </a: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Twitterは、減衰が見られない</a:t>
            </a:r>
          </a:p>
          <a:p>
            <a:pPr marL="305435" indent="0">
              <a:buFont typeface="Arial" panose="05020102010507070707" pitchFamily="18" charset="2"/>
              <a:buChar char="•"/>
            </a:pPr>
            <a:r>
              <a:rPr lang="ja-JP" altLang="en-US">
                <a:ea typeface="HGｺﾞｼｯｸE"/>
              </a:rPr>
              <a:t>ViewCountの爆発が見られる</a:t>
            </a:r>
            <a:endParaRPr lang="ja-JP" altLang="en-US" dirty="0">
              <a:ea typeface="HGｺﾞｼｯｸE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ja-JP" altLang="en-US" dirty="0">
              <a:ea typeface="HGｺﾞｼｯｸE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C3115C6-4056-40F2-83A1-91D9789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>
                <a:ea typeface="HGｺﾞｼｯｸE"/>
              </a:rPr>
              <a:t>２．３　論文被引用数との分析（GAN）</a:t>
            </a:r>
            <a:endParaRPr lang="ja-JP" altLang="en-US">
              <a:ea typeface="HGｺﾞｼｯｸE"/>
              <a:cs typeface="+mj-lt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0F5A0B0-CB03-4128-BDFA-C03FD373F6AF}"/>
              </a:ext>
            </a:extLst>
          </p:cNvPr>
          <p:cNvSpPr txBox="1">
            <a:spLocks/>
          </p:cNvSpPr>
          <p:nvPr/>
        </p:nvSpPr>
        <p:spPr>
          <a:xfrm>
            <a:off x="579263" y="700226"/>
            <a:ext cx="11029616" cy="51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0" lang="ja-JP" altLang="en-US" sz="1600">
                <a:ea typeface="HGｺﾞｼｯｸE"/>
              </a:rPr>
              <a:t>２　やったこと</a:t>
            </a:r>
            <a:endParaRPr kumimoji="1" lang="ja-JP" altLang="en-US" sz="1600"/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A00BD227-1195-4A35-B2CB-917A0653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09" y="2207364"/>
            <a:ext cx="6910086" cy="40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7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近況報告（１）</vt:lpstr>
      <vt:lpstr>目次</vt:lpstr>
      <vt:lpstr>１　音声AI</vt:lpstr>
      <vt:lpstr>１　テーマ</vt:lpstr>
      <vt:lpstr>２．１　論文解説YTチャネルのサンプリング</vt:lpstr>
      <vt:lpstr>２．２　チャネルからBERT, GANビデオ検索</vt:lpstr>
      <vt:lpstr>２．３　論文被引用数との分析</vt:lpstr>
      <vt:lpstr>２．３　論文被引用数との分析（BERT）</vt:lpstr>
      <vt:lpstr>２．３　論文被引用数との分析（GAN）</vt:lpstr>
      <vt:lpstr>２．４　ビデオ属性間相関（q=BERT）</vt:lpstr>
      <vt:lpstr>２．４　ビデオ属性間相関（q=url）</vt:lpstr>
      <vt:lpstr>３　仮説</vt:lpstr>
      <vt:lpstr>４　課題</vt:lpstr>
      <vt:lpstr>５　計画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4653</cp:revision>
  <dcterms:created xsi:type="dcterms:W3CDTF">2012-07-27T23:28:17Z</dcterms:created>
  <dcterms:modified xsi:type="dcterms:W3CDTF">2020-04-30T11:21:01Z</dcterms:modified>
</cp:coreProperties>
</file>