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</p:sldMasterIdLst>
  <p:notesMasterIdLst>
    <p:notesMasterId r:id="rId20"/>
  </p:notesMasterIdLst>
  <p:sldIdLst>
    <p:sldId id="324" r:id="rId3"/>
    <p:sldId id="325" r:id="rId4"/>
    <p:sldId id="326" r:id="rId5"/>
    <p:sldId id="317" r:id="rId6"/>
    <p:sldId id="332" r:id="rId7"/>
    <p:sldId id="320" r:id="rId8"/>
    <p:sldId id="321" r:id="rId9"/>
    <p:sldId id="327" r:id="rId10"/>
    <p:sldId id="319" r:id="rId11"/>
    <p:sldId id="331" r:id="rId12"/>
    <p:sldId id="309" r:id="rId13"/>
    <p:sldId id="313" r:id="rId14"/>
    <p:sldId id="315" r:id="rId15"/>
    <p:sldId id="316" r:id="rId16"/>
    <p:sldId id="322" r:id="rId17"/>
    <p:sldId id="323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CDAB9770-1F5A-93F3-BA32-7AA73F57032F}" v="318" dt="2020-06-12T03:01:33.151"/>
    <p1510:client id="{D623AB0F-C592-CE04-2F50-CD615B73F728}" v="81" dt="2020-06-12T01:46:20.966"/>
    <p1510:client id="{DA258EBF-EF49-1425-E5B7-81DDB0DBA7C0}" v="1363" dt="2020-09-10T06:31:55.215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53469" y="2694658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2020/09/10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論文言及目的によるメトリック分析(3/3)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321834" cy="136169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AAS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771267B-3B32-479A-B291-BFF0D7E0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" y="1942324"/>
            <a:ext cx="8846094" cy="329401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3E283-D514-4AD9-BCC1-E914812F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7373"/>
              </p:ext>
            </p:extLst>
          </p:nvPr>
        </p:nvGraphicFramePr>
        <p:xfrm>
          <a:off x="1324018" y="5347791"/>
          <a:ext cx="6957565" cy="110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11">
                  <a:extLst>
                    <a:ext uri="{9D8B030D-6E8A-4147-A177-3AD203B41FA5}">
                      <a16:colId xmlns:a16="http://schemas.microsoft.com/office/drawing/2014/main" val="1625618861"/>
                    </a:ext>
                  </a:extLst>
                </a:gridCol>
                <a:gridCol w="822150">
                  <a:extLst>
                    <a:ext uri="{9D8B030D-6E8A-4147-A177-3AD203B41FA5}">
                      <a16:colId xmlns:a16="http://schemas.microsoft.com/office/drawing/2014/main" val="2938533858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104574104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358075512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63806914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3532715993"/>
                    </a:ext>
                  </a:extLst>
                </a:gridCol>
                <a:gridCol w="822150">
                  <a:extLst>
                    <a:ext uri="{9D8B030D-6E8A-4147-A177-3AD203B41FA5}">
                      <a16:colId xmlns:a16="http://schemas.microsoft.com/office/drawing/2014/main" val="1777163978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982947121"/>
                    </a:ext>
                  </a:extLst>
                </a:gridCol>
                <a:gridCol w="447346">
                  <a:extLst>
                    <a:ext uri="{9D8B030D-6E8A-4147-A177-3AD203B41FA5}">
                      <a16:colId xmlns:a16="http://schemas.microsoft.com/office/drawing/2014/main" val="119704188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1983941721"/>
                    </a:ext>
                  </a:extLst>
                </a:gridCol>
                <a:gridCol w="622188">
                  <a:extLst>
                    <a:ext uri="{9D8B030D-6E8A-4147-A177-3AD203B41FA5}">
                      <a16:colId xmlns:a16="http://schemas.microsoft.com/office/drawing/2014/main" val="3600389694"/>
                    </a:ext>
                  </a:extLst>
                </a:gridCol>
              </a:tblGrid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93097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08400218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382369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0.0012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0.1057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0.7001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3298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506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言及目的による動画人気度の違い(1/3)</a:t>
            </a:r>
            <a:endParaRPr lang="en-US"/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1305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目的：言及目的による動画人気度の違いを評価する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 論文言及動画のメトリックス分析</a:t>
            </a:r>
            <a:endParaRPr lang="ja-JP"/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分野: (1)COMP+MATH (2)Environmental+Earth+Agricultural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タイプ: Journals OR Conference Proceedings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前年度Scopus CiteScore上位ソース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(1)から284(5%)・(2)から60(1%)のソース取得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論文: 上記ソースから14.01~14.06で出版された論稿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プラットフォーム: YouTube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ターゲット論文の(1)「DOI」　(2)「DOIからのRedirection URL」を動画説明文に含むこと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取得後は論文言及目的ラベル付け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(1) 143本 (2) 112本の動画入手・ラベル付け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438119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言及目的による動画人気度の違い(2/3)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471147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方法：動画ビューを「論文出版・動画公開時間差」でプロット(図１)</a:t>
            </a:r>
            <a:endParaRPr lang="ja-JP">
              <a:latin typeface="Meiryo"/>
              <a:ea typeface="Meiryo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フィルタ：ビュー1000以上の動画に絞る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2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89本/260本(34%)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動画ビューは(1)露出度と(2)コンテンツに影響を受ける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(1)露出度の影響を抑える方法として、ビューを購読者数でスケール化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（図２）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動画メトリックス分析</a:t>
            </a:r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3BEBD-0F33-42F0-82C7-5F70DCFD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76" y="1011726"/>
            <a:ext cx="4225839" cy="2618877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A736CC-A02B-4B83-A7D4-FF912192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72" y="3752184"/>
            <a:ext cx="4225839" cy="2607500"/>
          </a:xfrm>
          <a:prstGeom prst="rect">
            <a:avLst/>
          </a:prstGeom>
        </p:spPr>
      </p:pic>
      <p:sp>
        <p:nvSpPr>
          <p:cNvPr id="4" name="TextShape 2">
            <a:extLst>
              <a:ext uri="{FF2B5EF4-FFF2-40B4-BE49-F238E27FC236}">
                <a16:creationId xmlns:a16="http://schemas.microsoft.com/office/drawing/2014/main" id="{C1C257CC-3FF4-4D28-B6D0-11C5E33668F7}"/>
              </a:ext>
            </a:extLst>
          </p:cNvPr>
          <p:cNvSpPr txBox="1"/>
          <p:nvPr/>
        </p:nvSpPr>
        <p:spPr>
          <a:xfrm>
            <a:off x="4690738" y="3506329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図１　動画ビュー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E71E7336-7782-4DF3-9E3C-B82162DF4982}"/>
              </a:ext>
            </a:extLst>
          </p:cNvPr>
          <p:cNvSpPr txBox="1"/>
          <p:nvPr/>
        </p:nvSpPr>
        <p:spPr>
          <a:xfrm>
            <a:off x="4688833" y="625144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図２　スケールされた動画ビュー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306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言及目的による動画人気度の違い(3/3)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15103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研究紹介動画と補足資料は出版後1年以内に投稿されている。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スケールされたビューは、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解説・評価動画(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explanation/assessment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論文補足動画(supplementary)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研究紹介動画(news)</a:t>
            </a:r>
            <a:endParaRPr lang="ja-JP">
              <a:latin typeface="Meiryo"/>
              <a:ea typeface="Meiryo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　の順で高い傾向が見受けられる。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但し、最新の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購読者数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で一律にスケール化している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参照動画(reference)は幅広く分布する→ref動画をスタイル別に分けると？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動画メトリックス分析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253FE-5AD5-4975-9AC5-E620AA2F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82" y="1589081"/>
            <a:ext cx="4977480" cy="30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動画メトリックス相関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957862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動画：2014, 2019 Comp分野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Like・dislikeが0でない動画を対象(N=30)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Durationと各Count間では弱い相関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各Count間に強い相関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一般的なサイエンスコミュニケーション動画と比較すると？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動画メトリックス分析</a:t>
            </a: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3C12D7-0917-4ED7-A83F-FA0F7482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85" y="947499"/>
            <a:ext cx="3258326" cy="5883605"/>
          </a:xfrm>
          <a:prstGeom prst="rect">
            <a:avLst/>
          </a:prstGeom>
        </p:spPr>
      </p:pic>
      <p:sp>
        <p:nvSpPr>
          <p:cNvPr id="2" name="TextShape 2">
            <a:extLst>
              <a:ext uri="{FF2B5EF4-FFF2-40B4-BE49-F238E27FC236}">
                <a16:creationId xmlns:a16="http://schemas.microsoft.com/office/drawing/2014/main" id="{3AED08B3-13D8-4E8B-8129-5A3A389F2ED2}"/>
              </a:ext>
            </a:extLst>
          </p:cNvPr>
          <p:cNvSpPr txBox="1"/>
          <p:nvPr/>
        </p:nvSpPr>
        <p:spPr>
          <a:xfrm>
            <a:off x="5138381" y="623231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図３　動画メトリックス間相関図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68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8AE5DCA3-7FE8-491D-9A2F-58501039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12" y="2301691"/>
            <a:ext cx="5000505" cy="3029369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出版早期動画公開と被引用数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271487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論文出版早期の動画公開と被引用数の伸びの関係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論文出版日から９０日以内に言及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動画が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公開された論文に絞る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論文出版日として、当ジャーナルの年月に１日を付与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br>
              <a:rPr lang="ja-JP" alt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</a:b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→３年間に渡ってp値が高く、有意性が弱いと見られる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DE39FB-AEA5-4610-A0C5-817F5331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94329"/>
              </p:ext>
            </p:extLst>
          </p:nvPr>
        </p:nvGraphicFramePr>
        <p:xfrm>
          <a:off x="4954593" y="1243430"/>
          <a:ext cx="3907557" cy="9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90">
                  <a:extLst>
                    <a:ext uri="{9D8B030D-6E8A-4147-A177-3AD203B41FA5}">
                      <a16:colId xmlns:a16="http://schemas.microsoft.com/office/drawing/2014/main" val="577831309"/>
                    </a:ext>
                  </a:extLst>
                </a:gridCol>
                <a:gridCol w="849024">
                  <a:extLst>
                    <a:ext uri="{9D8B030D-6E8A-4147-A177-3AD203B41FA5}">
                      <a16:colId xmlns:a16="http://schemas.microsoft.com/office/drawing/2014/main" val="1630887097"/>
                    </a:ext>
                  </a:extLst>
                </a:gridCol>
                <a:gridCol w="818336">
                  <a:extLst>
                    <a:ext uri="{9D8B030D-6E8A-4147-A177-3AD203B41FA5}">
                      <a16:colId xmlns:a16="http://schemas.microsoft.com/office/drawing/2014/main" val="2717857721"/>
                    </a:ext>
                  </a:extLst>
                </a:gridCol>
                <a:gridCol w="808107">
                  <a:extLst>
                    <a:ext uri="{9D8B030D-6E8A-4147-A177-3AD203B41FA5}">
                      <a16:colId xmlns:a16="http://schemas.microsoft.com/office/drawing/2014/main" val="1413985805"/>
                    </a:ext>
                  </a:extLst>
                </a:gridCol>
              </a:tblGrid>
              <a:tr h="33550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78354605"/>
                  </a:ext>
                </a:extLst>
              </a:tr>
              <a:tr h="23765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>
                          <a:effectLst/>
                        </a:rPr>
                        <a:t>3382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>
                          <a:effectLst/>
                        </a:rPr>
                        <a:t>3418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>
                          <a:effectLst/>
                        </a:rPr>
                        <a:t>3297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76193927"/>
                  </a:ext>
                </a:extLst>
              </a:tr>
              <a:tr h="33550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内、早期動画付き論稿数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20(0.6%)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20(0.6%)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19(0.6%)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090723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364FE6-026C-437E-8DA1-55E6247D8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29977"/>
              </p:ext>
            </p:extLst>
          </p:nvPr>
        </p:nvGraphicFramePr>
        <p:xfrm>
          <a:off x="4409397" y="5490225"/>
          <a:ext cx="481177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38">
                  <a:extLst>
                    <a:ext uri="{9D8B030D-6E8A-4147-A177-3AD203B41FA5}">
                      <a16:colId xmlns:a16="http://schemas.microsoft.com/office/drawing/2014/main" val="509955990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1802364942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3324142034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2691349195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1054058579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789108152"/>
                    </a:ext>
                  </a:extLst>
                </a:gridCol>
                <a:gridCol w="654135">
                  <a:extLst>
                    <a:ext uri="{9D8B030D-6E8A-4147-A177-3AD203B41FA5}">
                      <a16:colId xmlns:a16="http://schemas.microsoft.com/office/drawing/2014/main" val="136151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Year​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2019​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2017​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2014​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9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Set​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w/o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w/o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w/o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 video​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3365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Mean​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0.7​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0.7​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1.1​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1.3​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1.3​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1.5​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76313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P-value​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0.7823​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0.0871​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0.0535​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23434"/>
                  </a:ext>
                </a:extLst>
              </a:tr>
            </a:tbl>
          </a:graphicData>
        </a:graphic>
      </p:graphicFrame>
      <p:sp>
        <p:nvSpPr>
          <p:cNvPr id="17" name="TextShape 2">
            <a:extLst>
              <a:ext uri="{FF2B5EF4-FFF2-40B4-BE49-F238E27FC236}">
                <a16:creationId xmlns:a16="http://schemas.microsoft.com/office/drawing/2014/main" id="{823ECA25-4957-404D-AD72-6E034A851C00}"/>
              </a:ext>
            </a:extLst>
          </p:cNvPr>
          <p:cNvSpPr txBox="1"/>
          <p:nvPr/>
        </p:nvSpPr>
        <p:spPr>
          <a:xfrm>
            <a:off x="4736657" y="642361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図６　年度別被引用数プロットとt-test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21" name="TextShape 2">
            <a:extLst>
              <a:ext uri="{FF2B5EF4-FFF2-40B4-BE49-F238E27FC236}">
                <a16:creationId xmlns:a16="http://schemas.microsoft.com/office/drawing/2014/main" id="{3ACB29E4-45B8-4133-A6FC-39893C56FE12}"/>
              </a:ext>
            </a:extLst>
          </p:cNvPr>
          <p:cNvSpPr txBox="1"/>
          <p:nvPr/>
        </p:nvSpPr>
        <p:spPr>
          <a:xfrm>
            <a:off x="4841870" y="885559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表３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653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2694E1-F84B-453A-AB68-A32BBEB9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81634"/>
              </p:ext>
            </p:extLst>
          </p:nvPr>
        </p:nvGraphicFramePr>
        <p:xfrm>
          <a:off x="4408759" y="5480022"/>
          <a:ext cx="481177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38">
                  <a:extLst>
                    <a:ext uri="{9D8B030D-6E8A-4147-A177-3AD203B41FA5}">
                      <a16:colId xmlns:a16="http://schemas.microsoft.com/office/drawing/2014/main" val="509955990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1802364942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3324142034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2691349195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1054058579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789108152"/>
                    </a:ext>
                  </a:extLst>
                </a:gridCol>
                <a:gridCol w="654135">
                  <a:extLst>
                    <a:ext uri="{9D8B030D-6E8A-4147-A177-3AD203B41FA5}">
                      <a16:colId xmlns:a16="http://schemas.microsoft.com/office/drawing/2014/main" val="136151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9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3365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</a:t>
                      </a:r>
                      <a:endParaRPr lang="en-US" sz="11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76313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0.0001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0.0022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23434"/>
                  </a:ext>
                </a:extLst>
              </a:tr>
            </a:tbl>
          </a:graphicData>
        </a:graphic>
      </p:graphicFrame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出版早期動画公開とAAS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271487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論文出版早期の動画公開とAASの伸びの関係</a:t>
            </a:r>
            <a:endParaRPr lang="en-US" alt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前と同様に、論文出版日から９０日以内に言及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動画が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公開された論文に絞る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早期動画公開グループは、最新論文(2019)のAASの伸びに有意な違いを見せる</a:t>
            </a:r>
            <a:endParaRPr lang="en-US" alt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2014では有意性がなく(p=0.20)、AAS平均値の大小が逆転している</a:t>
            </a:r>
            <a:endParaRPr lang="ja-JP"/>
          </a:p>
          <a:p>
            <a:pPr>
              <a:lnSpc>
                <a:spcPct val="150000"/>
              </a:lnSpc>
              <a:buClr>
                <a:srgbClr val="ED7D31"/>
              </a:buClr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DE39FB-AEA5-4610-A0C5-817F5331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01934"/>
              </p:ext>
            </p:extLst>
          </p:nvPr>
        </p:nvGraphicFramePr>
        <p:xfrm>
          <a:off x="4916333" y="1281690"/>
          <a:ext cx="3907557" cy="100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90">
                  <a:extLst>
                    <a:ext uri="{9D8B030D-6E8A-4147-A177-3AD203B41FA5}">
                      <a16:colId xmlns:a16="http://schemas.microsoft.com/office/drawing/2014/main" val="577831309"/>
                    </a:ext>
                  </a:extLst>
                </a:gridCol>
                <a:gridCol w="849024">
                  <a:extLst>
                    <a:ext uri="{9D8B030D-6E8A-4147-A177-3AD203B41FA5}">
                      <a16:colId xmlns:a16="http://schemas.microsoft.com/office/drawing/2014/main" val="1630887097"/>
                    </a:ext>
                  </a:extLst>
                </a:gridCol>
                <a:gridCol w="818336">
                  <a:extLst>
                    <a:ext uri="{9D8B030D-6E8A-4147-A177-3AD203B41FA5}">
                      <a16:colId xmlns:a16="http://schemas.microsoft.com/office/drawing/2014/main" val="2717857721"/>
                    </a:ext>
                  </a:extLst>
                </a:gridCol>
                <a:gridCol w="808107">
                  <a:extLst>
                    <a:ext uri="{9D8B030D-6E8A-4147-A177-3AD203B41FA5}">
                      <a16:colId xmlns:a16="http://schemas.microsoft.com/office/drawing/2014/main" val="1413985805"/>
                    </a:ext>
                  </a:extLst>
                </a:gridCol>
              </a:tblGrid>
              <a:tr h="34963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78354605"/>
                  </a:ext>
                </a:extLst>
              </a:tr>
              <a:tr h="24765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13057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10969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9022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76193927"/>
                  </a:ext>
                </a:extLst>
              </a:tr>
              <a:tr h="34963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内、早期動画付き論稿数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20(0.3%)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20(0.3%)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19(0.3%)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0907231"/>
                  </a:ext>
                </a:extLst>
              </a:tr>
            </a:tbl>
          </a:graphicData>
        </a:graphic>
      </p:graphicFrame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B4BFE-597C-4722-A885-9A9DD64C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12" y="2301692"/>
            <a:ext cx="5000506" cy="3029369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9A63F5AF-9DF0-479A-8EC4-A33078FE3727}"/>
              </a:ext>
            </a:extLst>
          </p:cNvPr>
          <p:cNvSpPr txBox="1"/>
          <p:nvPr/>
        </p:nvSpPr>
        <p:spPr>
          <a:xfrm>
            <a:off x="4688832" y="642361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図７　年度別被引用数プロットとt-test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C9C5DEDD-8EFF-4CDF-A594-AF2D79A2BD4F}"/>
              </a:ext>
            </a:extLst>
          </p:cNvPr>
          <p:cNvSpPr txBox="1"/>
          <p:nvPr/>
        </p:nvSpPr>
        <p:spPr>
          <a:xfrm>
            <a:off x="4841870" y="885559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表４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825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動画目的・スタイルによる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動画公開の目的、視覚・音声スタイルと論文メトリックスとの相関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分野による違い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生命・惑星科学分野に対して分析を行い、数学・コンピューター科学の場合と比較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動画が作られる論文の特徴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動画政策が集中される小分野を分析(Scopus sub-subject)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言及論文のトレンドを抽出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例)BERTを用いて、Abstractをベクトル化、クラスタリング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192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テーマ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動画基盤リサーチコミュニケーションのリサーチメトリックスへの影響力の推定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課題：近年、論文関連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画を公開する取り組みが、加速度的に増えている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が、その公開について定量的に十分検証されていない。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目標：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YT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リサーチコミュニケーションの必要性を検証し、効果的なリサーチコミュニケーション方法を明らかにする。</a:t>
            </a:r>
            <a:endParaRPr lang="en-US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en-US" sz="12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*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リサーチコミュニケーション：学術文献を言及するサイエンスコミュニケーション</a:t>
            </a:r>
            <a:endParaRPr lang="ja-JP" sz="12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RQ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リサーチコミュニケーションにおいて、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動画公開が有効と言えるか？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ターゲット視聴者によって、どのような動画公開方式が特に効果的と考えられるか？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動画リサーチコミュニケーションの効果検証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958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動画基盤リサーチコミュニケーションの有意な効果を検証し、重要性を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確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認</a:t>
            </a: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2014, 2017, 2019 Scopus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入手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分野: Computer Science + Mathematics</a:t>
            </a:r>
            <a:endParaRPr lang="ja-JP">
              <a:latin typeface="Arial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タイプ: Journals/Conference Proceedings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前年度Scopus CiteScore上位5%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156(2019)/168(2017)/155(2014)件選択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論文: 上記ソースから1~6月で出版された論稿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プラットフォーム: YouTube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ターゲット論文の(1)「DOI」　(2)「DOIからのRedirection URL」を動画説明文に含むこと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80(2019)/107(2017)/148(2014)本の動画を入手</a:t>
            </a:r>
          </a:p>
        </p:txBody>
      </p:sp>
    </p:spTree>
    <p:extLst>
      <p:ext uri="{BB962C8B-B14F-4D97-AF65-F5344CB8AC3E}">
        <p14:creationId xmlns:p14="http://schemas.microsoft.com/office/powerpoint/2010/main" val="489695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動画付き論文と被引用数(1/2)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6713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動画付き・無しグループで被引用数の分布を調査・統計分析</a:t>
            </a:r>
            <a:endParaRPr 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2014, 2017, 2019 Comp分野論稿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１以上の被引用数が登録されている論稿のみを選択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分析: 各年度において、両グループのlog(被引用数)分布をt-検定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sz="1400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0CC0E5-F87D-4E20-A1FC-7041E3819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33444"/>
              </p:ext>
            </p:extLst>
          </p:nvPr>
        </p:nvGraphicFramePr>
        <p:xfrm>
          <a:off x="1865146" y="3395523"/>
          <a:ext cx="5491706" cy="201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668">
                  <a:extLst>
                    <a:ext uri="{9D8B030D-6E8A-4147-A177-3AD203B41FA5}">
                      <a16:colId xmlns:a16="http://schemas.microsoft.com/office/drawing/2014/main" val="577831309"/>
                    </a:ext>
                  </a:extLst>
                </a:gridCol>
                <a:gridCol w="1193224">
                  <a:extLst>
                    <a:ext uri="{9D8B030D-6E8A-4147-A177-3AD203B41FA5}">
                      <a16:colId xmlns:a16="http://schemas.microsoft.com/office/drawing/2014/main" val="1630887097"/>
                    </a:ext>
                  </a:extLst>
                </a:gridCol>
                <a:gridCol w="1150095">
                  <a:extLst>
                    <a:ext uri="{9D8B030D-6E8A-4147-A177-3AD203B41FA5}">
                      <a16:colId xmlns:a16="http://schemas.microsoft.com/office/drawing/2014/main" val="2717857721"/>
                    </a:ext>
                  </a:extLst>
                </a:gridCol>
                <a:gridCol w="1135719">
                  <a:extLst>
                    <a:ext uri="{9D8B030D-6E8A-4147-A177-3AD203B41FA5}">
                      <a16:colId xmlns:a16="http://schemas.microsoft.com/office/drawing/2014/main" val="1413985805"/>
                    </a:ext>
                  </a:extLst>
                </a:gridCol>
              </a:tblGrid>
              <a:tr h="45571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78354605"/>
                  </a:ext>
                </a:extLst>
              </a:tr>
              <a:tr h="32551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14330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11353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9336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54697490"/>
                  </a:ext>
                </a:extLst>
              </a:tr>
              <a:tr h="45571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内、被引用数無し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1273(8.9%)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384(3.4%)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314(3.4%)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52835554"/>
                  </a:ext>
                </a:extLst>
              </a:tr>
              <a:tr h="32551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13057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10969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9022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76193927"/>
                  </a:ext>
                </a:extLst>
              </a:tr>
              <a:tr h="45571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62(0.5%)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71(0.6%)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100(1.1%)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0907231"/>
                  </a:ext>
                </a:extLst>
              </a:tr>
            </a:tbl>
          </a:graphicData>
        </a:graphic>
      </p:graphicFrame>
      <p:sp>
        <p:nvSpPr>
          <p:cNvPr id="7" name="TextShape 2">
            <a:extLst>
              <a:ext uri="{FF2B5EF4-FFF2-40B4-BE49-F238E27FC236}">
                <a16:creationId xmlns:a16="http://schemas.microsoft.com/office/drawing/2014/main" id="{E1C01563-80FD-444F-B614-B00275A674A5}"/>
              </a:ext>
            </a:extLst>
          </p:cNvPr>
          <p:cNvSpPr txBox="1"/>
          <p:nvPr/>
        </p:nvSpPr>
        <p:spPr>
          <a:xfrm>
            <a:off x="2441092" y="299939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表１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27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0E3529-D576-44D9-80D2-C53B3452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6" y="1085228"/>
            <a:ext cx="4923986" cy="2965870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動画付き論文と被引用数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(2/2)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225654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出版後1年ほど(2019)の論稿では、被引用数平均値に有意な違いは見られていない。</a:t>
            </a:r>
            <a:endParaRPr lang="en-US" altLang="ja-JP">
              <a:latin typeface="Arial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時間が経つほど、動画付きグループの平均値が無しグループより有意に大きくなる傾向が見える。</a:t>
            </a:r>
            <a:endParaRPr lang="en-US" altLang="ja-JP"/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FA46E4-FB13-491F-BF0C-3FC90FA0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12884"/>
              </p:ext>
            </p:extLst>
          </p:nvPr>
        </p:nvGraphicFramePr>
        <p:xfrm>
          <a:off x="4591129" y="4084192"/>
          <a:ext cx="43094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05">
                  <a:extLst>
                    <a:ext uri="{9D8B030D-6E8A-4147-A177-3AD203B41FA5}">
                      <a16:colId xmlns:a16="http://schemas.microsoft.com/office/drawing/2014/main" val="3095802683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669203551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4017551747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2082313844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389782699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464878025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2412439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4861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1.3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1.3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87197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0.1660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0.0002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34023"/>
                  </a:ext>
                </a:extLst>
              </a:tr>
            </a:tbl>
          </a:graphicData>
        </a:graphic>
      </p:graphicFrame>
      <p:sp>
        <p:nvSpPr>
          <p:cNvPr id="5" name="TextShape 2">
            <a:extLst>
              <a:ext uri="{FF2B5EF4-FFF2-40B4-BE49-F238E27FC236}">
                <a16:creationId xmlns:a16="http://schemas.microsoft.com/office/drawing/2014/main" id="{5136417D-8E1F-4F3C-9678-079579A736EA}"/>
              </a:ext>
            </a:extLst>
          </p:cNvPr>
          <p:cNvSpPr txBox="1"/>
          <p:nvPr/>
        </p:nvSpPr>
        <p:spPr>
          <a:xfrm>
            <a:off x="4784481" y="541930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図５　年度別被引用数プロットとt-test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A737099-BC5A-4505-B4D5-4DCE6F3B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72" y="1085488"/>
            <a:ext cx="4998168" cy="29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0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動画付き論文とAAS(1/2)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6713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動画付き・無しグループでAAS*の分布を調査・統計分析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2014, 2017, 2019 Comp分野論稿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AASが付与されている論稿**のみを対象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分析: 各年度において、両グループのlog(AAS)分布をt-検定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AAS計算に当言及動画セットは直接寄与しない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EA244-84CC-447F-AFC6-0F97B0F15163}"/>
              </a:ext>
            </a:extLst>
          </p:cNvPr>
          <p:cNvSpPr txBox="1"/>
          <p:nvPr/>
        </p:nvSpPr>
        <p:spPr>
          <a:xfrm>
            <a:off x="244861" y="6328107"/>
            <a:ext cx="85012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ea typeface="Meiryo"/>
              </a:rPr>
              <a:t>*</a:t>
            </a:r>
            <a:r>
              <a:rPr lang="en-US" altLang="ja-JP" sz="1200">
                <a:ea typeface="Meiryo"/>
              </a:rPr>
              <a:t>AAS: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Altmetric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Attention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Score.</a:t>
            </a:r>
            <a:r>
              <a:rPr lang="ja-JP" altLang="en-US" sz="1200">
                <a:ea typeface="Meiryo"/>
              </a:rPr>
              <a:t> 米</a:t>
            </a:r>
            <a:r>
              <a:rPr lang="en-US" altLang="ja-JP" sz="1200">
                <a:ea typeface="Meiryo"/>
              </a:rPr>
              <a:t>Altmetric</a:t>
            </a:r>
            <a:r>
              <a:rPr lang="ja-JP" altLang="en-US" sz="1200">
                <a:ea typeface="Meiryo"/>
              </a:rPr>
              <a:t>社が学術文献に付与する、代表的な</a:t>
            </a:r>
            <a:r>
              <a:rPr lang="en-US" altLang="ja-JP" sz="1200">
                <a:ea typeface="Meiryo"/>
              </a:rPr>
              <a:t>Alternative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metric</a:t>
            </a:r>
            <a:r>
              <a:rPr lang="ja-JP" altLang="en-US" sz="1200">
                <a:ea typeface="Meiryo"/>
              </a:rPr>
              <a:t>の一つ。</a:t>
            </a:r>
          </a:p>
          <a:p>
            <a:r>
              <a:rPr lang="ja-JP" altLang="en-US" sz="1200">
                <a:ea typeface="Meiryo"/>
              </a:rPr>
              <a:t>**DOI redirection先・Pubmedページから取得を試み、見られない場合は未発見扱い</a:t>
            </a:r>
            <a:endParaRPr lang="ja-JP" altLang="en-US" sz="1200" dirty="0">
              <a:ea typeface="Meiry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2F05E-63FC-4F2E-845E-C796DF0E1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08025"/>
              </p:ext>
            </p:extLst>
          </p:nvPr>
        </p:nvGraphicFramePr>
        <p:xfrm>
          <a:off x="1759932" y="3452912"/>
          <a:ext cx="5930388" cy="19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48">
                  <a:extLst>
                    <a:ext uri="{9D8B030D-6E8A-4147-A177-3AD203B41FA5}">
                      <a16:colId xmlns:a16="http://schemas.microsoft.com/office/drawing/2014/main" val="3923389299"/>
                    </a:ext>
                  </a:extLst>
                </a:gridCol>
                <a:gridCol w="1412663">
                  <a:extLst>
                    <a:ext uri="{9D8B030D-6E8A-4147-A177-3AD203B41FA5}">
                      <a16:colId xmlns:a16="http://schemas.microsoft.com/office/drawing/2014/main" val="1508184153"/>
                    </a:ext>
                  </a:extLst>
                </a:gridCol>
                <a:gridCol w="1286781">
                  <a:extLst>
                    <a:ext uri="{9D8B030D-6E8A-4147-A177-3AD203B41FA5}">
                      <a16:colId xmlns:a16="http://schemas.microsoft.com/office/drawing/2014/main" val="3738296192"/>
                    </a:ext>
                  </a:extLst>
                </a:gridCol>
                <a:gridCol w="1272796">
                  <a:extLst>
                    <a:ext uri="{9D8B030D-6E8A-4147-A177-3AD203B41FA5}">
                      <a16:colId xmlns:a16="http://schemas.microsoft.com/office/drawing/2014/main" val="1518786041"/>
                    </a:ext>
                  </a:extLst>
                </a:gridCol>
              </a:tblGrid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71206436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14330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11353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9336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70368231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</a:t>
                      </a:r>
                      <a:r>
                        <a:rPr lang="en-US" sz="1400">
                          <a:effectLst/>
                        </a:rPr>
                        <a:t>AAS</a:t>
                      </a:r>
                      <a:r>
                        <a:rPr lang="ja-JP" altLang="en-US" sz="1400">
                          <a:effectLst/>
                        </a:rPr>
                        <a:t>無し・未発見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10948(76.4%)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7935(69.9%)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6039(64.7%)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6587350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3382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3418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3297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58961633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37(1.1%)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52(1.5%)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60(1.8%)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76766205"/>
                  </a:ext>
                </a:extLst>
              </a:tr>
            </a:tbl>
          </a:graphicData>
        </a:graphic>
      </p:graphicFrame>
      <p:sp>
        <p:nvSpPr>
          <p:cNvPr id="7" name="TextShape 2">
            <a:extLst>
              <a:ext uri="{FF2B5EF4-FFF2-40B4-BE49-F238E27FC236}">
                <a16:creationId xmlns:a16="http://schemas.microsoft.com/office/drawing/2014/main" id="{A101C6D3-DF3E-4EDE-A3A3-833F88F8E33E}"/>
              </a:ext>
            </a:extLst>
          </p:cNvPr>
          <p:cNvSpPr txBox="1"/>
          <p:nvPr/>
        </p:nvSpPr>
        <p:spPr>
          <a:xfrm>
            <a:off x="2441092" y="299939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表２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538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0E3529-D576-44D9-80D2-C53B3452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6" y="1085228"/>
            <a:ext cx="4923986" cy="2965870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AAS(2/2)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4532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出版後1年ほど(2019)の論稿から、AAS平均値は動画付きグループが無しグループより有意に高い。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動画の存在は、被引用数の伸びより、論文のAAS増大に、より即発的に相関を見せる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FA46E4-FB13-491F-BF0C-3FC90FA0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11744"/>
              </p:ext>
            </p:extLst>
          </p:nvPr>
        </p:nvGraphicFramePr>
        <p:xfrm>
          <a:off x="4591129" y="4084192"/>
          <a:ext cx="43094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05">
                  <a:extLst>
                    <a:ext uri="{9D8B030D-6E8A-4147-A177-3AD203B41FA5}">
                      <a16:colId xmlns:a16="http://schemas.microsoft.com/office/drawing/2014/main" val="3095802683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669203551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4017551747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2082313844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389782699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464878025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2412439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4861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87197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34023"/>
                  </a:ext>
                </a:extLst>
              </a:tr>
            </a:tbl>
          </a:graphicData>
        </a:graphic>
      </p:graphicFrame>
      <p:sp>
        <p:nvSpPr>
          <p:cNvPr id="5" name="TextShape 2">
            <a:extLst>
              <a:ext uri="{FF2B5EF4-FFF2-40B4-BE49-F238E27FC236}">
                <a16:creationId xmlns:a16="http://schemas.microsoft.com/office/drawing/2014/main" id="{5136417D-8E1F-4F3C-9678-079579A736EA}"/>
              </a:ext>
            </a:extLst>
          </p:cNvPr>
          <p:cNvSpPr txBox="1"/>
          <p:nvPr/>
        </p:nvSpPr>
        <p:spPr>
          <a:xfrm>
            <a:off x="4784481" y="541930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図５　年度別被引用数プロットとt-test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823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論文言及目的によるメトリック分析(1/3)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6713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動画に論文言及目的のラベル（表３）を与え、グループ化して同様に被引用数・AASを分析</a:t>
            </a:r>
            <a:endParaRPr 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2014, 2019 Comp分野論稿言及動画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分析: 各年度において、両グループのlog分布をt-検定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sz="1400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8FABB-A2F1-464E-96C1-E396B3BA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13642"/>
              </p:ext>
            </p:extLst>
          </p:nvPr>
        </p:nvGraphicFramePr>
        <p:xfrm>
          <a:off x="289629" y="3302287"/>
          <a:ext cx="880072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7">
                  <a:extLst>
                    <a:ext uri="{9D8B030D-6E8A-4147-A177-3AD203B41FA5}">
                      <a16:colId xmlns:a16="http://schemas.microsoft.com/office/drawing/2014/main" val="606098403"/>
                    </a:ext>
                  </a:extLst>
                </a:gridCol>
                <a:gridCol w="1232101">
                  <a:extLst>
                    <a:ext uri="{9D8B030D-6E8A-4147-A177-3AD203B41FA5}">
                      <a16:colId xmlns:a16="http://schemas.microsoft.com/office/drawing/2014/main" val="565352325"/>
                    </a:ext>
                  </a:extLst>
                </a:gridCol>
                <a:gridCol w="6864565">
                  <a:extLst>
                    <a:ext uri="{9D8B030D-6E8A-4147-A177-3AD203B41FA5}">
                      <a16:colId xmlns:a16="http://schemas.microsoft.com/office/drawing/2014/main" val="318555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ラベル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言及目的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説明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83567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論文解説動画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対象論文の背景・手法・結果等の解説を目的とする動画。学会発表等を含む。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171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論文紹介動画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論文の出版や内容を簡単に説明する動画。 </a:t>
                      </a:r>
                      <a:r>
                        <a:rPr lang="en-US" sz="1400">
                          <a:effectLst/>
                        </a:rPr>
                        <a:t>Video abstract, preview, review, science news</a:t>
                      </a:r>
                      <a:r>
                        <a:rPr lang="ja-JP" altLang="en-US" sz="1400">
                          <a:effectLst/>
                        </a:rPr>
                        <a:t>等を含む。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4253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補足資料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論文内資料の動画バージョンのみを取り扱う。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42743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参照動画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動画の公開目的や主張の裏付け、もしくは言及目的が不明なケース。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1902418"/>
                  </a:ext>
                </a:extLst>
              </a:tr>
            </a:tbl>
          </a:graphicData>
        </a:graphic>
      </p:graphicFrame>
      <p:sp>
        <p:nvSpPr>
          <p:cNvPr id="8" name="TextShape 2">
            <a:extLst>
              <a:ext uri="{FF2B5EF4-FFF2-40B4-BE49-F238E27FC236}">
                <a16:creationId xmlns:a16="http://schemas.microsoft.com/office/drawing/2014/main" id="{6BB72261-ADAA-4A56-B69F-63712CACEDD2}"/>
              </a:ext>
            </a:extLst>
          </p:cNvPr>
          <p:cNvSpPr txBox="1"/>
          <p:nvPr/>
        </p:nvSpPr>
        <p:spPr>
          <a:xfrm>
            <a:off x="2668658" y="283389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表３　論文言及目的ラベル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937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論文言及目的によるメトリック分析(2/3)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321834" cy="136169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論文解説動画・参照動画の平均値が有意に高い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E44CDE-1A35-4D8B-883D-DA4F53D3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" y="1945501"/>
            <a:ext cx="8897814" cy="331869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63CBF-BD6D-4F9D-ACFD-04CD66D10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70467"/>
              </p:ext>
            </p:extLst>
          </p:nvPr>
        </p:nvGraphicFramePr>
        <p:xfrm>
          <a:off x="1313674" y="5337447"/>
          <a:ext cx="6737380" cy="11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81">
                  <a:extLst>
                    <a:ext uri="{9D8B030D-6E8A-4147-A177-3AD203B41FA5}">
                      <a16:colId xmlns:a16="http://schemas.microsoft.com/office/drawing/2014/main" val="1458630288"/>
                    </a:ext>
                  </a:extLst>
                </a:gridCol>
                <a:gridCol w="803173">
                  <a:extLst>
                    <a:ext uri="{9D8B030D-6E8A-4147-A177-3AD203B41FA5}">
                      <a16:colId xmlns:a16="http://schemas.microsoft.com/office/drawing/2014/main" val="3758452100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2154923273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1545636060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2176702887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4015810491"/>
                    </a:ext>
                  </a:extLst>
                </a:gridCol>
                <a:gridCol w="803173">
                  <a:extLst>
                    <a:ext uri="{9D8B030D-6E8A-4147-A177-3AD203B41FA5}">
                      <a16:colId xmlns:a16="http://schemas.microsoft.com/office/drawing/2014/main" val="305867322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335348431"/>
                    </a:ext>
                  </a:extLst>
                </a:gridCol>
                <a:gridCol w="437019">
                  <a:extLst>
                    <a:ext uri="{9D8B030D-6E8A-4147-A177-3AD203B41FA5}">
                      <a16:colId xmlns:a16="http://schemas.microsoft.com/office/drawing/2014/main" val="2385801753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406616836"/>
                    </a:ext>
                  </a:extLst>
                </a:gridCol>
                <a:gridCol w="548226">
                  <a:extLst>
                    <a:ext uri="{9D8B030D-6E8A-4147-A177-3AD203B41FA5}">
                      <a16:colId xmlns:a16="http://schemas.microsoft.com/office/drawing/2014/main" val="4254190527"/>
                    </a:ext>
                  </a:extLst>
                </a:gridCol>
              </a:tblGrid>
              <a:tr h="2673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90398"/>
                  </a:ext>
                </a:extLst>
              </a:tr>
              <a:tr h="2673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02652011"/>
                  </a:ext>
                </a:extLst>
              </a:tr>
              <a:tr h="2673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97932688"/>
                  </a:ext>
                </a:extLst>
              </a:tr>
              <a:tr h="34134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0.0154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0.8470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0.2070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0.0147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0.0481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7425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3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17</Slides>
  <Notes>0</Notes>
  <HiddenSlides>3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1890</cp:revision>
  <dcterms:created xsi:type="dcterms:W3CDTF">2020-01-21T06:13:03Z</dcterms:created>
  <dcterms:modified xsi:type="dcterms:W3CDTF">2020-09-10T06:32:07Z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