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4.xml.rels" ContentType="application/vnd.openxmlformats-package.relationships+xml"/>
  <Override PartName="/ppt/notesSlides/_rels/notesSlide21.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33.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4.png" ContentType="image/png"/>
  <Override PartName="/ppt/media/image1.gif" ContentType="image/gif"/>
  <Override PartName="/ppt/media/image3.png" ContentType="image/png"/>
  <Override PartName="/ppt/media/image2.png" ContentType="image/png"/>
  <Override PartName="/ppt/media/image25.png" ContentType="image/png"/>
  <Override PartName="/ppt/media/image10.png" ContentType="image/png"/>
  <Override PartName="/ppt/media/image26.jpeg" ContentType="image/jpeg"/>
  <Override PartName="/ppt/media/image24.png" ContentType="image/png"/>
  <Override PartName="/ppt/media/image23.png" ContentType="image/png"/>
  <Override PartName="/ppt/media/image22.png" ContentType="image/png"/>
  <Override PartName="/ppt/media/image5.png" ContentType="image/png"/>
  <Override PartName="/ppt/media/image19.png" ContentType="image/png"/>
  <Override PartName="/ppt/media/image21.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92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Sustainability</c:v>
                </c:pt>
              </c:strCache>
            </c:strRef>
          </c:tx>
          <c:spPr>
            <a:solidFill>
              <a:srgbClr val="4472c4"/>
            </a:solidFill>
            <a:ln>
              <a:noFill/>
            </a:ln>
          </c:spPr>
          <c:invertIfNegative val="0"/>
          <c:dPt>
            <c:idx val="0"/>
            <c:invertIfNegative val="0"/>
            <c:spPr>
              <a:solidFill>
                <a:srgbClr val="b4c7e7"/>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3"/>
                <c:pt idx="0">
                  <c:v>5年</c:v>
                </c:pt>
                <c:pt idx="1">
                  <c:v>10年</c:v>
                </c:pt>
                <c:pt idx="2">
                  <c:v>20年</c:v>
                </c:pt>
              </c:strCache>
            </c:strRef>
          </c:cat>
          <c:val>
            <c:numRef>
              <c:f>0</c:f>
              <c:numCache>
                <c:formatCode>General</c:formatCode>
                <c:ptCount val="3"/>
                <c:pt idx="0">
                  <c:v>-0.07</c:v>
                </c:pt>
                <c:pt idx="1">
                  <c:v>0.89</c:v>
                </c:pt>
                <c:pt idx="2">
                  <c:v>0.97</c:v>
                </c:pt>
              </c:numCache>
            </c:numRef>
          </c:val>
        </c:ser>
        <c:ser>
          <c:idx val="1"/>
          <c:order val="1"/>
          <c:tx>
            <c:strRef>
              <c:f>label 1</c:f>
              <c:strCache>
                <c:ptCount val="1"/>
                <c:pt idx="0">
                  <c:v>Service science</c:v>
                </c:pt>
              </c:strCache>
            </c:strRef>
          </c:tx>
          <c:spPr>
            <a:solidFill>
              <a:srgbClr val="ed7d31"/>
            </a:solidFill>
            <a:ln>
              <a:noFill/>
            </a:ln>
          </c:spPr>
          <c:invertIfNegative val="0"/>
          <c:dPt>
            <c:idx val="0"/>
            <c:invertIfNegative val="0"/>
            <c:spPr>
              <a:solidFill>
                <a:srgbClr val="f8cbad"/>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3"/>
                <c:pt idx="0">
                  <c:v>5年</c:v>
                </c:pt>
                <c:pt idx="1">
                  <c:v>10年</c:v>
                </c:pt>
                <c:pt idx="2">
                  <c:v>20年</c:v>
                </c:pt>
              </c:strCache>
            </c:strRef>
          </c:cat>
          <c:val>
            <c:numRef>
              <c:f>1</c:f>
              <c:numCache>
                <c:formatCode>General</c:formatCode>
                <c:ptCount val="3"/>
                <c:pt idx="0">
                  <c:v>-0.07</c:v>
                </c:pt>
                <c:pt idx="1">
                  <c:v>0.84</c:v>
                </c:pt>
                <c:pt idx="2">
                  <c:v>0.98</c:v>
                </c:pt>
              </c:numCache>
            </c:numRef>
          </c:val>
        </c:ser>
        <c:ser>
          <c:idx val="2"/>
          <c:order val="2"/>
          <c:tx>
            <c:strRef>
              <c:f>label 2</c:f>
              <c:strCache>
                <c:ptCount val="1"/>
                <c:pt idx="0">
                  <c:v>Solar cell</c:v>
                </c:pt>
              </c:strCache>
            </c:strRef>
          </c:tx>
          <c:spPr>
            <a:solidFill>
              <a:srgbClr val="70ad47"/>
            </a:solidFill>
            <a:ln>
              <a:noFill/>
            </a:ln>
          </c:spPr>
          <c:invertIfNegative val="0"/>
          <c:dPt>
            <c:idx val="0"/>
            <c:invertIfNegative val="0"/>
            <c:spPr>
              <a:solidFill>
                <a:srgbClr val="c5e0b4"/>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3"/>
                <c:pt idx="0">
                  <c:v>5年</c:v>
                </c:pt>
                <c:pt idx="1">
                  <c:v>10年</c:v>
                </c:pt>
                <c:pt idx="2">
                  <c:v>20年</c:v>
                </c:pt>
              </c:strCache>
            </c:strRef>
          </c:cat>
          <c:val>
            <c:numRef>
              <c:f>2</c:f>
              <c:numCache>
                <c:formatCode>General</c:formatCode>
                <c:ptCount val="3"/>
                <c:pt idx="0">
                  <c:v>-0.12</c:v>
                </c:pt>
                <c:pt idx="1">
                  <c:v>0.86</c:v>
                </c:pt>
                <c:pt idx="2">
                  <c:v>0.93</c:v>
                </c:pt>
              </c:numCache>
            </c:numRef>
          </c:val>
        </c:ser>
        <c:ser>
          <c:idx val="3"/>
          <c:order val="3"/>
          <c:tx>
            <c:strRef>
              <c:f>label 3</c:f>
              <c:strCache>
                <c:ptCount val="1"/>
                <c:pt idx="0">
                  <c:v>Neural network</c:v>
                </c:pt>
              </c:strCache>
            </c:strRef>
          </c:tx>
          <c:spPr>
            <a:solidFill>
              <a:srgbClr val="ffc000"/>
            </a:solidFill>
            <a:ln>
              <a:noFill/>
            </a:ln>
          </c:spPr>
          <c:invertIfNegative val="0"/>
          <c:dPt>
            <c:idx val="0"/>
            <c:invertIfNegative val="0"/>
            <c:spPr>
              <a:solidFill>
                <a:srgbClr val="ffe699"/>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3"/>
                <c:pt idx="0">
                  <c:v>5年</c:v>
                </c:pt>
                <c:pt idx="1">
                  <c:v>10年</c:v>
                </c:pt>
                <c:pt idx="2">
                  <c:v>20年</c:v>
                </c:pt>
              </c:strCache>
            </c:strRef>
          </c:cat>
          <c:val>
            <c:numRef>
              <c:f>3</c:f>
              <c:numCache>
                <c:formatCode>General</c:formatCode>
                <c:ptCount val="3"/>
                <c:pt idx="0">
                  <c:v>-0.09</c:v>
                </c:pt>
                <c:pt idx="1">
                  <c:v>0.82</c:v>
                </c:pt>
                <c:pt idx="2">
                  <c:v>0</c:v>
                </c:pt>
              </c:numCache>
            </c:numRef>
          </c:val>
        </c:ser>
        <c:gapWidth val="219"/>
        <c:overlap val="-27"/>
        <c:axId val="96674908"/>
        <c:axId val="83802792"/>
      </c:barChart>
      <c:catAx>
        <c:axId val="96674908"/>
        <c:scaling>
          <c:orientation val="minMax"/>
        </c:scaling>
        <c:delete val="0"/>
        <c:axPos val="b"/>
        <c:numFmt formatCode="[$-409]mm/dd/yyyy" sourceLinked="1"/>
        <c:majorTickMark val="none"/>
        <c:minorTickMark val="none"/>
        <c:tickLblPos val="nextTo"/>
        <c:spPr>
          <a:ln w="9360">
            <a:solidFill>
              <a:srgbClr val="d9d9d9"/>
            </a:solidFill>
            <a:round/>
          </a:ln>
        </c:spPr>
        <c:txPr>
          <a:bodyPr/>
          <a:lstStyle/>
          <a:p>
            <a:pPr>
              <a:defRPr b="0" sz="2000" spc="-1" strike="noStrike">
                <a:solidFill>
                  <a:srgbClr val="595959"/>
                </a:solidFill>
                <a:latin typeface="Calibri"/>
              </a:defRPr>
            </a:pPr>
          </a:p>
        </c:txPr>
        <c:crossAx val="83802792"/>
        <c:crosses val="autoZero"/>
        <c:auto val="1"/>
        <c:lblAlgn val="ctr"/>
        <c:lblOffset val="100"/>
        <c:noMultiLvlLbl val="0"/>
      </c:catAx>
      <c:valAx>
        <c:axId val="83802792"/>
        <c:scaling>
          <c:orientation val="minMax"/>
          <c:max val="1"/>
          <c:min val="-0.2"/>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600" spc="-1" strike="noStrike">
                <a:solidFill>
                  <a:srgbClr val="595959"/>
                </a:solidFill>
                <a:latin typeface="Calibri"/>
              </a:defRPr>
            </a:pPr>
          </a:p>
        </c:txPr>
        <c:crossAx val="96674908"/>
        <c:crosses val="autoZero"/>
        <c:crossBetween val="between"/>
        <c:majorUnit val="0.2"/>
      </c:valAx>
      <c:spPr>
        <a:noFill/>
        <a:ln>
          <a:noFill/>
        </a:ln>
      </c:spPr>
    </c:plotArea>
    <c:legend>
      <c:legendPos val="r"/>
      <c:overlay val="0"/>
      <c:spPr>
        <a:noFill/>
        <a:ln>
          <a:noFill/>
        </a:ln>
      </c:spPr>
      <c:txPr>
        <a:bodyPr/>
        <a:lstStyle/>
        <a:p>
          <a:pPr>
            <a:defRPr b="0" sz="2400" spc="-1" strike="noStrike">
              <a:solidFill>
                <a:srgbClr val="595959"/>
              </a:solidFill>
              <a:latin typeface="Calibri"/>
            </a:defRPr>
          </a:pPr>
        </a:p>
      </c:txPr>
    </c:legend>
    <c:plotVisOnly val="1"/>
    <c:dispBlanksAs val="gap"/>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spPr>
            <a:solidFill>
              <a:srgbClr val="ed7d31"/>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val>
            <c:numRef>
              <c:f>0</c:f>
              <c:numCache>
                <c:formatCode>General</c:formatCode>
                <c:ptCount val="4"/>
                <c:pt idx="0">
                  <c:v>0.7</c:v>
                </c:pt>
                <c:pt idx="1">
                  <c:v>0.718</c:v>
                </c:pt>
                <c:pt idx="2">
                  <c:v>0.724</c:v>
                </c:pt>
                <c:pt idx="3">
                  <c:v>0.765</c:v>
                </c:pt>
              </c:numCache>
            </c:numRef>
          </c:val>
        </c:ser>
        <c:gapWidth val="219"/>
        <c:overlap val="-27"/>
        <c:axId val="81242365"/>
        <c:axId val="41693342"/>
      </c:barChart>
      <c:catAx>
        <c:axId val="81242365"/>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41693342"/>
        <c:auto val="1"/>
        <c:lblAlgn val="ctr"/>
        <c:lblOffset val="100"/>
        <c:noMultiLvlLbl val="0"/>
      </c:catAx>
      <c:valAx>
        <c:axId val="41693342"/>
        <c:scaling>
          <c:orientation val="minMax"/>
          <c:max val="0.8"/>
          <c:min val="0.65"/>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600" spc="-1" strike="noStrike">
                <a:solidFill>
                  <a:srgbClr val="595959"/>
                </a:solidFill>
                <a:latin typeface="Calibri"/>
              </a:defRPr>
            </a:pPr>
          </a:p>
        </c:txPr>
        <c:crossAx val="81242365"/>
        <c:crosses val="autoZero"/>
        <c:crossBetween val="between"/>
      </c:valAx>
      <c:spPr>
        <a:noFill/>
        <a:ln>
          <a:noFill/>
        </a:ln>
      </c:spPr>
    </c:plotArea>
    <c:plotVisOnly val="1"/>
    <c:dispBlanksAs val="gap"/>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spPr>
            <a:solidFill>
              <a:srgbClr val="ed7d31"/>
            </a:solidFill>
            <a:ln>
              <a:noFill/>
            </a:ln>
          </c:spPr>
          <c:invertIfNegative val="0"/>
          <c:dPt>
            <c:idx val="2"/>
            <c:invertIfNegative val="0"/>
            <c:spPr>
              <a:solidFill>
                <a:srgbClr val="dae3f3"/>
              </a:solidFill>
              <a:ln>
                <a:noFill/>
              </a:ln>
            </c:spPr>
          </c:dPt>
          <c:dPt>
            <c:idx val="3"/>
            <c:invertIfNegative val="0"/>
            <c:spPr>
              <a:solidFill>
                <a:srgbClr val="dae3f3"/>
              </a:solidFill>
              <a:ln>
                <a:noFill/>
              </a:ln>
            </c:spPr>
          </c:dPt>
          <c:dLbls>
            <c:dLbl>
              <c:idx val="2"/>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val>
            <c:numRef>
              <c:f>0</c:f>
              <c:numCache>
                <c:formatCode>General</c:formatCode>
                <c:ptCount val="4"/>
                <c:pt idx="0">
                  <c:v>0.734</c:v>
                </c:pt>
                <c:pt idx="1">
                  <c:v>0.772</c:v>
                </c:pt>
                <c:pt idx="2">
                  <c:v>0.72</c:v>
                </c:pt>
                <c:pt idx="3">
                  <c:v>0.714</c:v>
                </c:pt>
              </c:numCache>
            </c:numRef>
          </c:val>
        </c:ser>
        <c:gapWidth val="219"/>
        <c:overlap val="-27"/>
        <c:axId val="63746582"/>
        <c:axId val="7375895"/>
      </c:barChart>
      <c:catAx>
        <c:axId val="63746582"/>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7375895"/>
        <c:auto val="1"/>
        <c:lblAlgn val="ctr"/>
        <c:lblOffset val="100"/>
        <c:noMultiLvlLbl val="0"/>
      </c:catAx>
      <c:valAx>
        <c:axId val="7375895"/>
        <c:scaling>
          <c:orientation val="minMax"/>
          <c:max val="0.8"/>
          <c:min val="0.65"/>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600" spc="-1" strike="noStrike">
                <a:solidFill>
                  <a:srgbClr val="595959"/>
                </a:solidFill>
                <a:latin typeface="Calibri"/>
              </a:defRPr>
            </a:pPr>
          </a:p>
        </c:txPr>
        <c:crossAx val="63746582"/>
        <c:crosses val="autoZero"/>
        <c:crossBetween val="between"/>
        <c:majorUnit val="0.05"/>
      </c:valAx>
      <c:spPr>
        <a:noFill/>
        <a:ln>
          <a:noFill/>
        </a:ln>
      </c:spPr>
    </c:plotArea>
    <c:plotVisOnly val="1"/>
    <c:dispBlanksAs val="gap"/>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組割合</c:v>
                </c:pt>
              </c:strCache>
            </c:strRef>
          </c:tx>
          <c:spPr>
            <a:solidFill>
              <a:srgbClr val="ed7d31"/>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val>
            <c:numRef>
              <c:f>0</c:f>
              <c:numCache>
                <c:formatCode>General</c:formatCode>
                <c:ptCount val="3"/>
                <c:pt idx="0">
                  <c:v>0.32</c:v>
                </c:pt>
                <c:pt idx="1">
                  <c:v>0.449</c:v>
                </c:pt>
                <c:pt idx="2">
                  <c:v>0.512</c:v>
                </c:pt>
              </c:numCache>
            </c:numRef>
          </c:val>
        </c:ser>
        <c:gapWidth val="219"/>
        <c:overlap val="-27"/>
        <c:axId val="58527948"/>
        <c:axId val="1816426"/>
      </c:barChart>
      <c:catAx>
        <c:axId val="58527948"/>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1816426"/>
        <c:auto val="1"/>
        <c:lblAlgn val="ctr"/>
        <c:lblOffset val="100"/>
        <c:noMultiLvlLbl val="0"/>
      </c:catAx>
      <c:valAx>
        <c:axId val="1816426"/>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600" spc="-1" strike="noStrike">
                <a:solidFill>
                  <a:srgbClr val="595959"/>
                </a:solidFill>
                <a:latin typeface="Calibri"/>
              </a:defRPr>
            </a:pPr>
          </a:p>
        </c:txPr>
        <c:crossAx val="58527948"/>
        <c:crosses val="autoZero"/>
        <c:crossBetween val="between"/>
      </c:valAx>
      <c:spPr>
        <a:noFill/>
        <a:ln>
          <a:noFill/>
        </a:ln>
      </c:spPr>
    </c:plotArea>
    <c:plotVisOnly val="1"/>
    <c:dispBlanksAs val="gap"/>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2000" spc="-1" strike="noStrike">
                <a:solidFill>
                  <a:srgbClr val="595959"/>
                </a:solidFill>
                <a:latin typeface="Calibri"/>
              </a:defRPr>
            </a:pPr>
            <a:r>
              <a:rPr b="0" lang="en-US" sz="2000" spc="-1" strike="noStrike">
                <a:solidFill>
                  <a:srgbClr val="595959"/>
                </a:solidFill>
                <a:latin typeface="Calibri"/>
              </a:rPr>
              <a:t>Solar cell</a:t>
            </a:r>
          </a:p>
        </c:rich>
      </c:tx>
      <c:overlay val="0"/>
      <c:spPr>
        <a:noFill/>
        <a:ln>
          <a:noFill/>
        </a:ln>
      </c:spPr>
    </c:title>
    <c:autoTitleDeleted val="0"/>
    <c:plotArea>
      <c:barChart>
        <c:barDir val="col"/>
        <c:grouping val="clustered"/>
        <c:varyColors val="0"/>
        <c:ser>
          <c:idx val="0"/>
          <c:order val="0"/>
          <c:spPr>
            <a:solidFill>
              <a:srgbClr val="4472c4"/>
            </a:solidFill>
            <a:ln>
              <a:noFill/>
            </a:ln>
          </c:spPr>
          <c:invertIfNegative val="0"/>
          <c:dPt>
            <c:idx val="0"/>
            <c:invertIfNegative val="0"/>
            <c:spPr>
              <a:solidFill>
                <a:srgbClr val="b4c7e7"/>
              </a:solidFill>
              <a:ln>
                <a:noFill/>
              </a:ln>
            </c:spPr>
          </c:dPt>
          <c:dPt>
            <c:idx val="1"/>
            <c:invertIfNegative val="0"/>
            <c:spPr>
              <a:solidFill>
                <a:srgbClr val="b4c7e7"/>
              </a:solidFill>
              <a:ln>
                <a:noFill/>
              </a:ln>
            </c:spPr>
          </c:dPt>
          <c:dPt>
            <c:idx val="2"/>
            <c:invertIfNegative val="0"/>
            <c:spPr>
              <a:solidFill>
                <a:srgbClr val="b4c7e7"/>
              </a:solidFill>
              <a:ln>
                <a:noFill/>
              </a:ln>
            </c:spPr>
          </c:dPt>
          <c:dPt>
            <c:idx val="3"/>
            <c:invertIfNegative val="0"/>
            <c:spPr>
              <a:solidFill>
                <a:srgbClr val="ed7d31"/>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4"/>
                <c:pt idx="0">
                  <c:v>引用</c:v>
                </c:pt>
                <c:pt idx="1">
                  <c:v>特徴語</c:v>
                </c:pt>
                <c:pt idx="2">
                  <c:v>著者</c:v>
                </c:pt>
                <c:pt idx="3">
                  <c:v>全体</c:v>
                </c:pt>
              </c:strCache>
            </c:strRef>
          </c:cat>
          <c:val>
            <c:numRef>
              <c:f>0</c:f>
              <c:numCache>
                <c:formatCode>General</c:formatCode>
                <c:ptCount val="4"/>
                <c:pt idx="0">
                  <c:v>0.161</c:v>
                </c:pt>
                <c:pt idx="1">
                  <c:v>0.364</c:v>
                </c:pt>
                <c:pt idx="2">
                  <c:v>0.673</c:v>
                </c:pt>
                <c:pt idx="3">
                  <c:v>0.7</c:v>
                </c:pt>
              </c:numCache>
            </c:numRef>
          </c:val>
        </c:ser>
        <c:gapWidth val="219"/>
        <c:overlap val="-27"/>
        <c:axId val="7027243"/>
        <c:axId val="21103577"/>
      </c:barChart>
      <c:catAx>
        <c:axId val="7027243"/>
        <c:scaling>
          <c:orientation val="minMax"/>
        </c:scaling>
        <c:delete val="0"/>
        <c:axPos val="b"/>
        <c:numFmt formatCode="[$-409]mm/dd/yyyy" sourceLinked="1"/>
        <c:majorTickMark val="none"/>
        <c:minorTickMark val="none"/>
        <c:tickLblPos val="nextTo"/>
        <c:spPr>
          <a:ln w="9360">
            <a:solidFill>
              <a:srgbClr val="d9d9d9"/>
            </a:solidFill>
            <a:round/>
          </a:ln>
        </c:spPr>
        <c:txPr>
          <a:bodyPr/>
          <a:lstStyle/>
          <a:p>
            <a:pPr>
              <a:defRPr b="0" sz="2000" spc="-1" strike="noStrike">
                <a:solidFill>
                  <a:srgbClr val="595959"/>
                </a:solidFill>
                <a:latin typeface="Calibri"/>
              </a:defRPr>
            </a:pPr>
          </a:p>
        </c:txPr>
        <c:crossAx val="21103577"/>
        <c:crosses val="autoZero"/>
        <c:auto val="1"/>
        <c:lblAlgn val="ctr"/>
        <c:lblOffset val="100"/>
        <c:noMultiLvlLbl val="0"/>
      </c:catAx>
      <c:valAx>
        <c:axId val="21103577"/>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2000" spc="-1" strike="noStrike">
                <a:solidFill>
                  <a:srgbClr val="595959"/>
                </a:solidFill>
                <a:latin typeface="Calibri"/>
              </a:defRPr>
            </a:pPr>
          </a:p>
        </c:txPr>
        <c:crossAx val="7027243"/>
        <c:crosses val="autoZero"/>
        <c:crossBetween val="between"/>
      </c:valAx>
      <c:spPr>
        <a:noFill/>
        <a:ln>
          <a:noFill/>
        </a:ln>
      </c:spPr>
    </c:plotArea>
    <c:plotVisOnly val="1"/>
    <c:dispBlanksAs val="gap"/>
  </c:chart>
  <c:spPr>
    <a:noFill/>
    <a:ln w="9360">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2000" spc="-1" strike="noStrike">
                <a:solidFill>
                  <a:srgbClr val="595959"/>
                </a:solidFill>
                <a:latin typeface="Calibri"/>
              </a:defRPr>
            </a:pPr>
            <a:r>
              <a:rPr b="0" lang="en-US" sz="2000" spc="-1" strike="noStrike">
                <a:solidFill>
                  <a:srgbClr val="595959"/>
                </a:solidFill>
                <a:latin typeface="Calibri"/>
              </a:rPr>
              <a:t>Neural network</a:t>
            </a:r>
          </a:p>
        </c:rich>
      </c:tx>
      <c:overlay val="0"/>
      <c:spPr>
        <a:noFill/>
        <a:ln>
          <a:noFill/>
        </a:ln>
      </c:spPr>
    </c:title>
    <c:autoTitleDeleted val="0"/>
    <c:plotArea>
      <c:barChart>
        <c:barDir val="col"/>
        <c:grouping val="clustered"/>
        <c:varyColors val="0"/>
        <c:ser>
          <c:idx val="0"/>
          <c:order val="0"/>
          <c:spPr>
            <a:solidFill>
              <a:srgbClr val="ed7d31"/>
            </a:solidFill>
            <a:ln>
              <a:noFill/>
            </a:ln>
          </c:spPr>
          <c:invertIfNegative val="0"/>
          <c:dPt>
            <c:idx val="0"/>
            <c:invertIfNegative val="0"/>
            <c:spPr>
              <a:solidFill>
                <a:srgbClr val="b4c7e7"/>
              </a:solidFill>
              <a:ln>
                <a:noFill/>
              </a:ln>
            </c:spPr>
          </c:dPt>
          <c:dPt>
            <c:idx val="1"/>
            <c:invertIfNegative val="0"/>
            <c:spPr>
              <a:solidFill>
                <a:srgbClr val="b4c7e7"/>
              </a:solidFill>
              <a:ln>
                <a:noFill/>
              </a:ln>
            </c:spPr>
          </c:dPt>
          <c:dPt>
            <c:idx val="2"/>
            <c:invertIfNegative val="0"/>
            <c:spPr>
              <a:solidFill>
                <a:srgbClr val="b4c7e7"/>
              </a:solidFill>
              <a:ln>
                <a:noFill/>
              </a:ln>
            </c:spPr>
          </c:dPt>
          <c:dPt>
            <c:idx val="3"/>
            <c:invertIfNegative val="0"/>
            <c:spPr>
              <a:solidFill>
                <a:srgbClr val="ed7d31"/>
              </a:solidFill>
              <a:ln>
                <a:noFill/>
              </a:ln>
            </c:spPr>
          </c:dPt>
          <c:dLbls>
            <c:dLbl>
              <c:idx val="0"/>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cat>
            <c:strRef>
              <c:f>categories</c:f>
              <c:strCache>
                <c:ptCount val="4"/>
                <c:pt idx="0">
                  <c:v>引用</c:v>
                </c:pt>
                <c:pt idx="1">
                  <c:v>特徴語</c:v>
                </c:pt>
                <c:pt idx="2">
                  <c:v>著者</c:v>
                </c:pt>
                <c:pt idx="3">
                  <c:v>全体</c:v>
                </c:pt>
              </c:strCache>
            </c:strRef>
          </c:cat>
          <c:val>
            <c:numRef>
              <c:f>0</c:f>
              <c:numCache>
                <c:formatCode>General</c:formatCode>
                <c:ptCount val="4"/>
                <c:pt idx="0">
                  <c:v>0.291</c:v>
                </c:pt>
                <c:pt idx="1">
                  <c:v>0.639</c:v>
                </c:pt>
                <c:pt idx="2">
                  <c:v>0.469</c:v>
                </c:pt>
                <c:pt idx="3">
                  <c:v>0.734</c:v>
                </c:pt>
              </c:numCache>
            </c:numRef>
          </c:val>
        </c:ser>
        <c:gapWidth val="219"/>
        <c:overlap val="-27"/>
        <c:axId val="61005916"/>
        <c:axId val="43486831"/>
      </c:barChart>
      <c:catAx>
        <c:axId val="61005916"/>
        <c:scaling>
          <c:orientation val="minMax"/>
        </c:scaling>
        <c:delete val="0"/>
        <c:axPos val="b"/>
        <c:numFmt formatCode="[$-409]mm/dd/yyyy" sourceLinked="1"/>
        <c:majorTickMark val="none"/>
        <c:minorTickMark val="none"/>
        <c:tickLblPos val="nextTo"/>
        <c:spPr>
          <a:ln w="9360">
            <a:solidFill>
              <a:srgbClr val="d9d9d9"/>
            </a:solidFill>
            <a:round/>
          </a:ln>
        </c:spPr>
        <c:txPr>
          <a:bodyPr/>
          <a:lstStyle/>
          <a:p>
            <a:pPr>
              <a:defRPr b="0" sz="2000" spc="-1" strike="noStrike">
                <a:solidFill>
                  <a:srgbClr val="595959"/>
                </a:solidFill>
                <a:latin typeface="Calibri"/>
              </a:defRPr>
            </a:pPr>
          </a:p>
        </c:txPr>
        <c:crossAx val="43486831"/>
        <c:crosses val="autoZero"/>
        <c:auto val="1"/>
        <c:lblAlgn val="ctr"/>
        <c:lblOffset val="100"/>
        <c:noMultiLvlLbl val="0"/>
      </c:catAx>
      <c:valAx>
        <c:axId val="43486831"/>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2000" spc="-1" strike="noStrike">
                <a:solidFill>
                  <a:srgbClr val="595959"/>
                </a:solidFill>
                <a:latin typeface="Calibri"/>
              </a:defRPr>
            </a:pPr>
          </a:p>
        </c:txPr>
        <c:crossAx val="61005916"/>
        <c:crosses val="autoZero"/>
        <c:crossBetween val="between"/>
      </c:valAx>
      <c:spPr>
        <a:noFill/>
        <a:ln>
          <a:noFill/>
        </a:ln>
      </c:spPr>
    </c:plotArea>
    <c:plotVisOnly val="1"/>
    <c:dispBlanksAs val="gap"/>
  </c:chart>
  <c:spPr>
    <a:noFill/>
    <a:ln w="9360">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spPr>
            <a:solidFill>
              <a:srgbClr val="ed7d31"/>
            </a:solidFill>
            <a:ln>
              <a:noFill/>
            </a:ln>
          </c:spPr>
          <c:invertIfNegative val="0"/>
          <c:dLbls>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val>
            <c:numRef>
              <c:f>0</c:f>
              <c:numCache>
                <c:formatCode>General</c:formatCode>
                <c:ptCount val="3"/>
                <c:pt idx="0">
                  <c:v>0.457796014067995</c:v>
                </c:pt>
                <c:pt idx="1">
                  <c:v>0.486807387862797</c:v>
                </c:pt>
                <c:pt idx="2">
                  <c:v>0.513888888888889</c:v>
                </c:pt>
              </c:numCache>
            </c:numRef>
          </c:val>
        </c:ser>
        <c:gapWidth val="219"/>
        <c:overlap val="-27"/>
        <c:axId val="21011893"/>
        <c:axId val="36184843"/>
      </c:barChart>
      <c:catAx>
        <c:axId val="21011893"/>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36184843"/>
        <c:auto val="1"/>
        <c:lblAlgn val="ctr"/>
        <c:lblOffset val="100"/>
        <c:noMultiLvlLbl val="0"/>
      </c:catAx>
      <c:valAx>
        <c:axId val="36184843"/>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2400" spc="-1" strike="noStrike">
                <a:solidFill>
                  <a:srgbClr val="595959"/>
                </a:solidFill>
                <a:latin typeface="Calibri"/>
              </a:defRPr>
            </a:pPr>
          </a:p>
        </c:txPr>
        <c:crossAx val="21011893"/>
        <c:crosses val="autoZero"/>
        <c:crossBetween val="between"/>
      </c:valAx>
      <c:spPr>
        <a:noFill/>
        <a:ln>
          <a:noFill/>
        </a:ln>
      </c:spPr>
    </c:plotArea>
    <c:plotVisOnly val="1"/>
    <c:dispBlanksAs val="gap"/>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spPr>
            <a:solidFill>
              <a:srgbClr val="dae3f3"/>
            </a:solidFill>
            <a:ln>
              <a:noFill/>
            </a:ln>
          </c:spPr>
          <c:invertIfNegative val="0"/>
          <c:dPt>
            <c:idx val="3"/>
            <c:invertIfNegative val="0"/>
            <c:spPr>
              <a:solidFill>
                <a:srgbClr val="ed7d31"/>
              </a:solidFill>
              <a:ln>
                <a:noFill/>
              </a:ln>
            </c:spPr>
          </c:dPt>
          <c:dLbls>
            <c:dLbl>
              <c:idx val="3"/>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0"/>
          </c:dLbls>
          <c:val>
            <c:numRef>
              <c:f>0</c:f>
              <c:numCache>
                <c:formatCode>General</c:formatCode>
                <c:ptCount val="4"/>
                <c:pt idx="0">
                  <c:v>0.369230769230769</c:v>
                </c:pt>
                <c:pt idx="1">
                  <c:v>0.458</c:v>
                </c:pt>
                <c:pt idx="2">
                  <c:v>0.622641509433962</c:v>
                </c:pt>
                <c:pt idx="3">
                  <c:v>0.7</c:v>
                </c:pt>
              </c:numCache>
            </c:numRef>
          </c:val>
        </c:ser>
        <c:gapWidth val="219"/>
        <c:overlap val="-27"/>
        <c:axId val="36172288"/>
        <c:axId val="97696106"/>
      </c:barChart>
      <c:catAx>
        <c:axId val="36172288"/>
        <c:scaling>
          <c:orientation val="minMax"/>
        </c:scaling>
        <c:delete val="1"/>
        <c:axPos val="b"/>
        <c:numFmt formatCode="[$-409]mm/dd/yyyy"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97696106"/>
        <c:auto val="1"/>
        <c:lblAlgn val="ctr"/>
        <c:lblOffset val="100"/>
        <c:noMultiLvlLbl val="0"/>
      </c:catAx>
      <c:valAx>
        <c:axId val="97696106"/>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2000" spc="-1" strike="noStrike">
                <a:solidFill>
                  <a:srgbClr val="595959"/>
                </a:solidFill>
                <a:latin typeface="Calibri"/>
              </a:defRPr>
            </a:pPr>
          </a:p>
        </c:txPr>
        <c:crossAx val="36172288"/>
        <c:crosses val="autoZero"/>
        <c:crossBetween val="between"/>
      </c:valAx>
      <c:spPr>
        <a:noFill/>
        <a:ln>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CDBE927-F9AA-486A-A1F9-C990D478BF5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2514600" y="857160"/>
            <a:ext cx="4114440" cy="2314080"/>
          </a:xfrm>
          <a:prstGeom prst="rect">
            <a:avLst/>
          </a:prstGeom>
        </p:spPr>
      </p:sp>
      <p:sp>
        <p:nvSpPr>
          <p:cNvPr id="487"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488" name="TextShape 3"/>
          <p:cNvSpPr txBox="1"/>
          <p:nvPr/>
        </p:nvSpPr>
        <p:spPr>
          <a:xfrm>
            <a:off x="5179320" y="6513840"/>
            <a:ext cx="3962160" cy="343800"/>
          </a:xfrm>
          <a:prstGeom prst="rect">
            <a:avLst/>
          </a:prstGeom>
          <a:noFill/>
          <a:ln>
            <a:noFill/>
          </a:ln>
        </p:spPr>
        <p:txBody>
          <a:bodyPr anchor="b">
            <a:noAutofit/>
          </a:bodyPr>
          <a:p>
            <a:pPr algn="r">
              <a:lnSpc>
                <a:spcPct val="100000"/>
              </a:lnSpc>
            </a:pPr>
            <a:fld id="{663F8520-0749-42F3-B191-3AB8F5CFA27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2514600" y="857160"/>
            <a:ext cx="4114440" cy="2314080"/>
          </a:xfrm>
          <a:prstGeom prst="rect">
            <a:avLst/>
          </a:prstGeom>
        </p:spPr>
      </p:sp>
      <p:sp>
        <p:nvSpPr>
          <p:cNvPr id="493"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494" name="TextShape 3"/>
          <p:cNvSpPr txBox="1"/>
          <p:nvPr/>
        </p:nvSpPr>
        <p:spPr>
          <a:xfrm>
            <a:off x="5179320" y="6513840"/>
            <a:ext cx="3962160" cy="343800"/>
          </a:xfrm>
          <a:prstGeom prst="rect">
            <a:avLst/>
          </a:prstGeom>
          <a:noFill/>
          <a:ln>
            <a:noFill/>
          </a:ln>
        </p:spPr>
        <p:txBody>
          <a:bodyPr anchor="b">
            <a:noAutofit/>
          </a:bodyPr>
          <a:p>
            <a:pPr algn="r">
              <a:lnSpc>
                <a:spcPct val="100000"/>
              </a:lnSpc>
            </a:pPr>
            <a:fld id="{75D1C345-3F33-43B8-ABDF-F804371B64E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2514600" y="857160"/>
            <a:ext cx="4114440" cy="2314080"/>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p>
            <a:pPr algn="r">
              <a:lnSpc>
                <a:spcPct val="100000"/>
              </a:lnSpc>
            </a:pPr>
            <a:fld id="{8E3B0952-75BC-47A0-AF1B-4E247ABBFD3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2514600" y="857160"/>
            <a:ext cx="4114440" cy="2314080"/>
          </a:xfrm>
          <a:prstGeom prst="rect">
            <a:avLst/>
          </a:prstGeom>
        </p:spPr>
      </p:sp>
      <p:sp>
        <p:nvSpPr>
          <p:cNvPr id="499"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500" name="TextShape 3"/>
          <p:cNvSpPr txBox="1"/>
          <p:nvPr/>
        </p:nvSpPr>
        <p:spPr>
          <a:xfrm>
            <a:off x="5179320" y="6513840"/>
            <a:ext cx="3962160" cy="343800"/>
          </a:xfrm>
          <a:prstGeom prst="rect">
            <a:avLst/>
          </a:prstGeom>
          <a:noFill/>
          <a:ln>
            <a:noFill/>
          </a:ln>
        </p:spPr>
        <p:txBody>
          <a:bodyPr anchor="b">
            <a:noAutofit/>
          </a:bodyPr>
          <a:p>
            <a:pPr algn="r">
              <a:lnSpc>
                <a:spcPct val="100000"/>
              </a:lnSpc>
            </a:pPr>
            <a:fld id="{E8D61DC9-6D72-41C0-BDA3-55B0ADE7AC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2514600" y="857160"/>
            <a:ext cx="4114440" cy="2314080"/>
          </a:xfrm>
          <a:prstGeom prst="rect">
            <a:avLst/>
          </a:prstGeom>
        </p:spPr>
      </p:sp>
      <p:sp>
        <p:nvSpPr>
          <p:cNvPr id="502"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503" name="TextShape 3"/>
          <p:cNvSpPr txBox="1"/>
          <p:nvPr/>
        </p:nvSpPr>
        <p:spPr>
          <a:xfrm>
            <a:off x="5179320" y="6513840"/>
            <a:ext cx="3962160" cy="343800"/>
          </a:xfrm>
          <a:prstGeom prst="rect">
            <a:avLst/>
          </a:prstGeom>
          <a:noFill/>
          <a:ln>
            <a:noFill/>
          </a:ln>
        </p:spPr>
        <p:txBody>
          <a:bodyPr anchor="b">
            <a:noAutofit/>
          </a:bodyPr>
          <a:p>
            <a:pPr algn="r">
              <a:lnSpc>
                <a:spcPct val="100000"/>
              </a:lnSpc>
            </a:pPr>
            <a:fld id="{697AD1BE-1AB2-4DE5-9C62-ACFB1516B30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2514600" y="857160"/>
            <a:ext cx="4114440" cy="2314080"/>
          </a:xfrm>
          <a:prstGeom prst="rect">
            <a:avLst/>
          </a:prstGeom>
        </p:spPr>
      </p:sp>
      <p:sp>
        <p:nvSpPr>
          <p:cNvPr id="505"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506" name="TextShape 3"/>
          <p:cNvSpPr txBox="1"/>
          <p:nvPr/>
        </p:nvSpPr>
        <p:spPr>
          <a:xfrm>
            <a:off x="5179320" y="6513840"/>
            <a:ext cx="3962160" cy="343800"/>
          </a:xfrm>
          <a:prstGeom prst="rect">
            <a:avLst/>
          </a:prstGeom>
          <a:noFill/>
          <a:ln>
            <a:noFill/>
          </a:ln>
        </p:spPr>
        <p:txBody>
          <a:bodyPr anchor="b">
            <a:noAutofit/>
          </a:bodyPr>
          <a:p>
            <a:pPr algn="r">
              <a:lnSpc>
                <a:spcPct val="100000"/>
              </a:lnSpc>
            </a:pPr>
            <a:fld id="{747CFB07-877D-4761-B8E7-A654ADE17A4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2514600" y="857160"/>
            <a:ext cx="4114440" cy="2314080"/>
          </a:xfrm>
          <a:prstGeom prst="rect">
            <a:avLst/>
          </a:prstGeom>
        </p:spPr>
      </p:sp>
      <p:sp>
        <p:nvSpPr>
          <p:cNvPr id="490" name="PlaceHolder 2"/>
          <p:cNvSpPr>
            <a:spLocks noGrp="1"/>
          </p:cNvSpPr>
          <p:nvPr>
            <p:ph type="body"/>
          </p:nvPr>
        </p:nvSpPr>
        <p:spPr>
          <a:xfrm>
            <a:off x="914400" y="3300480"/>
            <a:ext cx="7314840" cy="2700000"/>
          </a:xfrm>
          <a:prstGeom prst="rect">
            <a:avLst/>
          </a:prstGeom>
        </p:spPr>
        <p:txBody>
          <a:bodyPr>
            <a:noAutofit/>
          </a:bodyPr>
          <a:p>
            <a:endParaRPr b="0" lang="en-US" sz="2000" spc="-1" strike="noStrike">
              <a:latin typeface="Arial"/>
            </a:endParaRPr>
          </a:p>
        </p:txBody>
      </p:sp>
      <p:sp>
        <p:nvSpPr>
          <p:cNvPr id="491" name="TextShape 3"/>
          <p:cNvSpPr txBox="1"/>
          <p:nvPr/>
        </p:nvSpPr>
        <p:spPr>
          <a:xfrm>
            <a:off x="5179320" y="6513840"/>
            <a:ext cx="3962160" cy="343800"/>
          </a:xfrm>
          <a:prstGeom prst="rect">
            <a:avLst/>
          </a:prstGeom>
          <a:noFill/>
          <a:ln>
            <a:noFill/>
          </a:ln>
        </p:spPr>
        <p:txBody>
          <a:bodyPr anchor="b">
            <a:noAutofit/>
          </a:bodyPr>
          <a:p>
            <a:pPr algn="r">
              <a:lnSpc>
                <a:spcPct val="100000"/>
              </a:lnSpc>
            </a:pPr>
            <a:fld id="{066C36FA-AC52-4A4C-8BA9-10BDD562A0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0" y="0"/>
            <a:ext cx="12191760" cy="387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0" y="0"/>
            <a:ext cx="12191760" cy="387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0" y="0"/>
            <a:ext cx="12191760" cy="387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12191760" cy="8348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F764AE60-6450-4998-9559-1105C2BDADC6}" type="datetime1">
              <a:rPr b="0" lang="en-US" sz="1200" spc="-1" strike="noStrike">
                <a:solidFill>
                  <a:srgbClr val="8b8b8b"/>
                </a:solidFill>
                <a:latin typeface="Calibri"/>
              </a:rPr>
              <a:t>01/21/2021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0BFBA05-19BF-4D9E-9CEB-E90416F517D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12191760" cy="834840"/>
          </a:xfrm>
          <a:prstGeom prst="rect">
            <a:avLst/>
          </a:prstGeom>
        </p:spPr>
        <p:txBody>
          <a:bodyPr anchor="ctr">
            <a:normAutofit/>
          </a:bodyPr>
          <a:p>
            <a:pPr>
              <a:lnSpc>
                <a:spcPct val="90000"/>
              </a:lnSpc>
            </a:pPr>
            <a:r>
              <a:rPr b="0" lang="en-US" sz="2800" spc="-1" strike="noStrike">
                <a:solidFill>
                  <a:srgbClr val="000000"/>
                </a:solidFill>
                <a:latin typeface="Calibri Light"/>
              </a:rPr>
              <a:t>Click </a:t>
            </a:r>
            <a:r>
              <a:rPr b="0" lang="en-US" sz="2800" spc="-1" strike="noStrike">
                <a:solidFill>
                  <a:srgbClr val="000000"/>
                </a:solidFill>
                <a:latin typeface="Calibri Light"/>
              </a:rPr>
              <a:t>to </a:t>
            </a:r>
            <a:r>
              <a:rPr b="0" lang="en-US" sz="2800" spc="-1" strike="noStrike">
                <a:solidFill>
                  <a:srgbClr val="000000"/>
                </a:solidFill>
                <a:latin typeface="Calibri Light"/>
              </a:rPr>
              <a:t>edit </a:t>
            </a:r>
            <a:r>
              <a:rPr b="0" lang="en-US" sz="2800" spc="-1" strike="noStrike">
                <a:solidFill>
                  <a:srgbClr val="000000"/>
                </a:solidFill>
                <a:latin typeface="Calibri Light"/>
              </a:rPr>
              <a:t>Mast</a:t>
            </a:r>
            <a:r>
              <a:rPr b="0" lang="en-US" sz="2800" spc="-1" strike="noStrike">
                <a:solidFill>
                  <a:srgbClr val="000000"/>
                </a:solidFill>
                <a:latin typeface="Calibri Light"/>
              </a:rPr>
              <a:t>er </a:t>
            </a:r>
            <a:r>
              <a:rPr b="0" lang="en-US" sz="2800" spc="-1" strike="noStrike">
                <a:solidFill>
                  <a:srgbClr val="000000"/>
                </a:solidFill>
                <a:latin typeface="Calibri Light"/>
              </a:rPr>
              <a:t>title </a:t>
            </a:r>
            <a:r>
              <a:rPr b="0" lang="en-US" sz="2800" spc="-1" strike="noStrike">
                <a:solidFill>
                  <a:srgbClr val="000000"/>
                </a:solidFill>
                <a:latin typeface="Calibri Light"/>
              </a:rPr>
              <a:t>style</a:t>
            </a:r>
            <a:endParaRPr b="0" lang="en-US" sz="28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C2A59B3-767B-4862-B94E-931715BB208F}" type="datetime1">
              <a:rPr b="0" lang="en-US" sz="1200" spc="-1" strike="noStrike">
                <a:solidFill>
                  <a:srgbClr val="8b8b8b"/>
                </a:solidFill>
                <a:latin typeface="Calibri"/>
              </a:rPr>
              <a:t>01/21/2021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881A72C-5BB9-49A5-BC69-ECD5E73C069A}" type="slidenum">
              <a:rPr b="0" lang="en-US" sz="1200" spc="-1" strike="noStrike">
                <a:solidFill>
                  <a:srgbClr val="8b8b8b"/>
                </a:solidFill>
                <a:latin typeface="Calibri"/>
              </a:rPr>
              <a:t>&lt;number&gt;</a:t>
            </a:fld>
            <a:endParaRPr b="0" lang="en-US" sz="1200" spc="-1" strike="noStrike">
              <a:latin typeface="Times New Roman"/>
            </a:endParaRPr>
          </a:p>
        </p:txBody>
      </p:sp>
      <p:sp>
        <p:nvSpPr>
          <p:cNvPr id="46" name="Line 6"/>
          <p:cNvSpPr/>
          <p:nvPr/>
        </p:nvSpPr>
        <p:spPr>
          <a:xfrm>
            <a:off x="0" y="83520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2F107A47-8701-4BFF-A0BC-6790E9DB1DE9}" type="datetime1">
              <a:rPr b="0" lang="en-US" sz="1200" spc="-1" strike="noStrike">
                <a:solidFill>
                  <a:srgbClr val="8b8b8b"/>
                </a:solidFill>
                <a:latin typeface="Calibri"/>
              </a:rPr>
              <a:t>01/21/2021</a:t>
            </a:fld>
            <a:endParaRPr b="0" lang="en-US" sz="1200" spc="-1" strike="noStrike">
              <a:latin typeface="Times New Roman"/>
            </a:endParaRPr>
          </a:p>
        </p:txBody>
      </p:sp>
      <p:sp>
        <p:nvSpPr>
          <p:cNvPr id="84"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5"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8B683D2-4E24-4AAE-9570-EB67BC0D9735}" type="slidenum">
              <a:rPr b="0" lang="en-US" sz="1200" spc="-1" strike="noStrike">
                <a:solidFill>
                  <a:srgbClr val="8b8b8b"/>
                </a:solidFill>
                <a:latin typeface="Calibri"/>
              </a:rPr>
              <a:t>&lt;number&gt;</a:t>
            </a:fld>
            <a:endParaRPr b="0" lang="en-US" sz="1200" spc="-1" strike="noStrike">
              <a:latin typeface="Times New Roman"/>
            </a:endParaRPr>
          </a:p>
        </p:txBody>
      </p:sp>
      <p:sp>
        <p:nvSpPr>
          <p:cNvPr id="86"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
        <p:nvSpPr>
          <p:cNvPr id="8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chart" Target="../charts/chart1.xm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chart" Target="../charts/chart6.xml"/><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chart" Target="../charts/chart7.xml"/><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800" y="1154520"/>
            <a:ext cx="12170160" cy="2387160"/>
          </a:xfrm>
          <a:prstGeom prst="rect">
            <a:avLst/>
          </a:prstGeom>
          <a:noFill/>
          <a:ln>
            <a:noFill/>
          </a:ln>
        </p:spPr>
        <p:txBody>
          <a:bodyPr anchor="ctr">
            <a:normAutofit/>
          </a:bodyPr>
          <a:p>
            <a:pPr algn="ctr">
              <a:lnSpc>
                <a:spcPct val="90000"/>
              </a:lnSpc>
            </a:pPr>
            <a:r>
              <a:rPr b="0" lang="ja-JP" sz="4400" spc="-1" strike="noStrike">
                <a:solidFill>
                  <a:srgbClr val="000000"/>
                </a:solidFill>
                <a:latin typeface="Calibri Light"/>
                <a:ea typeface="Yu Gothic Light"/>
              </a:rPr>
              <a:t>オンライン学術動画が論文の被引用数及び</a:t>
            </a:r>
            <a:br/>
            <a:r>
              <a:rPr b="0" lang="ja-JP" sz="4400" spc="-1" strike="noStrike">
                <a:solidFill>
                  <a:srgbClr val="000000"/>
                </a:solidFill>
                <a:latin typeface="Calibri Light"/>
                <a:ea typeface="Yu Gothic Light"/>
              </a:rPr>
              <a:t>オルトメトリクスに与える影響に関する研究</a:t>
            </a:r>
            <a:endParaRPr b="0" lang="en-US" sz="4400" spc="-1" strike="noStrike">
              <a:solidFill>
                <a:srgbClr val="000000"/>
              </a:solidFill>
              <a:latin typeface="Calibri"/>
            </a:endParaRPr>
          </a:p>
        </p:txBody>
      </p:sp>
      <p:sp>
        <p:nvSpPr>
          <p:cNvPr id="131" name="TextShape 2"/>
          <p:cNvSpPr txBox="1"/>
          <p:nvPr/>
        </p:nvSpPr>
        <p:spPr>
          <a:xfrm>
            <a:off x="1523880" y="4001400"/>
            <a:ext cx="9143640" cy="1655280"/>
          </a:xfrm>
          <a:prstGeom prst="rect">
            <a:avLst/>
          </a:prstGeom>
          <a:noFill/>
          <a:ln>
            <a:noFill/>
          </a:ln>
        </p:spPr>
        <p:txBody>
          <a:bodyPr>
            <a:normAutofit/>
          </a:bodyPr>
          <a:p>
            <a:pPr algn="ctr">
              <a:lnSpc>
                <a:spcPct val="90000"/>
              </a:lnSpc>
              <a:spcBef>
                <a:spcPts val="1001"/>
              </a:spcBef>
              <a:tabLst>
                <a:tab algn="l" pos="0"/>
              </a:tabLst>
            </a:pPr>
            <a:r>
              <a:rPr b="0" lang="en-US" sz="2800" spc="-1" strike="noStrike">
                <a:solidFill>
                  <a:srgbClr val="000000"/>
                </a:solidFill>
                <a:latin typeface="Calibri"/>
                <a:ea typeface="Yu Gothic"/>
              </a:rPr>
              <a:t>2021/01/25</a:t>
            </a:r>
            <a:endParaRPr b="0" lang="en-US" sz="2800" spc="-1" strike="noStrike">
              <a:latin typeface="Arial"/>
            </a:endParaRPr>
          </a:p>
          <a:p>
            <a:pPr algn="ctr">
              <a:lnSpc>
                <a:spcPct val="90000"/>
              </a:lnSpc>
              <a:spcBef>
                <a:spcPts val="1001"/>
              </a:spcBef>
              <a:tabLst>
                <a:tab algn="l" pos="0"/>
              </a:tabLst>
            </a:pPr>
            <a:r>
              <a:rPr b="0" lang="ja-JP" sz="2800" spc="-1" strike="noStrike">
                <a:solidFill>
                  <a:srgbClr val="000000"/>
                </a:solidFill>
                <a:latin typeface="Calibri"/>
                <a:ea typeface="Yu Gothic"/>
              </a:rPr>
              <a:t>坂田・森研究室</a:t>
            </a:r>
            <a:endParaRPr b="0" lang="en-US" sz="2800" spc="-1" strike="noStrike">
              <a:latin typeface="Arial"/>
            </a:endParaRPr>
          </a:p>
          <a:p>
            <a:pPr algn="ctr">
              <a:lnSpc>
                <a:spcPct val="90000"/>
              </a:lnSpc>
              <a:spcBef>
                <a:spcPts val="1001"/>
              </a:spcBef>
              <a:tabLst>
                <a:tab algn="l" pos="0"/>
              </a:tabLst>
            </a:pPr>
            <a:r>
              <a:rPr b="0" lang="en-US" sz="2800" spc="-1" strike="noStrike">
                <a:solidFill>
                  <a:srgbClr val="000000"/>
                </a:solidFill>
                <a:latin typeface="Calibri"/>
                <a:ea typeface="Yu Gothic"/>
              </a:rPr>
              <a:t>37-176851  KIM HWEEMYOUNG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177"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序論</a:t>
            </a:r>
            <a:r>
              <a:rPr b="0" lang="en-US" sz="3600" spc="-1" strike="noStrike">
                <a:solidFill>
                  <a:srgbClr val="bfbfbf"/>
                </a:solidFill>
                <a:latin typeface="Calibri"/>
              </a:rPr>
              <a:t>&amp;</a:t>
            </a:r>
            <a:r>
              <a:rPr b="0" lang="ja-JP" sz="3600" spc="-1" strike="noStrike">
                <a:solidFill>
                  <a:srgbClr val="a6a6a6"/>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提案手法の概要</a:t>
            </a:r>
            <a:endParaRPr b="0" lang="en-US" sz="2800" spc="-1" strike="noStrike">
              <a:solidFill>
                <a:srgbClr val="000000"/>
              </a:solidFill>
              <a:latin typeface="Calibri"/>
            </a:endParaRPr>
          </a:p>
        </p:txBody>
      </p:sp>
      <p:sp>
        <p:nvSpPr>
          <p:cNvPr id="179" name="CustomShape 2"/>
          <p:cNvSpPr/>
          <p:nvPr/>
        </p:nvSpPr>
        <p:spPr>
          <a:xfrm>
            <a:off x="312480" y="981000"/>
            <a:ext cx="11566800" cy="1030680"/>
          </a:xfrm>
          <a:prstGeom prst="rect">
            <a:avLst/>
          </a:prstGeom>
          <a:solidFill>
            <a:schemeClr val="bg1">
              <a:lumMod val="85000"/>
            </a:schemeClr>
          </a:solidFill>
          <a:ln>
            <a:noFill/>
          </a:ln>
        </p:spPr>
        <p:style>
          <a:lnRef idx="0"/>
          <a:fillRef idx="0"/>
          <a:effectRef idx="0"/>
          <a:fontRef idx="minor"/>
        </p:style>
        <p:txBody>
          <a:bodyPr anchor="ctr">
            <a:normAutofit fontScale="77000"/>
          </a:bodyPr>
          <a:p>
            <a:pPr>
              <a:lnSpc>
                <a:spcPct val="100000"/>
              </a:lnSpc>
              <a:tabLst>
                <a:tab algn="l" pos="0"/>
              </a:tabLst>
            </a:pPr>
            <a:r>
              <a:rPr b="0" lang="ja-JP" sz="2000" spc="-1" strike="noStrike">
                <a:solidFill>
                  <a:srgbClr val="000000"/>
                </a:solidFill>
                <a:latin typeface="Calibri"/>
              </a:rPr>
              <a:t>論文・動画データを取得し、動画付き・無し論文群の被引用数・</a:t>
            </a:r>
            <a:r>
              <a:rPr b="0" lang="en-US" sz="2000" spc="-1" strike="noStrike">
                <a:solidFill>
                  <a:srgbClr val="000000"/>
                </a:solidFill>
                <a:latin typeface="Calibri"/>
              </a:rPr>
              <a:t>AAS</a:t>
            </a:r>
            <a:r>
              <a:rPr b="0" lang="ja-JP" sz="2000" spc="-1" strike="noStrike">
                <a:solidFill>
                  <a:srgbClr val="000000"/>
                </a:solidFill>
                <a:latin typeface="Calibri"/>
              </a:rPr>
              <a:t>分布に統計的検定を行う。次に、動画付き論文を言及動画の分類ラベルに従って分割し、両指標の分布の比較を行う。最後にユーチューブ人気度を用いた将来の被引用数の予測が有効な動画分類ラベルを推定する。</a:t>
            </a:r>
            <a:endParaRPr b="0" lang="en-US" sz="2000" spc="-1" strike="noStrike">
              <a:latin typeface="Arial"/>
            </a:endParaRPr>
          </a:p>
        </p:txBody>
      </p:sp>
      <p:sp>
        <p:nvSpPr>
          <p:cNvPr id="180" name="CustomShape 3"/>
          <p:cNvSpPr/>
          <p:nvPr/>
        </p:nvSpPr>
        <p:spPr>
          <a:xfrm>
            <a:off x="5928120" y="1737720"/>
            <a:ext cx="5951160" cy="49683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514440" indent="-514080">
              <a:lnSpc>
                <a:spcPct val="100000"/>
              </a:lnSpc>
              <a:buClr>
                <a:srgbClr val="000000"/>
              </a:buClr>
              <a:buFont typeface="Calibri Light"/>
              <a:buAutoNum type="romanLcPeriod" startAt="2"/>
            </a:pPr>
            <a:r>
              <a:rPr b="0" lang="ja-JP" sz="2000" spc="-1" strike="noStrike">
                <a:solidFill>
                  <a:srgbClr val="000000"/>
                </a:solidFill>
                <a:latin typeface="Calibri"/>
              </a:rPr>
              <a:t>独自の均質化手法を用いてサンプリングされた動画付き・無し論文群の被引用数及び</a:t>
            </a:r>
            <a:r>
              <a:rPr b="0" lang="en-US" sz="2000" spc="-1" strike="noStrike">
                <a:solidFill>
                  <a:srgbClr val="000000"/>
                </a:solidFill>
                <a:latin typeface="Calibri"/>
              </a:rPr>
              <a:t>AAS</a:t>
            </a:r>
            <a:r>
              <a:rPr b="0" lang="ja-JP" sz="2000" spc="-1" strike="noStrike">
                <a:solidFill>
                  <a:srgbClr val="000000"/>
                </a:solidFill>
                <a:latin typeface="Calibri"/>
              </a:rPr>
              <a:t>分布について、正規性を確認</a:t>
            </a:r>
            <a:r>
              <a:rPr b="0" lang="en-US" sz="2000" spc="-1" strike="noStrike">
                <a:solidFill>
                  <a:srgbClr val="000000"/>
                </a:solidFill>
                <a:latin typeface="Calibri"/>
              </a:rPr>
              <a:t>(K2test)</a:t>
            </a:r>
            <a:r>
              <a:rPr b="0" lang="ja-JP" sz="2000" spc="-1" strike="noStrike">
                <a:solidFill>
                  <a:srgbClr val="000000"/>
                </a:solidFill>
                <a:latin typeface="Calibri"/>
              </a:rPr>
              <a:t>し、平均値検定</a:t>
            </a:r>
            <a:r>
              <a:rPr b="0" lang="en-US" sz="2000" spc="-1" strike="noStrike">
                <a:solidFill>
                  <a:srgbClr val="000000"/>
                </a:solidFill>
                <a:latin typeface="Calibri"/>
              </a:rPr>
              <a:t>(t-test)</a:t>
            </a:r>
            <a:r>
              <a:rPr b="0" lang="ja-JP" sz="2000" spc="-1" strike="noStrike">
                <a:solidFill>
                  <a:srgbClr val="000000"/>
                </a:solidFill>
                <a:latin typeface="Calibri"/>
              </a:rPr>
              <a:t>を行う</a:t>
            </a:r>
            <a:endParaRPr b="0" lang="en-US" sz="2000" spc="-1" strike="noStrike">
              <a:latin typeface="Arial"/>
            </a:endParaRPr>
          </a:p>
          <a:p>
            <a:pPr marL="514440" indent="-514080">
              <a:lnSpc>
                <a:spcPct val="100000"/>
              </a:lnSpc>
              <a:buClr>
                <a:srgbClr val="000000"/>
              </a:buClr>
              <a:buFont typeface="Calibri Light"/>
              <a:buAutoNum type="romanLcPeriod" startAt="2"/>
            </a:pPr>
            <a:endParaRPr b="0" lang="en-US" sz="2000" spc="-1" strike="noStrike">
              <a:latin typeface="Arial"/>
            </a:endParaRPr>
          </a:p>
          <a:p>
            <a:pPr marL="514440" indent="-514080">
              <a:lnSpc>
                <a:spcPct val="100000"/>
              </a:lnSpc>
              <a:buClr>
                <a:srgbClr val="000000"/>
              </a:buClr>
              <a:buFont typeface="Calibri Light"/>
              <a:buAutoNum type="romanLcPeriod" startAt="2"/>
            </a:pPr>
            <a:r>
              <a:rPr b="0" lang="ja-JP" sz="2000" spc="-1" strike="noStrike">
                <a:solidFill>
                  <a:srgbClr val="000000"/>
                </a:solidFill>
                <a:latin typeface="Calibri"/>
              </a:rPr>
              <a:t>既存研究の知見に基づき、動画の論文言及目的に関する分類法を提案する</a:t>
            </a:r>
            <a:r>
              <a:rPr b="0" lang="en-US" sz="2000" spc="-1" strike="noStrike">
                <a:solidFill>
                  <a:srgbClr val="000000"/>
                </a:solidFill>
                <a:latin typeface="Calibri"/>
              </a:rPr>
              <a:t>(Thelwall et al; 2012)</a:t>
            </a:r>
            <a:endParaRPr b="0" lang="en-US" sz="2000" spc="-1" strike="noStrike">
              <a:latin typeface="Arial"/>
            </a:endParaRPr>
          </a:p>
          <a:p>
            <a:pPr>
              <a:lnSpc>
                <a:spcPct val="100000"/>
              </a:lnSpc>
            </a:pPr>
            <a:endParaRPr b="0" lang="en-US" sz="2000" spc="-1" strike="noStrike">
              <a:latin typeface="Arial"/>
            </a:endParaRPr>
          </a:p>
          <a:p>
            <a:pPr marL="514440" indent="-514080">
              <a:lnSpc>
                <a:spcPct val="100000"/>
              </a:lnSpc>
              <a:buClr>
                <a:srgbClr val="000000"/>
              </a:buClr>
              <a:buFont typeface="Calibri Light"/>
              <a:buAutoNum type="romanLcPeriod" startAt="2"/>
            </a:pPr>
            <a:r>
              <a:rPr b="0" lang="ja-JP" sz="2000" spc="-1" strike="noStrike">
                <a:solidFill>
                  <a:srgbClr val="000000"/>
                </a:solidFill>
                <a:latin typeface="Calibri"/>
              </a:rPr>
              <a:t>論文のユーチューブ上での人気度を表す指標を提案し、当該指標が被引用数より先行指標であることを検証した後、両指標間に有意な相関が見られる動画の分類ラベルを、被引用数の早期予測が有効な動画方式として推定</a:t>
            </a:r>
            <a:endParaRPr b="0" lang="en-US" sz="2000" spc="-1" strike="noStrike">
              <a:latin typeface="Arial"/>
            </a:endParaRPr>
          </a:p>
          <a:p>
            <a:pPr>
              <a:lnSpc>
                <a:spcPct val="100000"/>
              </a:lnSpc>
            </a:pPr>
            <a:endParaRPr b="0" lang="en-US" sz="2000" spc="-1" strike="noStrike">
              <a:latin typeface="Arial"/>
            </a:endParaRPr>
          </a:p>
        </p:txBody>
      </p:sp>
      <p:pic>
        <p:nvPicPr>
          <p:cNvPr id="181" name="" descr=""/>
          <p:cNvPicPr/>
          <p:nvPr/>
        </p:nvPicPr>
        <p:blipFill>
          <a:blip r:embed="rId1"/>
          <a:stretch/>
        </p:blipFill>
        <p:spPr>
          <a:xfrm>
            <a:off x="274320" y="2021400"/>
            <a:ext cx="5672160" cy="4013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0" y="0"/>
            <a:ext cx="12191760" cy="834840"/>
          </a:xfrm>
          <a:prstGeom prst="rect">
            <a:avLst/>
          </a:prstGeom>
          <a:noFill/>
          <a:ln>
            <a:noFill/>
          </a:ln>
        </p:spPr>
        <p:txBody>
          <a:bodyPr anchor="ctr">
            <a:noAutofit/>
          </a:bodyPr>
          <a:p>
            <a:pPr marL="571680" indent="-571320">
              <a:lnSpc>
                <a:spcPct val="90000"/>
              </a:lnSpc>
              <a:buClr>
                <a:srgbClr val="000000"/>
              </a:buClr>
              <a:buFont typeface="Calibri Light"/>
              <a:buAutoNum type="romanLcPeriod" startAt="3"/>
            </a:pPr>
            <a:r>
              <a:rPr b="0" lang="ja-JP" sz="2800" spc="-1" strike="noStrike">
                <a:solidFill>
                  <a:srgbClr val="000000"/>
                </a:solidFill>
                <a:latin typeface="Calibri Light"/>
              </a:rPr>
              <a:t>因果関係推定の概要</a:t>
            </a:r>
            <a:r>
              <a:rPr b="0" lang="en-US" sz="2800" spc="-1" strike="noStrike">
                <a:solidFill>
                  <a:srgbClr val="000000"/>
                </a:solidFill>
                <a:latin typeface="Calibri Light"/>
              </a:rPr>
              <a:t>(Nicolaou; 2016)</a:t>
            </a:r>
            <a:endParaRPr b="0" lang="en-US" sz="2800" spc="-1" strike="noStrike">
              <a:solidFill>
                <a:srgbClr val="000000"/>
              </a:solidFill>
              <a:latin typeface="Calibri"/>
            </a:endParaRPr>
          </a:p>
        </p:txBody>
      </p:sp>
      <p:sp>
        <p:nvSpPr>
          <p:cNvPr id="183"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rmAutofit fontScale="53000"/>
          </a:bodyPr>
          <a:p>
            <a:pPr>
              <a:lnSpc>
                <a:spcPct val="90000"/>
              </a:lnSpc>
              <a:spcBef>
                <a:spcPts val="1001"/>
              </a:spcBef>
              <a:tabLst>
                <a:tab algn="l" pos="0"/>
              </a:tabLst>
            </a:pPr>
            <a:r>
              <a:rPr b="0" lang="ja-JP" sz="2000" spc="-1" strike="noStrike">
                <a:solidFill>
                  <a:srgbClr val="000000"/>
                </a:solidFill>
                <a:latin typeface="Calibri"/>
              </a:rPr>
              <a:t>分野</a:t>
            </a:r>
            <a:r>
              <a:rPr b="1" i="1" lang="en-US" sz="2400" spc="-1" strike="noStrike">
                <a:solidFill>
                  <a:srgbClr val="000000"/>
                </a:solidFill>
                <a:latin typeface="Calibri"/>
              </a:rPr>
              <a:t>C</a:t>
            </a:r>
            <a:r>
              <a:rPr b="1" i="1" lang="en-US" sz="1800" spc="-1" strike="noStrike">
                <a:solidFill>
                  <a:srgbClr val="000000"/>
                </a:solidFill>
                <a:latin typeface="Calibri"/>
              </a:rPr>
              <a:t>ca</a:t>
            </a:r>
            <a:r>
              <a:rPr b="0" lang="ja-JP" sz="2000" spc="-1" strike="noStrike">
                <a:solidFill>
                  <a:srgbClr val="000000"/>
                </a:solidFill>
                <a:latin typeface="Calibri"/>
              </a:rPr>
              <a:t>の</a:t>
            </a:r>
            <a:r>
              <a:rPr b="1" i="1" lang="en-US" sz="2400" spc="-1" strike="noStrike">
                <a:solidFill>
                  <a:srgbClr val="000000"/>
                </a:solidFill>
                <a:latin typeface="Calibri"/>
              </a:rPr>
              <a:t>C</a:t>
            </a:r>
            <a:r>
              <a:rPr b="1" i="1" lang="en-US" sz="1800" spc="-1" strike="noStrike">
                <a:solidFill>
                  <a:srgbClr val="000000"/>
                </a:solidFill>
                <a:latin typeface="Calibri"/>
              </a:rPr>
              <a:t>ef</a:t>
            </a:r>
            <a:r>
              <a:rPr b="1" i="1" lang="en-US" sz="2000" spc="-1" strike="noStrike">
                <a:solidFill>
                  <a:srgbClr val="000000"/>
                </a:solidFill>
                <a:latin typeface="Calibri"/>
              </a:rPr>
              <a:t>*</a:t>
            </a:r>
            <a:r>
              <a:rPr b="0" lang="ja-JP" sz="2000" spc="-1" strike="noStrike">
                <a:solidFill>
                  <a:srgbClr val="000000"/>
                </a:solidFill>
                <a:latin typeface="Calibri"/>
              </a:rPr>
              <a:t>に対する因果関係の推定において、</a:t>
            </a:r>
            <a:r>
              <a:rPr b="1" i="1" lang="en-US" sz="2400" spc="-1" strike="noStrike">
                <a:solidFill>
                  <a:srgbClr val="000000"/>
                </a:solidFill>
                <a:latin typeface="Calibri"/>
              </a:rPr>
              <a:t>C</a:t>
            </a:r>
            <a:r>
              <a:rPr b="1" i="1" lang="en-US" sz="1800" spc="-1" strike="noStrike">
                <a:solidFill>
                  <a:srgbClr val="000000"/>
                </a:solidFill>
                <a:latin typeface="Calibri"/>
              </a:rPr>
              <a:t>ca</a:t>
            </a:r>
            <a:r>
              <a:rPr b="0" lang="ja-JP" sz="2000" spc="-1" strike="noStrike">
                <a:solidFill>
                  <a:srgbClr val="000000"/>
                </a:solidFill>
                <a:latin typeface="Calibri"/>
              </a:rPr>
              <a:t>を含む全ての分野のデータ用いて</a:t>
            </a:r>
            <a:r>
              <a:rPr b="1" i="1" lang="en-US" sz="2400" spc="-1" strike="noStrike">
                <a:solidFill>
                  <a:srgbClr val="000000"/>
                </a:solidFill>
                <a:latin typeface="Calibri"/>
              </a:rPr>
              <a:t>C</a:t>
            </a:r>
            <a:r>
              <a:rPr b="1" i="1" lang="en-US" sz="1800" spc="-1" strike="noStrike">
                <a:solidFill>
                  <a:srgbClr val="000000"/>
                </a:solidFill>
                <a:latin typeface="Calibri"/>
              </a:rPr>
              <a:t>ef</a:t>
            </a:r>
            <a:r>
              <a:rPr b="0" lang="ja-JP" sz="2000" spc="-1" strike="noStrike">
                <a:solidFill>
                  <a:srgbClr val="000000"/>
                </a:solidFill>
                <a:latin typeface="Calibri"/>
              </a:rPr>
              <a:t>の時系列を予測した時と、</a:t>
            </a:r>
            <a:r>
              <a:rPr b="1" i="1" lang="en-US" sz="2400" spc="-1" strike="noStrike">
                <a:solidFill>
                  <a:srgbClr val="000000"/>
                </a:solidFill>
                <a:latin typeface="Calibri"/>
              </a:rPr>
              <a:t>C</a:t>
            </a:r>
            <a:r>
              <a:rPr b="1" i="1" lang="en-US" sz="1800" spc="-1" strike="noStrike">
                <a:solidFill>
                  <a:srgbClr val="000000"/>
                </a:solidFill>
                <a:latin typeface="Calibri"/>
              </a:rPr>
              <a:t>ca</a:t>
            </a:r>
            <a:r>
              <a:rPr b="0" lang="ja-JP" sz="2000" spc="-1" strike="noStrike">
                <a:solidFill>
                  <a:srgbClr val="000000"/>
                </a:solidFill>
                <a:latin typeface="Calibri"/>
              </a:rPr>
              <a:t>を除く全ての分野のデータから</a:t>
            </a:r>
            <a:r>
              <a:rPr b="1" i="1" lang="en-US" sz="2400" spc="-1" strike="noStrike">
                <a:solidFill>
                  <a:srgbClr val="000000"/>
                </a:solidFill>
                <a:latin typeface="Calibri"/>
              </a:rPr>
              <a:t>C</a:t>
            </a:r>
            <a:r>
              <a:rPr b="1" i="1" lang="en-US" sz="1800" spc="-1" strike="noStrike">
                <a:solidFill>
                  <a:srgbClr val="000000"/>
                </a:solidFill>
                <a:latin typeface="Calibri"/>
              </a:rPr>
              <a:t>ef</a:t>
            </a:r>
            <a:r>
              <a:rPr b="0" lang="ja-JP" sz="2000" spc="-1" strike="noStrike">
                <a:solidFill>
                  <a:srgbClr val="000000"/>
                </a:solidFill>
                <a:latin typeface="Calibri"/>
              </a:rPr>
              <a:t>の時系列を予測した時の予測精度を比較する。</a:t>
            </a:r>
            <a:endParaRPr b="0" lang="en-US" sz="2000" spc="-1" strike="noStrike">
              <a:latin typeface="Arial"/>
            </a:endParaRPr>
          </a:p>
        </p:txBody>
      </p:sp>
      <p:sp>
        <p:nvSpPr>
          <p:cNvPr id="184" name="CustomShape 3"/>
          <p:cNvSpPr/>
          <p:nvPr/>
        </p:nvSpPr>
        <p:spPr>
          <a:xfrm>
            <a:off x="409320" y="1819080"/>
            <a:ext cx="4615920" cy="668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en-US" sz="2000" spc="-1" strike="noStrike">
                <a:solidFill>
                  <a:srgbClr val="000000"/>
                </a:solidFill>
                <a:latin typeface="Calibri"/>
              </a:rPr>
              <a:t>C</a:t>
            </a:r>
            <a:r>
              <a:rPr b="1" i="1" lang="en-US" sz="1600" spc="-1" strike="noStrike">
                <a:solidFill>
                  <a:srgbClr val="000000"/>
                </a:solidFill>
                <a:latin typeface="Calibri"/>
              </a:rPr>
              <a:t>ca</a:t>
            </a:r>
            <a:r>
              <a:rPr b="0" lang="ja-JP" sz="1800" spc="-1" strike="noStrike">
                <a:solidFill>
                  <a:srgbClr val="000000"/>
                </a:solidFill>
                <a:latin typeface="Calibri"/>
              </a:rPr>
              <a:t>を除いた分野のデータで</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を予測</a:t>
            </a:r>
            <a:r>
              <a:rPr b="0" lang="en-US" sz="1800" spc="-1" strike="noStrike">
                <a:solidFill>
                  <a:srgbClr val="000000"/>
                </a:solidFill>
                <a:latin typeface="Calibri"/>
              </a:rPr>
              <a:t>(Ⅰ)</a:t>
            </a:r>
            <a:endParaRPr b="0" lang="en-US" sz="1800" spc="-1" strike="noStrike">
              <a:latin typeface="Arial"/>
            </a:endParaRPr>
          </a:p>
        </p:txBody>
      </p:sp>
      <p:sp>
        <p:nvSpPr>
          <p:cNvPr id="185" name="CustomShape 4"/>
          <p:cNvSpPr/>
          <p:nvPr/>
        </p:nvSpPr>
        <p:spPr>
          <a:xfrm>
            <a:off x="146520" y="4120200"/>
            <a:ext cx="5394240" cy="668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en-US" sz="2000" spc="-1" strike="noStrike">
                <a:solidFill>
                  <a:srgbClr val="000000"/>
                </a:solidFill>
                <a:latin typeface="Calibri"/>
              </a:rPr>
              <a:t>C</a:t>
            </a:r>
            <a:r>
              <a:rPr b="1" i="1" lang="en-US" sz="1600" spc="-1" strike="noStrike">
                <a:solidFill>
                  <a:srgbClr val="000000"/>
                </a:solidFill>
                <a:latin typeface="Calibri"/>
              </a:rPr>
              <a:t>ca</a:t>
            </a:r>
            <a:r>
              <a:rPr b="0" lang="ja-JP" sz="1800" spc="-1" strike="noStrike">
                <a:solidFill>
                  <a:srgbClr val="000000"/>
                </a:solidFill>
                <a:latin typeface="Calibri"/>
              </a:rPr>
              <a:t>を含む全ての分野のデータから</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を予測</a:t>
            </a:r>
            <a:r>
              <a:rPr b="0" lang="en-US" sz="1800" spc="-1" strike="noStrike">
                <a:solidFill>
                  <a:srgbClr val="000000"/>
                </a:solidFill>
                <a:latin typeface="Calibri"/>
              </a:rPr>
              <a:t>(Ⅱ)</a:t>
            </a:r>
            <a:endParaRPr b="0" lang="en-US" sz="1800" spc="-1" strike="noStrike">
              <a:latin typeface="Arial"/>
            </a:endParaRPr>
          </a:p>
        </p:txBody>
      </p:sp>
      <p:sp>
        <p:nvSpPr>
          <p:cNvPr id="186" name="CustomShape 5"/>
          <p:cNvSpPr/>
          <p:nvPr/>
        </p:nvSpPr>
        <p:spPr>
          <a:xfrm>
            <a:off x="5441400" y="3112200"/>
            <a:ext cx="641520" cy="194544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7" name="CustomShape 6"/>
          <p:cNvSpPr/>
          <p:nvPr/>
        </p:nvSpPr>
        <p:spPr>
          <a:xfrm>
            <a:off x="7517160" y="1748880"/>
            <a:ext cx="3776040" cy="97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Calibri"/>
              </a:rPr>
              <a:t>それぞれのモデルにおける</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の予測値と実際の</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の値の誤差を比較</a:t>
            </a:r>
            <a:endParaRPr b="0" lang="en-US" sz="1800" spc="-1" strike="noStrike">
              <a:latin typeface="Arial"/>
            </a:endParaRPr>
          </a:p>
        </p:txBody>
      </p:sp>
      <p:sp>
        <p:nvSpPr>
          <p:cNvPr id="188" name="Line 7"/>
          <p:cNvSpPr/>
          <p:nvPr/>
        </p:nvSpPr>
        <p:spPr>
          <a:xfrm>
            <a:off x="705600" y="2130480"/>
            <a:ext cx="418176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89" name="Line 8"/>
          <p:cNvSpPr/>
          <p:nvPr/>
        </p:nvSpPr>
        <p:spPr>
          <a:xfrm>
            <a:off x="304560" y="4449240"/>
            <a:ext cx="505944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90" name="Line 9"/>
          <p:cNvSpPr/>
          <p:nvPr/>
        </p:nvSpPr>
        <p:spPr>
          <a:xfrm>
            <a:off x="7450920" y="2386080"/>
            <a:ext cx="380124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91" name="CustomShape 10"/>
          <p:cNvSpPr/>
          <p:nvPr/>
        </p:nvSpPr>
        <p:spPr>
          <a:xfrm>
            <a:off x="7423920" y="4327200"/>
            <a:ext cx="3962520" cy="82116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C</a:t>
            </a:r>
            <a:r>
              <a:rPr b="0" lang="en-US" sz="1600" spc="-1" strike="noStrike">
                <a:solidFill>
                  <a:srgbClr val="000000"/>
                </a:solidFill>
                <a:latin typeface="Calibri"/>
              </a:rPr>
              <a:t>NPMR</a:t>
            </a:r>
            <a:r>
              <a:rPr b="0" lang="en-US" sz="2400" spc="-1" strike="noStrike">
                <a:solidFill>
                  <a:srgbClr val="000000"/>
                </a:solidFill>
                <a:latin typeface="Calibri"/>
              </a:rPr>
              <a:t> &gt; 0</a:t>
            </a:r>
            <a:r>
              <a:rPr b="0" lang="ja-JP" sz="2400" spc="-1" strike="noStrike">
                <a:solidFill>
                  <a:srgbClr val="000000"/>
                </a:solidFill>
                <a:latin typeface="Calibri"/>
              </a:rPr>
              <a:t>：因果関係がある</a:t>
            </a:r>
            <a:endParaRPr b="0" lang="en-US" sz="2400" spc="-1" strike="noStrike">
              <a:latin typeface="Arial"/>
            </a:endParaRPr>
          </a:p>
        </p:txBody>
      </p:sp>
      <p:pic>
        <p:nvPicPr>
          <p:cNvPr id="192" name="Picture 5" descr=""/>
          <p:cNvPicPr/>
          <p:nvPr/>
        </p:nvPicPr>
        <p:blipFill>
          <a:blip r:embed="rId1"/>
          <a:stretch/>
        </p:blipFill>
        <p:spPr>
          <a:xfrm>
            <a:off x="978120" y="4506120"/>
            <a:ext cx="3477960" cy="2202840"/>
          </a:xfrm>
          <a:prstGeom prst="rect">
            <a:avLst/>
          </a:prstGeom>
          <a:ln>
            <a:noFill/>
          </a:ln>
        </p:spPr>
      </p:pic>
      <p:pic>
        <p:nvPicPr>
          <p:cNvPr id="193" name="Picture 6" descr=""/>
          <p:cNvPicPr/>
          <p:nvPr/>
        </p:nvPicPr>
        <p:blipFill>
          <a:blip r:embed="rId2"/>
          <a:stretch/>
        </p:blipFill>
        <p:spPr>
          <a:xfrm>
            <a:off x="1011600" y="2170800"/>
            <a:ext cx="3161880" cy="2002680"/>
          </a:xfrm>
          <a:prstGeom prst="rect">
            <a:avLst/>
          </a:prstGeom>
          <a:ln>
            <a:noFill/>
          </a:ln>
        </p:spPr>
      </p:pic>
      <p:sp>
        <p:nvSpPr>
          <p:cNvPr id="194" name="CustomShape 11"/>
          <p:cNvSpPr/>
          <p:nvPr/>
        </p:nvSpPr>
        <p:spPr>
          <a:xfrm>
            <a:off x="5986080" y="3172320"/>
            <a:ext cx="28922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alibri"/>
              </a:rPr>
              <a:t>C</a:t>
            </a:r>
            <a:r>
              <a:rPr b="0" lang="en-US" sz="1600" spc="-1" strike="noStrike">
                <a:solidFill>
                  <a:srgbClr val="000000"/>
                </a:solidFill>
                <a:latin typeface="Calibri"/>
              </a:rPr>
              <a:t>NPMR</a:t>
            </a:r>
            <a:r>
              <a:rPr b="0" lang="en-US" sz="1800" spc="-1" strike="noStrike">
                <a:solidFill>
                  <a:srgbClr val="000000"/>
                </a:solidFill>
                <a:latin typeface="Calibri"/>
              </a:rPr>
              <a:t>  </a:t>
            </a:r>
            <a:r>
              <a:rPr b="0" lang="en-US" sz="2400" spc="-1" strike="noStrike">
                <a:solidFill>
                  <a:srgbClr val="000000"/>
                </a:solidFill>
                <a:latin typeface="Calibri"/>
              </a:rPr>
              <a:t>=</a:t>
            </a:r>
            <a:r>
              <a:rPr b="0" lang="en-US" sz="2400" spc="-1" strike="noStrike">
                <a:solidFill>
                  <a:srgbClr val="000000"/>
                </a:solidFill>
                <a:latin typeface="Calibri"/>
              </a:rPr>
              <a:t> </a:t>
            </a:r>
            <a:r>
              <a:rPr b="0" lang="en-US" sz="2000" spc="-1" strike="noStrike">
                <a:solidFill>
                  <a:srgbClr val="000000"/>
                </a:solidFill>
                <a:latin typeface="Calibri"/>
              </a:rPr>
              <a:t>log</a:t>
            </a:r>
            <a:endParaRPr b="0" lang="en-US" sz="2000" spc="-1" strike="noStrike">
              <a:latin typeface="Arial"/>
            </a:endParaRPr>
          </a:p>
        </p:txBody>
      </p:sp>
      <p:sp>
        <p:nvSpPr>
          <p:cNvPr id="195" name="CustomShape 12"/>
          <p:cNvSpPr/>
          <p:nvPr/>
        </p:nvSpPr>
        <p:spPr>
          <a:xfrm>
            <a:off x="7517160" y="3056400"/>
            <a:ext cx="4545720" cy="668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(Ⅰ)</a:t>
            </a:r>
            <a:r>
              <a:rPr b="0" lang="ja-JP" sz="1800" spc="-1" strike="noStrike">
                <a:solidFill>
                  <a:srgbClr val="000000"/>
                </a:solidFill>
                <a:latin typeface="Calibri"/>
              </a:rPr>
              <a:t>の予測値と実際の</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の値との誤差平均</a:t>
            </a:r>
            <a:endParaRPr b="0" lang="en-US" sz="1800" spc="-1" strike="noStrike">
              <a:latin typeface="Arial"/>
            </a:endParaRPr>
          </a:p>
        </p:txBody>
      </p:sp>
      <p:sp>
        <p:nvSpPr>
          <p:cNvPr id="196" name="CustomShape 13"/>
          <p:cNvSpPr/>
          <p:nvPr/>
        </p:nvSpPr>
        <p:spPr>
          <a:xfrm>
            <a:off x="7517160" y="3474360"/>
            <a:ext cx="4571280" cy="668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(Ⅱ)</a:t>
            </a:r>
            <a:r>
              <a:rPr b="0" lang="ja-JP" sz="1800" spc="-1" strike="noStrike">
                <a:solidFill>
                  <a:srgbClr val="000000"/>
                </a:solidFill>
                <a:latin typeface="Calibri"/>
              </a:rPr>
              <a:t>の予測値と実際の</a:t>
            </a:r>
            <a:r>
              <a:rPr b="1" i="1" lang="en-US" sz="2000" spc="-1" strike="noStrike">
                <a:solidFill>
                  <a:srgbClr val="000000"/>
                </a:solidFill>
                <a:latin typeface="Calibri"/>
              </a:rPr>
              <a:t>C</a:t>
            </a:r>
            <a:r>
              <a:rPr b="1" i="1" lang="en-US" sz="1600" spc="-1" strike="noStrike">
                <a:solidFill>
                  <a:srgbClr val="000000"/>
                </a:solidFill>
                <a:latin typeface="Calibri"/>
              </a:rPr>
              <a:t>ef</a:t>
            </a:r>
            <a:r>
              <a:rPr b="0" lang="ja-JP" sz="1800" spc="-1" strike="noStrike">
                <a:solidFill>
                  <a:srgbClr val="000000"/>
                </a:solidFill>
                <a:latin typeface="Calibri"/>
              </a:rPr>
              <a:t>の値との誤差平均</a:t>
            </a:r>
            <a:endParaRPr b="0" lang="en-US" sz="1800" spc="-1" strike="noStrike">
              <a:latin typeface="Arial"/>
            </a:endParaRPr>
          </a:p>
        </p:txBody>
      </p:sp>
      <p:sp>
        <p:nvSpPr>
          <p:cNvPr id="197" name="CustomShape 14"/>
          <p:cNvSpPr/>
          <p:nvPr/>
        </p:nvSpPr>
        <p:spPr>
          <a:xfrm>
            <a:off x="3792960" y="6237000"/>
            <a:ext cx="1614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800" spc="-1" strike="noStrike">
                <a:solidFill>
                  <a:srgbClr val="000000"/>
                </a:solidFill>
                <a:latin typeface="Calibri"/>
              </a:rPr>
              <a:t>Z</a:t>
            </a:r>
            <a:r>
              <a:rPr b="0" lang="ja-JP" sz="1800" spc="-1" strike="noStrike">
                <a:solidFill>
                  <a:srgbClr val="000000"/>
                </a:solidFill>
                <a:latin typeface="Calibri"/>
              </a:rPr>
              <a:t>：他の分野</a:t>
            </a:r>
            <a:endParaRPr b="0" lang="en-US" sz="1800" spc="-1" strike="noStrike">
              <a:latin typeface="Arial"/>
            </a:endParaRPr>
          </a:p>
        </p:txBody>
      </p:sp>
      <p:sp>
        <p:nvSpPr>
          <p:cNvPr id="198" name="Line 15"/>
          <p:cNvSpPr/>
          <p:nvPr/>
        </p:nvSpPr>
        <p:spPr>
          <a:xfrm>
            <a:off x="7597800" y="3448800"/>
            <a:ext cx="418140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99" name="CustomShape 16"/>
          <p:cNvSpPr/>
          <p:nvPr/>
        </p:nvSpPr>
        <p:spPr>
          <a:xfrm>
            <a:off x="7327800" y="3026160"/>
            <a:ext cx="192240" cy="76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000000"/>
                </a:solidFill>
                <a:latin typeface="Calibri"/>
              </a:rPr>
              <a:t>(</a:t>
            </a:r>
            <a:endParaRPr b="0" lang="en-US" sz="4400" spc="-1" strike="noStrike">
              <a:latin typeface="Arial"/>
            </a:endParaRPr>
          </a:p>
        </p:txBody>
      </p:sp>
      <p:sp>
        <p:nvSpPr>
          <p:cNvPr id="200" name="CustomShape 17"/>
          <p:cNvSpPr/>
          <p:nvPr/>
        </p:nvSpPr>
        <p:spPr>
          <a:xfrm>
            <a:off x="11814480" y="3026160"/>
            <a:ext cx="192240" cy="76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000000"/>
                </a:solidFill>
                <a:latin typeface="Calibri"/>
              </a:rPr>
              <a:t>)</a:t>
            </a:r>
            <a:endParaRPr b="0" lang="en-US" sz="4400" spc="-1" strike="noStrike">
              <a:latin typeface="Arial"/>
            </a:endParaRPr>
          </a:p>
        </p:txBody>
      </p:sp>
      <p:sp>
        <p:nvSpPr>
          <p:cNvPr id="201" name="CustomShape 18"/>
          <p:cNvSpPr/>
          <p:nvPr/>
        </p:nvSpPr>
        <p:spPr>
          <a:xfrm>
            <a:off x="5903280" y="5556240"/>
            <a:ext cx="5878800" cy="943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2800" spc="-1" strike="noStrike">
                <a:solidFill>
                  <a:srgbClr val="000000"/>
                </a:solidFill>
                <a:latin typeface="Calibri"/>
              </a:rPr>
              <a:t>*</a:t>
            </a:r>
            <a:r>
              <a:rPr b="1" i="1" lang="en-US" sz="2800" spc="-1" strike="noStrike">
                <a:solidFill>
                  <a:srgbClr val="000000"/>
                </a:solidFill>
                <a:latin typeface="Calibri"/>
              </a:rPr>
              <a:t>C</a:t>
            </a:r>
            <a:r>
              <a:rPr b="1" i="1" lang="en-US" sz="1800" spc="-1" strike="noStrike">
                <a:solidFill>
                  <a:srgbClr val="000000"/>
                </a:solidFill>
                <a:latin typeface="Calibri"/>
              </a:rPr>
              <a:t>ca</a:t>
            </a:r>
            <a:r>
              <a:rPr b="0" lang="ja-JP" sz="2400" spc="-1" strike="noStrike">
                <a:solidFill>
                  <a:srgbClr val="000000"/>
                </a:solidFill>
                <a:latin typeface="Calibri"/>
              </a:rPr>
              <a:t>：影響を与えている分野</a:t>
            </a:r>
            <a:endParaRPr b="0" lang="en-US" sz="2400" spc="-1" strike="noStrike">
              <a:latin typeface="Arial"/>
            </a:endParaRPr>
          </a:p>
          <a:p>
            <a:pPr algn="r">
              <a:lnSpc>
                <a:spcPct val="100000"/>
              </a:lnSpc>
            </a:pPr>
            <a:r>
              <a:rPr b="1" i="1" lang="en-US" sz="2800" spc="-1" strike="noStrike">
                <a:solidFill>
                  <a:srgbClr val="000000"/>
                </a:solidFill>
                <a:latin typeface="Calibri"/>
              </a:rPr>
              <a:t>C</a:t>
            </a:r>
            <a:r>
              <a:rPr b="1" i="1" lang="en-US" sz="1800" spc="-1" strike="noStrike">
                <a:solidFill>
                  <a:srgbClr val="000000"/>
                </a:solidFill>
                <a:latin typeface="Calibri"/>
              </a:rPr>
              <a:t>ef</a:t>
            </a:r>
            <a:r>
              <a:rPr b="1" i="1" lang="ja-JP" sz="2400" spc="-1" strike="noStrike">
                <a:solidFill>
                  <a:srgbClr val="000000"/>
                </a:solidFill>
                <a:latin typeface="Calibri"/>
              </a:rPr>
              <a:t>：</a:t>
            </a:r>
            <a:r>
              <a:rPr b="0" lang="ja-JP" sz="2400" spc="-1" strike="noStrike">
                <a:solidFill>
                  <a:srgbClr val="000000"/>
                </a:solidFill>
                <a:latin typeface="Calibri"/>
              </a:rPr>
              <a:t>影響を受けている分野</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0" y="0"/>
            <a:ext cx="12191760" cy="834840"/>
          </a:xfrm>
          <a:prstGeom prst="rect">
            <a:avLst/>
          </a:prstGeom>
          <a:noFill/>
          <a:ln>
            <a:noFill/>
          </a:ln>
        </p:spPr>
        <p:txBody>
          <a:bodyPr anchor="ctr">
            <a:noAutofit/>
          </a:bodyPr>
          <a:p>
            <a:pPr marL="571680" indent="-571320">
              <a:lnSpc>
                <a:spcPct val="90000"/>
              </a:lnSpc>
              <a:buClr>
                <a:srgbClr val="000000"/>
              </a:buClr>
              <a:buFont typeface="Calibri Light"/>
              <a:buAutoNum type="romanLcPeriod" startAt="3"/>
            </a:pPr>
            <a:r>
              <a:rPr b="0" lang="ja-JP" sz="2800" spc="-1" strike="noStrike">
                <a:solidFill>
                  <a:srgbClr val="000000"/>
                </a:solidFill>
                <a:latin typeface="Calibri Light"/>
              </a:rPr>
              <a:t>モデルの推定</a:t>
            </a:r>
            <a:endParaRPr b="0" lang="en-US" sz="2800" spc="-1" strike="noStrike">
              <a:solidFill>
                <a:srgbClr val="000000"/>
              </a:solidFill>
              <a:latin typeface="Calibri"/>
            </a:endParaRPr>
          </a:p>
        </p:txBody>
      </p:sp>
      <p:sp>
        <p:nvSpPr>
          <p:cNvPr id="203"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各分野の文献の出版数の推移を時系列データとして扱う。モデルにおいては各時系列を遅延させた時系列を予測因子とし、予測したい系列の</a:t>
            </a:r>
            <a:r>
              <a:rPr b="0" lang="en-US" sz="2000" spc="-1" strike="noStrike">
                <a:solidFill>
                  <a:srgbClr val="000000"/>
                </a:solidFill>
                <a:latin typeface="Calibri"/>
              </a:rPr>
              <a:t>t</a:t>
            </a:r>
            <a:r>
              <a:rPr b="0" lang="ja-JP" sz="2000" spc="-1" strike="noStrike">
                <a:solidFill>
                  <a:srgbClr val="000000"/>
                </a:solidFill>
                <a:latin typeface="Calibri"/>
              </a:rPr>
              <a:t>時点の値を、系列の他の値の重み付き平均から推定</a:t>
            </a:r>
            <a:endParaRPr b="0" lang="en-US" sz="2000" spc="-1" strike="noStrike">
              <a:latin typeface="Arial"/>
            </a:endParaRPr>
          </a:p>
        </p:txBody>
      </p:sp>
      <p:sp>
        <p:nvSpPr>
          <p:cNvPr id="204" name="TextShape 3"/>
          <p:cNvSpPr txBox="1"/>
          <p:nvPr/>
        </p:nvSpPr>
        <p:spPr>
          <a:xfrm>
            <a:off x="219600" y="6006960"/>
            <a:ext cx="11752200" cy="752040"/>
          </a:xfrm>
          <a:prstGeom prst="rect">
            <a:avLst/>
          </a:prstGeom>
          <a:noFill/>
          <a:ln>
            <a:solidFill>
              <a:srgbClr val="4472c4"/>
            </a:solidFill>
          </a:ln>
        </p:spPr>
        <p:txBody>
          <a:bodyPr>
            <a:normAutofit fontScale="51000"/>
          </a:bodyPr>
          <a:p>
            <a:pPr marL="228600" indent="-228240">
              <a:lnSpc>
                <a:spcPct val="90000"/>
              </a:lnSpc>
              <a:spcBef>
                <a:spcPts val="1001"/>
              </a:spcBef>
              <a:buClr>
                <a:srgbClr val="000000"/>
              </a:buClr>
              <a:buFont typeface="Wingdings" charset="2"/>
              <a:buChar char=""/>
            </a:pPr>
            <a:r>
              <a:rPr b="0" lang="ja-JP" sz="1800" spc="-1" strike="noStrike">
                <a:solidFill>
                  <a:srgbClr val="000000"/>
                </a:solidFill>
                <a:latin typeface="Calibri"/>
              </a:rPr>
              <a:t>データを型に当てはめていないため、研究分野の不規則な成長を考慮できる。</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ja-JP" sz="1800" spc="-1" strike="noStrike">
                <a:solidFill>
                  <a:srgbClr val="000000"/>
                </a:solidFill>
                <a:latin typeface="Calibri"/>
              </a:rPr>
              <a:t>各時系列において算出した重みを掛け合わせるだけなので、多数の時系列を考慮した上で因果性の検証が可能。</a:t>
            </a:r>
            <a:endParaRPr b="0" lang="en-US" sz="1800" spc="-1" strike="noStrike">
              <a:solidFill>
                <a:srgbClr val="000000"/>
              </a:solidFill>
              <a:latin typeface="Calibri"/>
            </a:endParaRPr>
          </a:p>
        </p:txBody>
      </p:sp>
      <p:pic>
        <p:nvPicPr>
          <p:cNvPr id="205" name="Picture 21" descr=""/>
          <p:cNvPicPr/>
          <p:nvPr/>
        </p:nvPicPr>
        <p:blipFill>
          <a:blip r:embed="rId1"/>
          <a:stretch/>
        </p:blipFill>
        <p:spPr>
          <a:xfrm>
            <a:off x="8260560" y="3279600"/>
            <a:ext cx="3036600" cy="922320"/>
          </a:xfrm>
          <a:prstGeom prst="rect">
            <a:avLst/>
          </a:prstGeom>
          <a:ln>
            <a:noFill/>
          </a:ln>
        </p:spPr>
      </p:pic>
      <p:sp>
        <p:nvSpPr>
          <p:cNvPr id="206" name="CustomShape 4"/>
          <p:cNvSpPr/>
          <p:nvPr/>
        </p:nvSpPr>
        <p:spPr>
          <a:xfrm>
            <a:off x="8148240" y="5033160"/>
            <a:ext cx="41148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全ての予測因子の</a:t>
            </a:r>
            <a:r>
              <a:rPr b="0" lang="en-US" sz="1800" spc="-1" strike="noStrike">
                <a:solidFill>
                  <a:srgbClr val="000000"/>
                </a:solidFill>
                <a:latin typeface="Calibri"/>
              </a:rPr>
              <a:t>i</a:t>
            </a:r>
            <a:r>
              <a:rPr b="0" lang="ja-JP" sz="1800" spc="-1" strike="noStrike">
                <a:solidFill>
                  <a:srgbClr val="000000"/>
                </a:solidFill>
                <a:latin typeface="Calibri"/>
              </a:rPr>
              <a:t>時点の</a:t>
            </a:r>
            <a:r>
              <a:rPr b="0" lang="en-US" sz="1800" spc="-1" strike="noStrike">
                <a:solidFill>
                  <a:srgbClr val="000000"/>
                </a:solidFill>
                <a:latin typeface="Calibri"/>
              </a:rPr>
              <a:t>w</a:t>
            </a:r>
            <a:r>
              <a:rPr b="0" lang="ja-JP" sz="1800" spc="-1" strike="noStrike">
                <a:solidFill>
                  <a:srgbClr val="000000"/>
                </a:solidFill>
                <a:latin typeface="Calibri"/>
              </a:rPr>
              <a:t>の相乗</a:t>
            </a:r>
            <a:r>
              <a:rPr b="0" lang="en-US" sz="1800" spc="-1" strike="noStrike">
                <a:solidFill>
                  <a:srgbClr val="000000"/>
                </a:solidFill>
                <a:latin typeface="Calibri"/>
              </a:rPr>
              <a:t>(</a:t>
            </a:r>
            <a:r>
              <a:rPr b="0" i="1" lang="en-US" sz="1800" spc="-1" strike="noStrike">
                <a:solidFill>
                  <a:srgbClr val="000000"/>
                </a:solidFill>
                <a:latin typeface="Calibri"/>
              </a:rPr>
              <a:t>W</a:t>
            </a:r>
            <a:r>
              <a:rPr b="0" i="1" lang="en-US" sz="1400" spc="-1" strike="noStrike">
                <a:solidFill>
                  <a:srgbClr val="000000"/>
                </a:solidFill>
                <a:latin typeface="Calibri"/>
              </a:rPr>
              <a:t>i</a:t>
            </a:r>
            <a:r>
              <a:rPr b="0" lang="en-US" sz="1800" spc="-1" strike="noStrike">
                <a:solidFill>
                  <a:srgbClr val="000000"/>
                </a:solidFill>
                <a:latin typeface="Calibri"/>
              </a:rPr>
              <a:t>)</a:t>
            </a:r>
            <a:endParaRPr b="0" lang="en-US" sz="1800" spc="-1" strike="noStrike">
              <a:latin typeface="Arial"/>
            </a:endParaRPr>
          </a:p>
        </p:txBody>
      </p:sp>
      <p:sp>
        <p:nvSpPr>
          <p:cNvPr id="207" name="CustomShape 5"/>
          <p:cNvSpPr/>
          <p:nvPr/>
        </p:nvSpPr>
        <p:spPr>
          <a:xfrm>
            <a:off x="1559880" y="1819440"/>
            <a:ext cx="30301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t</a:t>
            </a:r>
            <a:r>
              <a:rPr b="0" lang="ja-JP" sz="1800" spc="-1" strike="noStrike">
                <a:solidFill>
                  <a:srgbClr val="000000"/>
                </a:solidFill>
                <a:latin typeface="Calibri"/>
              </a:rPr>
              <a:t>時点の値を予測する場合</a:t>
            </a:r>
            <a:endParaRPr b="0" lang="en-US" sz="1800" spc="-1" strike="noStrike">
              <a:latin typeface="Arial"/>
            </a:endParaRPr>
          </a:p>
        </p:txBody>
      </p:sp>
      <p:sp>
        <p:nvSpPr>
          <p:cNvPr id="208" name="Line 6"/>
          <p:cNvSpPr/>
          <p:nvPr/>
        </p:nvSpPr>
        <p:spPr>
          <a:xfrm>
            <a:off x="1641240" y="2114280"/>
            <a:ext cx="285588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09" name="CustomShape 7"/>
          <p:cNvSpPr/>
          <p:nvPr/>
        </p:nvSpPr>
        <p:spPr>
          <a:xfrm>
            <a:off x="6694560" y="2018160"/>
            <a:ext cx="5312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①</a:t>
            </a:r>
            <a:r>
              <a:rPr b="0" lang="ja-JP" sz="2000" spc="-1" strike="noStrike">
                <a:solidFill>
                  <a:srgbClr val="000000"/>
                </a:solidFill>
                <a:latin typeface="Calibri"/>
              </a:rPr>
              <a:t>各時系列データをずらしたものを予測因子として組み込む</a:t>
            </a:r>
            <a:endParaRPr b="0" lang="en-US" sz="2000" spc="-1" strike="noStrike">
              <a:latin typeface="Arial"/>
            </a:endParaRPr>
          </a:p>
        </p:txBody>
      </p:sp>
      <p:sp>
        <p:nvSpPr>
          <p:cNvPr id="210" name="CustomShape 8"/>
          <p:cNvSpPr/>
          <p:nvPr/>
        </p:nvSpPr>
        <p:spPr>
          <a:xfrm>
            <a:off x="6694560" y="2831040"/>
            <a:ext cx="5312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②</a:t>
            </a:r>
            <a:r>
              <a:rPr b="0" lang="ja-JP" sz="2000" spc="-1" strike="noStrike">
                <a:solidFill>
                  <a:srgbClr val="000000"/>
                </a:solidFill>
                <a:latin typeface="Calibri"/>
              </a:rPr>
              <a:t>全ての予測因子の全ての時点について、</a:t>
            </a:r>
            <a:endParaRPr b="0" lang="en-US" sz="2000" spc="-1" strike="noStrike">
              <a:latin typeface="Arial"/>
            </a:endParaRPr>
          </a:p>
          <a:p>
            <a:pPr>
              <a:lnSpc>
                <a:spcPct val="100000"/>
              </a:lnSpc>
            </a:pPr>
            <a:r>
              <a:rPr b="0" lang="en-US" sz="2000" spc="-1" strike="noStrike">
                <a:solidFill>
                  <a:srgbClr val="000000"/>
                </a:solidFill>
                <a:latin typeface="Calibri"/>
              </a:rPr>
              <a:t>t</a:t>
            </a:r>
            <a:r>
              <a:rPr b="0" lang="ja-JP" sz="2000" spc="-1" strike="noStrike">
                <a:solidFill>
                  <a:srgbClr val="000000"/>
                </a:solidFill>
                <a:latin typeface="Calibri"/>
              </a:rPr>
              <a:t>時点の値との差から</a:t>
            </a:r>
            <a:r>
              <a:rPr b="0" i="1" lang="en-US" sz="2000" spc="-1" strike="noStrike">
                <a:solidFill>
                  <a:srgbClr val="000000"/>
                </a:solidFill>
                <a:latin typeface="Calibri"/>
              </a:rPr>
              <a:t>w</a:t>
            </a:r>
            <a:r>
              <a:rPr b="0" lang="ja-JP" sz="2000" spc="-1" strike="noStrike">
                <a:solidFill>
                  <a:srgbClr val="000000"/>
                </a:solidFill>
                <a:latin typeface="Calibri"/>
              </a:rPr>
              <a:t>を算出</a:t>
            </a:r>
            <a:endParaRPr b="0" lang="en-US" sz="2000" spc="-1" strike="noStrike">
              <a:latin typeface="Arial"/>
            </a:endParaRPr>
          </a:p>
        </p:txBody>
      </p:sp>
      <p:sp>
        <p:nvSpPr>
          <p:cNvPr id="211" name="CustomShape 9"/>
          <p:cNvSpPr/>
          <p:nvPr/>
        </p:nvSpPr>
        <p:spPr>
          <a:xfrm>
            <a:off x="6694560" y="4222440"/>
            <a:ext cx="5312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③</a:t>
            </a:r>
            <a:r>
              <a:rPr b="0" i="1" lang="en-US" sz="2000" spc="-1" strike="noStrike">
                <a:solidFill>
                  <a:srgbClr val="000000"/>
                </a:solidFill>
                <a:latin typeface="Calibri"/>
              </a:rPr>
              <a:t>w</a:t>
            </a:r>
            <a:r>
              <a:rPr b="0" lang="ja-JP" sz="2000" spc="-1" strike="noStrike">
                <a:solidFill>
                  <a:srgbClr val="000000"/>
                </a:solidFill>
                <a:latin typeface="Calibri"/>
              </a:rPr>
              <a:t>から予測したい時系列の各点の重みを算出し、</a:t>
            </a:r>
            <a:r>
              <a:rPr b="0" lang="en-US" sz="2000" spc="-1" strike="noStrike">
                <a:solidFill>
                  <a:srgbClr val="000000"/>
                </a:solidFill>
                <a:latin typeface="Calibri"/>
              </a:rPr>
              <a:t>t</a:t>
            </a:r>
            <a:r>
              <a:rPr b="0" lang="ja-JP" sz="2000" spc="-1" strike="noStrike">
                <a:solidFill>
                  <a:srgbClr val="000000"/>
                </a:solidFill>
                <a:latin typeface="Calibri"/>
              </a:rPr>
              <a:t>時点の値を推定</a:t>
            </a:r>
            <a:endParaRPr b="0" lang="en-US" sz="2000" spc="-1" strike="noStrike">
              <a:latin typeface="Arial"/>
            </a:endParaRPr>
          </a:p>
        </p:txBody>
      </p:sp>
      <p:sp>
        <p:nvSpPr>
          <p:cNvPr id="212" name="CustomShape 10"/>
          <p:cNvSpPr/>
          <p:nvPr/>
        </p:nvSpPr>
        <p:spPr>
          <a:xfrm>
            <a:off x="6660360" y="5106600"/>
            <a:ext cx="16488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a:t>
            </a:r>
            <a:r>
              <a:rPr b="0" lang="ja-JP" sz="1800" spc="-1" strike="noStrike">
                <a:solidFill>
                  <a:srgbClr val="000000"/>
                </a:solidFill>
                <a:latin typeface="Calibri"/>
              </a:rPr>
              <a:t>時点（黒点）</a:t>
            </a:r>
            <a:endParaRPr b="0" lang="en-US" sz="1800" spc="-1" strike="noStrike">
              <a:latin typeface="Arial"/>
            </a:endParaRPr>
          </a:p>
          <a:p>
            <a:pPr>
              <a:lnSpc>
                <a:spcPct val="100000"/>
              </a:lnSpc>
            </a:pPr>
            <a:r>
              <a:rPr b="0" lang="ja-JP" sz="1800" spc="-1" strike="noStrike">
                <a:solidFill>
                  <a:srgbClr val="000000"/>
                </a:solidFill>
                <a:latin typeface="Calibri"/>
              </a:rPr>
              <a:t>の値の重み</a:t>
            </a:r>
            <a:endParaRPr b="0" lang="en-US" sz="1800" spc="-1" strike="noStrike">
              <a:latin typeface="Arial"/>
            </a:endParaRPr>
          </a:p>
        </p:txBody>
      </p:sp>
      <p:sp>
        <p:nvSpPr>
          <p:cNvPr id="213" name="CustomShape 11"/>
          <p:cNvSpPr/>
          <p:nvPr/>
        </p:nvSpPr>
        <p:spPr>
          <a:xfrm>
            <a:off x="7931520" y="5202360"/>
            <a:ext cx="5893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a:t>
            </a:r>
            <a:endParaRPr b="0" lang="en-US" sz="2000" spc="-1" strike="noStrike">
              <a:latin typeface="Arial"/>
            </a:endParaRPr>
          </a:p>
        </p:txBody>
      </p:sp>
      <p:sp>
        <p:nvSpPr>
          <p:cNvPr id="214" name="Line 12"/>
          <p:cNvSpPr/>
          <p:nvPr/>
        </p:nvSpPr>
        <p:spPr>
          <a:xfrm>
            <a:off x="8262000" y="5372280"/>
            <a:ext cx="380160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15" name="CustomShape 13"/>
          <p:cNvSpPr/>
          <p:nvPr/>
        </p:nvSpPr>
        <p:spPr>
          <a:xfrm>
            <a:off x="8069040" y="5427360"/>
            <a:ext cx="41148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全時点の</a:t>
            </a:r>
            <a:r>
              <a:rPr b="0" i="1" lang="en-US" sz="1800" spc="-1" strike="noStrike">
                <a:solidFill>
                  <a:srgbClr val="000000"/>
                </a:solidFill>
                <a:latin typeface="Calibri"/>
              </a:rPr>
              <a:t>W</a:t>
            </a:r>
            <a:r>
              <a:rPr b="0" i="1" lang="ja-JP" sz="1800" spc="-1" strike="noStrike">
                <a:solidFill>
                  <a:srgbClr val="000000"/>
                </a:solidFill>
                <a:latin typeface="Calibri"/>
              </a:rPr>
              <a:t>の総和</a:t>
            </a:r>
            <a:endParaRPr b="0" lang="en-US" sz="1800" spc="-1" strike="noStrike">
              <a:latin typeface="Arial"/>
            </a:endParaRPr>
          </a:p>
        </p:txBody>
      </p:sp>
      <p:sp>
        <p:nvSpPr>
          <p:cNvPr id="216" name="CustomShape 14"/>
          <p:cNvSpPr/>
          <p:nvPr/>
        </p:nvSpPr>
        <p:spPr>
          <a:xfrm>
            <a:off x="6726600" y="3557160"/>
            <a:ext cx="16488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Calibri"/>
              </a:rPr>
              <a:t>因子</a:t>
            </a:r>
            <a:r>
              <a:rPr b="0" lang="en-US" sz="1800" spc="-1" strike="noStrike">
                <a:solidFill>
                  <a:srgbClr val="000000"/>
                </a:solidFill>
                <a:latin typeface="Calibri"/>
              </a:rPr>
              <a:t>j</a:t>
            </a:r>
            <a:r>
              <a:rPr b="0" lang="ja-JP" sz="1800" spc="-1" strike="noStrike">
                <a:solidFill>
                  <a:srgbClr val="000000"/>
                </a:solidFill>
                <a:latin typeface="Calibri"/>
              </a:rPr>
              <a:t>の</a:t>
            </a:r>
            <a:r>
              <a:rPr b="0" lang="en-US" sz="1800" spc="-1" strike="noStrike">
                <a:solidFill>
                  <a:srgbClr val="000000"/>
                </a:solidFill>
                <a:latin typeface="Calibri"/>
              </a:rPr>
              <a:t>i</a:t>
            </a:r>
            <a:r>
              <a:rPr b="0" lang="ja-JP" sz="1800" spc="-1" strike="noStrike">
                <a:solidFill>
                  <a:srgbClr val="000000"/>
                </a:solidFill>
                <a:latin typeface="Calibri"/>
              </a:rPr>
              <a:t>時点の</a:t>
            </a:r>
            <a:r>
              <a:rPr b="0" i="1" lang="en-US" sz="1800" spc="-1" strike="noStrike">
                <a:solidFill>
                  <a:srgbClr val="000000"/>
                </a:solidFill>
                <a:latin typeface="Calibri"/>
              </a:rPr>
              <a:t>w</a:t>
            </a:r>
            <a:r>
              <a:rPr b="0" lang="ja-JP" sz="1800" spc="-1" strike="noStrike">
                <a:solidFill>
                  <a:srgbClr val="000000"/>
                </a:solidFill>
                <a:latin typeface="Calibri"/>
              </a:rPr>
              <a:t>の値</a:t>
            </a:r>
            <a:endParaRPr b="0" lang="en-US" sz="1800" spc="-1" strike="noStrike">
              <a:latin typeface="Arial"/>
            </a:endParaRPr>
          </a:p>
        </p:txBody>
      </p:sp>
      <p:sp>
        <p:nvSpPr>
          <p:cNvPr id="217" name="CustomShape 15"/>
          <p:cNvSpPr/>
          <p:nvPr/>
        </p:nvSpPr>
        <p:spPr>
          <a:xfrm>
            <a:off x="8004960" y="3669840"/>
            <a:ext cx="5468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a:t>
            </a:r>
            <a:endParaRPr b="0" lang="en-US" sz="2000" spc="-1" strike="noStrike">
              <a:latin typeface="Arial"/>
            </a:endParaRPr>
          </a:p>
        </p:txBody>
      </p:sp>
      <p:pic>
        <p:nvPicPr>
          <p:cNvPr id="218" name="Picture 7" descr=""/>
          <p:cNvPicPr/>
          <p:nvPr/>
        </p:nvPicPr>
        <p:blipFill>
          <a:blip r:embed="rId2"/>
          <a:stretch/>
        </p:blipFill>
        <p:spPr>
          <a:xfrm>
            <a:off x="219600" y="2115360"/>
            <a:ext cx="6549120" cy="3704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0" y="0"/>
            <a:ext cx="12191760" cy="834840"/>
          </a:xfrm>
          <a:prstGeom prst="rect">
            <a:avLst/>
          </a:prstGeom>
          <a:noFill/>
          <a:ln>
            <a:noFill/>
          </a:ln>
        </p:spPr>
        <p:txBody>
          <a:bodyPr anchor="ctr">
            <a:noAutofit/>
          </a:bodyPr>
          <a:p>
            <a:pPr marL="571680" indent="-571320">
              <a:lnSpc>
                <a:spcPct val="90000"/>
              </a:lnSpc>
              <a:buClr>
                <a:srgbClr val="000000"/>
              </a:buClr>
              <a:buFont typeface="Calibri Light"/>
              <a:buAutoNum type="romanLcPeriod" startAt="4"/>
            </a:pPr>
            <a:r>
              <a:rPr b="0" lang="ja-JP" sz="2800" spc="-1" strike="noStrike">
                <a:solidFill>
                  <a:srgbClr val="000000"/>
                </a:solidFill>
                <a:latin typeface="Calibri Light"/>
              </a:rPr>
              <a:t>分野間の意味的な影響の推定（分野間の関心の移行）</a:t>
            </a:r>
            <a:endParaRPr b="0" lang="en-US" sz="2800" spc="-1" strike="noStrike">
              <a:solidFill>
                <a:srgbClr val="000000"/>
              </a:solidFill>
              <a:latin typeface="Calibri"/>
            </a:endParaRPr>
          </a:p>
        </p:txBody>
      </p:sp>
      <p:sp>
        <p:nvSpPr>
          <p:cNvPr id="220"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90000"/>
              </a:lnSpc>
              <a:spcBef>
                <a:spcPts val="1001"/>
              </a:spcBef>
              <a:tabLst>
                <a:tab algn="l" pos="0"/>
              </a:tabLst>
            </a:pPr>
            <a:r>
              <a:rPr b="0" lang="ja-JP" sz="2000" spc="-1" strike="noStrike">
                <a:solidFill>
                  <a:srgbClr val="000000"/>
                </a:solidFill>
                <a:latin typeface="Calibri"/>
              </a:rPr>
              <a:t>分野</a:t>
            </a:r>
            <a:r>
              <a:rPr b="0" lang="en-US" sz="2000" spc="-1" strike="noStrike">
                <a:solidFill>
                  <a:srgbClr val="000000"/>
                </a:solidFill>
                <a:latin typeface="Calibri"/>
              </a:rPr>
              <a:t>A</a:t>
            </a:r>
            <a:r>
              <a:rPr b="0" lang="ja-JP" sz="2000" spc="-1" strike="noStrike">
                <a:solidFill>
                  <a:srgbClr val="000000"/>
                </a:solidFill>
                <a:latin typeface="Calibri"/>
              </a:rPr>
              <a:t>に対して寄せられていた関心が時間を経て分野</a:t>
            </a:r>
            <a:r>
              <a:rPr b="0" lang="en-US" sz="2000" spc="-1" strike="noStrike">
                <a:solidFill>
                  <a:srgbClr val="000000"/>
                </a:solidFill>
                <a:latin typeface="Calibri"/>
              </a:rPr>
              <a:t>B</a:t>
            </a:r>
            <a:r>
              <a:rPr b="0" lang="ja-JP" sz="2000" spc="-1" strike="noStrike">
                <a:solidFill>
                  <a:srgbClr val="000000"/>
                </a:solidFill>
                <a:latin typeface="Calibri"/>
              </a:rPr>
              <a:t>に移るという事象を、「分野</a:t>
            </a:r>
            <a:r>
              <a:rPr b="0" lang="en-US" sz="2000" spc="-1" strike="noStrike">
                <a:solidFill>
                  <a:srgbClr val="000000"/>
                </a:solidFill>
                <a:latin typeface="Calibri"/>
              </a:rPr>
              <a:t>A</a:t>
            </a:r>
            <a:r>
              <a:rPr b="0" lang="ja-JP" sz="2000" spc="-1" strike="noStrike">
                <a:solidFill>
                  <a:srgbClr val="000000"/>
                </a:solidFill>
                <a:latin typeface="Calibri"/>
              </a:rPr>
              <a:t>から分野</a:t>
            </a:r>
            <a:r>
              <a:rPr b="0" lang="en-US" sz="2000" spc="-1" strike="noStrike">
                <a:solidFill>
                  <a:srgbClr val="000000"/>
                </a:solidFill>
                <a:latin typeface="Calibri"/>
              </a:rPr>
              <a:t>B</a:t>
            </a:r>
            <a:r>
              <a:rPr b="0" lang="ja-JP" sz="2000" spc="-1" strike="noStrike">
                <a:solidFill>
                  <a:srgbClr val="000000"/>
                </a:solidFill>
                <a:latin typeface="Calibri"/>
              </a:rPr>
              <a:t>への関心の移行」として推定する。</a:t>
            </a:r>
            <a:endParaRPr b="0" lang="en-US" sz="2000" spc="-1" strike="noStrike">
              <a:latin typeface="Arial"/>
            </a:endParaRPr>
          </a:p>
        </p:txBody>
      </p:sp>
      <p:pic>
        <p:nvPicPr>
          <p:cNvPr id="221" name="Picture 2" descr=""/>
          <p:cNvPicPr/>
          <p:nvPr/>
        </p:nvPicPr>
        <p:blipFill>
          <a:blip r:embed="rId1"/>
          <a:stretch/>
        </p:blipFill>
        <p:spPr>
          <a:xfrm>
            <a:off x="911520" y="2266920"/>
            <a:ext cx="3924720" cy="2611080"/>
          </a:xfrm>
          <a:prstGeom prst="rect">
            <a:avLst/>
          </a:prstGeom>
          <a:ln>
            <a:noFill/>
          </a:ln>
        </p:spPr>
      </p:pic>
      <p:pic>
        <p:nvPicPr>
          <p:cNvPr id="222" name="Picture 4" descr=""/>
          <p:cNvPicPr/>
          <p:nvPr/>
        </p:nvPicPr>
        <p:blipFill>
          <a:blip r:embed="rId2"/>
          <a:stretch/>
        </p:blipFill>
        <p:spPr>
          <a:xfrm>
            <a:off x="6909840" y="2206440"/>
            <a:ext cx="3897000" cy="2592360"/>
          </a:xfrm>
          <a:prstGeom prst="rect">
            <a:avLst/>
          </a:prstGeom>
          <a:ln>
            <a:noFill/>
          </a:ln>
        </p:spPr>
      </p:pic>
      <p:sp>
        <p:nvSpPr>
          <p:cNvPr id="223" name="CustomShape 3"/>
          <p:cNvSpPr/>
          <p:nvPr/>
        </p:nvSpPr>
        <p:spPr>
          <a:xfrm>
            <a:off x="2089440" y="1821960"/>
            <a:ext cx="1568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Before(</a:t>
            </a:r>
            <a:r>
              <a:rPr b="0" i="1" lang="en-US" sz="1800" spc="-1" strike="noStrike">
                <a:solidFill>
                  <a:srgbClr val="000000"/>
                </a:solidFill>
                <a:latin typeface="Calibri"/>
              </a:rPr>
              <a:t>t</a:t>
            </a:r>
            <a:r>
              <a:rPr b="0" i="1" lang="en-US" sz="1200" spc="-1" strike="noStrike">
                <a:solidFill>
                  <a:srgbClr val="000000"/>
                </a:solidFill>
                <a:latin typeface="Calibri"/>
              </a:rPr>
              <a:t>0</a:t>
            </a:r>
            <a:r>
              <a:rPr b="0" lang="en-US" sz="1800" spc="-1" strike="noStrike">
                <a:solidFill>
                  <a:srgbClr val="000000"/>
                </a:solidFill>
                <a:latin typeface="Calibri"/>
              </a:rPr>
              <a:t>)</a:t>
            </a:r>
            <a:endParaRPr b="0" lang="en-US" sz="1800" spc="-1" strike="noStrike">
              <a:latin typeface="Arial"/>
            </a:endParaRPr>
          </a:p>
        </p:txBody>
      </p:sp>
      <p:sp>
        <p:nvSpPr>
          <p:cNvPr id="224" name="CustomShape 4"/>
          <p:cNvSpPr/>
          <p:nvPr/>
        </p:nvSpPr>
        <p:spPr>
          <a:xfrm>
            <a:off x="8129880" y="1820880"/>
            <a:ext cx="1568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After(</a:t>
            </a:r>
            <a:r>
              <a:rPr b="0" i="1" lang="en-US" sz="1800" spc="-1" strike="noStrike">
                <a:solidFill>
                  <a:srgbClr val="000000"/>
                </a:solidFill>
                <a:latin typeface="Calibri"/>
              </a:rPr>
              <a:t>t</a:t>
            </a:r>
            <a:r>
              <a:rPr b="0" i="1" lang="en-US" sz="1200" spc="-1" strike="noStrike">
                <a:solidFill>
                  <a:srgbClr val="000000"/>
                </a:solidFill>
                <a:latin typeface="Calibri"/>
              </a:rPr>
              <a:t>1</a:t>
            </a:r>
            <a:r>
              <a:rPr b="0" lang="en-US" sz="1800" spc="-1" strike="noStrike">
                <a:solidFill>
                  <a:srgbClr val="000000"/>
                </a:solidFill>
                <a:latin typeface="Calibri"/>
              </a:rPr>
              <a:t>)</a:t>
            </a:r>
            <a:endParaRPr b="0" lang="en-US" sz="1800" spc="-1" strike="noStrike">
              <a:latin typeface="Arial"/>
            </a:endParaRPr>
          </a:p>
        </p:txBody>
      </p:sp>
      <p:sp>
        <p:nvSpPr>
          <p:cNvPr id="225" name="TextShape 5"/>
          <p:cNvSpPr txBox="1"/>
          <p:nvPr/>
        </p:nvSpPr>
        <p:spPr>
          <a:xfrm>
            <a:off x="219600" y="5589720"/>
            <a:ext cx="11752200" cy="1169280"/>
          </a:xfrm>
          <a:prstGeom prst="rect">
            <a:avLst/>
          </a:prstGeom>
          <a:noFill/>
          <a:ln>
            <a:solidFill>
              <a:srgbClr val="4472c4"/>
            </a:solidFill>
          </a:ln>
        </p:spPr>
        <p:txBody>
          <a:bodyPr anchor="ctr">
            <a:noAutofit/>
          </a:bodyPr>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a:t>
            </a:r>
            <a:r>
              <a:rPr b="0" lang="ja-JP" sz="1800" spc="-1" strike="noStrike">
                <a:solidFill>
                  <a:srgbClr val="000000"/>
                </a:solidFill>
                <a:latin typeface="Calibri"/>
              </a:rPr>
              <a:t>を多く引用していた分野群が</a:t>
            </a:r>
            <a:r>
              <a:rPr b="0" lang="en-US" sz="1800" spc="-1" strike="noStrike">
                <a:solidFill>
                  <a:srgbClr val="000000"/>
                </a:solidFill>
                <a:latin typeface="Calibri"/>
              </a:rPr>
              <a:t>A</a:t>
            </a:r>
            <a:r>
              <a:rPr b="0" lang="ja-JP" sz="1800" spc="-1" strike="noStrike">
                <a:solidFill>
                  <a:srgbClr val="000000"/>
                </a:solidFill>
                <a:latin typeface="Calibri"/>
              </a:rPr>
              <a:t>よりも</a:t>
            </a:r>
            <a:r>
              <a:rPr b="0" lang="en-US" sz="1800" spc="-1" strike="noStrike">
                <a:solidFill>
                  <a:srgbClr val="000000"/>
                </a:solidFill>
                <a:latin typeface="Calibri"/>
              </a:rPr>
              <a:t>B</a:t>
            </a:r>
            <a:r>
              <a:rPr b="0" lang="ja-JP" sz="1800" spc="-1" strike="noStrike">
                <a:solidFill>
                  <a:srgbClr val="000000"/>
                </a:solidFill>
                <a:latin typeface="Calibri"/>
              </a:rPr>
              <a:t>を多く引用するようになった</a:t>
            </a:r>
            <a:endParaRPr b="0" lang="en-US" sz="1800" spc="-1" strike="noStrike">
              <a:solidFill>
                <a:srgbClr val="000000"/>
              </a:solidFill>
              <a:latin typeface="Calibri"/>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a:t>
            </a:r>
            <a:r>
              <a:rPr b="0" lang="ja-JP" sz="1800" spc="-1" strike="noStrike">
                <a:solidFill>
                  <a:srgbClr val="000000"/>
                </a:solidFill>
                <a:latin typeface="Calibri"/>
              </a:rPr>
              <a:t>の特徴語が出現する論文が多かった分野群において、</a:t>
            </a:r>
            <a:r>
              <a:rPr b="0" lang="en-US" sz="1800" spc="-1" strike="noStrike">
                <a:solidFill>
                  <a:srgbClr val="000000"/>
                </a:solidFill>
                <a:latin typeface="Calibri"/>
              </a:rPr>
              <a:t>B</a:t>
            </a:r>
            <a:r>
              <a:rPr b="0" lang="ja-JP" sz="1800" spc="-1" strike="noStrike">
                <a:solidFill>
                  <a:srgbClr val="000000"/>
                </a:solidFill>
                <a:latin typeface="Calibri"/>
              </a:rPr>
              <a:t>の特徴語が出現する論文数の方が多くなった</a:t>
            </a:r>
            <a:endParaRPr b="0" lang="en-US" sz="1800" spc="-1" strike="noStrike">
              <a:solidFill>
                <a:srgbClr val="000000"/>
              </a:solidFill>
              <a:latin typeface="Calibri"/>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a:t>
            </a:r>
            <a:r>
              <a:rPr b="0" lang="ja-JP" sz="1800" spc="-1" strike="noStrike">
                <a:solidFill>
                  <a:srgbClr val="000000"/>
                </a:solidFill>
                <a:latin typeface="Calibri"/>
              </a:rPr>
              <a:t>と分野横断的に研究をしていた研究者が多かった分野群において、</a:t>
            </a:r>
            <a:r>
              <a:rPr b="0" lang="en-US" sz="1800" spc="-1" strike="noStrike">
                <a:solidFill>
                  <a:srgbClr val="000000"/>
                </a:solidFill>
                <a:latin typeface="Calibri"/>
              </a:rPr>
              <a:t>A</a:t>
            </a:r>
            <a:r>
              <a:rPr b="0" lang="ja-JP" sz="1800" spc="-1" strike="noStrike">
                <a:solidFill>
                  <a:srgbClr val="000000"/>
                </a:solidFill>
                <a:latin typeface="Calibri"/>
              </a:rPr>
              <a:t>よりも</a:t>
            </a:r>
            <a:r>
              <a:rPr b="0" lang="en-US" sz="1800" spc="-1" strike="noStrike">
                <a:solidFill>
                  <a:srgbClr val="000000"/>
                </a:solidFill>
                <a:latin typeface="Calibri"/>
              </a:rPr>
              <a:t>B</a:t>
            </a:r>
            <a:r>
              <a:rPr b="0" lang="ja-JP" sz="1800" spc="-1" strike="noStrike">
                <a:solidFill>
                  <a:srgbClr val="000000"/>
                </a:solidFill>
                <a:latin typeface="Calibri"/>
              </a:rPr>
              <a:t>と横断的に研究を行う研究者の方が多くなった</a:t>
            </a:r>
            <a:endParaRPr b="0" lang="en-US" sz="1800" spc="-1" strike="noStrike">
              <a:solidFill>
                <a:srgbClr val="000000"/>
              </a:solidFill>
              <a:latin typeface="Calibri"/>
            </a:endParaRPr>
          </a:p>
        </p:txBody>
      </p:sp>
      <p:sp>
        <p:nvSpPr>
          <p:cNvPr id="226" name="CustomShape 6"/>
          <p:cNvSpPr/>
          <p:nvPr/>
        </p:nvSpPr>
        <p:spPr>
          <a:xfrm>
            <a:off x="5246640" y="3255120"/>
            <a:ext cx="1184040" cy="764280"/>
          </a:xfrm>
          <a:prstGeom prst="rightArrow">
            <a:avLst>
              <a:gd name="adj1" fmla="val 50000"/>
              <a:gd name="adj2" fmla="val 50000"/>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227" name="CustomShape 7"/>
          <p:cNvSpPr/>
          <p:nvPr/>
        </p:nvSpPr>
        <p:spPr>
          <a:xfrm>
            <a:off x="5440320" y="5038200"/>
            <a:ext cx="6531480" cy="395280"/>
          </a:xfrm>
          <a:prstGeom prst="rect">
            <a:avLst/>
          </a:prstGeom>
          <a:noFill/>
          <a:ln>
            <a:solidFill>
              <a:srgbClr val="ff0000"/>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推定において値が一定以上となるように閾値を設ける</a:t>
            </a:r>
            <a:endParaRPr b="0" lang="en-US" sz="2000" spc="-1" strike="noStrike">
              <a:latin typeface="Arial"/>
            </a:endParaRPr>
          </a:p>
        </p:txBody>
      </p:sp>
      <p:pic>
        <p:nvPicPr>
          <p:cNvPr id="228" name="Picture 19" descr=""/>
          <p:cNvPicPr/>
          <p:nvPr/>
        </p:nvPicPr>
        <p:blipFill>
          <a:blip r:embed="rId3"/>
          <a:stretch/>
        </p:blipFill>
        <p:spPr>
          <a:xfrm>
            <a:off x="4101840" y="3392640"/>
            <a:ext cx="444240" cy="266400"/>
          </a:xfrm>
          <a:prstGeom prst="rect">
            <a:avLst/>
          </a:prstGeom>
          <a:ln>
            <a:noFill/>
          </a:ln>
        </p:spPr>
      </p:pic>
      <p:pic>
        <p:nvPicPr>
          <p:cNvPr id="229" name="Picture 20" descr=""/>
          <p:cNvPicPr/>
          <p:nvPr/>
        </p:nvPicPr>
        <p:blipFill>
          <a:blip r:embed="rId4"/>
          <a:stretch/>
        </p:blipFill>
        <p:spPr>
          <a:xfrm>
            <a:off x="8359920" y="3348000"/>
            <a:ext cx="406080" cy="279000"/>
          </a:xfrm>
          <a:prstGeom prst="rect">
            <a:avLst/>
          </a:prstGeom>
          <a:ln>
            <a:noFill/>
          </a:ln>
        </p:spPr>
      </p:pic>
      <p:pic>
        <p:nvPicPr>
          <p:cNvPr id="230" name="Picture 21" descr=""/>
          <p:cNvPicPr/>
          <p:nvPr/>
        </p:nvPicPr>
        <p:blipFill>
          <a:blip r:embed="rId5"/>
          <a:stretch/>
        </p:blipFill>
        <p:spPr>
          <a:xfrm>
            <a:off x="10274400" y="3373560"/>
            <a:ext cx="406080" cy="253800"/>
          </a:xfrm>
          <a:prstGeom prst="rect">
            <a:avLst/>
          </a:prstGeom>
          <a:ln>
            <a:noFill/>
          </a:ln>
        </p:spPr>
      </p:pic>
      <p:pic>
        <p:nvPicPr>
          <p:cNvPr id="231" name="Picture 22" descr=""/>
          <p:cNvPicPr/>
          <p:nvPr/>
        </p:nvPicPr>
        <p:blipFill>
          <a:blip r:embed="rId6"/>
          <a:stretch/>
        </p:blipFill>
        <p:spPr>
          <a:xfrm>
            <a:off x="2442240" y="3375720"/>
            <a:ext cx="431280" cy="253800"/>
          </a:xfrm>
          <a:prstGeom prst="rect">
            <a:avLst/>
          </a:prstGeom>
          <a:ln>
            <a:noFill/>
          </a:ln>
        </p:spPr>
      </p:pic>
      <p:pic>
        <p:nvPicPr>
          <p:cNvPr id="232" name="Picture 23" descr=""/>
          <p:cNvPicPr/>
          <p:nvPr/>
        </p:nvPicPr>
        <p:blipFill>
          <a:blip r:embed="rId7"/>
          <a:stretch/>
        </p:blipFill>
        <p:spPr>
          <a:xfrm>
            <a:off x="2997360" y="4019760"/>
            <a:ext cx="507600" cy="304560"/>
          </a:xfrm>
          <a:prstGeom prst="rect">
            <a:avLst/>
          </a:prstGeom>
          <a:ln>
            <a:noFill/>
          </a:ln>
        </p:spPr>
      </p:pic>
      <p:pic>
        <p:nvPicPr>
          <p:cNvPr id="233" name="Picture 24" descr=""/>
          <p:cNvPicPr/>
          <p:nvPr/>
        </p:nvPicPr>
        <p:blipFill>
          <a:blip r:embed="rId8"/>
          <a:stretch/>
        </p:blipFill>
        <p:spPr>
          <a:xfrm>
            <a:off x="8941680" y="3948480"/>
            <a:ext cx="507600" cy="304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0" y="0"/>
            <a:ext cx="12191760" cy="834840"/>
          </a:xfrm>
          <a:prstGeom prst="rect">
            <a:avLst/>
          </a:prstGeom>
          <a:noFill/>
          <a:ln>
            <a:noFill/>
          </a:ln>
        </p:spPr>
        <p:txBody>
          <a:bodyPr anchor="ctr">
            <a:noAutofit/>
          </a:bodyPr>
          <a:p>
            <a:pPr marL="571680" indent="-571320">
              <a:lnSpc>
                <a:spcPct val="90000"/>
              </a:lnSpc>
              <a:buClr>
                <a:srgbClr val="000000"/>
              </a:buClr>
              <a:buFont typeface="Calibri Light"/>
              <a:buAutoNum type="romanLcPeriod" startAt="4"/>
            </a:pPr>
            <a:r>
              <a:rPr b="0" lang="ja-JP" sz="2800" spc="-1" strike="noStrike">
                <a:solidFill>
                  <a:srgbClr val="000000"/>
                </a:solidFill>
                <a:latin typeface="Calibri Light"/>
              </a:rPr>
              <a:t>分野間の意味的な影響の推定（双方の分野への関心の増加）</a:t>
            </a:r>
            <a:endParaRPr b="0" lang="en-US" sz="2800" spc="-1" strike="noStrike">
              <a:solidFill>
                <a:srgbClr val="000000"/>
              </a:solidFill>
              <a:latin typeface="Calibri"/>
            </a:endParaRPr>
          </a:p>
        </p:txBody>
      </p:sp>
      <p:sp>
        <p:nvSpPr>
          <p:cNvPr id="235"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rmAutofit fontScale="97000"/>
          </a:bodyPr>
          <a:p>
            <a:pPr>
              <a:lnSpc>
                <a:spcPct val="90000"/>
              </a:lnSpc>
              <a:spcBef>
                <a:spcPts val="1001"/>
              </a:spcBef>
              <a:tabLst>
                <a:tab algn="l" pos="0"/>
              </a:tabLst>
            </a:pPr>
            <a:r>
              <a:rPr b="0" lang="en-US" sz="2000" spc="-1" strike="noStrike">
                <a:solidFill>
                  <a:srgbClr val="000000"/>
                </a:solidFill>
                <a:latin typeface="Calibri"/>
              </a:rPr>
              <a:t>2</a:t>
            </a:r>
            <a:r>
              <a:rPr b="0" lang="ja-JP" sz="2000" spc="-1" strike="noStrike">
                <a:solidFill>
                  <a:srgbClr val="000000"/>
                </a:solidFill>
                <a:latin typeface="Calibri"/>
              </a:rPr>
              <a:t>つの分野</a:t>
            </a:r>
            <a:r>
              <a:rPr b="0" lang="en-US" sz="2000" spc="-1" strike="noStrike">
                <a:solidFill>
                  <a:srgbClr val="000000"/>
                </a:solidFill>
                <a:latin typeface="Calibri"/>
              </a:rPr>
              <a:t>A</a:t>
            </a:r>
            <a:r>
              <a:rPr b="0" lang="ja-JP" sz="2000" spc="-1" strike="noStrike">
                <a:solidFill>
                  <a:srgbClr val="000000"/>
                </a:solidFill>
                <a:latin typeface="Calibri"/>
              </a:rPr>
              <a:t>と</a:t>
            </a:r>
            <a:r>
              <a:rPr b="0" lang="en-US" sz="2000" spc="-1" strike="noStrike">
                <a:solidFill>
                  <a:srgbClr val="000000"/>
                </a:solidFill>
                <a:latin typeface="Calibri"/>
              </a:rPr>
              <a:t>B</a:t>
            </a:r>
            <a:r>
              <a:rPr b="0" lang="ja-JP" sz="2000" spc="-1" strike="noStrike">
                <a:solidFill>
                  <a:srgbClr val="000000"/>
                </a:solidFill>
                <a:latin typeface="Calibri"/>
              </a:rPr>
              <a:t>に対して、共通する他の分野から寄せられる関心の量が大きく増加した場合を、「分野</a:t>
            </a:r>
            <a:r>
              <a:rPr b="0" lang="en-US" sz="2000" spc="-1" strike="noStrike">
                <a:solidFill>
                  <a:srgbClr val="000000"/>
                </a:solidFill>
                <a:latin typeface="Calibri"/>
              </a:rPr>
              <a:t>A</a:t>
            </a:r>
            <a:r>
              <a:rPr b="0" lang="ja-JP" sz="2000" spc="-1" strike="noStrike">
                <a:solidFill>
                  <a:srgbClr val="000000"/>
                </a:solidFill>
                <a:latin typeface="Calibri"/>
              </a:rPr>
              <a:t>と</a:t>
            </a:r>
            <a:r>
              <a:rPr b="0" lang="en-US" sz="2000" spc="-1" strike="noStrike">
                <a:solidFill>
                  <a:srgbClr val="000000"/>
                </a:solidFill>
                <a:latin typeface="Calibri"/>
              </a:rPr>
              <a:t>B </a:t>
            </a:r>
            <a:r>
              <a:rPr b="0" lang="ja-JP" sz="2000" spc="-1" strike="noStrike">
                <a:solidFill>
                  <a:srgbClr val="000000"/>
                </a:solidFill>
                <a:latin typeface="Calibri"/>
              </a:rPr>
              <a:t>の双方への関心の増加」として推定する。</a:t>
            </a:r>
            <a:endParaRPr b="0" lang="en-US" sz="2000" spc="-1" strike="noStrike">
              <a:latin typeface="Arial"/>
            </a:endParaRPr>
          </a:p>
        </p:txBody>
      </p:sp>
      <p:sp>
        <p:nvSpPr>
          <p:cNvPr id="236" name="CustomShape 3"/>
          <p:cNvSpPr/>
          <p:nvPr/>
        </p:nvSpPr>
        <p:spPr>
          <a:xfrm>
            <a:off x="2089440" y="1794960"/>
            <a:ext cx="1568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Before(</a:t>
            </a:r>
            <a:r>
              <a:rPr b="0" i="1" lang="en-US" sz="1800" spc="-1" strike="noStrike">
                <a:solidFill>
                  <a:srgbClr val="000000"/>
                </a:solidFill>
                <a:latin typeface="Calibri"/>
              </a:rPr>
              <a:t>t</a:t>
            </a:r>
            <a:r>
              <a:rPr b="0" i="1" lang="en-US" sz="1200" spc="-1" strike="noStrike">
                <a:solidFill>
                  <a:srgbClr val="000000"/>
                </a:solidFill>
                <a:latin typeface="Calibri"/>
              </a:rPr>
              <a:t>0</a:t>
            </a:r>
            <a:r>
              <a:rPr b="0" lang="en-US" sz="1800" spc="-1" strike="noStrike">
                <a:solidFill>
                  <a:srgbClr val="000000"/>
                </a:solidFill>
                <a:latin typeface="Calibri"/>
              </a:rPr>
              <a:t>)</a:t>
            </a:r>
            <a:endParaRPr b="0" lang="en-US" sz="1800" spc="-1" strike="noStrike">
              <a:latin typeface="Arial"/>
            </a:endParaRPr>
          </a:p>
        </p:txBody>
      </p:sp>
      <p:sp>
        <p:nvSpPr>
          <p:cNvPr id="237" name="CustomShape 4"/>
          <p:cNvSpPr/>
          <p:nvPr/>
        </p:nvSpPr>
        <p:spPr>
          <a:xfrm>
            <a:off x="8129880" y="1793880"/>
            <a:ext cx="156888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After(</a:t>
            </a:r>
            <a:r>
              <a:rPr b="0" i="1" lang="en-US" sz="1800" spc="-1" strike="noStrike">
                <a:solidFill>
                  <a:srgbClr val="000000"/>
                </a:solidFill>
                <a:latin typeface="Calibri"/>
              </a:rPr>
              <a:t>t</a:t>
            </a:r>
            <a:r>
              <a:rPr b="0" i="1" lang="en-US" sz="1200" spc="-1" strike="noStrike">
                <a:solidFill>
                  <a:srgbClr val="000000"/>
                </a:solidFill>
                <a:latin typeface="Calibri"/>
              </a:rPr>
              <a:t>1</a:t>
            </a:r>
            <a:r>
              <a:rPr b="0" lang="en-US" sz="1800" spc="-1" strike="noStrike">
                <a:solidFill>
                  <a:srgbClr val="000000"/>
                </a:solidFill>
                <a:latin typeface="Calibri"/>
              </a:rPr>
              <a:t>)</a:t>
            </a:r>
            <a:endParaRPr b="0" lang="en-US" sz="1800" spc="-1" strike="noStrike">
              <a:latin typeface="Arial"/>
            </a:endParaRPr>
          </a:p>
        </p:txBody>
      </p:sp>
      <p:sp>
        <p:nvSpPr>
          <p:cNvPr id="238" name="CustomShape 5"/>
          <p:cNvSpPr/>
          <p:nvPr/>
        </p:nvSpPr>
        <p:spPr>
          <a:xfrm>
            <a:off x="219600" y="5608800"/>
            <a:ext cx="11752200" cy="1149840"/>
          </a:xfrm>
          <a:prstGeom prst="rect">
            <a:avLst/>
          </a:prstGeom>
          <a:noFill/>
          <a:ln>
            <a:solidFill>
              <a:schemeClr val="accent1"/>
            </a:solidFill>
          </a:ln>
        </p:spPr>
        <p:style>
          <a:lnRef idx="0"/>
          <a:fillRef idx="0"/>
          <a:effectRef idx="0"/>
          <a:fontRef idx="minor"/>
        </p:style>
        <p:txBody>
          <a:bodyPr anchor="ctr">
            <a:noAutofit/>
          </a:bodyPr>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A,B</a:t>
            </a:r>
            <a:r>
              <a:rPr b="0" lang="ja-JP" sz="1800" spc="-1" strike="noStrike">
                <a:solidFill>
                  <a:srgbClr val="000000"/>
                </a:solidFill>
                <a:latin typeface="Calibri"/>
              </a:rPr>
              <a:t>双方に対して引用をする分野群、その分野群からの引用数が大きく増加した</a:t>
            </a:r>
            <a:endParaRPr b="0" lang="en-US" sz="1800" spc="-1" strike="noStrike">
              <a:latin typeface="Arial"/>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A,B</a:t>
            </a:r>
            <a:r>
              <a:rPr b="0" lang="ja-JP" sz="1800" spc="-1" strike="noStrike">
                <a:solidFill>
                  <a:srgbClr val="000000"/>
                </a:solidFill>
                <a:latin typeface="Calibri"/>
              </a:rPr>
              <a:t>双方に特徴語が出現する分野群、その分野群における特徴語の出現文献数が大きく増加した</a:t>
            </a:r>
            <a:endParaRPr b="0" lang="en-US" sz="1800" spc="-1" strike="noStrike">
              <a:latin typeface="Arial"/>
            </a:endParaRPr>
          </a:p>
          <a:p>
            <a:pPr marL="343080" indent="-342720">
              <a:lnSpc>
                <a:spcPct val="100000"/>
              </a:lnSpc>
              <a:buClr>
                <a:srgbClr val="000000"/>
              </a:buClr>
              <a:buFont typeface="Calibri Light"/>
              <a:buAutoNum type="arabicPeriod"/>
            </a:pPr>
            <a:r>
              <a:rPr b="0" lang="en-US" sz="1800" spc="-1" strike="noStrike">
                <a:solidFill>
                  <a:srgbClr val="000000"/>
                </a:solidFill>
                <a:latin typeface="Calibri"/>
              </a:rPr>
              <a:t>A,B</a:t>
            </a:r>
            <a:r>
              <a:rPr b="0" lang="ja-JP" sz="1800" spc="-1" strike="noStrike">
                <a:solidFill>
                  <a:srgbClr val="000000"/>
                </a:solidFill>
                <a:latin typeface="Calibri"/>
              </a:rPr>
              <a:t>双方において横断的な研究者が存在する分野群、その分野群における横断的な研究者の数が大きく増加した</a:t>
            </a:r>
            <a:endParaRPr b="0" lang="en-US" sz="1800" spc="-1" strike="noStrike">
              <a:latin typeface="Arial"/>
            </a:endParaRPr>
          </a:p>
        </p:txBody>
      </p:sp>
      <p:pic>
        <p:nvPicPr>
          <p:cNvPr id="239" name="Picture 11" descr=""/>
          <p:cNvPicPr/>
          <p:nvPr/>
        </p:nvPicPr>
        <p:blipFill>
          <a:blip r:embed="rId1"/>
          <a:stretch/>
        </p:blipFill>
        <p:spPr>
          <a:xfrm>
            <a:off x="1321920" y="2178720"/>
            <a:ext cx="3130920" cy="2792880"/>
          </a:xfrm>
          <a:prstGeom prst="rect">
            <a:avLst/>
          </a:prstGeom>
          <a:ln>
            <a:noFill/>
          </a:ln>
        </p:spPr>
      </p:pic>
      <p:pic>
        <p:nvPicPr>
          <p:cNvPr id="240" name="Picture 12" descr=""/>
          <p:cNvPicPr/>
          <p:nvPr/>
        </p:nvPicPr>
        <p:blipFill>
          <a:blip r:embed="rId2"/>
          <a:stretch/>
        </p:blipFill>
        <p:spPr>
          <a:xfrm>
            <a:off x="7258320" y="2178720"/>
            <a:ext cx="3321720" cy="2792880"/>
          </a:xfrm>
          <a:prstGeom prst="rect">
            <a:avLst/>
          </a:prstGeom>
          <a:ln>
            <a:noFill/>
          </a:ln>
        </p:spPr>
      </p:pic>
      <p:sp>
        <p:nvSpPr>
          <p:cNvPr id="241" name="CustomShape 6"/>
          <p:cNvSpPr/>
          <p:nvPr/>
        </p:nvSpPr>
        <p:spPr>
          <a:xfrm>
            <a:off x="5246640" y="3254400"/>
            <a:ext cx="1184040" cy="764280"/>
          </a:xfrm>
          <a:prstGeom prst="rightArrow">
            <a:avLst>
              <a:gd name="adj1" fmla="val 50000"/>
              <a:gd name="adj2" fmla="val 50000"/>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242" name="CustomShape 7"/>
          <p:cNvSpPr/>
          <p:nvPr/>
        </p:nvSpPr>
        <p:spPr>
          <a:xfrm>
            <a:off x="5440320" y="5037480"/>
            <a:ext cx="6531480" cy="395280"/>
          </a:xfrm>
          <a:prstGeom prst="rect">
            <a:avLst/>
          </a:prstGeom>
          <a:noFill/>
          <a:ln>
            <a:solidFill>
              <a:srgbClr val="ff0000"/>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推定において値が一定以上となるように閾値を設ける</a:t>
            </a:r>
            <a:endParaRPr b="0" lang="en-US" sz="2000" spc="-1" strike="noStrike">
              <a:latin typeface="Arial"/>
            </a:endParaRPr>
          </a:p>
        </p:txBody>
      </p:sp>
      <p:pic>
        <p:nvPicPr>
          <p:cNvPr id="243" name="Picture 4" descr=""/>
          <p:cNvPicPr/>
          <p:nvPr/>
        </p:nvPicPr>
        <p:blipFill>
          <a:blip r:embed="rId3"/>
          <a:stretch/>
        </p:blipFill>
        <p:spPr>
          <a:xfrm>
            <a:off x="3059280" y="4038840"/>
            <a:ext cx="1193400" cy="317160"/>
          </a:xfrm>
          <a:prstGeom prst="rect">
            <a:avLst/>
          </a:prstGeom>
          <a:ln>
            <a:noFill/>
          </a:ln>
        </p:spPr>
      </p:pic>
      <p:pic>
        <p:nvPicPr>
          <p:cNvPr id="244" name="Picture 13" descr=""/>
          <p:cNvPicPr/>
          <p:nvPr/>
        </p:nvPicPr>
        <p:blipFill>
          <a:blip r:embed="rId4"/>
          <a:stretch/>
        </p:blipFill>
        <p:spPr>
          <a:xfrm>
            <a:off x="9251280" y="4051800"/>
            <a:ext cx="1231560" cy="304560"/>
          </a:xfrm>
          <a:prstGeom prst="rect">
            <a:avLst/>
          </a:prstGeom>
          <a:ln>
            <a:noFill/>
          </a:ln>
        </p:spPr>
      </p:pic>
      <p:pic>
        <p:nvPicPr>
          <p:cNvPr id="245" name="Picture 21" descr=""/>
          <p:cNvPicPr/>
          <p:nvPr/>
        </p:nvPicPr>
        <p:blipFill>
          <a:blip r:embed="rId5"/>
          <a:stretch/>
        </p:blipFill>
        <p:spPr>
          <a:xfrm>
            <a:off x="4263840" y="3289320"/>
            <a:ext cx="495000" cy="367920"/>
          </a:xfrm>
          <a:prstGeom prst="rect">
            <a:avLst/>
          </a:prstGeom>
          <a:ln>
            <a:noFill/>
          </a:ln>
        </p:spPr>
      </p:pic>
      <p:pic>
        <p:nvPicPr>
          <p:cNvPr id="246" name="Picture 22" descr=""/>
          <p:cNvPicPr/>
          <p:nvPr/>
        </p:nvPicPr>
        <p:blipFill>
          <a:blip r:embed="rId6"/>
          <a:stretch/>
        </p:blipFill>
        <p:spPr>
          <a:xfrm>
            <a:off x="8002800" y="3289320"/>
            <a:ext cx="495000" cy="367920"/>
          </a:xfrm>
          <a:prstGeom prst="rect">
            <a:avLst/>
          </a:prstGeom>
          <a:ln>
            <a:noFill/>
          </a:ln>
        </p:spPr>
      </p:pic>
      <p:pic>
        <p:nvPicPr>
          <p:cNvPr id="247" name="Picture 23" descr=""/>
          <p:cNvPicPr/>
          <p:nvPr/>
        </p:nvPicPr>
        <p:blipFill>
          <a:blip r:embed="rId7"/>
          <a:stretch/>
        </p:blipFill>
        <p:spPr>
          <a:xfrm>
            <a:off x="10452240" y="3289320"/>
            <a:ext cx="482400" cy="355320"/>
          </a:xfrm>
          <a:prstGeom prst="rect">
            <a:avLst/>
          </a:prstGeom>
          <a:ln>
            <a:noFill/>
          </a:ln>
        </p:spPr>
      </p:pic>
      <p:pic>
        <p:nvPicPr>
          <p:cNvPr id="248" name="Picture 24" descr=""/>
          <p:cNvPicPr/>
          <p:nvPr/>
        </p:nvPicPr>
        <p:blipFill>
          <a:blip r:embed="rId8"/>
          <a:stretch/>
        </p:blipFill>
        <p:spPr>
          <a:xfrm>
            <a:off x="1832040" y="3327480"/>
            <a:ext cx="469440" cy="279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0" y="0"/>
            <a:ext cx="12191760" cy="834840"/>
          </a:xfrm>
          <a:prstGeom prst="rect">
            <a:avLst/>
          </a:prstGeom>
          <a:noFill/>
          <a:ln>
            <a:noFill/>
          </a:ln>
        </p:spPr>
        <p:txBody>
          <a:bodyPr anchor="ctr">
            <a:noAutofit/>
          </a:bodyPr>
          <a:p>
            <a:pPr marL="571680" indent="-571320">
              <a:lnSpc>
                <a:spcPct val="90000"/>
              </a:lnSpc>
              <a:buClr>
                <a:srgbClr val="000000"/>
              </a:buClr>
              <a:buFont typeface="Calibri Light"/>
              <a:buAutoNum type="romanLcPeriod" startAt="4"/>
            </a:pPr>
            <a:r>
              <a:rPr b="0" lang="ja-JP" sz="2800" spc="-1" strike="noStrike">
                <a:solidFill>
                  <a:srgbClr val="000000"/>
                </a:solidFill>
                <a:latin typeface="Calibri Light"/>
              </a:rPr>
              <a:t>関心量を表すスコアの算出</a:t>
            </a:r>
            <a:endParaRPr b="0" lang="en-US" sz="2800" spc="-1" strike="noStrike">
              <a:solidFill>
                <a:srgbClr val="000000"/>
              </a:solidFill>
              <a:latin typeface="Calibri"/>
            </a:endParaRPr>
          </a:p>
        </p:txBody>
      </p:sp>
      <p:sp>
        <p:nvSpPr>
          <p:cNvPr id="250"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90000"/>
              </a:lnSpc>
              <a:spcBef>
                <a:spcPts val="1001"/>
              </a:spcBef>
              <a:tabLst>
                <a:tab algn="l" pos="0"/>
              </a:tabLst>
            </a:pPr>
            <a:r>
              <a:rPr b="0" lang="ja-JP" sz="2000" spc="-1" strike="noStrike">
                <a:solidFill>
                  <a:srgbClr val="000000"/>
                </a:solidFill>
                <a:latin typeface="Calibri"/>
              </a:rPr>
              <a:t>関心量を表すスコアを、</a:t>
            </a:r>
            <a:r>
              <a:rPr b="0" lang="en-US" sz="2000" spc="-1" strike="noStrike">
                <a:solidFill>
                  <a:srgbClr val="000000"/>
                </a:solidFill>
                <a:latin typeface="Calibri"/>
              </a:rPr>
              <a:t> </a:t>
            </a:r>
            <a:r>
              <a:rPr b="0" lang="en-US" sz="2000" spc="-1" strike="noStrike">
                <a:solidFill>
                  <a:srgbClr val="000000"/>
                </a:solidFill>
                <a:latin typeface="Calibri"/>
              </a:rPr>
              <a:t>2</a:t>
            </a:r>
            <a:r>
              <a:rPr b="0" lang="ja-JP" sz="2000" spc="-1" strike="noStrike">
                <a:solidFill>
                  <a:srgbClr val="000000"/>
                </a:solidFill>
                <a:latin typeface="Calibri"/>
              </a:rPr>
              <a:t>つの関心を寄せる・寄せられる分野間で、①被引用数②分野の特徴語の出現文献数③分野横断的な研究を行う研究者数の指標について、分野の大きさを考慮して算出する。</a:t>
            </a:r>
            <a:endParaRPr b="0" lang="en-US" sz="2000" spc="-1" strike="noStrike">
              <a:latin typeface="Arial"/>
            </a:endParaRPr>
          </a:p>
        </p:txBody>
      </p:sp>
      <p:sp>
        <p:nvSpPr>
          <p:cNvPr id="251" name="CustomShape 3"/>
          <p:cNvSpPr/>
          <p:nvPr/>
        </p:nvSpPr>
        <p:spPr>
          <a:xfrm>
            <a:off x="4114800" y="3143520"/>
            <a:ext cx="968760" cy="96876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3200" spc="-1" strike="noStrike">
                <a:solidFill>
                  <a:srgbClr val="000000"/>
                </a:solidFill>
                <a:latin typeface="Calibri"/>
              </a:rPr>
              <a:t>C</a:t>
            </a:r>
            <a:r>
              <a:rPr b="1" i="1" lang="en-US" sz="2400" spc="-1" strike="noStrike">
                <a:solidFill>
                  <a:srgbClr val="000000"/>
                </a:solidFill>
                <a:latin typeface="Calibri"/>
              </a:rPr>
              <a:t>k</a:t>
            </a:r>
            <a:endParaRPr b="0" lang="en-US" sz="2400" spc="-1" strike="noStrike">
              <a:latin typeface="Arial"/>
            </a:endParaRPr>
          </a:p>
        </p:txBody>
      </p:sp>
      <p:sp>
        <p:nvSpPr>
          <p:cNvPr id="252" name="CustomShape 4"/>
          <p:cNvSpPr/>
          <p:nvPr/>
        </p:nvSpPr>
        <p:spPr>
          <a:xfrm>
            <a:off x="935280" y="3143520"/>
            <a:ext cx="968760" cy="96876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3200" spc="-1" strike="noStrike">
                <a:solidFill>
                  <a:srgbClr val="000000"/>
                </a:solidFill>
                <a:latin typeface="Calibri"/>
              </a:rPr>
              <a:t>C</a:t>
            </a:r>
            <a:r>
              <a:rPr b="1" i="1" lang="en-US" sz="2400" spc="-1" strike="noStrike">
                <a:solidFill>
                  <a:srgbClr val="000000"/>
                </a:solidFill>
                <a:latin typeface="Calibri"/>
              </a:rPr>
              <a:t>i</a:t>
            </a:r>
            <a:endParaRPr b="0" lang="en-US" sz="2400" spc="-1" strike="noStrike">
              <a:latin typeface="Arial"/>
            </a:endParaRPr>
          </a:p>
        </p:txBody>
      </p:sp>
      <p:sp>
        <p:nvSpPr>
          <p:cNvPr id="253" name="CustomShape 5"/>
          <p:cNvSpPr/>
          <p:nvPr/>
        </p:nvSpPr>
        <p:spPr>
          <a:xfrm>
            <a:off x="1904400" y="3628080"/>
            <a:ext cx="2210040" cy="360"/>
          </a:xfrm>
          <a:custGeom>
            <a:avLst/>
            <a:gdLst/>
            <a:ahLst/>
            <a:rect l="l" t="t" r="r" b="b"/>
            <a:pathLst>
              <a:path w="21600" h="21600">
                <a:moveTo>
                  <a:pt x="0" y="0"/>
                </a:moveTo>
                <a:lnTo>
                  <a:pt x="21600" y="21600"/>
                </a:lnTo>
              </a:path>
            </a:pathLst>
          </a:custGeom>
          <a:noFill/>
          <a:ln w="38160">
            <a:solidFill>
              <a:schemeClr val="tx1"/>
            </a:solidFill>
            <a:tailEnd len="med" type="triangle" w="med"/>
          </a:ln>
        </p:spPr>
        <p:style>
          <a:lnRef idx="1">
            <a:schemeClr val="accent1"/>
          </a:lnRef>
          <a:fillRef idx="0">
            <a:schemeClr val="accent1"/>
          </a:fillRef>
          <a:effectRef idx="0">
            <a:schemeClr val="accent1"/>
          </a:effectRef>
          <a:fontRef idx="minor"/>
        </p:style>
      </p:sp>
      <p:sp>
        <p:nvSpPr>
          <p:cNvPr id="254" name="CustomShape 6"/>
          <p:cNvSpPr/>
          <p:nvPr/>
        </p:nvSpPr>
        <p:spPr>
          <a:xfrm>
            <a:off x="295200" y="4208400"/>
            <a:ext cx="224892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関心を寄せる分野</a:t>
            </a:r>
            <a:endParaRPr b="0" lang="en-US" sz="2000" spc="-1" strike="noStrike">
              <a:latin typeface="Arial"/>
            </a:endParaRPr>
          </a:p>
          <a:p>
            <a:pPr algn="ctr">
              <a:lnSpc>
                <a:spcPct val="100000"/>
              </a:lnSpc>
            </a:pPr>
            <a:r>
              <a:rPr b="0" lang="ja-JP" sz="2000" spc="-1" strike="noStrike">
                <a:solidFill>
                  <a:srgbClr val="000000"/>
                </a:solidFill>
                <a:latin typeface="Calibri"/>
              </a:rPr>
              <a:t>（その他の分野）</a:t>
            </a:r>
            <a:endParaRPr b="0" lang="en-US" sz="2000" spc="-1" strike="noStrike">
              <a:latin typeface="Arial"/>
            </a:endParaRPr>
          </a:p>
        </p:txBody>
      </p:sp>
      <p:sp>
        <p:nvSpPr>
          <p:cNvPr id="255" name="CustomShape 7"/>
          <p:cNvSpPr/>
          <p:nvPr/>
        </p:nvSpPr>
        <p:spPr>
          <a:xfrm>
            <a:off x="3102120" y="4208400"/>
            <a:ext cx="299340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関心を寄せられる分野</a:t>
            </a:r>
            <a:endParaRPr b="0" lang="en-US" sz="2000" spc="-1" strike="noStrike">
              <a:latin typeface="Arial"/>
            </a:endParaRPr>
          </a:p>
          <a:p>
            <a:pPr algn="ctr">
              <a:lnSpc>
                <a:spcPct val="100000"/>
              </a:lnSpc>
            </a:pPr>
            <a:r>
              <a:rPr b="0" lang="ja-JP" sz="2000" spc="-1" strike="noStrike">
                <a:solidFill>
                  <a:srgbClr val="000000"/>
                </a:solidFill>
                <a:latin typeface="Calibri"/>
              </a:rPr>
              <a:t>（</a:t>
            </a:r>
            <a:r>
              <a:rPr b="0" lang="en-US" sz="2000" spc="-1" strike="noStrike">
                <a:solidFill>
                  <a:srgbClr val="000000"/>
                </a:solidFill>
                <a:latin typeface="Calibri"/>
              </a:rPr>
              <a:t>A</a:t>
            </a:r>
            <a:r>
              <a:rPr b="0" lang="ja-JP" sz="2000" spc="-1" strike="noStrike">
                <a:solidFill>
                  <a:srgbClr val="000000"/>
                </a:solidFill>
                <a:latin typeface="Calibri"/>
              </a:rPr>
              <a:t>または</a:t>
            </a:r>
            <a:r>
              <a:rPr b="0" lang="en-US" sz="2000" spc="-1" strike="noStrike">
                <a:solidFill>
                  <a:srgbClr val="000000"/>
                </a:solidFill>
                <a:latin typeface="Calibri"/>
              </a:rPr>
              <a:t>B</a:t>
            </a:r>
            <a:r>
              <a:rPr b="0" lang="ja-JP" sz="2000" spc="-1" strike="noStrike">
                <a:solidFill>
                  <a:srgbClr val="000000"/>
                </a:solidFill>
                <a:latin typeface="Calibri"/>
              </a:rPr>
              <a:t>）</a:t>
            </a:r>
            <a:endParaRPr b="0" lang="en-US" sz="2000" spc="-1" strike="noStrike">
              <a:latin typeface="Arial"/>
            </a:endParaRPr>
          </a:p>
        </p:txBody>
      </p:sp>
      <p:sp>
        <p:nvSpPr>
          <p:cNvPr id="256" name="CustomShape 8"/>
          <p:cNvSpPr/>
          <p:nvPr/>
        </p:nvSpPr>
        <p:spPr>
          <a:xfrm>
            <a:off x="6205320" y="2338200"/>
            <a:ext cx="22489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1.</a:t>
            </a:r>
            <a:r>
              <a:rPr b="0" lang="ja-JP" sz="2000" spc="-1" strike="noStrike">
                <a:solidFill>
                  <a:srgbClr val="000000"/>
                </a:solidFill>
                <a:latin typeface="Calibri"/>
              </a:rPr>
              <a:t>被引用数</a:t>
            </a:r>
            <a:endParaRPr b="0" lang="en-US" sz="2000" spc="-1" strike="noStrike">
              <a:latin typeface="Arial"/>
            </a:endParaRPr>
          </a:p>
        </p:txBody>
      </p:sp>
      <p:sp>
        <p:nvSpPr>
          <p:cNvPr id="257" name="CustomShape 9"/>
          <p:cNvSpPr/>
          <p:nvPr/>
        </p:nvSpPr>
        <p:spPr>
          <a:xfrm>
            <a:off x="6205320" y="3733920"/>
            <a:ext cx="3996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2.</a:t>
            </a:r>
            <a:r>
              <a:rPr b="0" lang="ja-JP" sz="2000" spc="-1" strike="noStrike">
                <a:solidFill>
                  <a:srgbClr val="000000"/>
                </a:solidFill>
                <a:latin typeface="Calibri"/>
              </a:rPr>
              <a:t>分野の特徴語の出現文献数</a:t>
            </a:r>
            <a:endParaRPr b="0" lang="en-US" sz="2000" spc="-1" strike="noStrike">
              <a:latin typeface="Arial"/>
            </a:endParaRPr>
          </a:p>
        </p:txBody>
      </p:sp>
      <p:sp>
        <p:nvSpPr>
          <p:cNvPr id="258" name="CustomShape 10"/>
          <p:cNvSpPr/>
          <p:nvPr/>
        </p:nvSpPr>
        <p:spPr>
          <a:xfrm>
            <a:off x="6205320" y="5172840"/>
            <a:ext cx="43261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3.</a:t>
            </a:r>
            <a:r>
              <a:rPr b="0" lang="ja-JP" sz="2000" spc="-1" strike="noStrike">
                <a:solidFill>
                  <a:srgbClr val="000000"/>
                </a:solidFill>
                <a:latin typeface="Calibri"/>
              </a:rPr>
              <a:t>分野横断的な研究を行う研究者数</a:t>
            </a:r>
            <a:endParaRPr b="0" lang="en-US" sz="2000" spc="-1" strike="noStrike">
              <a:latin typeface="Arial"/>
            </a:endParaRPr>
          </a:p>
        </p:txBody>
      </p:sp>
      <p:sp>
        <p:nvSpPr>
          <p:cNvPr id="259" name="CustomShape 11"/>
          <p:cNvSpPr/>
          <p:nvPr/>
        </p:nvSpPr>
        <p:spPr>
          <a:xfrm>
            <a:off x="1245600" y="1844640"/>
            <a:ext cx="371304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関心量のスコア化</a:t>
            </a:r>
            <a:endParaRPr b="0" lang="en-US" sz="2000" spc="-1" strike="noStrike">
              <a:latin typeface="Arial"/>
            </a:endParaRPr>
          </a:p>
        </p:txBody>
      </p:sp>
      <p:sp>
        <p:nvSpPr>
          <p:cNvPr id="260" name="Line 12"/>
          <p:cNvSpPr/>
          <p:nvPr/>
        </p:nvSpPr>
        <p:spPr>
          <a:xfrm>
            <a:off x="1790280" y="2185560"/>
            <a:ext cx="259632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61" name="CustomShape 13"/>
          <p:cNvSpPr/>
          <p:nvPr/>
        </p:nvSpPr>
        <p:spPr>
          <a:xfrm>
            <a:off x="7632720" y="1844640"/>
            <a:ext cx="278928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指標ごとのスコア算出</a:t>
            </a:r>
            <a:endParaRPr b="0" lang="en-US" sz="2000" spc="-1" strike="noStrike">
              <a:latin typeface="Arial"/>
            </a:endParaRPr>
          </a:p>
        </p:txBody>
      </p:sp>
      <p:sp>
        <p:nvSpPr>
          <p:cNvPr id="262" name="Line 14"/>
          <p:cNvSpPr/>
          <p:nvPr/>
        </p:nvSpPr>
        <p:spPr>
          <a:xfrm>
            <a:off x="7715520" y="2185560"/>
            <a:ext cx="259632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63" name="TextShape 15"/>
          <p:cNvSpPr txBox="1"/>
          <p:nvPr/>
        </p:nvSpPr>
        <p:spPr>
          <a:xfrm>
            <a:off x="455400" y="5098320"/>
            <a:ext cx="5293440" cy="1200240"/>
          </a:xfrm>
          <a:prstGeom prst="rect">
            <a:avLst/>
          </a:prstGeom>
          <a:noFill/>
          <a:ln>
            <a:solidFill>
              <a:srgbClr val="4472c4"/>
            </a:solidFill>
          </a:ln>
        </p:spPr>
        <p:txBody>
          <a:bodyPr anchor="ctr">
            <a:noAutofit/>
          </a:bodyPr>
          <a:p>
            <a:pPr marL="343080" indent="-342720">
              <a:lnSpc>
                <a:spcPct val="100000"/>
              </a:lnSpc>
              <a:buClr>
                <a:srgbClr val="000000"/>
              </a:buClr>
              <a:buFont typeface="Calibri Light"/>
              <a:buAutoNum type="arabicPeriod"/>
            </a:pPr>
            <a:r>
              <a:rPr b="0" lang="en-US" sz="2000" spc="-1" strike="noStrike">
                <a:solidFill>
                  <a:srgbClr val="000000"/>
                </a:solidFill>
                <a:latin typeface="Calibri"/>
              </a:rPr>
              <a:t>C</a:t>
            </a:r>
            <a:r>
              <a:rPr b="0" lang="en-US" sz="1600" spc="-1" strike="noStrike">
                <a:solidFill>
                  <a:srgbClr val="000000"/>
                </a:solidFill>
                <a:latin typeface="Calibri"/>
              </a:rPr>
              <a:t>k</a:t>
            </a:r>
            <a:r>
              <a:rPr b="0" lang="ja-JP" sz="1800" spc="-1" strike="noStrike">
                <a:solidFill>
                  <a:srgbClr val="000000"/>
                </a:solidFill>
                <a:latin typeface="Calibri"/>
              </a:rPr>
              <a:t>の分野の文献を引用した</a:t>
            </a:r>
            <a:endParaRPr b="0" lang="en-US" sz="1800" spc="-1" strike="noStrike">
              <a:solidFill>
                <a:srgbClr val="000000"/>
              </a:solidFill>
              <a:latin typeface="Calibri"/>
            </a:endParaRPr>
          </a:p>
          <a:p>
            <a:pPr marL="343080" indent="-342720">
              <a:lnSpc>
                <a:spcPct val="100000"/>
              </a:lnSpc>
              <a:buClr>
                <a:srgbClr val="000000"/>
              </a:buClr>
              <a:buFont typeface="Calibri Light"/>
              <a:buAutoNum type="arabicPeriod"/>
            </a:pPr>
            <a:r>
              <a:rPr b="0" lang="en-US" sz="2000" spc="-1" strike="noStrike">
                <a:solidFill>
                  <a:srgbClr val="000000"/>
                </a:solidFill>
                <a:latin typeface="Calibri"/>
              </a:rPr>
              <a:t>C</a:t>
            </a:r>
            <a:r>
              <a:rPr b="0" lang="en-US" sz="1600" spc="-1" strike="noStrike">
                <a:solidFill>
                  <a:srgbClr val="000000"/>
                </a:solidFill>
                <a:latin typeface="Calibri"/>
              </a:rPr>
              <a:t>k</a:t>
            </a:r>
            <a:r>
              <a:rPr b="0" lang="ja-JP" sz="1800" spc="-1" strike="noStrike">
                <a:solidFill>
                  <a:srgbClr val="000000"/>
                </a:solidFill>
                <a:latin typeface="Calibri"/>
              </a:rPr>
              <a:t>の分野の特徴語を利用した</a:t>
            </a:r>
            <a:endParaRPr b="0" lang="en-US" sz="1800" spc="-1" strike="noStrike">
              <a:solidFill>
                <a:srgbClr val="000000"/>
              </a:solidFill>
              <a:latin typeface="Calibri"/>
            </a:endParaRPr>
          </a:p>
          <a:p>
            <a:pPr marL="343080" indent="-342720">
              <a:lnSpc>
                <a:spcPct val="100000"/>
              </a:lnSpc>
              <a:buClr>
                <a:srgbClr val="000000"/>
              </a:buClr>
              <a:buFont typeface="Calibri Light"/>
              <a:buAutoNum type="arabicPeriod"/>
            </a:pPr>
            <a:r>
              <a:rPr b="0" lang="en-US" sz="2000" spc="-1" strike="noStrike">
                <a:solidFill>
                  <a:srgbClr val="000000"/>
                </a:solidFill>
                <a:latin typeface="Calibri"/>
              </a:rPr>
              <a:t>C</a:t>
            </a:r>
            <a:r>
              <a:rPr b="0" lang="en-US" sz="1600" spc="-1" strike="noStrike">
                <a:solidFill>
                  <a:srgbClr val="000000"/>
                </a:solidFill>
                <a:latin typeface="Calibri"/>
              </a:rPr>
              <a:t>i</a:t>
            </a:r>
            <a:r>
              <a:rPr b="0" lang="en-US" sz="1800" spc="-1" strike="noStrike">
                <a:solidFill>
                  <a:srgbClr val="000000"/>
                </a:solidFill>
                <a:latin typeface="Calibri"/>
              </a:rPr>
              <a:t>,</a:t>
            </a:r>
            <a:r>
              <a:rPr b="0" lang="en-US" sz="2000" spc="-1" strike="noStrike">
                <a:solidFill>
                  <a:srgbClr val="000000"/>
                </a:solidFill>
                <a:latin typeface="Calibri"/>
              </a:rPr>
              <a:t>C</a:t>
            </a:r>
            <a:r>
              <a:rPr b="0" lang="en-US" sz="1600" spc="-1" strike="noStrike">
                <a:solidFill>
                  <a:srgbClr val="000000"/>
                </a:solidFill>
                <a:latin typeface="Calibri"/>
              </a:rPr>
              <a:t>k</a:t>
            </a:r>
            <a:r>
              <a:rPr b="0" lang="ja-JP" sz="1800" spc="-1" strike="noStrike">
                <a:solidFill>
                  <a:srgbClr val="000000"/>
                </a:solidFill>
                <a:latin typeface="Calibri"/>
              </a:rPr>
              <a:t>の両方の分野において研究を行っている</a:t>
            </a:r>
            <a:endParaRPr b="0" lang="en-US" sz="1800" spc="-1" strike="noStrike">
              <a:solidFill>
                <a:srgbClr val="000000"/>
              </a:solidFill>
              <a:latin typeface="Calibri"/>
            </a:endParaRPr>
          </a:p>
        </p:txBody>
      </p:sp>
      <p:sp>
        <p:nvSpPr>
          <p:cNvPr id="264" name="CustomShape 16"/>
          <p:cNvSpPr/>
          <p:nvPr/>
        </p:nvSpPr>
        <p:spPr>
          <a:xfrm>
            <a:off x="2080080" y="3178800"/>
            <a:ext cx="1858680" cy="364320"/>
          </a:xfrm>
          <a:prstGeom prst="rect">
            <a:avLst/>
          </a:prstGeom>
          <a:noFill/>
          <a:ln>
            <a:solidFill>
              <a:schemeClr val="accent1"/>
            </a:solid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関心を示す指標</a:t>
            </a:r>
            <a:endParaRPr b="0" lang="en-US" sz="1800" spc="-1" strike="noStrike">
              <a:latin typeface="Arial"/>
            </a:endParaRPr>
          </a:p>
        </p:txBody>
      </p:sp>
      <p:sp>
        <p:nvSpPr>
          <p:cNvPr id="265" name="CustomShape 17"/>
          <p:cNvSpPr/>
          <p:nvPr/>
        </p:nvSpPr>
        <p:spPr>
          <a:xfrm>
            <a:off x="6742800" y="3243960"/>
            <a:ext cx="474516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i</a:t>
            </a:r>
            <a:r>
              <a:rPr b="0" lang="ja-JP" sz="2000" spc="-1" strike="noStrike">
                <a:solidFill>
                  <a:srgbClr val="000000"/>
                </a:solidFill>
                <a:latin typeface="Calibri"/>
              </a:rPr>
              <a:t>の文献数</a:t>
            </a:r>
            <a:r>
              <a:rPr b="0" lang="en-US" sz="2000" spc="-1" strike="noStrike">
                <a:solidFill>
                  <a:srgbClr val="000000"/>
                </a:solidFill>
                <a:latin typeface="Calibri"/>
              </a:rPr>
              <a:t>) × (C</a:t>
            </a:r>
            <a:r>
              <a:rPr b="0" lang="en-US" sz="1800" spc="-1" strike="noStrike">
                <a:solidFill>
                  <a:srgbClr val="000000"/>
                </a:solidFill>
                <a:latin typeface="Calibri"/>
              </a:rPr>
              <a:t>k</a:t>
            </a:r>
            <a:r>
              <a:rPr b="0" lang="ja-JP" sz="2000" spc="-1" strike="noStrike">
                <a:solidFill>
                  <a:srgbClr val="000000"/>
                </a:solidFill>
                <a:latin typeface="Calibri"/>
              </a:rPr>
              <a:t>の文献数</a:t>
            </a:r>
            <a:r>
              <a:rPr b="0" lang="en-US" sz="2000" spc="-1" strike="noStrike">
                <a:solidFill>
                  <a:srgbClr val="000000"/>
                </a:solidFill>
                <a:latin typeface="Calibri"/>
              </a:rPr>
              <a:t>)</a:t>
            </a:r>
            <a:endParaRPr b="0" lang="en-US" sz="2000" spc="-1" strike="noStrike">
              <a:latin typeface="Arial"/>
            </a:endParaRPr>
          </a:p>
          <a:p>
            <a:pPr algn="ctr">
              <a:lnSpc>
                <a:spcPct val="100000"/>
              </a:lnSpc>
            </a:pPr>
            <a:endParaRPr b="0" lang="en-US" sz="2000" spc="-1" strike="noStrike">
              <a:latin typeface="Arial"/>
            </a:endParaRPr>
          </a:p>
        </p:txBody>
      </p:sp>
      <p:sp>
        <p:nvSpPr>
          <p:cNvPr id="266" name="CustomShape 18"/>
          <p:cNvSpPr/>
          <p:nvPr/>
        </p:nvSpPr>
        <p:spPr>
          <a:xfrm>
            <a:off x="7990920" y="2759400"/>
            <a:ext cx="224892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i</a:t>
            </a:r>
            <a:r>
              <a:rPr b="0" lang="en-US" sz="2000" spc="-1" strike="noStrike">
                <a:solidFill>
                  <a:srgbClr val="000000"/>
                </a:solidFill>
                <a:latin typeface="Calibri"/>
              </a:rPr>
              <a:t>→C</a:t>
            </a:r>
            <a:r>
              <a:rPr b="0" lang="en-US" sz="1800" spc="-1" strike="noStrike">
                <a:solidFill>
                  <a:srgbClr val="000000"/>
                </a:solidFill>
                <a:latin typeface="Calibri"/>
              </a:rPr>
              <a:t>k</a:t>
            </a:r>
            <a:r>
              <a:rPr b="0" lang="ja-JP" sz="2000" spc="-1" strike="noStrike">
                <a:solidFill>
                  <a:srgbClr val="000000"/>
                </a:solidFill>
                <a:latin typeface="Calibri"/>
              </a:rPr>
              <a:t>の引用数</a:t>
            </a:r>
            <a:r>
              <a:rPr b="0" lang="en-US" sz="2000" spc="-1" strike="noStrike">
                <a:solidFill>
                  <a:srgbClr val="000000"/>
                </a:solidFill>
                <a:latin typeface="Calibri"/>
              </a:rPr>
              <a:t>)</a:t>
            </a:r>
            <a:endParaRPr b="0" lang="en-US" sz="2000" spc="-1" strike="noStrike">
              <a:latin typeface="Arial"/>
            </a:endParaRPr>
          </a:p>
        </p:txBody>
      </p:sp>
      <p:sp>
        <p:nvSpPr>
          <p:cNvPr id="267" name="Line 19"/>
          <p:cNvSpPr/>
          <p:nvPr/>
        </p:nvSpPr>
        <p:spPr>
          <a:xfrm>
            <a:off x="7024320" y="3190320"/>
            <a:ext cx="418176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68" name="CustomShape 20"/>
          <p:cNvSpPr/>
          <p:nvPr/>
        </p:nvSpPr>
        <p:spPr>
          <a:xfrm>
            <a:off x="6742800" y="4692960"/>
            <a:ext cx="474516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i</a:t>
            </a:r>
            <a:r>
              <a:rPr b="0" lang="ja-JP" sz="2000" spc="-1" strike="noStrike">
                <a:solidFill>
                  <a:srgbClr val="000000"/>
                </a:solidFill>
                <a:latin typeface="Calibri"/>
              </a:rPr>
              <a:t>の文献数</a:t>
            </a:r>
            <a:r>
              <a:rPr b="0" lang="en-US" sz="2000" spc="-1" strike="noStrike">
                <a:solidFill>
                  <a:srgbClr val="000000"/>
                </a:solidFill>
                <a:latin typeface="Calibri"/>
              </a:rPr>
              <a:t>)</a:t>
            </a:r>
            <a:endParaRPr b="0" lang="en-US" sz="2000" spc="-1" strike="noStrike">
              <a:latin typeface="Arial"/>
            </a:endParaRPr>
          </a:p>
        </p:txBody>
      </p:sp>
      <p:sp>
        <p:nvSpPr>
          <p:cNvPr id="269" name="CustomShape 21"/>
          <p:cNvSpPr/>
          <p:nvPr/>
        </p:nvSpPr>
        <p:spPr>
          <a:xfrm>
            <a:off x="6923880" y="4208400"/>
            <a:ext cx="438264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k</a:t>
            </a:r>
            <a:r>
              <a:rPr b="0" lang="ja-JP" sz="2000" spc="-1" strike="noStrike">
                <a:solidFill>
                  <a:srgbClr val="000000"/>
                </a:solidFill>
                <a:latin typeface="Calibri"/>
              </a:rPr>
              <a:t>の特徴語が出現する</a:t>
            </a:r>
            <a:r>
              <a:rPr b="0" lang="en-US" sz="2000" spc="-1" strike="noStrike">
                <a:solidFill>
                  <a:srgbClr val="000000"/>
                </a:solidFill>
                <a:latin typeface="Calibri"/>
              </a:rPr>
              <a:t>C</a:t>
            </a:r>
            <a:r>
              <a:rPr b="0" lang="en-US" sz="1800" spc="-1" strike="noStrike">
                <a:solidFill>
                  <a:srgbClr val="000000"/>
                </a:solidFill>
                <a:latin typeface="Calibri"/>
              </a:rPr>
              <a:t>i</a:t>
            </a:r>
            <a:r>
              <a:rPr b="0" lang="ja-JP" sz="2000" spc="-1" strike="noStrike">
                <a:solidFill>
                  <a:srgbClr val="000000"/>
                </a:solidFill>
                <a:latin typeface="Calibri"/>
              </a:rPr>
              <a:t>の文献数</a:t>
            </a:r>
            <a:r>
              <a:rPr b="0" lang="en-US" sz="2000" spc="-1" strike="noStrike">
                <a:solidFill>
                  <a:srgbClr val="000000"/>
                </a:solidFill>
                <a:latin typeface="Calibri"/>
              </a:rPr>
              <a:t>)</a:t>
            </a:r>
            <a:endParaRPr b="0" lang="en-US" sz="2000" spc="-1" strike="noStrike">
              <a:latin typeface="Arial"/>
            </a:endParaRPr>
          </a:p>
        </p:txBody>
      </p:sp>
      <p:sp>
        <p:nvSpPr>
          <p:cNvPr id="270" name="Line 22"/>
          <p:cNvSpPr/>
          <p:nvPr/>
        </p:nvSpPr>
        <p:spPr>
          <a:xfrm>
            <a:off x="7024320" y="4639320"/>
            <a:ext cx="418176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271" name="CustomShape 23"/>
          <p:cNvSpPr/>
          <p:nvPr/>
        </p:nvSpPr>
        <p:spPr>
          <a:xfrm>
            <a:off x="6464520" y="6173640"/>
            <a:ext cx="5219640" cy="1004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i</a:t>
            </a:r>
            <a:r>
              <a:rPr b="0" lang="ja-JP" sz="2000" spc="-1" strike="noStrike">
                <a:solidFill>
                  <a:srgbClr val="000000"/>
                </a:solidFill>
                <a:latin typeface="Calibri"/>
              </a:rPr>
              <a:t>の文献の著者数</a:t>
            </a:r>
            <a:r>
              <a:rPr b="0" lang="en-US" sz="2000" spc="-1" strike="noStrike">
                <a:solidFill>
                  <a:srgbClr val="000000"/>
                </a:solidFill>
                <a:latin typeface="Calibri"/>
              </a:rPr>
              <a:t>) × (C</a:t>
            </a:r>
            <a:r>
              <a:rPr b="0" lang="en-US" sz="1800" spc="-1" strike="noStrike">
                <a:solidFill>
                  <a:srgbClr val="000000"/>
                </a:solidFill>
                <a:latin typeface="Calibri"/>
              </a:rPr>
              <a:t>k</a:t>
            </a:r>
            <a:r>
              <a:rPr b="0" lang="ja-JP" sz="2000" spc="-1" strike="noStrike">
                <a:solidFill>
                  <a:srgbClr val="000000"/>
                </a:solidFill>
                <a:latin typeface="Calibri"/>
              </a:rPr>
              <a:t>の文献の著者数</a:t>
            </a:r>
            <a:r>
              <a:rPr b="0" lang="en-US" sz="2000" spc="-1" strike="noStrike">
                <a:solidFill>
                  <a:srgbClr val="000000"/>
                </a:solidFill>
                <a:latin typeface="Calibri"/>
              </a:rPr>
              <a:t>)</a:t>
            </a:r>
            <a:endParaRPr b="0" lang="en-US" sz="2000" spc="-1" strike="noStrike">
              <a:latin typeface="Arial"/>
            </a:endParaRPr>
          </a:p>
          <a:p>
            <a:pPr algn="ctr">
              <a:lnSpc>
                <a:spcPct val="100000"/>
              </a:lnSpc>
            </a:pPr>
            <a:endParaRPr b="0" lang="en-US" sz="2000" spc="-1" strike="noStrike">
              <a:latin typeface="Arial"/>
            </a:endParaRPr>
          </a:p>
        </p:txBody>
      </p:sp>
      <p:sp>
        <p:nvSpPr>
          <p:cNvPr id="272" name="CustomShape 24"/>
          <p:cNvSpPr/>
          <p:nvPr/>
        </p:nvSpPr>
        <p:spPr>
          <a:xfrm>
            <a:off x="7122960" y="5684760"/>
            <a:ext cx="3984480" cy="699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(C</a:t>
            </a:r>
            <a:r>
              <a:rPr b="0" lang="en-US" sz="1800" spc="-1" strike="noStrike">
                <a:solidFill>
                  <a:srgbClr val="000000"/>
                </a:solidFill>
                <a:latin typeface="Calibri"/>
              </a:rPr>
              <a:t>i</a:t>
            </a:r>
            <a:r>
              <a:rPr b="0" lang="en-US" sz="2000" spc="-1" strike="noStrike">
                <a:solidFill>
                  <a:srgbClr val="000000"/>
                </a:solidFill>
                <a:latin typeface="Calibri"/>
              </a:rPr>
              <a:t>,C</a:t>
            </a:r>
            <a:r>
              <a:rPr b="0" lang="en-US" sz="1800" spc="-1" strike="noStrike">
                <a:solidFill>
                  <a:srgbClr val="000000"/>
                </a:solidFill>
                <a:latin typeface="Calibri"/>
              </a:rPr>
              <a:t>k</a:t>
            </a:r>
            <a:r>
              <a:rPr b="0" lang="ja-JP" sz="2000" spc="-1" strike="noStrike">
                <a:solidFill>
                  <a:srgbClr val="000000"/>
                </a:solidFill>
                <a:latin typeface="Calibri"/>
              </a:rPr>
              <a:t>の両方で出版のある著者数</a:t>
            </a:r>
            <a:r>
              <a:rPr b="0" lang="en-US" sz="2000" spc="-1" strike="noStrike">
                <a:solidFill>
                  <a:srgbClr val="000000"/>
                </a:solidFill>
                <a:latin typeface="Calibri"/>
              </a:rPr>
              <a:t>)</a:t>
            </a:r>
            <a:endParaRPr b="0" lang="en-US" sz="2000" spc="-1" strike="noStrike">
              <a:latin typeface="Arial"/>
            </a:endParaRPr>
          </a:p>
        </p:txBody>
      </p:sp>
      <p:sp>
        <p:nvSpPr>
          <p:cNvPr id="273" name="Line 25"/>
          <p:cNvSpPr/>
          <p:nvPr/>
        </p:nvSpPr>
        <p:spPr>
          <a:xfrm>
            <a:off x="6815520" y="6115680"/>
            <a:ext cx="459972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275"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序論</a:t>
            </a:r>
            <a:r>
              <a:rPr b="0" lang="en-US" sz="3600" spc="-1" strike="noStrike">
                <a:solidFill>
                  <a:srgbClr val="bfbfbf"/>
                </a:solidFill>
                <a:latin typeface="Calibri"/>
              </a:rPr>
              <a:t>&amp;</a:t>
            </a:r>
            <a:r>
              <a:rPr b="0" lang="ja-JP" sz="3600" spc="-1" strike="noStrike">
                <a:solidFill>
                  <a:srgbClr val="a6a6a6"/>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a6a6a6"/>
              </a:buClr>
              <a:buFont typeface="Calibri Light"/>
              <a:buAutoNum type="arabicPeriod"/>
            </a:pPr>
            <a:r>
              <a:rPr b="0" lang="ja-JP" sz="3600" spc="-1" strike="noStrike">
                <a:solidFill>
                  <a:srgbClr val="a6a6a6"/>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実験の概要</a:t>
            </a:r>
            <a:endParaRPr b="0" lang="en-US" sz="2800" spc="-1" strike="noStrike">
              <a:solidFill>
                <a:srgbClr val="000000"/>
              </a:solidFill>
              <a:latin typeface="Calibri"/>
            </a:endParaRPr>
          </a:p>
        </p:txBody>
      </p:sp>
      <p:sp>
        <p:nvSpPr>
          <p:cNvPr id="277" name="CustomShape 2"/>
          <p:cNvSpPr/>
          <p:nvPr/>
        </p:nvSpPr>
        <p:spPr>
          <a:xfrm>
            <a:off x="312480" y="1001880"/>
            <a:ext cx="11566800" cy="785520"/>
          </a:xfrm>
          <a:prstGeom prst="rect">
            <a:avLst/>
          </a:prstGeom>
          <a:solidFill>
            <a:schemeClr val="bg1">
              <a:lumMod val="85000"/>
            </a:schemeClr>
          </a:solidFill>
          <a:ln>
            <a:noFill/>
          </a:ln>
        </p:spPr>
        <p:style>
          <a:lnRef idx="0"/>
          <a:fillRef idx="0"/>
          <a:effectRef idx="0"/>
          <a:fontRef idx="minor"/>
        </p:style>
        <p:txBody>
          <a:bodyPr anchor="ctr">
            <a:normAutofit fontScale="91000"/>
          </a:bodyPr>
          <a:p>
            <a:pPr>
              <a:lnSpc>
                <a:spcPct val="100000"/>
              </a:lnSpc>
              <a:tabLst>
                <a:tab algn="l" pos="0"/>
              </a:tabLst>
            </a:pPr>
            <a:r>
              <a:rPr b="0" lang="en-US" sz="2000" spc="-1" strike="noStrike">
                <a:solidFill>
                  <a:srgbClr val="000000"/>
                </a:solidFill>
                <a:latin typeface="Calibri"/>
              </a:rPr>
              <a:t>4</a:t>
            </a:r>
            <a:r>
              <a:rPr b="0" lang="ja-JP" sz="2000" spc="-1" strike="noStrike">
                <a:solidFill>
                  <a:srgbClr val="000000"/>
                </a:solidFill>
                <a:latin typeface="Calibri"/>
              </a:rPr>
              <a:t>つのデータセットについて実際に分析を行い、因果関係推定の適合度の検証及び研究分野間の意味的な影響の推定結果を定性的に評価した。</a:t>
            </a:r>
            <a:endParaRPr b="0" lang="en-US" sz="2000" spc="-1" strike="noStrike">
              <a:latin typeface="Arial"/>
            </a:endParaRPr>
          </a:p>
        </p:txBody>
      </p:sp>
      <p:sp>
        <p:nvSpPr>
          <p:cNvPr id="278" name="TextShape 3"/>
          <p:cNvSpPr txBox="1"/>
          <p:nvPr/>
        </p:nvSpPr>
        <p:spPr>
          <a:xfrm>
            <a:off x="312480" y="6251040"/>
            <a:ext cx="8729640" cy="617040"/>
          </a:xfrm>
          <a:prstGeom prst="rect">
            <a:avLst/>
          </a:prstGeom>
          <a:noFill/>
          <a:ln>
            <a:noFill/>
          </a:ln>
        </p:spPr>
        <p:txBody>
          <a:bodyPr>
            <a:normAutofit fontScale="50000"/>
          </a:bodyPr>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rPr>
              <a:t>Sustainability, Service science, Solar cell: Web of Science</a:t>
            </a:r>
            <a:r>
              <a:rPr b="0" lang="ja-JP" sz="1400" spc="-1" strike="noStrike">
                <a:solidFill>
                  <a:srgbClr val="000000"/>
                </a:solidFill>
                <a:latin typeface="Calibri"/>
              </a:rPr>
              <a:t>から</a:t>
            </a:r>
            <a:r>
              <a:rPr b="0" lang="en-US" sz="1400" spc="-1" strike="noStrike">
                <a:solidFill>
                  <a:srgbClr val="000000"/>
                </a:solidFill>
                <a:latin typeface="Calibri"/>
              </a:rPr>
              <a:t>2010</a:t>
            </a:r>
            <a:r>
              <a:rPr b="0" lang="ja-JP" sz="1400" spc="-1" strike="noStrike">
                <a:solidFill>
                  <a:srgbClr val="000000"/>
                </a:solidFill>
                <a:latin typeface="Calibri"/>
              </a:rPr>
              <a:t>年までの論文を取得</a:t>
            </a:r>
            <a:endParaRPr b="0" lang="en-US" sz="1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400" spc="-1" strike="noStrike">
                <a:solidFill>
                  <a:srgbClr val="000000"/>
                </a:solidFill>
                <a:latin typeface="Calibri"/>
              </a:rPr>
              <a:t>Neural network: Scopus</a:t>
            </a:r>
            <a:r>
              <a:rPr b="0" lang="ja-JP" sz="1400" spc="-1" strike="noStrike">
                <a:solidFill>
                  <a:srgbClr val="000000"/>
                </a:solidFill>
                <a:latin typeface="Calibri"/>
              </a:rPr>
              <a:t>のコンピュータサイエンスのデータベースからの</a:t>
            </a:r>
            <a:r>
              <a:rPr b="0" lang="en-US" sz="1400" spc="-1" strike="noStrike">
                <a:solidFill>
                  <a:srgbClr val="000000"/>
                </a:solidFill>
                <a:latin typeface="Calibri"/>
              </a:rPr>
              <a:t>2007~2016</a:t>
            </a:r>
            <a:r>
              <a:rPr b="0" lang="ja-JP" sz="1400" spc="-1" strike="noStrike">
                <a:solidFill>
                  <a:srgbClr val="000000"/>
                </a:solidFill>
                <a:latin typeface="Calibri"/>
              </a:rPr>
              <a:t>年の論文を取得</a:t>
            </a:r>
            <a:endParaRPr b="0" lang="en-US" sz="1400" spc="-1" strike="noStrike">
              <a:solidFill>
                <a:srgbClr val="000000"/>
              </a:solidFill>
              <a:latin typeface="Calibri"/>
            </a:endParaRPr>
          </a:p>
        </p:txBody>
      </p:sp>
      <p:graphicFrame>
        <p:nvGraphicFramePr>
          <p:cNvPr id="279" name="Table 4"/>
          <p:cNvGraphicFramePr/>
          <p:nvPr/>
        </p:nvGraphicFramePr>
        <p:xfrm>
          <a:off x="312480" y="4400640"/>
          <a:ext cx="5044320" cy="1521000"/>
        </p:xfrm>
        <a:graphic>
          <a:graphicData uri="http://schemas.openxmlformats.org/drawingml/2006/table">
            <a:tbl>
              <a:tblPr/>
              <a:tblGrid>
                <a:gridCol w="3522240"/>
                <a:gridCol w="1522080"/>
              </a:tblGrid>
              <a:tr h="384480">
                <a:tc>
                  <a:txBody>
                    <a:bodyPr>
                      <a:noAutofit/>
                    </a:bodyPr>
                    <a:p>
                      <a:pPr>
                        <a:lnSpc>
                          <a:spcPct val="100000"/>
                        </a:lnSpc>
                      </a:pPr>
                      <a:r>
                        <a:rPr b="1" lang="ja-JP" sz="1600" spc="-1" strike="noStrike">
                          <a:solidFill>
                            <a:srgbClr val="000000"/>
                          </a:solidFill>
                          <a:latin typeface="Calibri"/>
                        </a:rPr>
                        <a:t>データセット</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600" spc="-1" strike="noStrike">
                          <a:solidFill>
                            <a:srgbClr val="000000"/>
                          </a:solidFill>
                          <a:latin typeface="Calibri"/>
                        </a:rPr>
                        <a:t>文献数</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57120">
                <a:tc>
                  <a:txBody>
                    <a:bodyPr>
                      <a:noAutofit/>
                    </a:bodyPr>
                    <a:p>
                      <a:pPr>
                        <a:lnSpc>
                          <a:spcPct val="100000"/>
                        </a:lnSpc>
                      </a:pPr>
                      <a:r>
                        <a:rPr b="0" lang="en-US" sz="1800" spc="-1" strike="noStrike">
                          <a:solidFill>
                            <a:srgbClr val="000000"/>
                          </a:solidFill>
                          <a:latin typeface="Calibri"/>
                        </a:rPr>
                        <a:t>Sustainability</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63657</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57120">
                <a:tc>
                  <a:txBody>
                    <a:bodyPr>
                      <a:noAutofit/>
                    </a:bodyPr>
                    <a:p>
                      <a:pPr>
                        <a:lnSpc>
                          <a:spcPct val="100000"/>
                        </a:lnSpc>
                      </a:pPr>
                      <a:r>
                        <a:rPr b="0" lang="en-US" sz="1800" spc="-1" strike="noStrike">
                          <a:solidFill>
                            <a:srgbClr val="000000"/>
                          </a:solidFill>
                          <a:latin typeface="Calibri"/>
                        </a:rPr>
                        <a:t>Service science</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en-US" sz="1800" spc="-1" strike="noStrike">
                          <a:solidFill>
                            <a:srgbClr val="000000"/>
                          </a:solidFill>
                          <a:latin typeface="Calibri"/>
                        </a:rPr>
                        <a:t>67809</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57120">
                <a:tc>
                  <a:txBody>
                    <a:bodyPr>
                      <a:noAutofit/>
                    </a:bodyPr>
                    <a:p>
                      <a:pPr>
                        <a:lnSpc>
                          <a:spcPct val="100000"/>
                        </a:lnSpc>
                      </a:pPr>
                      <a:r>
                        <a:rPr b="0" lang="en-US" sz="1800" spc="-1" strike="noStrike">
                          <a:solidFill>
                            <a:srgbClr val="000000"/>
                          </a:solidFill>
                          <a:latin typeface="Calibri"/>
                        </a:rPr>
                        <a:t>Solar cell</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33878</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57120">
                <a:tc>
                  <a:txBody>
                    <a:bodyPr>
                      <a:noAutofit/>
                    </a:bodyPr>
                    <a:p>
                      <a:pPr>
                        <a:lnSpc>
                          <a:spcPct val="100000"/>
                        </a:lnSpc>
                      </a:pPr>
                      <a:r>
                        <a:rPr b="0" lang="en-US" sz="1800" spc="-1" strike="noStrike">
                          <a:solidFill>
                            <a:srgbClr val="000000"/>
                          </a:solidFill>
                          <a:latin typeface="Calibri"/>
                        </a:rPr>
                        <a:t>Neural network</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76865</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280" name="CustomShape 5"/>
          <p:cNvSpPr/>
          <p:nvPr/>
        </p:nvSpPr>
        <p:spPr>
          <a:xfrm>
            <a:off x="5240880" y="1794240"/>
            <a:ext cx="6638400" cy="2532240"/>
          </a:xfrm>
          <a:prstGeom prst="rect">
            <a:avLst/>
          </a:prstGeom>
          <a:noFill/>
          <a:ln>
            <a:noFill/>
          </a:ln>
        </p:spPr>
        <p:style>
          <a:lnRef idx="0"/>
          <a:fillRef idx="0"/>
          <a:effectRef idx="0"/>
          <a:fontRef idx="minor"/>
        </p:style>
        <p:txBody>
          <a:bodyPr>
            <a:noAutofit/>
          </a:bodyPr>
          <a:p>
            <a:pPr marL="514440" indent="-514080">
              <a:lnSpc>
                <a:spcPct val="90000"/>
              </a:lnSpc>
              <a:spcBef>
                <a:spcPts val="1001"/>
              </a:spcBef>
              <a:buClr>
                <a:srgbClr val="000000"/>
              </a:buClr>
              <a:buFont typeface="Calibri Light"/>
              <a:buAutoNum type="romanLcPeriod" startAt="3"/>
            </a:pPr>
            <a:r>
              <a:rPr b="0" lang="ja-JP" sz="2000" spc="-1" strike="noStrike">
                <a:solidFill>
                  <a:srgbClr val="000000"/>
                </a:solidFill>
                <a:latin typeface="Calibri"/>
              </a:rPr>
              <a:t>ある分野の文献数の変動の他の分野の変動への関与を正しく推定できているか</a:t>
            </a:r>
            <a:endParaRPr b="0" lang="en-US" sz="2000" spc="-1" strike="noStrike">
              <a:latin typeface="Arial"/>
            </a:endParaRPr>
          </a:p>
          <a:p>
            <a:pPr marL="457200">
              <a:lnSpc>
                <a:spcPct val="90000"/>
              </a:lnSpc>
              <a:spcBef>
                <a:spcPts val="499"/>
              </a:spcBef>
              <a:tabLst>
                <a:tab algn="l" pos="0"/>
              </a:tabLst>
            </a:pPr>
            <a:r>
              <a:rPr b="0" lang="en-US" sz="2000" spc="-1" strike="noStrike">
                <a:solidFill>
                  <a:srgbClr val="000000"/>
                </a:solidFill>
                <a:latin typeface="Calibri"/>
              </a:rPr>
              <a:t>→</a:t>
            </a:r>
            <a:r>
              <a:rPr b="0" lang="ja-JP" sz="2000" spc="-1" strike="noStrike">
                <a:solidFill>
                  <a:srgbClr val="000000"/>
                </a:solidFill>
                <a:latin typeface="Calibri"/>
              </a:rPr>
              <a:t>推定手法とともに示されているモデルの適合度をもとに検証</a:t>
            </a:r>
            <a:endParaRPr b="0" lang="en-US" sz="2000" spc="-1" strike="noStrike">
              <a:latin typeface="Arial"/>
            </a:endParaRPr>
          </a:p>
          <a:p>
            <a:pPr marL="514440" indent="-514080">
              <a:lnSpc>
                <a:spcPct val="90000"/>
              </a:lnSpc>
              <a:spcBef>
                <a:spcPts val="1001"/>
              </a:spcBef>
              <a:buClr>
                <a:srgbClr val="000000"/>
              </a:buClr>
              <a:buFont typeface="Calibri Light"/>
              <a:buAutoNum type="romanLcPeriod" startAt="3"/>
              <a:tabLst>
                <a:tab algn="l" pos="0"/>
              </a:tabLst>
            </a:pPr>
            <a:r>
              <a:rPr b="0" lang="ja-JP" sz="2000" spc="-1" strike="noStrike">
                <a:solidFill>
                  <a:srgbClr val="000000"/>
                </a:solidFill>
                <a:latin typeface="Calibri"/>
              </a:rPr>
              <a:t>因果関係が認められた分野間の意味的な影響を正しく推定できているか</a:t>
            </a:r>
            <a:endParaRPr b="0" lang="en-US" sz="2000" spc="-1" strike="noStrike">
              <a:latin typeface="Arial"/>
            </a:endParaRPr>
          </a:p>
          <a:p>
            <a:pPr marL="457200">
              <a:lnSpc>
                <a:spcPct val="90000"/>
              </a:lnSpc>
              <a:spcBef>
                <a:spcPts val="499"/>
              </a:spcBef>
              <a:tabLst>
                <a:tab algn="l" pos="0"/>
              </a:tabLst>
            </a:pPr>
            <a:r>
              <a:rPr b="0" lang="en-US" sz="2000" spc="-1" strike="noStrike">
                <a:solidFill>
                  <a:srgbClr val="000000"/>
                </a:solidFill>
                <a:latin typeface="Calibri"/>
              </a:rPr>
              <a:t>→</a:t>
            </a:r>
            <a:r>
              <a:rPr b="0" lang="ja-JP" sz="2000" spc="-1" strike="noStrike">
                <a:solidFill>
                  <a:srgbClr val="000000"/>
                </a:solidFill>
                <a:latin typeface="Calibri"/>
              </a:rPr>
              <a:t>専門的知見及び他の文献から分析結果を定性的に評価し、妥当性を検証</a:t>
            </a:r>
            <a:endParaRPr b="0" lang="en-US" sz="2000" spc="-1" strike="noStrike">
              <a:latin typeface="Arial"/>
            </a:endParaRPr>
          </a:p>
        </p:txBody>
      </p:sp>
      <p:pic>
        <p:nvPicPr>
          <p:cNvPr id="281" name="Picture 2" descr=""/>
          <p:cNvPicPr/>
          <p:nvPr/>
        </p:nvPicPr>
        <p:blipFill>
          <a:blip r:embed="rId1"/>
          <a:stretch/>
        </p:blipFill>
        <p:spPr>
          <a:xfrm>
            <a:off x="782640" y="1944000"/>
            <a:ext cx="3987720" cy="2382480"/>
          </a:xfrm>
          <a:prstGeom prst="rect">
            <a:avLst/>
          </a:prstGeom>
          <a:ln>
            <a:noFill/>
          </a:ln>
        </p:spPr>
      </p:pic>
      <p:sp>
        <p:nvSpPr>
          <p:cNvPr id="282" name="CustomShape 6"/>
          <p:cNvSpPr/>
          <p:nvPr/>
        </p:nvSpPr>
        <p:spPr>
          <a:xfrm>
            <a:off x="229320" y="1944000"/>
            <a:ext cx="1105920" cy="395280"/>
          </a:xfrm>
          <a:prstGeom prst="rect">
            <a:avLst/>
          </a:prstGeom>
          <a:noFill/>
          <a:ln>
            <a:noFill/>
          </a:ln>
        </p:spPr>
        <p:style>
          <a:lnRef idx="0"/>
          <a:fillRef idx="0"/>
          <a:effectRef idx="0"/>
          <a:fontRef idx="minor"/>
        </p:style>
        <p:txBody>
          <a:bodyPr lIns="90000" rIns="90000" tIns="45000" bIns="45000">
            <a:spAutoFit/>
          </a:bodyPr>
          <a:p>
            <a:pPr marL="399960" indent="-399600" algn="ctr">
              <a:lnSpc>
                <a:spcPct val="100000"/>
              </a:lnSpc>
              <a:buClr>
                <a:srgbClr val="000000"/>
              </a:buClr>
              <a:buFont typeface="Calibri Light"/>
              <a:buAutoNum type="romanLcPeriod"/>
            </a:pPr>
            <a:r>
              <a:rPr b="1" lang="ja-JP" sz="2000" spc="-1" strike="noStrike">
                <a:solidFill>
                  <a:srgbClr val="000000"/>
                </a:solidFill>
                <a:latin typeface="Calibri"/>
              </a:rPr>
              <a:t>　</a:t>
            </a:r>
            <a:r>
              <a:rPr b="0" lang="en-US" sz="1800" spc="-1" strike="noStrike">
                <a:solidFill>
                  <a:srgbClr val="000000"/>
                </a:solidFill>
                <a:latin typeface="Calibri"/>
              </a:rPr>
              <a:t> </a:t>
            </a:r>
            <a:endParaRPr b="0" lang="en-US" sz="1800" spc="-1" strike="noStrike">
              <a:latin typeface="Arial"/>
            </a:endParaRPr>
          </a:p>
        </p:txBody>
      </p:sp>
      <p:sp>
        <p:nvSpPr>
          <p:cNvPr id="283" name="CustomShape 7"/>
          <p:cNvSpPr/>
          <p:nvPr/>
        </p:nvSpPr>
        <p:spPr>
          <a:xfrm>
            <a:off x="2281680" y="1942200"/>
            <a:ext cx="1105920" cy="395280"/>
          </a:xfrm>
          <a:prstGeom prst="rect">
            <a:avLst/>
          </a:prstGeom>
          <a:noFill/>
          <a:ln>
            <a:noFill/>
          </a:ln>
        </p:spPr>
        <p:style>
          <a:lnRef idx="0"/>
          <a:fillRef idx="0"/>
          <a:effectRef idx="0"/>
          <a:fontRef idx="minor"/>
        </p:style>
        <p:txBody>
          <a:bodyPr lIns="90000" rIns="90000" tIns="45000" bIns="45000">
            <a:spAutoFit/>
          </a:bodyPr>
          <a:p>
            <a:pPr marL="514440" indent="-514080" algn="ctr">
              <a:lnSpc>
                <a:spcPct val="100000"/>
              </a:lnSpc>
              <a:buClr>
                <a:srgbClr val="000000"/>
              </a:buClr>
              <a:buFont typeface="Calibri Light"/>
              <a:buAutoNum type="romanLcPeriod" startAt="2"/>
            </a:pPr>
            <a:r>
              <a:rPr b="1" lang="ja-JP" sz="2000" spc="-1" strike="noStrike">
                <a:solidFill>
                  <a:srgbClr val="000000"/>
                </a:solidFill>
                <a:latin typeface="Calibri"/>
              </a:rPr>
              <a:t>　</a:t>
            </a:r>
            <a:r>
              <a:rPr b="0" lang="en-US" sz="1800" spc="-1" strike="noStrike">
                <a:solidFill>
                  <a:srgbClr val="000000"/>
                </a:solidFill>
                <a:latin typeface="Calibri"/>
              </a:rPr>
              <a:t> </a:t>
            </a:r>
            <a:endParaRPr b="0" lang="en-US" sz="1800" spc="-1" strike="noStrike">
              <a:latin typeface="Arial"/>
            </a:endParaRPr>
          </a:p>
        </p:txBody>
      </p:sp>
      <p:sp>
        <p:nvSpPr>
          <p:cNvPr id="284" name="CustomShape 8"/>
          <p:cNvSpPr/>
          <p:nvPr/>
        </p:nvSpPr>
        <p:spPr>
          <a:xfrm>
            <a:off x="223560" y="3252960"/>
            <a:ext cx="1105920" cy="395280"/>
          </a:xfrm>
          <a:prstGeom prst="rect">
            <a:avLst/>
          </a:prstGeom>
          <a:noFill/>
          <a:ln>
            <a:noFill/>
          </a:ln>
        </p:spPr>
        <p:style>
          <a:lnRef idx="0"/>
          <a:fillRef idx="0"/>
          <a:effectRef idx="0"/>
          <a:fontRef idx="minor"/>
        </p:style>
        <p:txBody>
          <a:bodyPr lIns="90000" rIns="90000" tIns="45000" bIns="45000">
            <a:spAutoFit/>
          </a:bodyPr>
          <a:p>
            <a:pPr marL="514440" indent="-514080" algn="ctr">
              <a:lnSpc>
                <a:spcPct val="100000"/>
              </a:lnSpc>
              <a:buClr>
                <a:srgbClr val="000000"/>
              </a:buClr>
              <a:buFont typeface="Calibri Light"/>
              <a:buAutoNum type="romanLcPeriod" startAt="3"/>
            </a:pPr>
            <a:r>
              <a:rPr b="1" lang="ja-JP" sz="2000" spc="-1" strike="noStrike">
                <a:solidFill>
                  <a:srgbClr val="000000"/>
                </a:solidFill>
                <a:latin typeface="Calibri"/>
              </a:rPr>
              <a:t>　</a:t>
            </a:r>
            <a:r>
              <a:rPr b="0" lang="en-US" sz="1800" spc="-1" strike="noStrike">
                <a:solidFill>
                  <a:srgbClr val="000000"/>
                </a:solidFill>
                <a:latin typeface="Calibri"/>
              </a:rPr>
              <a:t> </a:t>
            </a:r>
            <a:endParaRPr b="0" lang="en-US" sz="1800" spc="-1" strike="noStrike">
              <a:latin typeface="Arial"/>
            </a:endParaRPr>
          </a:p>
        </p:txBody>
      </p:sp>
      <p:sp>
        <p:nvSpPr>
          <p:cNvPr id="285" name="CustomShape 9"/>
          <p:cNvSpPr/>
          <p:nvPr/>
        </p:nvSpPr>
        <p:spPr>
          <a:xfrm>
            <a:off x="2281680" y="3252960"/>
            <a:ext cx="1105920" cy="395280"/>
          </a:xfrm>
          <a:prstGeom prst="rect">
            <a:avLst/>
          </a:prstGeom>
          <a:noFill/>
          <a:ln>
            <a:noFill/>
          </a:ln>
        </p:spPr>
        <p:style>
          <a:lnRef idx="0"/>
          <a:fillRef idx="0"/>
          <a:effectRef idx="0"/>
          <a:fontRef idx="minor"/>
        </p:style>
        <p:txBody>
          <a:bodyPr lIns="90000" rIns="90000" tIns="45000" bIns="45000">
            <a:spAutoFit/>
          </a:bodyPr>
          <a:p>
            <a:pPr marL="514440" indent="-514080" algn="ctr">
              <a:lnSpc>
                <a:spcPct val="100000"/>
              </a:lnSpc>
              <a:buClr>
                <a:srgbClr val="000000"/>
              </a:buClr>
              <a:buFont typeface="Calibri Light"/>
              <a:buAutoNum type="romanLcPeriod" startAt="4"/>
            </a:pPr>
            <a:r>
              <a:rPr b="1" lang="ja-JP" sz="2000" spc="-1" strike="noStrike">
                <a:solidFill>
                  <a:srgbClr val="000000"/>
                </a:solidFill>
                <a:latin typeface="Calibri"/>
              </a:rPr>
              <a:t>　</a:t>
            </a:r>
            <a:r>
              <a:rPr b="0" lang="en-US" sz="1800" spc="-1" strike="noStrike">
                <a:solidFill>
                  <a:srgbClr val="000000"/>
                </a:solidFill>
                <a:latin typeface="Calibri"/>
              </a:rPr>
              <a:t> </a:t>
            </a:r>
            <a:endParaRPr b="0" lang="en-US" sz="1800" spc="-1" strike="noStrike">
              <a:latin typeface="Arial"/>
            </a:endParaRPr>
          </a:p>
        </p:txBody>
      </p:sp>
      <p:sp>
        <p:nvSpPr>
          <p:cNvPr id="286" name="CustomShape 10"/>
          <p:cNvSpPr/>
          <p:nvPr/>
        </p:nvSpPr>
        <p:spPr>
          <a:xfrm>
            <a:off x="312480" y="3272400"/>
            <a:ext cx="1740600" cy="10738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p:style>
      </p:sp>
      <p:sp>
        <p:nvSpPr>
          <p:cNvPr id="287" name="CustomShape 11"/>
          <p:cNvSpPr/>
          <p:nvPr/>
        </p:nvSpPr>
        <p:spPr>
          <a:xfrm>
            <a:off x="2523600" y="3252960"/>
            <a:ext cx="2316960" cy="10738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288" name="CustomShape 12"/>
          <p:cNvSpPr/>
          <p:nvPr/>
        </p:nvSpPr>
        <p:spPr>
          <a:xfrm>
            <a:off x="5235120" y="3060720"/>
            <a:ext cx="6644160" cy="12661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289" name="CustomShape 13"/>
          <p:cNvSpPr/>
          <p:nvPr/>
        </p:nvSpPr>
        <p:spPr>
          <a:xfrm>
            <a:off x="5217480" y="1813680"/>
            <a:ext cx="6661800" cy="11350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p:style>
      </p:sp>
      <p:sp>
        <p:nvSpPr>
          <p:cNvPr id="290" name="CustomShape 14"/>
          <p:cNvSpPr/>
          <p:nvPr/>
        </p:nvSpPr>
        <p:spPr>
          <a:xfrm>
            <a:off x="6242400" y="4917600"/>
            <a:ext cx="5281200" cy="348120"/>
          </a:xfrm>
          <a:prstGeom prst="rect">
            <a:avLst/>
          </a:prstGeom>
          <a:noFill/>
          <a:ln>
            <a:noFill/>
          </a:ln>
        </p:spPr>
        <p:style>
          <a:lnRef idx="0"/>
          <a:fillRef idx="0"/>
          <a:effectRef idx="0"/>
          <a:fontRef idx="minor"/>
        </p:style>
        <p:txBody>
          <a:bodyPr>
            <a:normAutofit fontScale="78000"/>
          </a:bodyPr>
          <a:p>
            <a:pPr>
              <a:lnSpc>
                <a:spcPct val="90000"/>
              </a:lnSpc>
              <a:spcBef>
                <a:spcPts val="1001"/>
              </a:spcBef>
              <a:tabLst>
                <a:tab algn="l" pos="0"/>
              </a:tabLst>
            </a:pPr>
            <a:r>
              <a:rPr b="0" lang="ja-JP" sz="1800" spc="-1" strike="noStrike">
                <a:solidFill>
                  <a:srgbClr val="000000"/>
                </a:solidFill>
                <a:latin typeface="Calibri"/>
              </a:rPr>
              <a:t>学際的な大きな概念的な集合を表すデータセット</a:t>
            </a:r>
            <a:endParaRPr b="0" lang="en-US" sz="1800" spc="-1" strike="noStrike">
              <a:latin typeface="Arial"/>
            </a:endParaRPr>
          </a:p>
        </p:txBody>
      </p:sp>
      <p:sp>
        <p:nvSpPr>
          <p:cNvPr id="291" name="CustomShape 15"/>
          <p:cNvSpPr/>
          <p:nvPr/>
        </p:nvSpPr>
        <p:spPr>
          <a:xfrm>
            <a:off x="6242400" y="5621400"/>
            <a:ext cx="4364640" cy="348120"/>
          </a:xfrm>
          <a:prstGeom prst="rect">
            <a:avLst/>
          </a:prstGeom>
          <a:noFill/>
          <a:ln>
            <a:noFill/>
          </a:ln>
        </p:spPr>
        <p:style>
          <a:lnRef idx="0"/>
          <a:fillRef idx="0"/>
          <a:effectRef idx="0"/>
          <a:fontRef idx="minor"/>
        </p:style>
        <p:txBody>
          <a:bodyPr>
            <a:normAutofit fontScale="78000"/>
          </a:bodyPr>
          <a:p>
            <a:pPr>
              <a:lnSpc>
                <a:spcPct val="90000"/>
              </a:lnSpc>
              <a:spcBef>
                <a:spcPts val="1001"/>
              </a:spcBef>
              <a:tabLst>
                <a:tab algn="l" pos="0"/>
              </a:tabLst>
            </a:pPr>
            <a:r>
              <a:rPr b="0" lang="ja-JP" sz="1800" spc="-1" strike="noStrike">
                <a:solidFill>
                  <a:srgbClr val="000000"/>
                </a:solidFill>
                <a:latin typeface="Calibri"/>
              </a:rPr>
              <a:t>特定の技術の集合を表すデータセット</a:t>
            </a:r>
            <a:endParaRPr b="0" lang="en-US" sz="1800" spc="-1" strike="noStrike">
              <a:latin typeface="Arial"/>
            </a:endParaRPr>
          </a:p>
        </p:txBody>
      </p:sp>
      <p:sp>
        <p:nvSpPr>
          <p:cNvPr id="292" name="Line 16"/>
          <p:cNvSpPr/>
          <p:nvPr/>
        </p:nvSpPr>
        <p:spPr>
          <a:xfrm>
            <a:off x="5613120" y="5464440"/>
            <a:ext cx="6266160" cy="2160"/>
          </a:xfrm>
          <a:prstGeom prst="line">
            <a:avLst/>
          </a:prstGeom>
          <a:ln w="28440">
            <a:solidFill>
              <a:schemeClr val="tx1"/>
            </a:solidFill>
            <a:prstDash val="sysDot"/>
          </a:ln>
        </p:spPr>
        <p:style>
          <a:lnRef idx="1">
            <a:schemeClr val="accent1"/>
          </a:lnRef>
          <a:fillRef idx="0">
            <a:schemeClr val="accent1"/>
          </a:fillRef>
          <a:effectRef idx="0">
            <a:schemeClr val="accent1"/>
          </a:effectRef>
          <a:fontRef idx="minor"/>
        </p:style>
      </p:sp>
      <p:sp>
        <p:nvSpPr>
          <p:cNvPr id="293" name="CustomShape 17"/>
          <p:cNvSpPr/>
          <p:nvPr/>
        </p:nvSpPr>
        <p:spPr>
          <a:xfrm>
            <a:off x="5844240" y="4794120"/>
            <a:ext cx="266400" cy="59544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4" name="CustomShape 18"/>
          <p:cNvSpPr/>
          <p:nvPr/>
        </p:nvSpPr>
        <p:spPr>
          <a:xfrm>
            <a:off x="5844240" y="5497560"/>
            <a:ext cx="266400" cy="59544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Picture 5" descr=""/>
          <p:cNvPicPr/>
          <p:nvPr/>
        </p:nvPicPr>
        <p:blipFill>
          <a:blip r:embed="rId1"/>
          <a:stretch/>
        </p:blipFill>
        <p:spPr>
          <a:xfrm>
            <a:off x="1641600" y="2254680"/>
            <a:ext cx="3835440" cy="993240"/>
          </a:xfrm>
          <a:prstGeom prst="rect">
            <a:avLst/>
          </a:prstGeom>
          <a:ln>
            <a:noFill/>
          </a:ln>
        </p:spPr>
      </p:pic>
      <p:sp>
        <p:nvSpPr>
          <p:cNvPr id="296"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実験結果　因果関係の推定</a:t>
            </a:r>
            <a:endParaRPr b="0" lang="en-US" sz="2800" spc="-1" strike="noStrike">
              <a:solidFill>
                <a:srgbClr val="000000"/>
              </a:solidFill>
              <a:latin typeface="Calibri"/>
            </a:endParaRPr>
          </a:p>
        </p:txBody>
      </p:sp>
      <p:sp>
        <p:nvSpPr>
          <p:cNvPr id="297"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因果関係の推定では、</a:t>
            </a:r>
            <a:r>
              <a:rPr b="0" lang="en-US" sz="2000" spc="-1" strike="noStrike">
                <a:solidFill>
                  <a:srgbClr val="000000"/>
                </a:solidFill>
                <a:latin typeface="Calibri"/>
              </a:rPr>
              <a:t>20,10,5</a:t>
            </a:r>
            <a:r>
              <a:rPr b="0" lang="ja-JP" sz="2000" spc="-1" strike="noStrike">
                <a:solidFill>
                  <a:srgbClr val="000000"/>
                </a:solidFill>
                <a:latin typeface="Calibri"/>
              </a:rPr>
              <a:t>年分のデータを用いた分析を行った。因果関係をある程度正確に推定するためには、</a:t>
            </a:r>
            <a:r>
              <a:rPr b="0" lang="en-US" sz="2000" spc="-1" strike="noStrike">
                <a:solidFill>
                  <a:srgbClr val="000000"/>
                </a:solidFill>
                <a:latin typeface="Calibri"/>
              </a:rPr>
              <a:t>10</a:t>
            </a:r>
            <a:r>
              <a:rPr b="0" lang="ja-JP" sz="2000" spc="-1" strike="noStrike">
                <a:solidFill>
                  <a:srgbClr val="000000"/>
                </a:solidFill>
                <a:latin typeface="Calibri"/>
              </a:rPr>
              <a:t>年以上のデータを用いて分析を行うのが望ましいと考えられる。</a:t>
            </a:r>
            <a:endParaRPr b="0" lang="en-US" sz="2000" spc="-1" strike="noStrike">
              <a:latin typeface="Arial"/>
            </a:endParaRPr>
          </a:p>
        </p:txBody>
      </p:sp>
      <p:sp>
        <p:nvSpPr>
          <p:cNvPr id="298" name="CustomShape 3"/>
          <p:cNvSpPr/>
          <p:nvPr/>
        </p:nvSpPr>
        <p:spPr>
          <a:xfrm>
            <a:off x="5487840" y="2331720"/>
            <a:ext cx="4890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a:t>
            </a:r>
            <a:r>
              <a:rPr b="0" lang="ja-JP" sz="2000" spc="-1" strike="noStrike">
                <a:solidFill>
                  <a:srgbClr val="000000"/>
                </a:solidFill>
                <a:latin typeface="Calibri"/>
              </a:rPr>
              <a:t>モデルによる各推定値と各実測値の差</a:t>
            </a:r>
            <a:endParaRPr b="0" lang="en-US" sz="2000" spc="-1" strike="noStrike">
              <a:latin typeface="Arial"/>
            </a:endParaRPr>
          </a:p>
        </p:txBody>
      </p:sp>
      <p:sp>
        <p:nvSpPr>
          <p:cNvPr id="299" name="CustomShape 4"/>
          <p:cNvSpPr/>
          <p:nvPr/>
        </p:nvSpPr>
        <p:spPr>
          <a:xfrm>
            <a:off x="5487840" y="2703240"/>
            <a:ext cx="4185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a:t>
            </a:r>
            <a:r>
              <a:rPr b="0" lang="ja-JP" sz="2000" spc="-1" strike="noStrike">
                <a:solidFill>
                  <a:srgbClr val="000000"/>
                </a:solidFill>
                <a:latin typeface="Calibri"/>
              </a:rPr>
              <a:t>実測値の平均値と各実測値の差</a:t>
            </a:r>
            <a:endParaRPr b="0" lang="en-US" sz="2000" spc="-1" strike="noStrike">
              <a:latin typeface="Arial"/>
            </a:endParaRPr>
          </a:p>
        </p:txBody>
      </p:sp>
      <p:sp>
        <p:nvSpPr>
          <p:cNvPr id="300" name="CustomShape 5"/>
          <p:cNvSpPr/>
          <p:nvPr/>
        </p:nvSpPr>
        <p:spPr>
          <a:xfrm>
            <a:off x="312480" y="1897920"/>
            <a:ext cx="112539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適合度の算出</a:t>
            </a:r>
            <a:r>
              <a:rPr b="0" lang="en-US" sz="2000" spc="-1" strike="noStrike">
                <a:solidFill>
                  <a:srgbClr val="000000"/>
                </a:solidFill>
                <a:latin typeface="Calibri"/>
              </a:rPr>
              <a:t>(Nicolau; 2016)</a:t>
            </a:r>
            <a:r>
              <a:rPr b="0" lang="ja-JP" sz="2000" spc="-1" strike="noStrike">
                <a:solidFill>
                  <a:srgbClr val="000000"/>
                </a:solidFill>
                <a:latin typeface="Calibri"/>
              </a:rPr>
              <a:t>：因果性が認められた分野をモデルに組み込み推定値を算出</a:t>
            </a:r>
            <a:endParaRPr b="0" lang="en-US" sz="2000" spc="-1" strike="noStrike">
              <a:latin typeface="Arial"/>
            </a:endParaRPr>
          </a:p>
        </p:txBody>
      </p:sp>
      <p:sp>
        <p:nvSpPr>
          <p:cNvPr id="301" name="CustomShape 6"/>
          <p:cNvSpPr/>
          <p:nvPr/>
        </p:nvSpPr>
        <p:spPr>
          <a:xfrm>
            <a:off x="312480" y="5963040"/>
            <a:ext cx="11259360" cy="70020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データセットによる適合度の差は見られなかったが、</a:t>
            </a:r>
            <a:r>
              <a:rPr b="0" lang="en-US" sz="2000" spc="-1" strike="noStrike">
                <a:solidFill>
                  <a:srgbClr val="000000"/>
                </a:solidFill>
                <a:latin typeface="Calibri"/>
              </a:rPr>
              <a:t>10</a:t>
            </a:r>
            <a:r>
              <a:rPr b="0" lang="ja-JP" sz="2000" spc="-1" strike="noStrike">
                <a:solidFill>
                  <a:srgbClr val="000000"/>
                </a:solidFill>
                <a:latin typeface="Calibri"/>
              </a:rPr>
              <a:t>年以上のデータを用いた分析において高い適合度を示した。</a:t>
            </a:r>
            <a:endParaRPr b="0" lang="en-US" sz="2000" spc="-1" strike="noStrike">
              <a:latin typeface="Arial"/>
            </a:endParaRPr>
          </a:p>
        </p:txBody>
      </p:sp>
      <p:graphicFrame>
        <p:nvGraphicFramePr>
          <p:cNvPr id="302" name="Chart 10"/>
          <p:cNvGraphicFramePr/>
          <p:nvPr/>
        </p:nvGraphicFramePr>
        <p:xfrm>
          <a:off x="1010520" y="3037320"/>
          <a:ext cx="9640800" cy="2462760"/>
        </p:xfrm>
        <a:graphic>
          <a:graphicData uri="http://schemas.openxmlformats.org/drawingml/2006/chart">
            <c:chart xmlns:c="http://schemas.openxmlformats.org/drawingml/2006/chart" xmlns:r="http://schemas.openxmlformats.org/officeDocument/2006/relationships" r:id="rId2"/>
          </a:graphicData>
        </a:graphic>
      </p:graphicFrame>
      <p:sp>
        <p:nvSpPr>
          <p:cNvPr id="303" name="CustomShape 7"/>
          <p:cNvSpPr/>
          <p:nvPr/>
        </p:nvSpPr>
        <p:spPr>
          <a:xfrm>
            <a:off x="1083600" y="5437440"/>
            <a:ext cx="710568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用いたデータの年数による因果関係推定の適合度の差異</a:t>
            </a:r>
            <a:endParaRPr b="0" lang="en-US" sz="2000" spc="-1" strike="noStrike">
              <a:latin typeface="Arial"/>
            </a:endParaRPr>
          </a:p>
        </p:txBody>
      </p:sp>
      <p:sp>
        <p:nvSpPr>
          <p:cNvPr id="304" name="CustomShape 8"/>
          <p:cNvSpPr/>
          <p:nvPr/>
        </p:nvSpPr>
        <p:spPr>
          <a:xfrm>
            <a:off x="3929400" y="3103200"/>
            <a:ext cx="3801600" cy="2333880"/>
          </a:xfrm>
          <a:prstGeom prst="rect">
            <a:avLst/>
          </a:prstGeom>
          <a:solidFill>
            <a:schemeClr val="accent2">
              <a:alpha val="23000"/>
            </a:schemeClr>
          </a:solidFill>
          <a:ln>
            <a:noFill/>
          </a:ln>
        </p:spPr>
        <p:style>
          <a:lnRef idx="2">
            <a:schemeClr val="accent1">
              <a:shade val="50000"/>
            </a:schemeClr>
          </a:lnRef>
          <a:fillRef idx="1">
            <a:schemeClr val="accent1"/>
          </a:fillRef>
          <a:effectRef idx="0">
            <a:schemeClr val="accent1"/>
          </a:effectRef>
          <a:fontRef idx="minor"/>
        </p:style>
      </p:sp>
      <p:sp>
        <p:nvSpPr>
          <p:cNvPr id="305" name="CustomShape 9"/>
          <p:cNvSpPr/>
          <p:nvPr/>
        </p:nvSpPr>
        <p:spPr>
          <a:xfrm>
            <a:off x="1785960" y="4911840"/>
            <a:ext cx="1773360" cy="558360"/>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本研究の要旨</a:t>
            </a:r>
            <a:endParaRPr b="0" lang="en-US" sz="2800" spc="-1" strike="noStrike">
              <a:solidFill>
                <a:srgbClr val="000000"/>
              </a:solidFill>
              <a:latin typeface="Calibri"/>
            </a:endParaRPr>
          </a:p>
        </p:txBody>
      </p:sp>
      <p:sp>
        <p:nvSpPr>
          <p:cNvPr id="133" name="CustomShape 2"/>
          <p:cNvSpPr/>
          <p:nvPr/>
        </p:nvSpPr>
        <p:spPr>
          <a:xfrm>
            <a:off x="312480" y="1367280"/>
            <a:ext cx="11566800" cy="81180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ea typeface="Yu Gothic"/>
              </a:rPr>
              <a:t>研究組織が限定された研究資源を研究価値の向上に向け投資するにあたり、オンライン学術動画の公開は研究の学術的・社会的インパクトに対して有効な影響を与えるか。</a:t>
            </a:r>
            <a:endParaRPr b="0" lang="en-US" sz="2000" spc="-1" strike="noStrike">
              <a:latin typeface="Arial"/>
            </a:endParaRPr>
          </a:p>
        </p:txBody>
      </p:sp>
      <p:sp>
        <p:nvSpPr>
          <p:cNvPr id="134" name="CustomShape 3"/>
          <p:cNvSpPr/>
          <p:nvPr/>
        </p:nvSpPr>
        <p:spPr>
          <a:xfrm>
            <a:off x="312480" y="3484800"/>
            <a:ext cx="11566800" cy="91008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ea typeface="Yu Gothic"/>
              </a:rPr>
              <a:t>オンライン学術動画が論文のインパクトに与える影響について、①論文言及ユーチューブ動画が論文の被引用数・</a:t>
            </a:r>
            <a:r>
              <a:rPr b="0" lang="en-US" sz="2000" spc="-1" strike="noStrike">
                <a:solidFill>
                  <a:srgbClr val="000000"/>
                </a:solidFill>
                <a:latin typeface="Calibri"/>
                <a:ea typeface="Yu Gothic"/>
              </a:rPr>
              <a:t>AAS</a:t>
            </a:r>
            <a:r>
              <a:rPr b="0" lang="ja-JP" sz="2000" spc="-1" strike="noStrike">
                <a:solidFill>
                  <a:srgbClr val="000000"/>
                </a:solidFill>
                <a:latin typeface="Calibri"/>
                <a:ea typeface="Yu Gothic"/>
              </a:rPr>
              <a:t>に与える影響の有効性を検証し、②効果的な動画方式を特定する手法を提案し、その妥当性及び有用性を検証・考察した。</a:t>
            </a:r>
            <a:endParaRPr b="0" lang="en-US" sz="2000" spc="-1" strike="noStrike">
              <a:latin typeface="Arial"/>
            </a:endParaRPr>
          </a:p>
        </p:txBody>
      </p:sp>
      <p:sp>
        <p:nvSpPr>
          <p:cNvPr id="135" name="CustomShape 4"/>
          <p:cNvSpPr/>
          <p:nvPr/>
        </p:nvSpPr>
        <p:spPr>
          <a:xfrm>
            <a:off x="312480" y="5456880"/>
            <a:ext cx="11566800" cy="10238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ea typeface="Yu Gothic"/>
              </a:rPr>
              <a:t>研究組織に対して、動画の制作・デザインの意思決定に定量的な根拠を提供することで、科学コミュニケーションの効率化及びコスト節減が可能になる。また、出版初期の論文の言及動画を用いて将来の被引用数の予測を試みることで、研究者の評価を加速し、研究戦略の最適化が期待できる。</a:t>
            </a:r>
            <a:endParaRPr b="0" lang="en-US" sz="2000" spc="-1" strike="noStrike">
              <a:latin typeface="Arial"/>
            </a:endParaRPr>
          </a:p>
        </p:txBody>
      </p:sp>
      <p:sp>
        <p:nvSpPr>
          <p:cNvPr id="136" name="CustomShape 5"/>
          <p:cNvSpPr/>
          <p:nvPr/>
        </p:nvSpPr>
        <p:spPr>
          <a:xfrm>
            <a:off x="312480" y="967320"/>
            <a:ext cx="3391920" cy="3952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本研究で解く課題</a:t>
            </a:r>
            <a:endParaRPr b="0" lang="en-US" sz="2000" spc="-1" strike="noStrike">
              <a:latin typeface="Arial"/>
            </a:endParaRPr>
          </a:p>
        </p:txBody>
      </p:sp>
      <p:sp>
        <p:nvSpPr>
          <p:cNvPr id="137" name="CustomShape 6"/>
          <p:cNvSpPr/>
          <p:nvPr/>
        </p:nvSpPr>
        <p:spPr>
          <a:xfrm>
            <a:off x="312480" y="3087360"/>
            <a:ext cx="3391920" cy="3952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課題に対するアプローチ</a:t>
            </a:r>
            <a:endParaRPr b="0" lang="en-US" sz="2000" spc="-1" strike="noStrike">
              <a:latin typeface="Arial"/>
            </a:endParaRPr>
          </a:p>
        </p:txBody>
      </p:sp>
      <p:sp>
        <p:nvSpPr>
          <p:cNvPr id="138" name="CustomShape 7"/>
          <p:cNvSpPr/>
          <p:nvPr/>
        </p:nvSpPr>
        <p:spPr>
          <a:xfrm>
            <a:off x="312480" y="5043240"/>
            <a:ext cx="3391920" cy="3952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課題に対する貢献</a:t>
            </a:r>
            <a:endParaRPr b="0" lang="en-US" sz="2000" spc="-1" strike="noStrike">
              <a:latin typeface="Arial"/>
            </a:endParaRPr>
          </a:p>
        </p:txBody>
      </p:sp>
      <p:sp>
        <p:nvSpPr>
          <p:cNvPr id="139" name="CustomShape 8"/>
          <p:cNvSpPr/>
          <p:nvPr/>
        </p:nvSpPr>
        <p:spPr>
          <a:xfrm>
            <a:off x="4676400" y="2615040"/>
            <a:ext cx="2838960" cy="471960"/>
          </a:xfrm>
          <a:prstGeom prst="downArrow">
            <a:avLst>
              <a:gd name="adj1" fmla="val 50000"/>
              <a:gd name="adj2"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40" name="CustomShape 9"/>
          <p:cNvSpPr/>
          <p:nvPr/>
        </p:nvSpPr>
        <p:spPr>
          <a:xfrm>
            <a:off x="4676400" y="4570920"/>
            <a:ext cx="2838960" cy="471960"/>
          </a:xfrm>
          <a:prstGeom prst="downArrow">
            <a:avLst>
              <a:gd name="adj1" fmla="val 50000"/>
              <a:gd name="adj2"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実験結果　分野間の意味的な影響の推定</a:t>
            </a:r>
            <a:endParaRPr b="0" lang="en-US" sz="2800" spc="-1" strike="noStrike">
              <a:solidFill>
                <a:srgbClr val="000000"/>
              </a:solidFill>
              <a:latin typeface="Calibri"/>
            </a:endParaRPr>
          </a:p>
        </p:txBody>
      </p:sp>
      <p:sp>
        <p:nvSpPr>
          <p:cNvPr id="307"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en-US" sz="2000" spc="-1" strike="noStrike">
                <a:solidFill>
                  <a:srgbClr val="000000"/>
                </a:solidFill>
                <a:latin typeface="Calibri"/>
              </a:rPr>
              <a:t>Solar cell, Neural network</a:t>
            </a:r>
            <a:r>
              <a:rPr b="0" lang="ja-JP" sz="2000" spc="-1" strike="noStrike">
                <a:solidFill>
                  <a:srgbClr val="000000"/>
                </a:solidFill>
                <a:latin typeface="Calibri"/>
              </a:rPr>
              <a:t>のデータセットにおいて、特定の分野との間で推定された影響について専門的知見及び他の文献からの定性的な評価を行い、双方のデータセットにおいて妥当な評価を得た。</a:t>
            </a:r>
            <a:endParaRPr b="0" lang="en-US" sz="2000" spc="-1" strike="noStrike">
              <a:latin typeface="Arial"/>
            </a:endParaRPr>
          </a:p>
        </p:txBody>
      </p:sp>
      <p:sp>
        <p:nvSpPr>
          <p:cNvPr id="308" name="CustomShape 3"/>
          <p:cNvSpPr/>
          <p:nvPr/>
        </p:nvSpPr>
        <p:spPr>
          <a:xfrm>
            <a:off x="312480" y="1892160"/>
            <a:ext cx="112539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000" spc="-1" strike="noStrike">
                <a:solidFill>
                  <a:srgbClr val="000000"/>
                </a:solidFill>
                <a:latin typeface="Calibri"/>
              </a:rPr>
              <a:t>Solar cell</a:t>
            </a:r>
            <a:endParaRPr b="0" lang="en-US" sz="2000" spc="-1" strike="noStrike">
              <a:latin typeface="Arial"/>
            </a:endParaRPr>
          </a:p>
        </p:txBody>
      </p:sp>
      <p:graphicFrame>
        <p:nvGraphicFramePr>
          <p:cNvPr id="309" name="Table 4"/>
          <p:cNvGraphicFramePr/>
          <p:nvPr/>
        </p:nvGraphicFramePr>
        <p:xfrm>
          <a:off x="697320" y="2287080"/>
          <a:ext cx="4579920" cy="867600"/>
        </p:xfrm>
        <a:graphic>
          <a:graphicData uri="http://schemas.openxmlformats.org/drawingml/2006/table">
            <a:tbl>
              <a:tblPr/>
              <a:tblGrid>
                <a:gridCol w="3543120"/>
                <a:gridCol w="1036800"/>
              </a:tblGrid>
              <a:tr h="366120">
                <a:tc>
                  <a:txBody>
                    <a:bodyPr>
                      <a:noAutofit/>
                    </a:bodyPr>
                    <a:p>
                      <a:pPr algn="r">
                        <a:lnSpc>
                          <a:spcPct val="100000"/>
                        </a:lnSpc>
                      </a:pPr>
                      <a:r>
                        <a:rPr b="1" lang="ja-JP" sz="1800" spc="-1" strike="noStrike">
                          <a:solidFill>
                            <a:srgbClr val="000000"/>
                          </a:solidFill>
                          <a:latin typeface="Calibri"/>
                        </a:rPr>
                        <a:t>精度評価を行った分野</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gn="r">
                        <a:lnSpc>
                          <a:spcPct val="100000"/>
                        </a:lnSpc>
                      </a:pPr>
                      <a:r>
                        <a:rPr b="1" lang="ja-JP" sz="1800" spc="-1" strike="noStrike">
                          <a:solidFill>
                            <a:srgbClr val="000000"/>
                          </a:solidFill>
                          <a:latin typeface="Calibri"/>
                        </a:rPr>
                        <a:t>文献数</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66120">
                <a:tc>
                  <a:txBody>
                    <a:bodyPr>
                      <a:noAutofit/>
                    </a:bodyPr>
                    <a:p>
                      <a:pPr algn="r">
                        <a:lnSpc>
                          <a:spcPct val="100000"/>
                        </a:lnSpc>
                      </a:pPr>
                      <a:r>
                        <a:rPr b="0" lang="ja-JP" sz="1800" spc="-1" strike="noStrike">
                          <a:solidFill>
                            <a:srgbClr val="000000"/>
                          </a:solidFill>
                          <a:latin typeface="Calibri"/>
                        </a:rPr>
                        <a:t>低分子蒸着型有機薄膜太陽電池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1800" spc="-1" strike="noStrike">
                          <a:solidFill>
                            <a:srgbClr val="000000"/>
                          </a:solidFill>
                          <a:latin typeface="Calibri"/>
                        </a:rPr>
                        <a:t>1044</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66120">
                <a:tc>
                  <a:txBody>
                    <a:bodyPr>
                      <a:noAutofit/>
                    </a:bodyPr>
                    <a:p>
                      <a:pPr algn="r">
                        <a:lnSpc>
                          <a:spcPct val="100000"/>
                        </a:lnSpc>
                        <a:tabLst>
                          <a:tab algn="l" pos="0"/>
                        </a:tabLst>
                      </a:pPr>
                      <a:r>
                        <a:rPr b="0" lang="ja-JP" sz="1800" spc="-1" strike="noStrike">
                          <a:solidFill>
                            <a:srgbClr val="000000"/>
                          </a:solidFill>
                          <a:latin typeface="Calibri"/>
                        </a:rPr>
                        <a:t>高分子塗布型有機薄膜太陽電池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0" lang="en-US" sz="1800" spc="-1" strike="noStrike">
                          <a:solidFill>
                            <a:srgbClr val="000000"/>
                          </a:solidFill>
                          <a:latin typeface="Calibri"/>
                        </a:rPr>
                        <a:t>884</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310" name="CustomShape 5"/>
          <p:cNvSpPr/>
          <p:nvPr/>
        </p:nvSpPr>
        <p:spPr>
          <a:xfrm>
            <a:off x="6392520" y="1892160"/>
            <a:ext cx="112539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000" spc="-1" strike="noStrike">
                <a:solidFill>
                  <a:srgbClr val="000000"/>
                </a:solidFill>
                <a:latin typeface="Calibri"/>
              </a:rPr>
              <a:t>Neural network</a:t>
            </a:r>
            <a:endParaRPr b="0" lang="en-US" sz="2000" spc="-1" strike="noStrike">
              <a:latin typeface="Arial"/>
            </a:endParaRPr>
          </a:p>
        </p:txBody>
      </p:sp>
      <p:graphicFrame>
        <p:nvGraphicFramePr>
          <p:cNvPr id="311" name="Table 6"/>
          <p:cNvGraphicFramePr/>
          <p:nvPr/>
        </p:nvGraphicFramePr>
        <p:xfrm>
          <a:off x="7034400" y="2288160"/>
          <a:ext cx="4532040" cy="578520"/>
        </p:xfrm>
        <a:graphic>
          <a:graphicData uri="http://schemas.openxmlformats.org/drawingml/2006/table">
            <a:tbl>
              <a:tblPr/>
              <a:tblGrid>
                <a:gridCol w="3505320"/>
                <a:gridCol w="1026720"/>
              </a:tblGrid>
              <a:tr h="366120">
                <a:tc>
                  <a:txBody>
                    <a:bodyPr>
                      <a:noAutofit/>
                    </a:bodyPr>
                    <a:p>
                      <a:pPr algn="r">
                        <a:lnSpc>
                          <a:spcPct val="100000"/>
                        </a:lnSpc>
                      </a:pPr>
                      <a:r>
                        <a:rPr b="1" lang="ja-JP" sz="1800" spc="-1" strike="noStrike">
                          <a:solidFill>
                            <a:srgbClr val="000000"/>
                          </a:solidFill>
                          <a:latin typeface="Calibri"/>
                        </a:rPr>
                        <a:t>精度評価を行った分野</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gn="r">
                        <a:lnSpc>
                          <a:spcPct val="100000"/>
                        </a:lnSpc>
                      </a:pPr>
                      <a:r>
                        <a:rPr b="1" lang="ja-JP" sz="1800" spc="-1" strike="noStrike">
                          <a:solidFill>
                            <a:srgbClr val="000000"/>
                          </a:solidFill>
                          <a:latin typeface="Calibri"/>
                        </a:rPr>
                        <a:t>文献数</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66120">
                <a:tc>
                  <a:txBody>
                    <a:bodyPr>
                      <a:noAutofit/>
                    </a:bodyPr>
                    <a:p>
                      <a:pPr algn="r">
                        <a:lnSpc>
                          <a:spcPct val="100000"/>
                        </a:lnSpc>
                      </a:pPr>
                      <a:r>
                        <a:rPr b="0" lang="ja-JP" sz="1800" spc="-1" strike="noStrike">
                          <a:solidFill>
                            <a:srgbClr val="000000"/>
                          </a:solidFill>
                          <a:latin typeface="Calibri"/>
                        </a:rPr>
                        <a:t>単語の分散表現</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1800" spc="-1" strike="noStrike">
                          <a:solidFill>
                            <a:srgbClr val="000000"/>
                          </a:solidFill>
                          <a:latin typeface="Calibri"/>
                        </a:rPr>
                        <a:t>231</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312" name="CustomShape 7"/>
          <p:cNvSpPr/>
          <p:nvPr/>
        </p:nvSpPr>
        <p:spPr>
          <a:xfrm>
            <a:off x="312480" y="5903640"/>
            <a:ext cx="11259360" cy="821880"/>
          </a:xfrm>
          <a:prstGeom prst="rect">
            <a:avLst/>
          </a:prstGeom>
          <a:noFill/>
          <a:ln>
            <a:solidFill>
              <a:schemeClr val="accent1"/>
            </a:solidFill>
          </a:ln>
        </p:spPr>
        <p:style>
          <a:lnRef idx="0"/>
          <a:fillRef idx="0"/>
          <a:effectRef idx="0"/>
          <a:fontRef idx="minor"/>
        </p:style>
        <p:txBody>
          <a:bodyPr lIns="90000" rIns="90000" tIns="45000" bIns="45000">
            <a:spAutoFit/>
          </a:bodyPr>
          <a:p>
            <a:pPr>
              <a:lnSpc>
                <a:spcPct val="100000"/>
              </a:lnSpc>
            </a:pPr>
            <a:r>
              <a:rPr b="0" i="1" lang="en-US" sz="2000" spc="-1" strike="noStrike">
                <a:solidFill>
                  <a:srgbClr val="000000"/>
                </a:solidFill>
                <a:latin typeface="Calibri"/>
              </a:rPr>
              <a:t>C</a:t>
            </a:r>
            <a:r>
              <a:rPr b="0" i="1" lang="en-US" sz="1400" spc="-1" strike="noStrike">
                <a:solidFill>
                  <a:srgbClr val="000000"/>
                </a:solidFill>
                <a:latin typeface="Calibri"/>
              </a:rPr>
              <a:t>NPMR</a:t>
            </a:r>
            <a:r>
              <a:rPr b="0" lang="ja-JP" sz="2000" spc="-1" strike="noStrike">
                <a:solidFill>
                  <a:srgbClr val="000000"/>
                </a:solidFill>
                <a:latin typeface="Calibri"/>
              </a:rPr>
              <a:t>の値毎に影響が推定された分野の組について精度を評価した。</a:t>
            </a:r>
            <a:r>
              <a:rPr b="0" i="1" lang="en-US" sz="2000" spc="-1" strike="noStrike">
                <a:solidFill>
                  <a:srgbClr val="000000"/>
                </a:solidFill>
                <a:latin typeface="Calibri"/>
              </a:rPr>
              <a:t>C</a:t>
            </a:r>
            <a:r>
              <a:rPr b="0" i="1" lang="en-US" sz="1600" spc="-1" strike="noStrike">
                <a:solidFill>
                  <a:srgbClr val="000000"/>
                </a:solidFill>
                <a:latin typeface="Calibri"/>
              </a:rPr>
              <a:t>NPMR</a:t>
            </a:r>
            <a:r>
              <a:rPr b="0" lang="ja-JP" sz="2000" spc="-1" strike="noStrike">
                <a:solidFill>
                  <a:srgbClr val="000000"/>
                </a:solidFill>
                <a:latin typeface="Calibri"/>
              </a:rPr>
              <a:t>の値に関わらず</a:t>
            </a:r>
            <a:r>
              <a:rPr b="0" lang="en-US" sz="2000" spc="-1" strike="noStrike">
                <a:solidFill>
                  <a:srgbClr val="000000"/>
                </a:solidFill>
                <a:latin typeface="Calibri"/>
              </a:rPr>
              <a:t>7</a:t>
            </a:r>
            <a:r>
              <a:rPr b="0" lang="ja-JP" sz="2000" spc="-1" strike="noStrike">
                <a:solidFill>
                  <a:srgbClr val="000000"/>
                </a:solidFill>
                <a:latin typeface="Calibri"/>
              </a:rPr>
              <a:t>割以上の</a:t>
            </a:r>
            <a:r>
              <a:rPr b="0" lang="en-US" sz="2000" spc="-1" strike="noStrike">
                <a:solidFill>
                  <a:srgbClr val="000000"/>
                </a:solidFill>
                <a:latin typeface="Calibri"/>
              </a:rPr>
              <a:t>F</a:t>
            </a:r>
            <a:r>
              <a:rPr b="0" lang="ja-JP" sz="2000" spc="-1" strike="noStrike">
                <a:solidFill>
                  <a:srgbClr val="000000"/>
                </a:solidFill>
                <a:latin typeface="Calibri"/>
              </a:rPr>
              <a:t>値を示したが、</a:t>
            </a:r>
            <a:r>
              <a:rPr b="0" i="1" lang="en-US" sz="2800" spc="-1" strike="noStrike">
                <a:solidFill>
                  <a:srgbClr val="000000"/>
                </a:solidFill>
                <a:latin typeface="Calibri"/>
              </a:rPr>
              <a:t> </a:t>
            </a:r>
            <a:r>
              <a:rPr b="0" i="1" lang="en-US" sz="2000" spc="-1" strike="noStrike">
                <a:solidFill>
                  <a:srgbClr val="000000"/>
                </a:solidFill>
                <a:latin typeface="Calibri"/>
              </a:rPr>
              <a:t>C</a:t>
            </a:r>
            <a:r>
              <a:rPr b="0" i="1" lang="en-US" sz="1600" spc="-1" strike="noStrike">
                <a:solidFill>
                  <a:srgbClr val="000000"/>
                </a:solidFill>
                <a:latin typeface="Calibri"/>
              </a:rPr>
              <a:t>NPMR</a:t>
            </a:r>
            <a:r>
              <a:rPr b="0" lang="ja-JP" sz="2000" spc="-1" strike="noStrike">
                <a:solidFill>
                  <a:srgbClr val="000000"/>
                </a:solidFill>
                <a:latin typeface="Calibri"/>
              </a:rPr>
              <a:t>の値を上げた時に精度が向上するわけではなかった。</a:t>
            </a:r>
            <a:endParaRPr b="0" lang="en-US" sz="2000" spc="-1" strike="noStrike">
              <a:latin typeface="Arial"/>
            </a:endParaRPr>
          </a:p>
        </p:txBody>
      </p:sp>
      <p:graphicFrame>
        <p:nvGraphicFramePr>
          <p:cNvPr id="313" name="Chart 14"/>
          <p:cNvGraphicFramePr/>
          <p:nvPr/>
        </p:nvGraphicFramePr>
        <p:xfrm>
          <a:off x="857880" y="3384360"/>
          <a:ext cx="4571640" cy="2060640"/>
        </p:xfrm>
        <a:graphic>
          <a:graphicData uri="http://schemas.openxmlformats.org/drawingml/2006/chart">
            <c:chart xmlns:c="http://schemas.openxmlformats.org/drawingml/2006/chart" xmlns:r="http://schemas.openxmlformats.org/officeDocument/2006/relationships" r:id="rId1"/>
          </a:graphicData>
        </a:graphic>
      </p:graphicFrame>
      <p:sp>
        <p:nvSpPr>
          <p:cNvPr id="314" name="CustomShape 8"/>
          <p:cNvSpPr/>
          <p:nvPr/>
        </p:nvSpPr>
        <p:spPr>
          <a:xfrm>
            <a:off x="491760" y="54615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C</a:t>
            </a:r>
            <a:r>
              <a:rPr b="0" lang="en-US" sz="1200" spc="-1" strike="noStrike">
                <a:solidFill>
                  <a:srgbClr val="000000"/>
                </a:solidFill>
                <a:latin typeface="Calibri"/>
              </a:rPr>
              <a:t>NPMR</a:t>
            </a:r>
            <a:r>
              <a:rPr b="0" lang="en-US" sz="1800" spc="-1" strike="noStrike">
                <a:solidFill>
                  <a:srgbClr val="000000"/>
                </a:solidFill>
                <a:latin typeface="Calibri"/>
              </a:rPr>
              <a:t> </a:t>
            </a:r>
            <a:r>
              <a:rPr b="0" lang="en-US" sz="1400" spc="-1" strike="noStrike">
                <a:solidFill>
                  <a:srgbClr val="000000"/>
                </a:solidFill>
                <a:latin typeface="Calibri"/>
              </a:rPr>
              <a:t>≧</a:t>
            </a:r>
            <a:r>
              <a:rPr b="0" lang="en-US" sz="1800" spc="-1" strike="noStrike">
                <a:solidFill>
                  <a:srgbClr val="000000"/>
                </a:solidFill>
                <a:latin typeface="Calibri"/>
              </a:rPr>
              <a:t> </a:t>
            </a:r>
            <a:endParaRPr b="0" lang="en-US" sz="1800" spc="-1" strike="noStrike">
              <a:latin typeface="Arial"/>
            </a:endParaRPr>
          </a:p>
        </p:txBody>
      </p:sp>
      <p:sp>
        <p:nvSpPr>
          <p:cNvPr id="315" name="CustomShape 9"/>
          <p:cNvSpPr/>
          <p:nvPr/>
        </p:nvSpPr>
        <p:spPr>
          <a:xfrm>
            <a:off x="1411200" y="54615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p:txBody>
      </p:sp>
      <p:sp>
        <p:nvSpPr>
          <p:cNvPr id="316" name="CustomShape 10"/>
          <p:cNvSpPr/>
          <p:nvPr/>
        </p:nvSpPr>
        <p:spPr>
          <a:xfrm>
            <a:off x="2388960" y="54615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0.0001</a:t>
            </a:r>
            <a:endParaRPr b="0" lang="en-US" sz="1800" spc="-1" strike="noStrike">
              <a:latin typeface="Arial"/>
            </a:endParaRPr>
          </a:p>
        </p:txBody>
      </p:sp>
      <p:sp>
        <p:nvSpPr>
          <p:cNvPr id="317" name="CustomShape 11"/>
          <p:cNvSpPr/>
          <p:nvPr/>
        </p:nvSpPr>
        <p:spPr>
          <a:xfrm>
            <a:off x="3267720" y="546444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0.0003</a:t>
            </a:r>
            <a:endParaRPr b="0" lang="en-US" sz="1800" spc="-1" strike="noStrike">
              <a:latin typeface="Arial"/>
            </a:endParaRPr>
          </a:p>
        </p:txBody>
      </p:sp>
      <p:sp>
        <p:nvSpPr>
          <p:cNvPr id="318" name="CustomShape 12"/>
          <p:cNvSpPr/>
          <p:nvPr/>
        </p:nvSpPr>
        <p:spPr>
          <a:xfrm>
            <a:off x="4186800" y="54615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0.0005</a:t>
            </a:r>
            <a:endParaRPr b="0" lang="en-US" sz="1800" spc="-1" strike="noStrike">
              <a:latin typeface="Arial"/>
            </a:endParaRPr>
          </a:p>
        </p:txBody>
      </p:sp>
      <p:graphicFrame>
        <p:nvGraphicFramePr>
          <p:cNvPr id="319" name="Chart 21"/>
          <p:cNvGraphicFramePr/>
          <p:nvPr/>
        </p:nvGraphicFramePr>
        <p:xfrm>
          <a:off x="6994800" y="3384360"/>
          <a:ext cx="4571640" cy="2060640"/>
        </p:xfrm>
        <a:graphic>
          <a:graphicData uri="http://schemas.openxmlformats.org/drawingml/2006/chart">
            <c:chart xmlns:c="http://schemas.openxmlformats.org/drawingml/2006/chart" xmlns:r="http://schemas.openxmlformats.org/officeDocument/2006/relationships" r:id="rId2"/>
          </a:graphicData>
        </a:graphic>
      </p:graphicFrame>
      <p:sp>
        <p:nvSpPr>
          <p:cNvPr id="320" name="CustomShape 13"/>
          <p:cNvSpPr/>
          <p:nvPr/>
        </p:nvSpPr>
        <p:spPr>
          <a:xfrm>
            <a:off x="6611760" y="54453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C</a:t>
            </a:r>
            <a:r>
              <a:rPr b="0" lang="en-US" sz="1200" spc="-1" strike="noStrike">
                <a:solidFill>
                  <a:srgbClr val="000000"/>
                </a:solidFill>
                <a:latin typeface="Calibri"/>
              </a:rPr>
              <a:t>NPMR</a:t>
            </a:r>
            <a:r>
              <a:rPr b="0" lang="en-US" sz="1800" spc="-1" strike="noStrike">
                <a:solidFill>
                  <a:srgbClr val="000000"/>
                </a:solidFill>
                <a:latin typeface="Calibri"/>
              </a:rPr>
              <a:t> </a:t>
            </a:r>
            <a:r>
              <a:rPr b="0" lang="en-US" sz="1400" spc="-1" strike="noStrike">
                <a:solidFill>
                  <a:srgbClr val="000000"/>
                </a:solidFill>
                <a:latin typeface="Calibri"/>
              </a:rPr>
              <a:t>≧</a:t>
            </a:r>
            <a:r>
              <a:rPr b="0" lang="en-US" sz="1800" spc="-1" strike="noStrike">
                <a:solidFill>
                  <a:srgbClr val="000000"/>
                </a:solidFill>
                <a:latin typeface="Calibri"/>
              </a:rPr>
              <a:t> </a:t>
            </a:r>
            <a:endParaRPr b="0" lang="en-US" sz="1800" spc="-1" strike="noStrike">
              <a:latin typeface="Arial"/>
            </a:endParaRPr>
          </a:p>
        </p:txBody>
      </p:sp>
      <p:sp>
        <p:nvSpPr>
          <p:cNvPr id="321" name="CustomShape 14"/>
          <p:cNvSpPr/>
          <p:nvPr/>
        </p:nvSpPr>
        <p:spPr>
          <a:xfrm>
            <a:off x="7531200" y="54453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p:txBody>
      </p:sp>
      <p:sp>
        <p:nvSpPr>
          <p:cNvPr id="322" name="CustomShape 15"/>
          <p:cNvSpPr/>
          <p:nvPr/>
        </p:nvSpPr>
        <p:spPr>
          <a:xfrm>
            <a:off x="8508960" y="54453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0.001</a:t>
            </a:r>
            <a:endParaRPr b="0" lang="en-US" sz="1800" spc="-1" strike="noStrike">
              <a:latin typeface="Arial"/>
            </a:endParaRPr>
          </a:p>
        </p:txBody>
      </p:sp>
      <p:sp>
        <p:nvSpPr>
          <p:cNvPr id="323" name="CustomShape 16"/>
          <p:cNvSpPr/>
          <p:nvPr/>
        </p:nvSpPr>
        <p:spPr>
          <a:xfrm>
            <a:off x="9430200" y="54453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0.002</a:t>
            </a:r>
            <a:endParaRPr b="0" lang="en-US" sz="1800" spc="-1" strike="noStrike">
              <a:latin typeface="Arial"/>
            </a:endParaRPr>
          </a:p>
        </p:txBody>
      </p:sp>
      <p:sp>
        <p:nvSpPr>
          <p:cNvPr id="324" name="CustomShape 17"/>
          <p:cNvSpPr/>
          <p:nvPr/>
        </p:nvSpPr>
        <p:spPr>
          <a:xfrm>
            <a:off x="10354320" y="544536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0.003</a:t>
            </a:r>
            <a:endParaRPr b="0" lang="en-US" sz="1800" spc="-1" strike="noStrike">
              <a:latin typeface="Arial"/>
            </a:endParaRPr>
          </a:p>
        </p:txBody>
      </p:sp>
      <p:sp>
        <p:nvSpPr>
          <p:cNvPr id="325" name="CustomShape 18"/>
          <p:cNvSpPr/>
          <p:nvPr/>
        </p:nvSpPr>
        <p:spPr>
          <a:xfrm>
            <a:off x="6095880" y="39600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F</a:t>
            </a:r>
            <a:r>
              <a:rPr b="0" lang="ja-JP" sz="1800" spc="-1" strike="noStrike">
                <a:solidFill>
                  <a:srgbClr val="000000"/>
                </a:solidFill>
                <a:latin typeface="Calibri"/>
              </a:rPr>
              <a:t>値 </a:t>
            </a:r>
            <a:endParaRPr b="0" lang="en-US" sz="1800" spc="-1" strike="noStrike">
              <a:latin typeface="Arial"/>
            </a:endParaRPr>
          </a:p>
        </p:txBody>
      </p:sp>
      <p:sp>
        <p:nvSpPr>
          <p:cNvPr id="326" name="CustomShape 19"/>
          <p:cNvSpPr/>
          <p:nvPr/>
        </p:nvSpPr>
        <p:spPr>
          <a:xfrm>
            <a:off x="0" y="39600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F</a:t>
            </a:r>
            <a:r>
              <a:rPr b="0" lang="ja-JP" sz="1800" spc="-1" strike="noStrike">
                <a:solidFill>
                  <a:srgbClr val="000000"/>
                </a:solidFill>
                <a:latin typeface="Calibri"/>
              </a:rPr>
              <a:t>値 </a:t>
            </a:r>
            <a:endParaRPr b="0" lang="en-US" sz="1800" spc="-1" strike="noStrike">
              <a:latin typeface="Arial"/>
            </a:endParaRPr>
          </a:p>
        </p:txBody>
      </p:sp>
      <p:sp>
        <p:nvSpPr>
          <p:cNvPr id="327" name="CustomShape 20"/>
          <p:cNvSpPr/>
          <p:nvPr/>
        </p:nvSpPr>
        <p:spPr>
          <a:xfrm>
            <a:off x="7635240" y="369972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0.73</a:t>
            </a:r>
            <a:endParaRPr b="0" lang="en-US" sz="2000" spc="-1" strike="noStrike">
              <a:latin typeface="Arial"/>
            </a:endParaRPr>
          </a:p>
        </p:txBody>
      </p:sp>
      <p:sp>
        <p:nvSpPr>
          <p:cNvPr id="328" name="CustomShape 21"/>
          <p:cNvSpPr/>
          <p:nvPr/>
        </p:nvSpPr>
        <p:spPr>
          <a:xfrm>
            <a:off x="8613000" y="327600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0.77</a:t>
            </a:r>
            <a:endParaRPr b="0" lang="en-US" sz="2000" spc="-1" strike="noStrike">
              <a:latin typeface="Arial"/>
            </a:endParaRPr>
          </a:p>
        </p:txBody>
      </p:sp>
      <p:sp>
        <p:nvSpPr>
          <p:cNvPr id="329" name="CustomShape 22"/>
          <p:cNvSpPr/>
          <p:nvPr/>
        </p:nvSpPr>
        <p:spPr>
          <a:xfrm>
            <a:off x="9527400" y="386388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0.72</a:t>
            </a:r>
            <a:endParaRPr b="0" lang="en-US" sz="2000" spc="-1" strike="noStrike">
              <a:latin typeface="Arial"/>
            </a:endParaRPr>
          </a:p>
        </p:txBody>
      </p:sp>
      <p:sp>
        <p:nvSpPr>
          <p:cNvPr id="330" name="CustomShape 23"/>
          <p:cNvSpPr/>
          <p:nvPr/>
        </p:nvSpPr>
        <p:spPr>
          <a:xfrm>
            <a:off x="10458360" y="396000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0.71</a:t>
            </a:r>
            <a:endParaRPr b="0" lang="en-US" sz="2000" spc="-1" strike="noStrike">
              <a:latin typeface="Arial"/>
            </a:endParaRPr>
          </a:p>
        </p:txBody>
      </p:sp>
      <p:sp>
        <p:nvSpPr>
          <p:cNvPr id="331" name="CustomShape 24"/>
          <p:cNvSpPr/>
          <p:nvPr/>
        </p:nvSpPr>
        <p:spPr>
          <a:xfrm>
            <a:off x="1515240" y="411516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0.70</a:t>
            </a:r>
            <a:endParaRPr b="0" lang="en-US" sz="2000" spc="-1" strike="noStrike">
              <a:latin typeface="Arial"/>
            </a:endParaRPr>
          </a:p>
        </p:txBody>
      </p:sp>
      <p:sp>
        <p:nvSpPr>
          <p:cNvPr id="332" name="CustomShape 25"/>
          <p:cNvSpPr/>
          <p:nvPr/>
        </p:nvSpPr>
        <p:spPr>
          <a:xfrm>
            <a:off x="2493000" y="388548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0.72</a:t>
            </a:r>
            <a:endParaRPr b="0" lang="en-US" sz="2000" spc="-1" strike="noStrike">
              <a:latin typeface="Arial"/>
            </a:endParaRPr>
          </a:p>
        </p:txBody>
      </p:sp>
      <p:sp>
        <p:nvSpPr>
          <p:cNvPr id="333" name="CustomShape 26"/>
          <p:cNvSpPr/>
          <p:nvPr/>
        </p:nvSpPr>
        <p:spPr>
          <a:xfrm>
            <a:off x="3371760" y="382320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0.72</a:t>
            </a:r>
            <a:endParaRPr b="0" lang="en-US" sz="2000" spc="-1" strike="noStrike">
              <a:latin typeface="Arial"/>
            </a:endParaRPr>
          </a:p>
        </p:txBody>
      </p:sp>
      <p:sp>
        <p:nvSpPr>
          <p:cNvPr id="334" name="CustomShape 27"/>
          <p:cNvSpPr/>
          <p:nvPr/>
        </p:nvSpPr>
        <p:spPr>
          <a:xfrm>
            <a:off x="4333680" y="338904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0.77</a:t>
            </a:r>
            <a:endParaRPr b="0" lang="en-US" sz="2000" spc="-1" strike="noStrike">
              <a:latin typeface="Arial"/>
            </a:endParaRPr>
          </a:p>
        </p:txBody>
      </p:sp>
      <p:sp>
        <p:nvSpPr>
          <p:cNvPr id="335" name="CustomShape 28"/>
          <p:cNvSpPr/>
          <p:nvPr/>
        </p:nvSpPr>
        <p:spPr>
          <a:xfrm flipV="1">
            <a:off x="2105640" y="4469040"/>
            <a:ext cx="590760" cy="21528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6" name="CustomShape 29"/>
          <p:cNvSpPr/>
          <p:nvPr/>
        </p:nvSpPr>
        <p:spPr>
          <a:xfrm flipV="1">
            <a:off x="3097080" y="4430520"/>
            <a:ext cx="563760" cy="7560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7" name="CustomShape 30"/>
          <p:cNvSpPr/>
          <p:nvPr/>
        </p:nvSpPr>
        <p:spPr>
          <a:xfrm flipV="1">
            <a:off x="3967560" y="3953520"/>
            <a:ext cx="634320" cy="48852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8" name="CustomShape 31"/>
          <p:cNvSpPr/>
          <p:nvPr/>
        </p:nvSpPr>
        <p:spPr>
          <a:xfrm flipV="1">
            <a:off x="8258760" y="3866760"/>
            <a:ext cx="634320" cy="48852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9" name="CustomShape 32"/>
          <p:cNvSpPr/>
          <p:nvPr/>
        </p:nvSpPr>
        <p:spPr>
          <a:xfrm>
            <a:off x="9210600" y="3909960"/>
            <a:ext cx="586800" cy="595800"/>
          </a:xfrm>
          <a:custGeom>
            <a:avLst/>
            <a:gdLst/>
            <a:ahLst/>
            <a:rect l="l" t="t" r="r" b="b"/>
            <a:pathLst>
              <a:path w="21600" h="21600">
                <a:moveTo>
                  <a:pt x="0" y="0"/>
                </a:moveTo>
                <a:lnTo>
                  <a:pt x="21600" y="21600"/>
                </a:lnTo>
              </a:path>
            </a:pathLst>
          </a:custGeom>
          <a:noFill/>
          <a:ln>
            <a:solidFill>
              <a:schemeClr val="accent1"/>
            </a:solidFill>
            <a:tailEnd len="med" type="triangle" w="med"/>
          </a:ln>
        </p:spPr>
        <p:style>
          <a:lnRef idx="1">
            <a:schemeClr val="accent1"/>
          </a:lnRef>
          <a:fillRef idx="0">
            <a:schemeClr val="accent1"/>
          </a:fillRef>
          <a:effectRef idx="0">
            <a:schemeClr val="accent1"/>
          </a:effectRef>
          <a:fontRef idx="minor"/>
        </p:style>
      </p:sp>
      <p:sp>
        <p:nvSpPr>
          <p:cNvPr id="340" name="CustomShape 33"/>
          <p:cNvSpPr/>
          <p:nvPr/>
        </p:nvSpPr>
        <p:spPr>
          <a:xfrm>
            <a:off x="10180440" y="4466880"/>
            <a:ext cx="515520" cy="149400"/>
          </a:xfrm>
          <a:custGeom>
            <a:avLst/>
            <a:gdLst/>
            <a:ahLst/>
            <a:rect l="l" t="t" r="r" b="b"/>
            <a:pathLst>
              <a:path w="21600" h="21600">
                <a:moveTo>
                  <a:pt x="0" y="0"/>
                </a:moveTo>
                <a:lnTo>
                  <a:pt x="21600" y="21600"/>
                </a:lnTo>
              </a:path>
            </a:pathLst>
          </a:custGeom>
          <a:noFill/>
          <a:ln>
            <a:solidFill>
              <a:schemeClr val="accent1"/>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実験結果　分野間の意味的な影響の推定</a:t>
            </a:r>
            <a:endParaRPr b="0" lang="en-US" sz="2800" spc="-1" strike="noStrike">
              <a:solidFill>
                <a:srgbClr val="000000"/>
              </a:solidFill>
              <a:latin typeface="Calibri"/>
            </a:endParaRPr>
          </a:p>
        </p:txBody>
      </p:sp>
      <p:sp>
        <p:nvSpPr>
          <p:cNvPr id="342" name="TextShape 2"/>
          <p:cNvSpPr txBox="1"/>
          <p:nvPr/>
        </p:nvSpPr>
        <p:spPr>
          <a:xfrm>
            <a:off x="312480" y="1812600"/>
            <a:ext cx="11566800" cy="4812120"/>
          </a:xfrm>
          <a:prstGeom prst="rect">
            <a:avLst/>
          </a:prstGeom>
          <a:noFill/>
          <a:ln>
            <a:noFill/>
          </a:ln>
        </p:spPr>
        <p:txBody>
          <a:bodyPr>
            <a:noAutofit/>
          </a:bodyPr>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rPr>
              <a:t>低分子蒸着型有機薄膜太陽電池</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000" spc="-1" strike="noStrike">
                <a:solidFill>
                  <a:srgbClr val="000000"/>
                </a:solidFill>
                <a:latin typeface="Calibri"/>
              </a:rPr>
              <a:t>他の太陽電池（ </a:t>
            </a:r>
            <a:r>
              <a:rPr b="0" lang="en-US" sz="2000" spc="-1" strike="noStrike">
                <a:solidFill>
                  <a:srgbClr val="000000"/>
                </a:solidFill>
                <a:latin typeface="Calibri"/>
              </a:rPr>
              <a:t>Si</a:t>
            </a:r>
            <a:r>
              <a:rPr b="0" lang="ja-JP" sz="2000" spc="-1" strike="noStrike">
                <a:solidFill>
                  <a:srgbClr val="000000"/>
                </a:solidFill>
                <a:latin typeface="Calibri"/>
              </a:rPr>
              <a:t>系</a:t>
            </a:r>
            <a:r>
              <a:rPr b="0" lang="en-US" sz="2000" spc="-1" strike="noStrike">
                <a:solidFill>
                  <a:srgbClr val="000000"/>
                </a:solidFill>
                <a:latin typeface="Calibri"/>
              </a:rPr>
              <a:t>,</a:t>
            </a:r>
            <a:r>
              <a:rPr b="0" lang="ja-JP" sz="2000" spc="-1" strike="noStrike">
                <a:solidFill>
                  <a:srgbClr val="000000"/>
                </a:solidFill>
                <a:latin typeface="Calibri"/>
              </a:rPr>
              <a:t>化合物系、色素増感型）への関心移行：低分子蒸着型有機薄膜太陽電池は変換効率が低く、製法が他の太陽電池と比較的近いこともあり、既に実用化が進んでいた他の電池の性能の向上による代替が生じていた</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rPr>
              <a:t>高分子塗布型有機薄膜太陽電池</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000" spc="-1" strike="noStrike">
                <a:solidFill>
                  <a:srgbClr val="000000"/>
                </a:solidFill>
                <a:latin typeface="Calibri"/>
              </a:rPr>
              <a:t>他の太陽電池（ </a:t>
            </a:r>
            <a:r>
              <a:rPr b="0" lang="en-US" sz="2000" spc="-1" strike="noStrike">
                <a:solidFill>
                  <a:srgbClr val="000000"/>
                </a:solidFill>
                <a:latin typeface="Calibri"/>
              </a:rPr>
              <a:t>Si</a:t>
            </a:r>
            <a:r>
              <a:rPr b="0" lang="ja-JP" sz="2000" spc="-1" strike="noStrike">
                <a:solidFill>
                  <a:srgbClr val="000000"/>
                </a:solidFill>
                <a:latin typeface="Calibri"/>
              </a:rPr>
              <a:t>系</a:t>
            </a:r>
            <a:r>
              <a:rPr b="0" lang="en-US" sz="2000" spc="-1" strike="noStrike">
                <a:solidFill>
                  <a:srgbClr val="000000"/>
                </a:solidFill>
                <a:latin typeface="Calibri"/>
              </a:rPr>
              <a:t>,</a:t>
            </a:r>
            <a:r>
              <a:rPr b="0" lang="ja-JP" sz="2000" spc="-1" strike="noStrike">
                <a:solidFill>
                  <a:srgbClr val="000000"/>
                </a:solidFill>
                <a:latin typeface="Calibri"/>
              </a:rPr>
              <a:t>化合物系、色素増感型）への関心移行はなかった：変換効率が高い、製法も似ていない</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000" spc="-1" strike="noStrike">
                <a:solidFill>
                  <a:srgbClr val="000000"/>
                </a:solidFill>
                <a:latin typeface="Calibri"/>
              </a:rPr>
              <a:t>有機薄膜系太陽電池におけるアクセプターの分野への関心移行：技術の向上において重要な分野への技術的な発展</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000" spc="-1" strike="noStrike">
                <a:solidFill>
                  <a:srgbClr val="000000"/>
                </a:solidFill>
                <a:latin typeface="Calibri"/>
              </a:rPr>
              <a:t>量子ドット構造などの分野との間で双方の分野への関心の増加：組み合わせることで変換効率を向上させた</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rPr>
              <a:t>その他の関係性</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000" spc="-1" strike="noStrike">
                <a:solidFill>
                  <a:srgbClr val="000000"/>
                </a:solidFill>
                <a:latin typeface="Calibri"/>
              </a:rPr>
              <a:t>化合物系の太陽電池（</a:t>
            </a:r>
            <a:r>
              <a:rPr b="0" lang="en-US" sz="2000" spc="-1" strike="noStrike">
                <a:solidFill>
                  <a:srgbClr val="000000"/>
                </a:solidFill>
                <a:latin typeface="Calibri"/>
              </a:rPr>
              <a:t>CIGS</a:t>
            </a:r>
            <a:r>
              <a:rPr b="0" lang="ja-JP" sz="2000" spc="-1" strike="noStrike">
                <a:solidFill>
                  <a:srgbClr val="000000"/>
                </a:solidFill>
                <a:latin typeface="Calibri"/>
              </a:rPr>
              <a:t>）おいて有害物質である</a:t>
            </a:r>
            <a:r>
              <a:rPr b="0" lang="en-US" sz="2000" spc="-1" strike="noStrike">
                <a:solidFill>
                  <a:srgbClr val="000000"/>
                </a:solidFill>
                <a:latin typeface="Calibri"/>
              </a:rPr>
              <a:t>CdS</a:t>
            </a:r>
            <a:r>
              <a:rPr b="0" lang="ja-JP" sz="2000" spc="-1" strike="noStrike">
                <a:solidFill>
                  <a:srgbClr val="000000"/>
                </a:solidFill>
                <a:latin typeface="Calibri"/>
              </a:rPr>
              <a:t>を</a:t>
            </a:r>
            <a:r>
              <a:rPr b="0" lang="en-US" sz="2000" spc="-1" strike="noStrike">
                <a:solidFill>
                  <a:srgbClr val="000000"/>
                </a:solidFill>
                <a:latin typeface="Calibri"/>
              </a:rPr>
              <a:t>In</a:t>
            </a:r>
            <a:r>
              <a:rPr b="0" lang="en-US" sz="1400" spc="-1" strike="noStrike">
                <a:solidFill>
                  <a:srgbClr val="000000"/>
                </a:solidFill>
                <a:latin typeface="Calibri"/>
              </a:rPr>
              <a:t>2</a:t>
            </a:r>
            <a:r>
              <a:rPr b="0" lang="en-US" sz="2000" spc="-1" strike="noStrike">
                <a:solidFill>
                  <a:srgbClr val="000000"/>
                </a:solidFill>
                <a:latin typeface="Calibri"/>
              </a:rPr>
              <a:t>S</a:t>
            </a:r>
            <a:r>
              <a:rPr b="0" lang="en-US" sz="1400" spc="-1" strike="noStrike">
                <a:solidFill>
                  <a:srgbClr val="000000"/>
                </a:solidFill>
                <a:latin typeface="Calibri"/>
              </a:rPr>
              <a:t>3</a:t>
            </a:r>
            <a:r>
              <a:rPr b="0" lang="ja-JP" sz="2000" spc="-1" strike="noStrike">
                <a:solidFill>
                  <a:srgbClr val="000000"/>
                </a:solidFill>
                <a:latin typeface="Calibri"/>
              </a:rPr>
              <a:t>によって代替</a:t>
            </a:r>
            <a:endParaRPr b="0" lang="en-US" sz="2000" spc="-1" strike="noStrike">
              <a:solidFill>
                <a:srgbClr val="000000"/>
              </a:solidFill>
              <a:latin typeface="Calibri"/>
            </a:endParaRPr>
          </a:p>
        </p:txBody>
      </p:sp>
      <p:sp>
        <p:nvSpPr>
          <p:cNvPr id="343" name="CustomShape 3"/>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実際に</a:t>
            </a:r>
            <a:r>
              <a:rPr b="0" lang="en-US" sz="2000" spc="-1" strike="noStrike">
                <a:solidFill>
                  <a:srgbClr val="000000"/>
                </a:solidFill>
                <a:latin typeface="Calibri"/>
              </a:rPr>
              <a:t>Solar cell</a:t>
            </a:r>
            <a:r>
              <a:rPr b="0" lang="ja-JP" sz="2000" spc="-1" strike="noStrike">
                <a:solidFill>
                  <a:srgbClr val="000000"/>
                </a:solidFill>
                <a:latin typeface="Calibri"/>
              </a:rPr>
              <a:t>のデータセットにおいて定性的に評価を行った分野間の意味的な影響については具体的には次のような関係が推定・評価された。</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345"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序論</a:t>
            </a:r>
            <a:r>
              <a:rPr b="0" lang="en-US" sz="3600" spc="-1" strike="noStrike">
                <a:solidFill>
                  <a:srgbClr val="bfbfbf"/>
                </a:solidFill>
                <a:latin typeface="Calibri"/>
              </a:rPr>
              <a:t>&amp;</a:t>
            </a:r>
            <a:r>
              <a:rPr b="0" lang="ja-JP" sz="3600" spc="-1" strike="noStrike">
                <a:solidFill>
                  <a:srgbClr val="a6a6a6"/>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a6a6a6"/>
              </a:buClr>
              <a:buFont typeface="Calibri Light"/>
              <a:buAutoNum type="arabicPeriod"/>
            </a:pPr>
            <a:r>
              <a:rPr b="0" lang="ja-JP" sz="3600" spc="-1" strike="noStrike">
                <a:solidFill>
                  <a:srgbClr val="a6a6a6"/>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因果関係推定に関する考察</a:t>
            </a:r>
            <a:endParaRPr b="0" lang="en-US" sz="2800" spc="-1" strike="noStrike">
              <a:solidFill>
                <a:srgbClr val="000000"/>
              </a:solidFill>
              <a:latin typeface="Calibri"/>
            </a:endParaRPr>
          </a:p>
        </p:txBody>
      </p:sp>
      <p:sp>
        <p:nvSpPr>
          <p:cNvPr id="347"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因果性を表す値</a:t>
            </a:r>
            <a:r>
              <a:rPr b="0" lang="en-US" sz="2000" spc="-1" strike="noStrike">
                <a:solidFill>
                  <a:srgbClr val="000000"/>
                </a:solidFill>
                <a:latin typeface="Calibri"/>
              </a:rPr>
              <a:t>C</a:t>
            </a:r>
            <a:r>
              <a:rPr b="0" lang="en-US" sz="1400" spc="-1" strike="noStrike">
                <a:solidFill>
                  <a:srgbClr val="000000"/>
                </a:solidFill>
                <a:latin typeface="Calibri"/>
              </a:rPr>
              <a:t>NPMR</a:t>
            </a:r>
            <a:r>
              <a:rPr b="0" lang="ja-JP" sz="2000" spc="-1" strike="noStrike">
                <a:solidFill>
                  <a:srgbClr val="000000"/>
                </a:solidFill>
                <a:latin typeface="Calibri"/>
              </a:rPr>
              <a:t>は、分野間で生じている影響の大きさを表す指標として用いるのが望ましい。データセットや目的に合わせて値を変化することでより効率的な分析を行うことが可能となる。</a:t>
            </a:r>
            <a:endParaRPr b="0" lang="en-US" sz="2000" spc="-1" strike="noStrike">
              <a:latin typeface="Arial"/>
            </a:endParaRPr>
          </a:p>
        </p:txBody>
      </p:sp>
      <p:graphicFrame>
        <p:nvGraphicFramePr>
          <p:cNvPr id="348" name="Table 3"/>
          <p:cNvGraphicFramePr/>
          <p:nvPr/>
        </p:nvGraphicFramePr>
        <p:xfrm>
          <a:off x="312480" y="5230080"/>
          <a:ext cx="11566800" cy="1482840"/>
        </p:xfrm>
        <a:graphic>
          <a:graphicData uri="http://schemas.openxmlformats.org/drawingml/2006/table">
            <a:tbl>
              <a:tblPr/>
              <a:tblGrid>
                <a:gridCol w="4341240"/>
                <a:gridCol w="4025880"/>
                <a:gridCol w="1091520"/>
                <a:gridCol w="2108160"/>
              </a:tblGrid>
              <a:tr h="370800">
                <a:tc>
                  <a:txBody>
                    <a:bodyPr>
                      <a:noAutofit/>
                    </a:bodyPr>
                    <a:p>
                      <a:pPr>
                        <a:lnSpc>
                          <a:spcPct val="100000"/>
                        </a:lnSpc>
                      </a:pPr>
                      <a:r>
                        <a:rPr b="1" lang="ja-JP" sz="1800" spc="-1" strike="noStrike">
                          <a:solidFill>
                            <a:srgbClr val="000000"/>
                          </a:solidFill>
                          <a:latin typeface="Calibri"/>
                        </a:rPr>
                        <a:t>影響を与える分野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ca</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影響を受ける分野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ef</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en-US" sz="2000" spc="-1" strike="noStrike">
                          <a:solidFill>
                            <a:srgbClr val="000000"/>
                          </a:solidFill>
                          <a:latin typeface="Calibri"/>
                        </a:rPr>
                        <a:t>C</a:t>
                      </a:r>
                      <a:r>
                        <a:rPr b="1" lang="en-US" sz="1400" spc="-1" strike="noStrike">
                          <a:solidFill>
                            <a:srgbClr val="000000"/>
                          </a:solidFill>
                          <a:latin typeface="Calibri"/>
                        </a:rPr>
                        <a:t>NPMR</a:t>
                      </a:r>
                      <a:r>
                        <a:rPr b="1" lang="en-US" sz="1800" spc="-1" strike="noStrike">
                          <a:solidFill>
                            <a:srgbClr val="000000"/>
                          </a:solidFill>
                          <a:latin typeface="Calibri"/>
                        </a:rPr>
                        <a:t> </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関係性</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70800">
                <a:tc>
                  <a:txBody>
                    <a:bodyPr>
                      <a:noAutofit/>
                    </a:bodyPr>
                    <a:p>
                      <a:pPr>
                        <a:lnSpc>
                          <a:spcPct val="100000"/>
                        </a:lnSpc>
                      </a:pPr>
                      <a:r>
                        <a:rPr b="0" lang="en-US" sz="1800" spc="-1" strike="noStrike">
                          <a:solidFill>
                            <a:srgbClr val="000000"/>
                          </a:solidFill>
                          <a:latin typeface="Calibri"/>
                        </a:rPr>
                        <a:t>CIGS</a:t>
                      </a:r>
                      <a:r>
                        <a:rPr b="0" lang="ja-JP" sz="1800" spc="-1" strike="noStrike">
                          <a:solidFill>
                            <a:srgbClr val="000000"/>
                          </a:solidFill>
                          <a:latin typeface="Calibri"/>
                        </a:rPr>
                        <a:t>電池における</a:t>
                      </a:r>
                      <a:r>
                        <a:rPr b="0" lang="en-US" sz="1800" spc="-1" strike="noStrike">
                          <a:solidFill>
                            <a:srgbClr val="000000"/>
                          </a:solidFill>
                          <a:latin typeface="Calibri"/>
                        </a:rPr>
                        <a:t>In</a:t>
                      </a:r>
                      <a:r>
                        <a:rPr b="0" lang="en-US" sz="1400" spc="-1" strike="noStrike">
                          <a:solidFill>
                            <a:srgbClr val="000000"/>
                          </a:solidFill>
                          <a:latin typeface="Calibri"/>
                        </a:rPr>
                        <a:t>2</a:t>
                      </a:r>
                      <a:r>
                        <a:rPr b="0" lang="en-US" sz="1800" spc="-1" strike="noStrike">
                          <a:solidFill>
                            <a:srgbClr val="000000"/>
                          </a:solidFill>
                          <a:latin typeface="Calibri"/>
                        </a:rPr>
                        <a:t>S</a:t>
                      </a:r>
                      <a:r>
                        <a:rPr b="0" lang="en-US" sz="1400" spc="-1" strike="noStrike">
                          <a:solidFill>
                            <a:srgbClr val="000000"/>
                          </a:solidFill>
                          <a:latin typeface="Calibri"/>
                        </a:rPr>
                        <a:t>3</a:t>
                      </a:r>
                      <a:r>
                        <a:rPr b="0" lang="ja-JP" sz="1800" spc="-1" strike="noStrike">
                          <a:solidFill>
                            <a:srgbClr val="000000"/>
                          </a:solidFill>
                          <a:latin typeface="Calibri"/>
                        </a:rPr>
                        <a:t>の利用</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en-US" sz="1800" spc="-1" strike="noStrike">
                          <a:solidFill>
                            <a:srgbClr val="000000"/>
                          </a:solidFill>
                          <a:latin typeface="Calibri"/>
                        </a:rPr>
                        <a:t>CIGS</a:t>
                      </a:r>
                      <a:r>
                        <a:rPr b="0" lang="ja-JP" sz="1800" spc="-1" strike="noStrike">
                          <a:solidFill>
                            <a:srgbClr val="000000"/>
                          </a:solidFill>
                          <a:latin typeface="Calibri"/>
                        </a:rPr>
                        <a:t>電池における</a:t>
                      </a:r>
                      <a:r>
                        <a:rPr b="0" lang="en-US" sz="1800" spc="-1" strike="noStrike">
                          <a:solidFill>
                            <a:srgbClr val="000000"/>
                          </a:solidFill>
                          <a:latin typeface="Calibri"/>
                        </a:rPr>
                        <a:t>CdS</a:t>
                      </a:r>
                      <a:r>
                        <a:rPr b="0" lang="ja-JP" sz="1800" spc="-1" strike="noStrike">
                          <a:solidFill>
                            <a:srgbClr val="000000"/>
                          </a:solidFill>
                          <a:latin typeface="Calibri"/>
                        </a:rPr>
                        <a:t>の利用</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0.00231</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強い代替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70800">
                <a:tc>
                  <a:txBody>
                    <a:bodyPr>
                      <a:noAutofit/>
                    </a:bodyPr>
                    <a:p>
                      <a:pPr>
                        <a:lnSpc>
                          <a:spcPct val="100000"/>
                        </a:lnSpc>
                      </a:pPr>
                      <a:r>
                        <a:rPr b="0" lang="ja-JP" sz="1800" spc="-1" strike="noStrike">
                          <a:solidFill>
                            <a:srgbClr val="000000"/>
                          </a:solidFill>
                          <a:latin typeface="Calibri"/>
                        </a:rPr>
                        <a:t>多結晶シリコン太陽電池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低分子蒸着型有機薄膜太陽電池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0.00120</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弱い代替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70800">
                <a:tc>
                  <a:txBody>
                    <a:bodyPr>
                      <a:noAutofit/>
                    </a:bodyPr>
                    <a:p>
                      <a:pPr>
                        <a:lnSpc>
                          <a:spcPct val="100000"/>
                        </a:lnSpc>
                      </a:pPr>
                      <a:r>
                        <a:rPr b="0" lang="ja-JP" sz="1800" spc="-1" strike="noStrike">
                          <a:solidFill>
                            <a:srgbClr val="000000"/>
                          </a:solidFill>
                          <a:latin typeface="Calibri"/>
                        </a:rPr>
                        <a:t>有機薄膜太陽電池のアクセプター</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高分子塗布型有機薄膜太陽電池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0.00001</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349" name="CustomShape 4"/>
          <p:cNvSpPr/>
          <p:nvPr/>
        </p:nvSpPr>
        <p:spPr>
          <a:xfrm>
            <a:off x="312480" y="1796400"/>
            <a:ext cx="1156680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因果性の値を大きくすると、推定した影響と分野の文献数の変動が合致した組が多く推定された</a:t>
            </a:r>
            <a:endParaRPr b="0" lang="en-US" sz="2000" spc="-1" strike="noStrike">
              <a:latin typeface="Arial"/>
            </a:endParaRPr>
          </a:p>
        </p:txBody>
      </p:sp>
      <p:sp>
        <p:nvSpPr>
          <p:cNvPr id="350" name="CustomShape 5"/>
          <p:cNvSpPr/>
          <p:nvPr/>
        </p:nvSpPr>
        <p:spPr>
          <a:xfrm>
            <a:off x="2008440" y="3874680"/>
            <a:ext cx="800280" cy="80028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pc="-1" strike="noStrike">
                <a:solidFill>
                  <a:srgbClr val="000000"/>
                </a:solidFill>
                <a:latin typeface="Calibri"/>
              </a:rPr>
              <a:t>C</a:t>
            </a:r>
            <a:r>
              <a:rPr b="1" i="1" lang="en-US" sz="1800" spc="-1" strike="noStrike">
                <a:solidFill>
                  <a:srgbClr val="000000"/>
                </a:solidFill>
                <a:latin typeface="Calibri"/>
              </a:rPr>
              <a:t>ef</a:t>
            </a:r>
            <a:endParaRPr b="0" lang="en-US" sz="1800" spc="-1" strike="noStrike">
              <a:latin typeface="Arial"/>
            </a:endParaRPr>
          </a:p>
        </p:txBody>
      </p:sp>
      <p:sp>
        <p:nvSpPr>
          <p:cNvPr id="351" name="CustomShape 6"/>
          <p:cNvSpPr/>
          <p:nvPr/>
        </p:nvSpPr>
        <p:spPr>
          <a:xfrm>
            <a:off x="2008440" y="2794320"/>
            <a:ext cx="800280" cy="80028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pc="-1" strike="noStrike">
                <a:solidFill>
                  <a:srgbClr val="000000"/>
                </a:solidFill>
                <a:latin typeface="Calibri"/>
              </a:rPr>
              <a:t>C</a:t>
            </a:r>
            <a:r>
              <a:rPr b="1" i="1" lang="en-US" sz="1800" spc="-1" strike="noStrike">
                <a:solidFill>
                  <a:srgbClr val="000000"/>
                </a:solidFill>
                <a:latin typeface="Calibri"/>
              </a:rPr>
              <a:t>ca</a:t>
            </a:r>
            <a:endParaRPr b="0" lang="en-US" sz="1800" spc="-1" strike="noStrike">
              <a:latin typeface="Arial"/>
            </a:endParaRPr>
          </a:p>
        </p:txBody>
      </p:sp>
      <p:sp>
        <p:nvSpPr>
          <p:cNvPr id="352" name="CustomShape 7"/>
          <p:cNvSpPr/>
          <p:nvPr/>
        </p:nvSpPr>
        <p:spPr>
          <a:xfrm>
            <a:off x="498240" y="2172240"/>
            <a:ext cx="3619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en-US" sz="1800" spc="-1" strike="noStrike">
                <a:solidFill>
                  <a:srgbClr val="000000"/>
                </a:solidFill>
                <a:latin typeface="Calibri"/>
              </a:rPr>
              <a:t>Cca</a:t>
            </a:r>
            <a:r>
              <a:rPr b="0" lang="ja-JP" sz="1800" spc="-1" strike="noStrike">
                <a:solidFill>
                  <a:srgbClr val="000000"/>
                </a:solidFill>
                <a:latin typeface="Calibri"/>
              </a:rPr>
              <a:t>から</a:t>
            </a:r>
            <a:r>
              <a:rPr b="1" i="1" lang="en-US" sz="1800" spc="-1" strike="noStrike">
                <a:solidFill>
                  <a:srgbClr val="000000"/>
                </a:solidFill>
                <a:latin typeface="Calibri"/>
              </a:rPr>
              <a:t>Cef</a:t>
            </a:r>
            <a:r>
              <a:rPr b="0" lang="ja-JP" sz="1800" spc="-1" strike="noStrike">
                <a:solidFill>
                  <a:srgbClr val="000000"/>
                </a:solidFill>
                <a:latin typeface="Calibri"/>
              </a:rPr>
              <a:t>に対して関心が移行していた分野の組を取得</a:t>
            </a:r>
            <a:r>
              <a:rPr b="0" lang="en-US" sz="1800" spc="-1" strike="noStrike">
                <a:solidFill>
                  <a:srgbClr val="000000"/>
                </a:solidFill>
                <a:latin typeface="Calibri"/>
              </a:rPr>
              <a:t>(Solar cell)</a:t>
            </a:r>
            <a:endParaRPr b="0" lang="en-US" sz="1800" spc="-1" strike="noStrike">
              <a:latin typeface="Arial"/>
            </a:endParaRPr>
          </a:p>
        </p:txBody>
      </p:sp>
      <p:sp>
        <p:nvSpPr>
          <p:cNvPr id="353" name="CustomShape 8"/>
          <p:cNvSpPr/>
          <p:nvPr/>
        </p:nvSpPr>
        <p:spPr>
          <a:xfrm>
            <a:off x="4649400" y="2142720"/>
            <a:ext cx="190440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全体に対する</a:t>
            </a:r>
            <a:endParaRPr b="0" lang="en-US" sz="2000" spc="-1" strike="noStrike">
              <a:latin typeface="Arial"/>
            </a:endParaRPr>
          </a:p>
          <a:p>
            <a:pPr algn="ctr">
              <a:lnSpc>
                <a:spcPct val="100000"/>
              </a:lnSpc>
            </a:pPr>
            <a:r>
              <a:rPr b="0" lang="ja-JP" sz="2000" spc="-1" strike="noStrike">
                <a:solidFill>
                  <a:srgbClr val="000000"/>
                </a:solidFill>
                <a:latin typeface="Calibri"/>
              </a:rPr>
              <a:t>成長率が</a:t>
            </a:r>
            <a:endParaRPr b="0" lang="en-US" sz="2000" spc="-1" strike="noStrike">
              <a:latin typeface="Arial"/>
            </a:endParaRPr>
          </a:p>
        </p:txBody>
      </p:sp>
      <p:sp>
        <p:nvSpPr>
          <p:cNvPr id="354" name="CustomShape 9"/>
          <p:cNvSpPr/>
          <p:nvPr/>
        </p:nvSpPr>
        <p:spPr>
          <a:xfrm>
            <a:off x="5119560" y="2934720"/>
            <a:ext cx="97704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ja-JP" sz="2800" spc="-1" strike="noStrike">
                <a:solidFill>
                  <a:srgbClr val="ff0000"/>
                </a:solidFill>
                <a:latin typeface="Calibri"/>
              </a:rPr>
              <a:t>高い</a:t>
            </a:r>
            <a:endParaRPr b="0" lang="en-US" sz="2800" spc="-1" strike="noStrike">
              <a:latin typeface="Arial"/>
            </a:endParaRPr>
          </a:p>
        </p:txBody>
      </p:sp>
      <p:sp>
        <p:nvSpPr>
          <p:cNvPr id="355" name="CustomShape 10"/>
          <p:cNvSpPr/>
          <p:nvPr/>
        </p:nvSpPr>
        <p:spPr>
          <a:xfrm>
            <a:off x="5119560" y="4013280"/>
            <a:ext cx="97704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ja-JP" sz="2800" spc="-1" strike="noStrike">
                <a:solidFill>
                  <a:srgbClr val="5b9bd5"/>
                </a:solidFill>
                <a:latin typeface="Calibri"/>
              </a:rPr>
              <a:t>低い</a:t>
            </a:r>
            <a:endParaRPr b="0" lang="en-US" sz="2800" spc="-1" strike="noStrike">
              <a:latin typeface="Arial"/>
            </a:endParaRPr>
          </a:p>
        </p:txBody>
      </p:sp>
      <p:sp>
        <p:nvSpPr>
          <p:cNvPr id="356" name="CustomShape 11"/>
          <p:cNvSpPr/>
          <p:nvPr/>
        </p:nvSpPr>
        <p:spPr>
          <a:xfrm>
            <a:off x="4832640" y="4517280"/>
            <a:ext cx="153828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分野の組</a:t>
            </a:r>
            <a:endParaRPr b="0" lang="en-US" sz="2000" spc="-1" strike="noStrike">
              <a:latin typeface="Arial"/>
            </a:endParaRPr>
          </a:p>
          <a:p>
            <a:pPr algn="ctr">
              <a:lnSpc>
                <a:spcPct val="100000"/>
              </a:lnSpc>
            </a:pPr>
            <a:r>
              <a:rPr b="0" lang="ja-JP" sz="2000" spc="-1" strike="noStrike">
                <a:solidFill>
                  <a:srgbClr val="000000"/>
                </a:solidFill>
                <a:latin typeface="Calibri"/>
              </a:rPr>
              <a:t>の割合</a:t>
            </a:r>
            <a:endParaRPr b="0" lang="en-US" sz="2000" spc="-1" strike="noStrike">
              <a:latin typeface="Arial"/>
            </a:endParaRPr>
          </a:p>
        </p:txBody>
      </p:sp>
      <p:sp>
        <p:nvSpPr>
          <p:cNvPr id="357" name="CustomShape 12"/>
          <p:cNvSpPr/>
          <p:nvPr/>
        </p:nvSpPr>
        <p:spPr>
          <a:xfrm>
            <a:off x="225000" y="2840400"/>
            <a:ext cx="1904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影響を</a:t>
            </a:r>
            <a:r>
              <a:rPr b="1" lang="ja-JP" sz="2000" spc="-1" strike="noStrike">
                <a:solidFill>
                  <a:srgbClr val="000000"/>
                </a:solidFill>
                <a:latin typeface="Calibri"/>
              </a:rPr>
              <a:t>与える</a:t>
            </a:r>
            <a:endParaRPr b="0" lang="en-US" sz="2000" spc="-1" strike="noStrike">
              <a:latin typeface="Arial"/>
            </a:endParaRPr>
          </a:p>
          <a:p>
            <a:pPr>
              <a:lnSpc>
                <a:spcPct val="100000"/>
              </a:lnSpc>
            </a:pPr>
            <a:r>
              <a:rPr b="0" lang="ja-JP" sz="2000" spc="-1" strike="noStrike">
                <a:solidFill>
                  <a:srgbClr val="000000"/>
                </a:solidFill>
                <a:latin typeface="Calibri"/>
              </a:rPr>
              <a:t>分野</a:t>
            </a:r>
            <a:endParaRPr b="0" lang="en-US" sz="2000" spc="-1" strike="noStrike">
              <a:latin typeface="Arial"/>
            </a:endParaRPr>
          </a:p>
        </p:txBody>
      </p:sp>
      <p:sp>
        <p:nvSpPr>
          <p:cNvPr id="358" name="CustomShape 13"/>
          <p:cNvSpPr/>
          <p:nvPr/>
        </p:nvSpPr>
        <p:spPr>
          <a:xfrm>
            <a:off x="216360" y="4035240"/>
            <a:ext cx="1904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影響を</a:t>
            </a:r>
            <a:r>
              <a:rPr b="1" lang="ja-JP" sz="2000" spc="-1" strike="noStrike">
                <a:solidFill>
                  <a:srgbClr val="000000"/>
                </a:solidFill>
                <a:latin typeface="Calibri"/>
              </a:rPr>
              <a:t>受ける</a:t>
            </a:r>
            <a:endParaRPr b="0" lang="en-US" sz="2000" spc="-1" strike="noStrike">
              <a:latin typeface="Arial"/>
            </a:endParaRPr>
          </a:p>
          <a:p>
            <a:pPr>
              <a:lnSpc>
                <a:spcPct val="100000"/>
              </a:lnSpc>
            </a:pPr>
            <a:r>
              <a:rPr b="0" lang="ja-JP" sz="2000" spc="-1" strike="noStrike">
                <a:solidFill>
                  <a:srgbClr val="000000"/>
                </a:solidFill>
                <a:latin typeface="Calibri"/>
              </a:rPr>
              <a:t>分野</a:t>
            </a:r>
            <a:endParaRPr b="0" lang="en-US" sz="2000" spc="-1" strike="noStrike">
              <a:latin typeface="Arial"/>
            </a:endParaRPr>
          </a:p>
        </p:txBody>
      </p:sp>
      <p:sp>
        <p:nvSpPr>
          <p:cNvPr id="359" name="CustomShape 14"/>
          <p:cNvSpPr/>
          <p:nvPr/>
        </p:nvSpPr>
        <p:spPr>
          <a:xfrm>
            <a:off x="3977280" y="2544120"/>
            <a:ext cx="741600" cy="214020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graphicFrame>
        <p:nvGraphicFramePr>
          <p:cNvPr id="360" name="Chart 62"/>
          <p:cNvGraphicFramePr/>
          <p:nvPr/>
        </p:nvGraphicFramePr>
        <p:xfrm>
          <a:off x="6841800" y="2333160"/>
          <a:ext cx="4571640" cy="2299680"/>
        </p:xfrm>
        <a:graphic>
          <a:graphicData uri="http://schemas.openxmlformats.org/drawingml/2006/chart">
            <c:chart xmlns:c="http://schemas.openxmlformats.org/drawingml/2006/chart" xmlns:r="http://schemas.openxmlformats.org/officeDocument/2006/relationships" r:id="rId1"/>
          </a:graphicData>
        </a:graphic>
      </p:graphicFrame>
      <p:sp>
        <p:nvSpPr>
          <p:cNvPr id="361" name="CustomShape 15"/>
          <p:cNvSpPr/>
          <p:nvPr/>
        </p:nvSpPr>
        <p:spPr>
          <a:xfrm>
            <a:off x="6288480" y="470052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C</a:t>
            </a:r>
            <a:r>
              <a:rPr b="0" lang="en-US" sz="1200" spc="-1" strike="noStrike">
                <a:solidFill>
                  <a:srgbClr val="000000"/>
                </a:solidFill>
                <a:latin typeface="Calibri"/>
              </a:rPr>
              <a:t>NPMR</a:t>
            </a:r>
            <a:r>
              <a:rPr b="0" lang="en-US" sz="1800" spc="-1" strike="noStrike">
                <a:solidFill>
                  <a:srgbClr val="000000"/>
                </a:solidFill>
                <a:latin typeface="Calibri"/>
              </a:rPr>
              <a:t> </a:t>
            </a:r>
            <a:r>
              <a:rPr b="0" lang="en-US" sz="1400" spc="-1" strike="noStrike">
                <a:solidFill>
                  <a:srgbClr val="000000"/>
                </a:solidFill>
                <a:latin typeface="Calibri"/>
              </a:rPr>
              <a:t>≧</a:t>
            </a:r>
            <a:r>
              <a:rPr b="0" lang="en-US" sz="1800" spc="-1" strike="noStrike">
                <a:solidFill>
                  <a:srgbClr val="000000"/>
                </a:solidFill>
                <a:latin typeface="Calibri"/>
              </a:rPr>
              <a:t> </a:t>
            </a:r>
            <a:endParaRPr b="0" lang="en-US" sz="1800" spc="-1" strike="noStrike">
              <a:latin typeface="Arial"/>
            </a:endParaRPr>
          </a:p>
        </p:txBody>
      </p:sp>
      <p:sp>
        <p:nvSpPr>
          <p:cNvPr id="362" name="CustomShape 16"/>
          <p:cNvSpPr/>
          <p:nvPr/>
        </p:nvSpPr>
        <p:spPr>
          <a:xfrm>
            <a:off x="7482600" y="470052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p:txBody>
      </p:sp>
      <p:sp>
        <p:nvSpPr>
          <p:cNvPr id="363" name="CustomShape 17"/>
          <p:cNvSpPr/>
          <p:nvPr/>
        </p:nvSpPr>
        <p:spPr>
          <a:xfrm>
            <a:off x="8757000" y="470052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0.001</a:t>
            </a:r>
            <a:endParaRPr b="0" lang="en-US" sz="1800" spc="-1" strike="noStrike">
              <a:latin typeface="Arial"/>
            </a:endParaRPr>
          </a:p>
        </p:txBody>
      </p:sp>
      <p:sp>
        <p:nvSpPr>
          <p:cNvPr id="364" name="CustomShape 18"/>
          <p:cNvSpPr/>
          <p:nvPr/>
        </p:nvSpPr>
        <p:spPr>
          <a:xfrm>
            <a:off x="10047600" y="470052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0.003</a:t>
            </a:r>
            <a:endParaRPr b="0" lang="en-US" sz="1800" spc="-1" strike="noStrike">
              <a:latin typeface="Arial"/>
            </a:endParaRPr>
          </a:p>
        </p:txBody>
      </p:sp>
      <p:sp>
        <p:nvSpPr>
          <p:cNvPr id="365" name="CustomShape 19"/>
          <p:cNvSpPr/>
          <p:nvPr/>
        </p:nvSpPr>
        <p:spPr>
          <a:xfrm flipV="1">
            <a:off x="8219520" y="3012840"/>
            <a:ext cx="907560" cy="4395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66" name="CustomShape 20"/>
          <p:cNvSpPr/>
          <p:nvPr/>
        </p:nvSpPr>
        <p:spPr>
          <a:xfrm>
            <a:off x="7570800" y="286020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0.32</a:t>
            </a:r>
            <a:endParaRPr b="0" lang="en-US" sz="2000" spc="-1" strike="noStrike">
              <a:latin typeface="Arial"/>
            </a:endParaRPr>
          </a:p>
        </p:txBody>
      </p:sp>
      <p:sp>
        <p:nvSpPr>
          <p:cNvPr id="367" name="CustomShape 21"/>
          <p:cNvSpPr/>
          <p:nvPr/>
        </p:nvSpPr>
        <p:spPr>
          <a:xfrm>
            <a:off x="8861040" y="245124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0.45</a:t>
            </a:r>
            <a:endParaRPr b="0" lang="en-US" sz="2000" spc="-1" strike="noStrike">
              <a:latin typeface="Arial"/>
            </a:endParaRPr>
          </a:p>
        </p:txBody>
      </p:sp>
      <p:sp>
        <p:nvSpPr>
          <p:cNvPr id="368" name="CustomShape 22"/>
          <p:cNvSpPr/>
          <p:nvPr/>
        </p:nvSpPr>
        <p:spPr>
          <a:xfrm>
            <a:off x="10151640" y="219924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0.51</a:t>
            </a:r>
            <a:endParaRPr b="0" lang="en-US" sz="2000" spc="-1" strike="noStrike">
              <a:latin typeface="Arial"/>
            </a:endParaRPr>
          </a:p>
        </p:txBody>
      </p:sp>
      <p:sp>
        <p:nvSpPr>
          <p:cNvPr id="369" name="CustomShape 23"/>
          <p:cNvSpPr/>
          <p:nvPr/>
        </p:nvSpPr>
        <p:spPr>
          <a:xfrm flipV="1">
            <a:off x="9531720" y="2750040"/>
            <a:ext cx="880200" cy="27540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70" name="CustomShape 24"/>
          <p:cNvSpPr/>
          <p:nvPr/>
        </p:nvSpPr>
        <p:spPr>
          <a:xfrm>
            <a:off x="8757000" y="5679000"/>
            <a:ext cx="774360" cy="24012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371" name="CustomShape 25"/>
          <p:cNvSpPr/>
          <p:nvPr/>
        </p:nvSpPr>
        <p:spPr>
          <a:xfrm>
            <a:off x="8757000" y="6042240"/>
            <a:ext cx="498960" cy="26460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372" name="CustomShape 26"/>
          <p:cNvSpPr/>
          <p:nvPr/>
        </p:nvSpPr>
        <p:spPr>
          <a:xfrm>
            <a:off x="8757000" y="6405480"/>
            <a:ext cx="103680" cy="30168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373" name="CustomShape 27"/>
          <p:cNvSpPr/>
          <p:nvPr/>
        </p:nvSpPr>
        <p:spPr>
          <a:xfrm>
            <a:off x="2064960" y="3635280"/>
            <a:ext cx="687600" cy="231120"/>
          </a:xfrm>
          <a:prstGeom prst="upArrow">
            <a:avLst>
              <a:gd name="adj1" fmla="val 50000"/>
              <a:gd name="adj2" fmla="val 50000"/>
            </a:avLst>
          </a:prstGeom>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因果関係が認められた分野間の意味的な影響の推定における考察</a:t>
            </a:r>
            <a:endParaRPr b="0" lang="en-US" sz="2800" spc="-1" strike="noStrike">
              <a:solidFill>
                <a:srgbClr val="000000"/>
              </a:solidFill>
              <a:latin typeface="Calibri"/>
            </a:endParaRPr>
          </a:p>
        </p:txBody>
      </p:sp>
      <p:sp>
        <p:nvSpPr>
          <p:cNvPr id="375" name="CustomShape 2"/>
          <p:cNvSpPr/>
          <p:nvPr/>
        </p:nvSpPr>
        <p:spPr>
          <a:xfrm>
            <a:off x="312480" y="2084400"/>
            <a:ext cx="113817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000" spc="-1" strike="noStrike">
                <a:solidFill>
                  <a:srgbClr val="000000"/>
                </a:solidFill>
                <a:latin typeface="Calibri"/>
              </a:rPr>
              <a:t>3</a:t>
            </a:r>
            <a:r>
              <a:rPr b="0" lang="ja-JP" sz="2000" spc="-1" strike="noStrike">
                <a:solidFill>
                  <a:srgbClr val="000000"/>
                </a:solidFill>
                <a:latin typeface="Calibri"/>
              </a:rPr>
              <a:t>種類の意味的な影響</a:t>
            </a:r>
            <a:endParaRPr b="0" lang="en-US" sz="2000" spc="-1" strike="noStrike">
              <a:latin typeface="Arial"/>
            </a:endParaRPr>
          </a:p>
        </p:txBody>
      </p:sp>
      <p:sp>
        <p:nvSpPr>
          <p:cNvPr id="376" name="CustomShape 3"/>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提案手法によって推定した分野間の意味的な影響は①分野の代替、②分野の応用・発展、③組み合わせによる相互成長の</a:t>
            </a:r>
            <a:r>
              <a:rPr b="0" lang="en-US" sz="2000" spc="-1" strike="noStrike">
                <a:solidFill>
                  <a:srgbClr val="000000"/>
                </a:solidFill>
                <a:latin typeface="Calibri"/>
              </a:rPr>
              <a:t>3</a:t>
            </a:r>
            <a:r>
              <a:rPr b="0" lang="ja-JP" sz="2000" spc="-1" strike="noStrike">
                <a:solidFill>
                  <a:srgbClr val="000000"/>
                </a:solidFill>
                <a:latin typeface="Calibri"/>
              </a:rPr>
              <a:t>種類が存在した。</a:t>
            </a:r>
            <a:endParaRPr b="0" lang="en-US" sz="2000" spc="-1" strike="noStrike">
              <a:latin typeface="Arial"/>
            </a:endParaRPr>
          </a:p>
        </p:txBody>
      </p:sp>
      <p:graphicFrame>
        <p:nvGraphicFramePr>
          <p:cNvPr id="377" name="Table 4"/>
          <p:cNvGraphicFramePr/>
          <p:nvPr/>
        </p:nvGraphicFramePr>
        <p:xfrm>
          <a:off x="312480" y="2990160"/>
          <a:ext cx="11566800" cy="2134800"/>
        </p:xfrm>
        <a:graphic>
          <a:graphicData uri="http://schemas.openxmlformats.org/drawingml/2006/table">
            <a:tbl>
              <a:tblPr/>
              <a:tblGrid>
                <a:gridCol w="3633840"/>
                <a:gridCol w="3432960"/>
                <a:gridCol w="1555920"/>
                <a:gridCol w="2944080"/>
              </a:tblGrid>
              <a:tr h="526320">
                <a:tc>
                  <a:txBody>
                    <a:bodyPr>
                      <a:noAutofit/>
                    </a:bodyPr>
                    <a:p>
                      <a:pPr>
                        <a:lnSpc>
                          <a:spcPct val="100000"/>
                        </a:lnSpc>
                      </a:pPr>
                      <a:r>
                        <a:rPr b="1" lang="ja-JP" sz="1800" spc="-1" strike="noStrike">
                          <a:solidFill>
                            <a:srgbClr val="000000"/>
                          </a:solidFill>
                          <a:latin typeface="Calibri"/>
                        </a:rPr>
                        <a:t>影響を与える分野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ca</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影響を受ける分野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ef</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推定した関係</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意味的な影響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526320">
                <a:tc>
                  <a:txBody>
                    <a:bodyPr>
                      <a:noAutofit/>
                    </a:bodyPr>
                    <a:p>
                      <a:pPr>
                        <a:lnSpc>
                          <a:spcPct val="100000"/>
                        </a:lnSpc>
                      </a:pPr>
                      <a:r>
                        <a:rPr b="0" lang="en-US" sz="1800" spc="-1" strike="noStrike">
                          <a:solidFill>
                            <a:srgbClr val="000000"/>
                          </a:solidFill>
                          <a:latin typeface="Calibri"/>
                        </a:rPr>
                        <a:t>CIGS</a:t>
                      </a:r>
                      <a:r>
                        <a:rPr b="0" lang="ja-JP" sz="1800" spc="-1" strike="noStrike">
                          <a:solidFill>
                            <a:srgbClr val="000000"/>
                          </a:solidFill>
                          <a:latin typeface="Calibri"/>
                        </a:rPr>
                        <a:t>電池における</a:t>
                      </a:r>
                      <a:r>
                        <a:rPr b="0" lang="en-US" sz="1800" spc="-1" strike="noStrike">
                          <a:solidFill>
                            <a:srgbClr val="000000"/>
                          </a:solidFill>
                          <a:latin typeface="Calibri"/>
                        </a:rPr>
                        <a:t>In</a:t>
                      </a:r>
                      <a:r>
                        <a:rPr b="0" lang="en-US" sz="1400" spc="-1" strike="noStrike">
                          <a:solidFill>
                            <a:srgbClr val="000000"/>
                          </a:solidFill>
                          <a:latin typeface="Calibri"/>
                        </a:rPr>
                        <a:t>2</a:t>
                      </a:r>
                      <a:r>
                        <a:rPr b="0" lang="en-US" sz="1800" spc="-1" strike="noStrike">
                          <a:solidFill>
                            <a:srgbClr val="000000"/>
                          </a:solidFill>
                          <a:latin typeface="Calibri"/>
                        </a:rPr>
                        <a:t>S</a:t>
                      </a:r>
                      <a:r>
                        <a:rPr b="0" lang="en-US" sz="1400" spc="-1" strike="noStrike">
                          <a:solidFill>
                            <a:srgbClr val="000000"/>
                          </a:solidFill>
                          <a:latin typeface="Calibri"/>
                        </a:rPr>
                        <a:t>3</a:t>
                      </a:r>
                      <a:r>
                        <a:rPr b="0" lang="ja-JP" sz="1800" spc="-1" strike="noStrike">
                          <a:solidFill>
                            <a:srgbClr val="000000"/>
                          </a:solidFill>
                          <a:latin typeface="Calibri"/>
                        </a:rPr>
                        <a:t>の利用</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en-US" sz="1800" spc="-1" strike="noStrike">
                          <a:solidFill>
                            <a:srgbClr val="000000"/>
                          </a:solidFill>
                          <a:latin typeface="Calibri"/>
                        </a:rPr>
                        <a:t>CIGS</a:t>
                      </a:r>
                      <a:r>
                        <a:rPr b="0" lang="ja-JP" sz="1800" spc="-1" strike="noStrike">
                          <a:solidFill>
                            <a:srgbClr val="000000"/>
                          </a:solidFill>
                          <a:latin typeface="Calibri"/>
                        </a:rPr>
                        <a:t>電池における</a:t>
                      </a:r>
                      <a:r>
                        <a:rPr b="0" lang="en-US" sz="1800" spc="-1" strike="noStrike">
                          <a:solidFill>
                            <a:srgbClr val="000000"/>
                          </a:solidFill>
                          <a:latin typeface="Calibri"/>
                        </a:rPr>
                        <a:t>CdS</a:t>
                      </a:r>
                      <a:r>
                        <a:rPr b="0" lang="ja-JP" sz="1800" spc="-1" strike="noStrike">
                          <a:solidFill>
                            <a:srgbClr val="000000"/>
                          </a:solidFill>
                          <a:latin typeface="Calibri"/>
                        </a:rPr>
                        <a:t>の利用</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関心移行</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分野の代替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526320">
                <a:tc>
                  <a:txBody>
                    <a:bodyPr>
                      <a:noAutofit/>
                    </a:bodyPr>
                    <a:p>
                      <a:pPr>
                        <a:lnSpc>
                          <a:spcPct val="100000"/>
                        </a:lnSpc>
                      </a:pPr>
                      <a:r>
                        <a:rPr b="0" lang="ja-JP" sz="1800" spc="-1" strike="noStrike">
                          <a:solidFill>
                            <a:srgbClr val="000000"/>
                          </a:solidFill>
                          <a:latin typeface="Calibri"/>
                        </a:rPr>
                        <a:t>有機薄膜太陽電池のアクセプター</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高分子塗布型有機薄膜太陽電池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関心移行</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1" lang="ja-JP" sz="1800" spc="-1" strike="noStrike">
                          <a:solidFill>
                            <a:srgbClr val="ff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555840">
                <a:tc>
                  <a:txBody>
                    <a:bodyPr>
                      <a:noAutofit/>
                    </a:bodyPr>
                    <a:p>
                      <a:pPr>
                        <a:lnSpc>
                          <a:spcPct val="100000"/>
                        </a:lnSpc>
                      </a:pPr>
                      <a:r>
                        <a:rPr b="0" lang="ja-JP" sz="1800" spc="-1" strike="noStrike">
                          <a:solidFill>
                            <a:srgbClr val="000000"/>
                          </a:solidFill>
                          <a:latin typeface="Calibri"/>
                        </a:rPr>
                        <a:t>高分子塗布型有機薄膜太陽電池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1800" spc="-1" strike="noStrike">
                          <a:solidFill>
                            <a:srgbClr val="000000"/>
                          </a:solidFill>
                          <a:latin typeface="Calibri"/>
                        </a:rPr>
                        <a:t>量子ドット構造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関心増加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組み合わせによる相互成長</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因果関係が認められた分野間の意味的な影響の推定における考察</a:t>
            </a:r>
            <a:endParaRPr b="0" lang="en-US" sz="2800" spc="-1" strike="noStrike">
              <a:solidFill>
                <a:srgbClr val="000000"/>
              </a:solidFill>
              <a:latin typeface="Calibri"/>
            </a:endParaRPr>
          </a:p>
        </p:txBody>
      </p:sp>
      <p:sp>
        <p:nvSpPr>
          <p:cNvPr id="379"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提案手法において用いた</a:t>
            </a:r>
            <a:r>
              <a:rPr b="0" lang="en-US" sz="2000" spc="-1" strike="noStrike">
                <a:solidFill>
                  <a:srgbClr val="000000"/>
                </a:solidFill>
                <a:latin typeface="Calibri"/>
              </a:rPr>
              <a:t>3</a:t>
            </a:r>
            <a:r>
              <a:rPr b="0" lang="ja-JP" sz="2000" spc="-1" strike="noStrike">
                <a:solidFill>
                  <a:srgbClr val="000000"/>
                </a:solidFill>
                <a:latin typeface="Calibri"/>
              </a:rPr>
              <a:t>つの指標については、指標によって推定される分野間の影響が異なるため、</a:t>
            </a:r>
            <a:r>
              <a:rPr b="0" lang="en-US" sz="2000" spc="-1" strike="noStrike">
                <a:solidFill>
                  <a:srgbClr val="000000"/>
                </a:solidFill>
                <a:latin typeface="Calibri"/>
              </a:rPr>
              <a:t>3</a:t>
            </a:r>
            <a:r>
              <a:rPr b="0" lang="ja-JP" sz="2000" spc="-1" strike="noStrike">
                <a:solidFill>
                  <a:srgbClr val="000000"/>
                </a:solidFill>
                <a:latin typeface="Calibri"/>
              </a:rPr>
              <a:t>つの指標を合わせて用いるのが望ましい。</a:t>
            </a:r>
            <a:endParaRPr b="0" lang="en-US" sz="2000" spc="-1" strike="noStrike">
              <a:latin typeface="Arial"/>
            </a:endParaRPr>
          </a:p>
        </p:txBody>
      </p:sp>
      <p:sp>
        <p:nvSpPr>
          <p:cNvPr id="380" name="CustomShape 3"/>
          <p:cNvSpPr/>
          <p:nvPr/>
        </p:nvSpPr>
        <p:spPr>
          <a:xfrm>
            <a:off x="312480" y="5932080"/>
            <a:ext cx="11566800" cy="700200"/>
          </a:xfrm>
          <a:prstGeom prst="rect">
            <a:avLst/>
          </a:prstGeom>
          <a:noFill/>
          <a:ln>
            <a:solidFill>
              <a:schemeClr val="accent1"/>
            </a:solid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指標によって推定できる影響が異なり、全ての指標を用いた時に最も精度が高い</a:t>
            </a:r>
            <a:endParaRPr b="0" lang="en-US" sz="2000" spc="-1" strike="noStrike">
              <a:latin typeface="Arial"/>
            </a:endParaRPr>
          </a:p>
          <a:p>
            <a:pPr marL="343080" indent="-342720">
              <a:lnSpc>
                <a:spcPct val="100000"/>
              </a:lnSpc>
              <a:buClr>
                <a:srgbClr val="000000"/>
              </a:buClr>
              <a:buFont typeface="Wingdings" charset="2"/>
              <a:buChar char=""/>
            </a:pPr>
            <a:r>
              <a:rPr b="0" lang="ja-JP" sz="2000" spc="-1" strike="noStrike">
                <a:solidFill>
                  <a:srgbClr val="000000"/>
                </a:solidFill>
                <a:latin typeface="Calibri"/>
              </a:rPr>
              <a:t>個別の指標に着目した場合も、正確に分野間の影響を推定できる指標がデータセット毎に異なる</a:t>
            </a:r>
            <a:endParaRPr b="0" lang="en-US" sz="2000" spc="-1" strike="noStrike">
              <a:latin typeface="Arial"/>
            </a:endParaRPr>
          </a:p>
        </p:txBody>
      </p:sp>
      <p:graphicFrame>
        <p:nvGraphicFramePr>
          <p:cNvPr id="381" name="Chart 11"/>
          <p:cNvGraphicFramePr/>
          <p:nvPr/>
        </p:nvGraphicFramePr>
        <p:xfrm>
          <a:off x="729360" y="1743840"/>
          <a:ext cx="5028840" cy="37897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82" name="Chart 12"/>
          <p:cNvGraphicFramePr/>
          <p:nvPr/>
        </p:nvGraphicFramePr>
        <p:xfrm>
          <a:off x="6850440" y="1743840"/>
          <a:ext cx="5028840" cy="3789720"/>
        </p:xfrm>
        <a:graphic>
          <a:graphicData uri="http://schemas.openxmlformats.org/drawingml/2006/chart">
            <c:chart xmlns:c="http://schemas.openxmlformats.org/drawingml/2006/chart" xmlns:r="http://schemas.openxmlformats.org/officeDocument/2006/relationships" r:id="rId2"/>
          </a:graphicData>
        </a:graphic>
      </p:graphicFrame>
      <p:sp>
        <p:nvSpPr>
          <p:cNvPr id="383" name="CustomShape 4"/>
          <p:cNvSpPr/>
          <p:nvPr/>
        </p:nvSpPr>
        <p:spPr>
          <a:xfrm>
            <a:off x="5951520" y="3204000"/>
            <a:ext cx="11059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F</a:t>
            </a:r>
            <a:r>
              <a:rPr b="0" lang="ja-JP" sz="2000" spc="-1" strike="noStrike">
                <a:solidFill>
                  <a:srgbClr val="000000"/>
                </a:solidFill>
                <a:latin typeface="Calibri"/>
              </a:rPr>
              <a:t>値 </a:t>
            </a:r>
            <a:endParaRPr b="0" lang="en-US" sz="2000" spc="-1" strike="noStrike">
              <a:latin typeface="Arial"/>
            </a:endParaRPr>
          </a:p>
        </p:txBody>
      </p:sp>
      <p:sp>
        <p:nvSpPr>
          <p:cNvPr id="384" name="CustomShape 5"/>
          <p:cNvSpPr/>
          <p:nvPr/>
        </p:nvSpPr>
        <p:spPr>
          <a:xfrm>
            <a:off x="-16560" y="3204000"/>
            <a:ext cx="11059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F</a:t>
            </a:r>
            <a:r>
              <a:rPr b="0" lang="ja-JP" sz="2000" spc="-1" strike="noStrike">
                <a:solidFill>
                  <a:srgbClr val="000000"/>
                </a:solidFill>
                <a:latin typeface="Calibri"/>
              </a:rPr>
              <a:t>値 </a:t>
            </a:r>
            <a:endParaRPr b="0" lang="en-US" sz="2000" spc="-1" strike="noStrike">
              <a:latin typeface="Arial"/>
            </a:endParaRPr>
          </a:p>
        </p:txBody>
      </p:sp>
      <p:sp>
        <p:nvSpPr>
          <p:cNvPr id="385" name="CustomShape 6"/>
          <p:cNvSpPr/>
          <p:nvPr/>
        </p:nvSpPr>
        <p:spPr>
          <a:xfrm>
            <a:off x="-5984640" y="3492720"/>
            <a:ext cx="11059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F</a:t>
            </a:r>
            <a:r>
              <a:rPr b="0" lang="ja-JP" sz="2000" spc="-1" strike="noStrike">
                <a:solidFill>
                  <a:srgbClr val="000000"/>
                </a:solidFill>
                <a:latin typeface="Calibri"/>
              </a:rPr>
              <a:t>値 </a:t>
            </a:r>
            <a:endParaRPr b="0" lang="en-US" sz="2000" spc="-1" strike="noStrike">
              <a:latin typeface="Arial"/>
            </a:endParaRPr>
          </a:p>
        </p:txBody>
      </p:sp>
      <p:sp>
        <p:nvSpPr>
          <p:cNvPr id="386" name="CustomShape 7"/>
          <p:cNvSpPr/>
          <p:nvPr/>
        </p:nvSpPr>
        <p:spPr>
          <a:xfrm>
            <a:off x="3148560" y="5450040"/>
            <a:ext cx="631188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用いる指標別の分野間の意味的な影響の推定精度</a:t>
            </a:r>
            <a:r>
              <a:rPr b="0" lang="en-US" sz="2000" spc="-1" strike="noStrike">
                <a:solidFill>
                  <a:srgbClr val="000000"/>
                </a:solidFill>
                <a:latin typeface="Calibri"/>
              </a:rPr>
              <a:t> </a:t>
            </a:r>
            <a:endParaRPr b="0" lang="en-US" sz="2000" spc="-1" strike="noStrike">
              <a:latin typeface="Arial"/>
            </a:endParaRPr>
          </a:p>
        </p:txBody>
      </p:sp>
      <p:sp>
        <p:nvSpPr>
          <p:cNvPr id="387" name="CustomShape 8"/>
          <p:cNvSpPr/>
          <p:nvPr/>
        </p:nvSpPr>
        <p:spPr>
          <a:xfrm>
            <a:off x="1443960" y="378972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0.16</a:t>
            </a:r>
            <a:endParaRPr b="0" lang="en-US" sz="2000" spc="-1" strike="noStrike">
              <a:latin typeface="Arial"/>
            </a:endParaRPr>
          </a:p>
        </p:txBody>
      </p:sp>
      <p:sp>
        <p:nvSpPr>
          <p:cNvPr id="388" name="CustomShape 9"/>
          <p:cNvSpPr/>
          <p:nvPr/>
        </p:nvSpPr>
        <p:spPr>
          <a:xfrm>
            <a:off x="2509920" y="319860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0.36</a:t>
            </a:r>
            <a:endParaRPr b="0" lang="en-US" sz="2000" spc="-1" strike="noStrike">
              <a:latin typeface="Arial"/>
            </a:endParaRPr>
          </a:p>
        </p:txBody>
      </p:sp>
      <p:sp>
        <p:nvSpPr>
          <p:cNvPr id="389" name="CustomShape 10"/>
          <p:cNvSpPr/>
          <p:nvPr/>
        </p:nvSpPr>
        <p:spPr>
          <a:xfrm>
            <a:off x="3544560" y="221868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0.67</a:t>
            </a:r>
            <a:endParaRPr b="0" lang="en-US" sz="2000" spc="-1" strike="noStrike">
              <a:latin typeface="Arial"/>
            </a:endParaRPr>
          </a:p>
        </p:txBody>
      </p:sp>
      <p:sp>
        <p:nvSpPr>
          <p:cNvPr id="390" name="CustomShape 11"/>
          <p:cNvSpPr/>
          <p:nvPr/>
        </p:nvSpPr>
        <p:spPr>
          <a:xfrm>
            <a:off x="7587360" y="340416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0.29</a:t>
            </a:r>
            <a:endParaRPr b="0" lang="en-US" sz="2000" spc="-1" strike="noStrike">
              <a:latin typeface="Arial"/>
            </a:endParaRPr>
          </a:p>
        </p:txBody>
      </p:sp>
      <p:sp>
        <p:nvSpPr>
          <p:cNvPr id="391" name="CustomShape 12"/>
          <p:cNvSpPr/>
          <p:nvPr/>
        </p:nvSpPr>
        <p:spPr>
          <a:xfrm>
            <a:off x="8622000" y="233892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0.64</a:t>
            </a:r>
            <a:endParaRPr b="0" lang="en-US" sz="2000" spc="-1" strike="noStrike">
              <a:latin typeface="Arial"/>
            </a:endParaRPr>
          </a:p>
        </p:txBody>
      </p:sp>
      <p:sp>
        <p:nvSpPr>
          <p:cNvPr id="392" name="CustomShape 13"/>
          <p:cNvSpPr/>
          <p:nvPr/>
        </p:nvSpPr>
        <p:spPr>
          <a:xfrm>
            <a:off x="9713520" y="2883240"/>
            <a:ext cx="897840" cy="52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0.47</a:t>
            </a:r>
            <a:endParaRPr b="0" lang="en-US" sz="2000" spc="-1" strike="noStrike">
              <a:latin typeface="Arial"/>
            </a:endParaRPr>
          </a:p>
        </p:txBody>
      </p:sp>
      <p:sp>
        <p:nvSpPr>
          <p:cNvPr id="393" name="CustomShape 14"/>
          <p:cNvSpPr/>
          <p:nvPr/>
        </p:nvSpPr>
        <p:spPr>
          <a:xfrm>
            <a:off x="4651560" y="209448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0.70</a:t>
            </a:r>
            <a:endParaRPr b="0" lang="en-US" sz="2000" spc="-1" strike="noStrike">
              <a:latin typeface="Arial"/>
            </a:endParaRPr>
          </a:p>
        </p:txBody>
      </p:sp>
      <p:sp>
        <p:nvSpPr>
          <p:cNvPr id="394" name="CustomShape 15"/>
          <p:cNvSpPr/>
          <p:nvPr/>
        </p:nvSpPr>
        <p:spPr>
          <a:xfrm>
            <a:off x="10747800" y="197388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0.73</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提案手法全体における考察</a:t>
            </a:r>
            <a:endParaRPr b="0" lang="en-US" sz="2800" spc="-1" strike="noStrike">
              <a:solidFill>
                <a:srgbClr val="000000"/>
              </a:solidFill>
              <a:latin typeface="Calibri"/>
            </a:endParaRPr>
          </a:p>
        </p:txBody>
      </p:sp>
      <p:sp>
        <p:nvSpPr>
          <p:cNvPr id="396"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本提案手法では分野間の直接引用が少ないような分野間の影響を推定することができ、研究者の関心が及びにくい範囲で生じている分野間の影響を把握する上で有用であると考えられる。</a:t>
            </a:r>
            <a:endParaRPr b="0" lang="en-US" sz="2000" spc="-1" strike="noStrike">
              <a:latin typeface="Arial"/>
            </a:endParaRPr>
          </a:p>
        </p:txBody>
      </p:sp>
      <p:graphicFrame>
        <p:nvGraphicFramePr>
          <p:cNvPr id="397" name="Table 3"/>
          <p:cNvGraphicFramePr/>
          <p:nvPr/>
        </p:nvGraphicFramePr>
        <p:xfrm>
          <a:off x="312480" y="2217960"/>
          <a:ext cx="11566800" cy="1220760"/>
        </p:xfrm>
        <a:graphic>
          <a:graphicData uri="http://schemas.openxmlformats.org/drawingml/2006/table">
            <a:tbl>
              <a:tblPr/>
              <a:tblGrid>
                <a:gridCol w="3405600"/>
                <a:gridCol w="3413160"/>
                <a:gridCol w="2535840"/>
                <a:gridCol w="2212200"/>
              </a:tblGrid>
              <a:tr h="422640">
                <a:tc>
                  <a:txBody>
                    <a:bodyPr>
                      <a:noAutofit/>
                    </a:bodyPr>
                    <a:p>
                      <a:pPr>
                        <a:lnSpc>
                          <a:spcPct val="100000"/>
                        </a:lnSpc>
                      </a:pPr>
                      <a:r>
                        <a:rPr b="1" lang="ja-JP" sz="1800" spc="-1" strike="noStrike">
                          <a:solidFill>
                            <a:srgbClr val="000000"/>
                          </a:solidFill>
                          <a:latin typeface="Calibri"/>
                        </a:rPr>
                        <a:t>影響を与える分野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ca</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影響を受ける分野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ef</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意味的な影響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直接引用割合</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422640">
                <a:tc>
                  <a:txBody>
                    <a:bodyPr>
                      <a:noAutofit/>
                    </a:bodyPr>
                    <a:p>
                      <a:pPr>
                        <a:lnSpc>
                          <a:spcPct val="100000"/>
                        </a:lnSpc>
                      </a:pPr>
                      <a:r>
                        <a:rPr b="0" lang="en-US" sz="1800" spc="-1" strike="noStrike">
                          <a:solidFill>
                            <a:srgbClr val="000000"/>
                          </a:solidFill>
                          <a:latin typeface="Calibri"/>
                        </a:rPr>
                        <a:t>CIGS</a:t>
                      </a:r>
                      <a:r>
                        <a:rPr b="0" lang="ja-JP" sz="1800" spc="-1" strike="noStrike">
                          <a:solidFill>
                            <a:srgbClr val="000000"/>
                          </a:solidFill>
                          <a:latin typeface="Calibri"/>
                        </a:rPr>
                        <a:t>におけるナノ結晶の利用</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低分子蒸着型有機薄膜太陽電池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1" lang="en-US" sz="1800" spc="-1" strike="noStrike">
                          <a:solidFill>
                            <a:srgbClr val="ff0000"/>
                          </a:solidFill>
                          <a:latin typeface="Calibri"/>
                        </a:rPr>
                        <a:t>0.005</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22640">
                <a:tc>
                  <a:txBody>
                    <a:bodyPr>
                      <a:noAutofit/>
                    </a:bodyPr>
                    <a:p>
                      <a:pPr>
                        <a:lnSpc>
                          <a:spcPct val="100000"/>
                        </a:lnSpc>
                      </a:pPr>
                      <a:r>
                        <a:rPr b="0" lang="ja-JP" sz="1800" spc="-1" strike="noStrike">
                          <a:solidFill>
                            <a:srgbClr val="000000"/>
                          </a:solidFill>
                          <a:latin typeface="Calibri"/>
                        </a:rPr>
                        <a:t>多結晶シリコン太陽電池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低分子蒸着型有機薄膜太陽電池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1" lang="en-US" sz="1800" spc="-1" strike="noStrike">
                          <a:solidFill>
                            <a:srgbClr val="ff0000"/>
                          </a:solidFill>
                          <a:latin typeface="Calibri"/>
                        </a:rPr>
                        <a:t>0.002</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22640">
                <a:tc>
                  <a:txBody>
                    <a:bodyPr>
                      <a:noAutofit/>
                    </a:bodyPr>
                    <a:p>
                      <a:pPr>
                        <a:lnSpc>
                          <a:spcPct val="100000"/>
                        </a:lnSpc>
                      </a:pPr>
                      <a:r>
                        <a:rPr b="0" lang="ja-JP" sz="1800" spc="-1" strike="noStrike">
                          <a:solidFill>
                            <a:srgbClr val="000000"/>
                          </a:solidFill>
                          <a:latin typeface="Calibri"/>
                        </a:rPr>
                        <a:t>高分子塗布型有機薄膜太陽電池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1800" spc="-1" strike="noStrike">
                          <a:solidFill>
                            <a:srgbClr val="000000"/>
                          </a:solidFill>
                          <a:latin typeface="Calibri"/>
                        </a:rPr>
                        <a:t>量子ドット構造</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組み合わせの相互成長</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1" lang="en-US" sz="1800" spc="-1" strike="noStrike">
                          <a:solidFill>
                            <a:srgbClr val="ff0000"/>
                          </a:solidFill>
                          <a:latin typeface="Calibri"/>
                        </a:rPr>
                        <a:t>0.019</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398" name="CustomShape 4"/>
          <p:cNvSpPr/>
          <p:nvPr/>
        </p:nvSpPr>
        <p:spPr>
          <a:xfrm>
            <a:off x="312480" y="1817640"/>
            <a:ext cx="112539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000" spc="-1" strike="noStrike">
                <a:solidFill>
                  <a:srgbClr val="000000"/>
                </a:solidFill>
                <a:latin typeface="Calibri"/>
              </a:rPr>
              <a:t>Solar cell</a:t>
            </a:r>
            <a:endParaRPr b="0" lang="en-US" sz="2000" spc="-1" strike="noStrike">
              <a:latin typeface="Arial"/>
            </a:endParaRPr>
          </a:p>
        </p:txBody>
      </p:sp>
      <p:sp>
        <p:nvSpPr>
          <p:cNvPr id="399" name="CustomShape 5"/>
          <p:cNvSpPr/>
          <p:nvPr/>
        </p:nvSpPr>
        <p:spPr>
          <a:xfrm>
            <a:off x="312480" y="4232160"/>
            <a:ext cx="112539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000" spc="-1" strike="noStrike">
                <a:solidFill>
                  <a:srgbClr val="000000"/>
                </a:solidFill>
                <a:latin typeface="Calibri"/>
              </a:rPr>
              <a:t>Neural network</a:t>
            </a:r>
            <a:endParaRPr b="0" lang="en-US" sz="2000" spc="-1" strike="noStrike">
              <a:latin typeface="Arial"/>
            </a:endParaRPr>
          </a:p>
        </p:txBody>
      </p:sp>
      <p:graphicFrame>
        <p:nvGraphicFramePr>
          <p:cNvPr id="400" name="Table 6"/>
          <p:cNvGraphicFramePr/>
          <p:nvPr/>
        </p:nvGraphicFramePr>
        <p:xfrm>
          <a:off x="312480" y="4644360"/>
          <a:ext cx="11566800" cy="1220760"/>
        </p:xfrm>
        <a:graphic>
          <a:graphicData uri="http://schemas.openxmlformats.org/drawingml/2006/table">
            <a:tbl>
              <a:tblPr/>
              <a:tblGrid>
                <a:gridCol w="3405600"/>
                <a:gridCol w="3413160"/>
                <a:gridCol w="2551680"/>
                <a:gridCol w="2196360"/>
              </a:tblGrid>
              <a:tr h="366120">
                <a:tc>
                  <a:txBody>
                    <a:bodyPr>
                      <a:noAutofit/>
                    </a:bodyPr>
                    <a:p>
                      <a:pPr>
                        <a:lnSpc>
                          <a:spcPct val="100000"/>
                        </a:lnSpc>
                      </a:pPr>
                      <a:r>
                        <a:rPr b="1" lang="ja-JP" sz="1800" spc="-1" strike="noStrike">
                          <a:solidFill>
                            <a:srgbClr val="000000"/>
                          </a:solidFill>
                          <a:latin typeface="Calibri"/>
                        </a:rPr>
                        <a:t>影響を与える分野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ca</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影響を受ける分野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ef</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意味的な影響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直接引用割合</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66120">
                <a:tc>
                  <a:txBody>
                    <a:bodyPr>
                      <a:noAutofit/>
                    </a:bodyPr>
                    <a:p>
                      <a:pPr>
                        <a:lnSpc>
                          <a:spcPct val="100000"/>
                        </a:lnSpc>
                      </a:pPr>
                      <a:r>
                        <a:rPr b="0" lang="ja-JP" sz="1800" spc="-1" strike="noStrike">
                          <a:solidFill>
                            <a:srgbClr val="000000"/>
                          </a:solidFill>
                          <a:latin typeface="Calibri"/>
                        </a:rPr>
                        <a:t>単語の分散表現</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株価予測</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1" lang="en-US" sz="1800" spc="-1" strike="noStrike">
                          <a:solidFill>
                            <a:srgbClr val="ff0000"/>
                          </a:solidFill>
                          <a:latin typeface="Calibri"/>
                        </a:rPr>
                        <a:t>0.000</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66120">
                <a:tc>
                  <a:txBody>
                    <a:bodyPr>
                      <a:noAutofit/>
                    </a:bodyPr>
                    <a:p>
                      <a:pPr>
                        <a:lnSpc>
                          <a:spcPct val="100000"/>
                        </a:lnSpc>
                      </a:pPr>
                      <a:r>
                        <a:rPr b="0" lang="en-US" sz="1800" spc="-1" strike="noStrike">
                          <a:solidFill>
                            <a:srgbClr val="000000"/>
                          </a:solidFill>
                          <a:latin typeface="Calibri"/>
                        </a:rPr>
                        <a:t>RBM*1</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腫瘍の検出</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1800" spc="-1" strike="noStrike">
                          <a:solidFill>
                            <a:srgbClr val="00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1" lang="en-US" sz="1800" spc="-1" strike="noStrike">
                          <a:solidFill>
                            <a:srgbClr val="ff0000"/>
                          </a:solidFill>
                          <a:latin typeface="Calibri"/>
                        </a:rPr>
                        <a:t>0.005</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66120">
                <a:tc>
                  <a:txBody>
                    <a:bodyPr>
                      <a:noAutofit/>
                    </a:bodyPr>
                    <a:p>
                      <a:pPr>
                        <a:lnSpc>
                          <a:spcPct val="100000"/>
                        </a:lnSpc>
                      </a:pPr>
                      <a:r>
                        <a:rPr b="0" lang="en-US" sz="1800" spc="-1" strike="noStrike">
                          <a:solidFill>
                            <a:srgbClr val="000000"/>
                          </a:solidFill>
                          <a:latin typeface="Calibri"/>
                        </a:rPr>
                        <a:t>RBM</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en-US" sz="1800" spc="-1" strike="noStrike">
                          <a:solidFill>
                            <a:srgbClr val="000000"/>
                          </a:solidFill>
                          <a:latin typeface="Calibri"/>
                        </a:rPr>
                        <a:t>ELM*2</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1800" spc="-1" strike="noStrike">
                          <a:solidFill>
                            <a:srgbClr val="000000"/>
                          </a:solidFill>
                          <a:latin typeface="Calibri"/>
                        </a:rPr>
                        <a:t>組み合わせの相互成長</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1" lang="en-US" sz="1800" spc="-1" strike="noStrike">
                          <a:solidFill>
                            <a:srgbClr val="ff0000"/>
                          </a:solidFill>
                          <a:latin typeface="Calibri"/>
                        </a:rPr>
                        <a:t>0.015</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401" name="CustomShape 7"/>
          <p:cNvSpPr/>
          <p:nvPr/>
        </p:nvSpPr>
        <p:spPr>
          <a:xfrm>
            <a:off x="8903520" y="6175080"/>
            <a:ext cx="2975760" cy="820440"/>
          </a:xfrm>
          <a:prstGeom prst="rect">
            <a:avLst/>
          </a:prstGeom>
          <a:noFill/>
          <a:ln>
            <a:noFill/>
          </a:ln>
        </p:spPr>
        <p:style>
          <a:lnRef idx="0"/>
          <a:fillRef idx="0"/>
          <a:effectRef idx="0"/>
          <a:fontRef idx="minor"/>
        </p:style>
        <p:txBody>
          <a:bodyPr lIns="90000" rIns="90000" tIns="45000" bIns="45000">
            <a:spAutoFit/>
          </a:bodyPr>
          <a:p>
            <a:pPr marL="343080" indent="-342720" algn="r">
              <a:lnSpc>
                <a:spcPct val="100000"/>
              </a:lnSpc>
              <a:tabLst>
                <a:tab algn="l" pos="0"/>
              </a:tabLst>
            </a:pPr>
            <a:r>
              <a:rPr b="0" lang="ja-JP" sz="1600" spc="-1" strike="noStrike">
                <a:solidFill>
                  <a:srgbClr val="000000"/>
                </a:solidFill>
                <a:latin typeface="Calibri"/>
              </a:rPr>
              <a:t>単語の分散表現</a:t>
            </a:r>
            <a:r>
              <a:rPr b="0" lang="en-US" sz="1600" spc="-1" strike="noStrike">
                <a:solidFill>
                  <a:srgbClr val="000000"/>
                </a:solidFill>
                <a:latin typeface="Calibri"/>
              </a:rPr>
              <a:t>:0.029</a:t>
            </a:r>
            <a:endParaRPr b="0" lang="en-US" sz="1600" spc="-1" strike="noStrike">
              <a:latin typeface="Arial"/>
            </a:endParaRPr>
          </a:p>
          <a:p>
            <a:pPr marL="343080" indent="-342720" algn="r">
              <a:lnSpc>
                <a:spcPct val="100000"/>
              </a:lnSpc>
              <a:tabLst>
                <a:tab algn="l" pos="0"/>
              </a:tabLst>
            </a:pPr>
            <a:r>
              <a:rPr b="0" lang="en-US" sz="1600" spc="-1" strike="noStrike">
                <a:solidFill>
                  <a:srgbClr val="000000"/>
                </a:solidFill>
                <a:latin typeface="Calibri"/>
              </a:rPr>
              <a:t>RBM:0.028</a:t>
            </a:r>
            <a:endParaRPr b="0" lang="en-US" sz="1600" spc="-1" strike="noStrike">
              <a:latin typeface="Arial"/>
            </a:endParaRPr>
          </a:p>
          <a:p>
            <a:pPr marL="343080" indent="-342720" algn="r">
              <a:lnSpc>
                <a:spcPct val="100000"/>
              </a:lnSpc>
              <a:tabLst>
                <a:tab algn="l" pos="0"/>
              </a:tabLst>
            </a:pPr>
            <a:endParaRPr b="0" lang="en-US" sz="1600" spc="-1" strike="noStrike">
              <a:latin typeface="Arial"/>
            </a:endParaRPr>
          </a:p>
        </p:txBody>
      </p:sp>
      <p:sp>
        <p:nvSpPr>
          <p:cNvPr id="402" name="CustomShape 8"/>
          <p:cNvSpPr/>
          <p:nvPr/>
        </p:nvSpPr>
        <p:spPr>
          <a:xfrm>
            <a:off x="5648400" y="6175080"/>
            <a:ext cx="3904200" cy="33372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00000"/>
              </a:lnSpc>
              <a:tabLst>
                <a:tab algn="l" pos="0"/>
              </a:tabLst>
            </a:pPr>
            <a:r>
              <a:rPr b="0" lang="ja-JP" sz="1600" spc="-1" strike="noStrike">
                <a:solidFill>
                  <a:srgbClr val="000000"/>
                </a:solidFill>
                <a:latin typeface="Calibri"/>
              </a:rPr>
              <a:t>他の分野との直接引用割合の平均</a:t>
            </a:r>
            <a:endParaRPr b="0" lang="en-US" sz="1600" spc="-1" strike="noStrike">
              <a:latin typeface="Arial"/>
            </a:endParaRPr>
          </a:p>
        </p:txBody>
      </p:sp>
      <p:sp>
        <p:nvSpPr>
          <p:cNvPr id="403" name="CustomShape 9"/>
          <p:cNvSpPr/>
          <p:nvPr/>
        </p:nvSpPr>
        <p:spPr>
          <a:xfrm>
            <a:off x="-367200" y="6139080"/>
            <a:ext cx="4683240" cy="63900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00000"/>
              </a:lnSpc>
              <a:tabLst>
                <a:tab algn="l" pos="0"/>
              </a:tabLst>
            </a:pPr>
            <a:r>
              <a:rPr b="0" lang="en-US" sz="1800" spc="-1" strike="noStrike">
                <a:solidFill>
                  <a:srgbClr val="000000"/>
                </a:solidFill>
                <a:latin typeface="Calibri"/>
              </a:rPr>
              <a:t>*1:Restricted Boltzmann Machine</a:t>
            </a:r>
            <a:endParaRPr b="0" lang="en-US" sz="1800" spc="-1" strike="noStrike">
              <a:latin typeface="Arial"/>
            </a:endParaRPr>
          </a:p>
          <a:p>
            <a:pPr marL="343080" indent="-342720">
              <a:lnSpc>
                <a:spcPct val="100000"/>
              </a:lnSpc>
              <a:tabLst>
                <a:tab algn="l" pos="0"/>
              </a:tabLst>
            </a:pPr>
            <a:r>
              <a:rPr b="0" lang="en-US" sz="1800" spc="-1" strike="noStrike">
                <a:solidFill>
                  <a:srgbClr val="000000"/>
                </a:solidFill>
                <a:latin typeface="Calibri"/>
              </a:rPr>
              <a:t>*2:Extreme Learning Machine</a:t>
            </a:r>
            <a:endParaRPr b="0" lang="en-US" sz="1800" spc="-1" strike="noStrike">
              <a:latin typeface="Arial"/>
            </a:endParaRPr>
          </a:p>
        </p:txBody>
      </p:sp>
      <p:sp>
        <p:nvSpPr>
          <p:cNvPr id="404" name="CustomShape 10"/>
          <p:cNvSpPr/>
          <p:nvPr/>
        </p:nvSpPr>
        <p:spPr>
          <a:xfrm>
            <a:off x="9026280" y="3735720"/>
            <a:ext cx="2919600" cy="577080"/>
          </a:xfrm>
          <a:prstGeom prst="rect">
            <a:avLst/>
          </a:prstGeom>
          <a:noFill/>
          <a:ln>
            <a:noFill/>
          </a:ln>
        </p:spPr>
        <p:style>
          <a:lnRef idx="0"/>
          <a:fillRef idx="0"/>
          <a:effectRef idx="0"/>
          <a:fontRef idx="minor"/>
        </p:style>
        <p:txBody>
          <a:bodyPr lIns="90000" rIns="90000" tIns="45000" bIns="45000">
            <a:spAutoFit/>
          </a:bodyPr>
          <a:p>
            <a:pPr marL="343080" indent="-342720" algn="r">
              <a:lnSpc>
                <a:spcPct val="100000"/>
              </a:lnSpc>
              <a:tabLst>
                <a:tab algn="l" pos="0"/>
              </a:tabLst>
            </a:pPr>
            <a:r>
              <a:rPr b="0" lang="ja-JP" sz="1600" spc="-1" strike="noStrike">
                <a:solidFill>
                  <a:srgbClr val="000000"/>
                </a:solidFill>
                <a:latin typeface="Calibri"/>
              </a:rPr>
              <a:t>低分子蒸着型太陽電池</a:t>
            </a:r>
            <a:r>
              <a:rPr b="0" lang="en-US" sz="1600" spc="-1" strike="noStrike">
                <a:solidFill>
                  <a:srgbClr val="000000"/>
                </a:solidFill>
                <a:latin typeface="Calibri"/>
              </a:rPr>
              <a:t>:0.232</a:t>
            </a:r>
            <a:endParaRPr b="0" lang="en-US" sz="1600" spc="-1" strike="noStrike">
              <a:latin typeface="Arial"/>
            </a:endParaRPr>
          </a:p>
          <a:p>
            <a:pPr marL="343080" indent="-342720" algn="r">
              <a:lnSpc>
                <a:spcPct val="100000"/>
              </a:lnSpc>
              <a:tabLst>
                <a:tab algn="l" pos="0"/>
              </a:tabLst>
            </a:pPr>
            <a:r>
              <a:rPr b="0" lang="ja-JP" sz="1600" spc="-1" strike="noStrike">
                <a:solidFill>
                  <a:srgbClr val="000000"/>
                </a:solidFill>
                <a:latin typeface="Calibri"/>
              </a:rPr>
              <a:t>高分子塗布型太陽電池</a:t>
            </a:r>
            <a:r>
              <a:rPr b="0" lang="en-US" sz="1600" spc="-1" strike="noStrike">
                <a:solidFill>
                  <a:srgbClr val="000000"/>
                </a:solidFill>
                <a:latin typeface="Calibri"/>
              </a:rPr>
              <a:t>:0.332</a:t>
            </a:r>
            <a:endParaRPr b="0" lang="en-US" sz="1600" spc="-1" strike="noStrike">
              <a:latin typeface="Arial"/>
            </a:endParaRPr>
          </a:p>
        </p:txBody>
      </p:sp>
      <p:sp>
        <p:nvSpPr>
          <p:cNvPr id="405" name="CustomShape 11"/>
          <p:cNvSpPr/>
          <p:nvPr/>
        </p:nvSpPr>
        <p:spPr>
          <a:xfrm>
            <a:off x="5648400" y="3735720"/>
            <a:ext cx="3904200" cy="33372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00000"/>
              </a:lnSpc>
              <a:tabLst>
                <a:tab algn="l" pos="0"/>
              </a:tabLst>
            </a:pPr>
            <a:r>
              <a:rPr b="0" lang="ja-JP" sz="1600" spc="-1" strike="noStrike">
                <a:solidFill>
                  <a:srgbClr val="000000"/>
                </a:solidFill>
                <a:latin typeface="Calibri"/>
              </a:rPr>
              <a:t>他の分野との直接引用割合の平均</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6" name="Content Placeholder 3" descr=""/>
          <p:cNvPicPr/>
          <p:nvPr/>
        </p:nvPicPr>
        <p:blipFill>
          <a:blip r:embed="rId1"/>
          <a:stretch/>
        </p:blipFill>
        <p:spPr>
          <a:xfrm>
            <a:off x="1646280" y="2477160"/>
            <a:ext cx="7208280" cy="3919320"/>
          </a:xfrm>
          <a:prstGeom prst="rect">
            <a:avLst/>
          </a:prstGeom>
          <a:ln>
            <a:noFill/>
          </a:ln>
        </p:spPr>
      </p:pic>
      <p:sp>
        <p:nvSpPr>
          <p:cNvPr id="407"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提案手法全体における考察</a:t>
            </a:r>
            <a:endParaRPr b="0" lang="en-US" sz="2800" spc="-1" strike="noStrike">
              <a:solidFill>
                <a:srgbClr val="000000"/>
              </a:solidFill>
              <a:latin typeface="Calibri"/>
            </a:endParaRPr>
          </a:p>
        </p:txBody>
      </p:sp>
      <p:sp>
        <p:nvSpPr>
          <p:cNvPr id="408"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本提案手法では分野間で生じている影響を意味的に推定した。実際に推定した意味的な影響が研究分野のその後の動向とも合致しており、分野間の影響の観点からある分野の成長性を評価できた。</a:t>
            </a:r>
            <a:endParaRPr b="0" lang="en-US" sz="2000" spc="-1" strike="noStrike">
              <a:latin typeface="Arial"/>
            </a:endParaRPr>
          </a:p>
        </p:txBody>
      </p:sp>
      <p:sp>
        <p:nvSpPr>
          <p:cNvPr id="409" name="CustomShape 3"/>
          <p:cNvSpPr/>
          <p:nvPr/>
        </p:nvSpPr>
        <p:spPr>
          <a:xfrm>
            <a:off x="312480" y="1769400"/>
            <a:ext cx="11566800" cy="7002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zh-CN" sz="2000" spc="-1" strike="noStrike">
                <a:solidFill>
                  <a:srgbClr val="000000"/>
                </a:solidFill>
                <a:latin typeface="Calibri"/>
              </a:rPr>
              <a:t>〜</a:t>
            </a:r>
            <a:r>
              <a:rPr b="0" lang="en-US" sz="2000" spc="-1" strike="noStrike">
                <a:solidFill>
                  <a:srgbClr val="000000"/>
                </a:solidFill>
                <a:latin typeface="Calibri"/>
              </a:rPr>
              <a:t>2010</a:t>
            </a:r>
            <a:r>
              <a:rPr b="0" lang="ja-JP" sz="2000" spc="-1" strike="noStrike">
                <a:solidFill>
                  <a:srgbClr val="000000"/>
                </a:solidFill>
                <a:latin typeface="Calibri"/>
              </a:rPr>
              <a:t>年のデータを用いた実験から高分子塗布型太陽電池・量子ドットの相互成長を推定</a:t>
            </a:r>
            <a:endParaRPr b="0" lang="en-US" sz="2000" spc="-1" strike="noStrike">
              <a:latin typeface="Arial"/>
            </a:endParaRPr>
          </a:p>
          <a:p>
            <a:pPr>
              <a:lnSpc>
                <a:spcPct val="100000"/>
              </a:lnSpc>
            </a:pPr>
            <a:r>
              <a:rPr b="0" lang="en-US" sz="2000" spc="-1" strike="noStrike">
                <a:solidFill>
                  <a:srgbClr val="000000"/>
                </a:solidFill>
                <a:latin typeface="Calibri"/>
              </a:rPr>
              <a:t>→</a:t>
            </a:r>
            <a:r>
              <a:rPr b="0" lang="en-US" sz="2000" spc="-1" strike="noStrike">
                <a:solidFill>
                  <a:srgbClr val="000000"/>
                </a:solidFill>
                <a:latin typeface="Calibri"/>
              </a:rPr>
              <a:t>2010</a:t>
            </a:r>
            <a:r>
              <a:rPr b="0" lang="ja-JP" sz="2000" spc="-1" strike="noStrike">
                <a:solidFill>
                  <a:srgbClr val="000000"/>
                </a:solidFill>
                <a:latin typeface="Calibri"/>
              </a:rPr>
              <a:t>年以降高分子塗布型太陽電池・量子ドット双方の技術においての変換効率が共に大きく上昇</a:t>
            </a:r>
            <a:endParaRPr b="0" lang="en-US" sz="2000" spc="-1" strike="noStrike">
              <a:latin typeface="Arial"/>
            </a:endParaRPr>
          </a:p>
        </p:txBody>
      </p:sp>
      <p:sp>
        <p:nvSpPr>
          <p:cNvPr id="410" name="CustomShape 4"/>
          <p:cNvSpPr/>
          <p:nvPr/>
        </p:nvSpPr>
        <p:spPr>
          <a:xfrm>
            <a:off x="9195480" y="4437360"/>
            <a:ext cx="2526840" cy="454680"/>
          </a:xfrm>
          <a:prstGeom prst="borderCallout2">
            <a:avLst>
              <a:gd name="adj1" fmla="val 46657"/>
              <a:gd name="adj2" fmla="val -293"/>
              <a:gd name="adj3" fmla="val 46657"/>
              <a:gd name="adj4" fmla="val -11642"/>
              <a:gd name="adj5" fmla="val 271572"/>
              <a:gd name="adj6" fmla="val -81341"/>
            </a:avLst>
          </a:prstGeom>
          <a:noFill/>
          <a:ln w="28440">
            <a:solidFill>
              <a:srgbClr val="00b0f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000000"/>
                </a:solidFill>
                <a:latin typeface="Calibri"/>
              </a:rPr>
              <a:t>高分子塗布型太陽電池</a:t>
            </a:r>
            <a:endParaRPr b="0" lang="en-US" sz="1800" spc="-1" strike="noStrike">
              <a:latin typeface="Arial"/>
            </a:endParaRPr>
          </a:p>
        </p:txBody>
      </p:sp>
      <p:sp>
        <p:nvSpPr>
          <p:cNvPr id="411" name="CustomShape 5"/>
          <p:cNvSpPr/>
          <p:nvPr/>
        </p:nvSpPr>
        <p:spPr>
          <a:xfrm>
            <a:off x="9195480" y="5767920"/>
            <a:ext cx="2526840" cy="454680"/>
          </a:xfrm>
          <a:prstGeom prst="borderCallout2">
            <a:avLst>
              <a:gd name="adj1" fmla="val 46657"/>
              <a:gd name="adj2" fmla="val -293"/>
              <a:gd name="adj3" fmla="val 46657"/>
              <a:gd name="adj4" fmla="val -13652"/>
              <a:gd name="adj5" fmla="val -27038"/>
              <a:gd name="adj6" fmla="val -59732"/>
            </a:avLst>
          </a:prstGeom>
          <a:noFill/>
          <a:ln w="28440">
            <a:solidFill>
              <a:srgbClr val="00b0f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000000"/>
                </a:solidFill>
                <a:latin typeface="Calibri"/>
              </a:rPr>
              <a:t>量子ドット構造</a:t>
            </a:r>
            <a:endParaRPr b="0" lang="en-US" sz="1800" spc="-1" strike="noStrike">
              <a:latin typeface="Arial"/>
            </a:endParaRPr>
          </a:p>
        </p:txBody>
      </p:sp>
      <p:sp>
        <p:nvSpPr>
          <p:cNvPr id="412" name="CustomShape 6"/>
          <p:cNvSpPr/>
          <p:nvPr/>
        </p:nvSpPr>
        <p:spPr>
          <a:xfrm flipV="1">
            <a:off x="6993360" y="5398200"/>
            <a:ext cx="1231560" cy="738720"/>
          </a:xfrm>
          <a:custGeom>
            <a:avLst/>
            <a:gdLst/>
            <a:ahLst/>
            <a:rect l="l" t="t" r="r" b="b"/>
            <a:pathLst>
              <a:path w="21600" h="21600">
                <a:moveTo>
                  <a:pt x="0" y="0"/>
                </a:moveTo>
                <a:lnTo>
                  <a:pt x="21600" y="21600"/>
                </a:lnTo>
              </a:path>
            </a:pathLst>
          </a:custGeom>
          <a:noFill/>
          <a:ln w="57240">
            <a:solidFill>
              <a:srgbClr val="00b0f0"/>
            </a:solidFill>
            <a:tailEnd len="med" type="triangle" w="med"/>
          </a:ln>
        </p:spPr>
        <p:style>
          <a:lnRef idx="1">
            <a:schemeClr val="accent1"/>
          </a:lnRef>
          <a:fillRef idx="0">
            <a:schemeClr val="accent1"/>
          </a:fillRef>
          <a:effectRef idx="0">
            <a:schemeClr val="accent1"/>
          </a:effectRef>
          <a:fontRef idx="minor"/>
        </p:style>
      </p:sp>
      <p:sp>
        <p:nvSpPr>
          <p:cNvPr id="413" name="CustomShape 7"/>
          <p:cNvSpPr/>
          <p:nvPr/>
        </p:nvSpPr>
        <p:spPr>
          <a:xfrm flipV="1">
            <a:off x="7019640" y="5517000"/>
            <a:ext cx="490320" cy="313560"/>
          </a:xfrm>
          <a:custGeom>
            <a:avLst/>
            <a:gdLst/>
            <a:ahLst/>
            <a:rect l="l" t="t" r="r" b="b"/>
            <a:pathLst>
              <a:path w="21600" h="21600">
                <a:moveTo>
                  <a:pt x="0" y="0"/>
                </a:moveTo>
                <a:lnTo>
                  <a:pt x="21600" y="21600"/>
                </a:lnTo>
              </a:path>
            </a:pathLst>
          </a:custGeom>
          <a:noFill/>
          <a:ln w="57240">
            <a:solidFill>
              <a:srgbClr val="00b0f0"/>
            </a:solidFill>
            <a:tailEnd len="med" type="triangle" w="med"/>
          </a:ln>
        </p:spPr>
        <p:style>
          <a:lnRef idx="1">
            <a:schemeClr val="accent1"/>
          </a:lnRef>
          <a:fillRef idx="0">
            <a:schemeClr val="accent1"/>
          </a:fillRef>
          <a:effectRef idx="0">
            <a:schemeClr val="accent1"/>
          </a:effectRef>
          <a:fontRef idx="minor"/>
        </p:style>
      </p:sp>
      <p:sp>
        <p:nvSpPr>
          <p:cNvPr id="414" name="Line 8"/>
          <p:cNvSpPr/>
          <p:nvPr/>
        </p:nvSpPr>
        <p:spPr>
          <a:xfrm flipV="1">
            <a:off x="6968880" y="2649240"/>
            <a:ext cx="0" cy="4147920"/>
          </a:xfrm>
          <a:prstGeom prst="line">
            <a:avLst/>
          </a:prstGeom>
          <a:ln w="38160">
            <a:solidFill>
              <a:srgbClr val="ff0000"/>
            </a:solidFill>
          </a:ln>
        </p:spPr>
        <p:style>
          <a:lnRef idx="1">
            <a:schemeClr val="accent1"/>
          </a:lnRef>
          <a:fillRef idx="0">
            <a:schemeClr val="accent1"/>
          </a:fillRef>
          <a:effectRef idx="0">
            <a:schemeClr val="accent1"/>
          </a:effectRef>
          <a:fontRef idx="minor"/>
        </p:style>
      </p:sp>
      <p:sp>
        <p:nvSpPr>
          <p:cNvPr id="415" name="CustomShape 9"/>
          <p:cNvSpPr/>
          <p:nvPr/>
        </p:nvSpPr>
        <p:spPr>
          <a:xfrm flipH="1">
            <a:off x="2400480" y="6597360"/>
            <a:ext cx="4530240" cy="360"/>
          </a:xfrm>
          <a:custGeom>
            <a:avLst/>
            <a:gdLst/>
            <a:ahLst/>
            <a:rect l="l" t="t" r="r" b="b"/>
            <a:pathLst>
              <a:path w="21600" h="21600">
                <a:moveTo>
                  <a:pt x="0" y="0"/>
                </a:moveTo>
                <a:lnTo>
                  <a:pt x="21600" y="21600"/>
                </a:lnTo>
              </a:path>
            </a:pathLst>
          </a:custGeom>
          <a:noFill/>
          <a:ln w="284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416" name="CustomShape 10"/>
          <p:cNvSpPr/>
          <p:nvPr/>
        </p:nvSpPr>
        <p:spPr>
          <a:xfrm>
            <a:off x="3830400" y="6397200"/>
            <a:ext cx="2544840" cy="395280"/>
          </a:xfrm>
          <a:prstGeom prst="rect">
            <a:avLst/>
          </a:prstGeom>
          <a:solidFill>
            <a:schemeClr val="bg1"/>
          </a:solid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分析に用いたデータ</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418"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序論</a:t>
            </a:r>
            <a:r>
              <a:rPr b="0" lang="en-US" sz="3600" spc="-1" strike="noStrike">
                <a:solidFill>
                  <a:srgbClr val="bfbfbf"/>
                </a:solidFill>
                <a:latin typeface="Calibri"/>
              </a:rPr>
              <a:t>&amp;</a:t>
            </a:r>
            <a:r>
              <a:rPr b="0" lang="ja-JP" sz="3600" spc="-1" strike="noStrike">
                <a:solidFill>
                  <a:srgbClr val="a6a6a6"/>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a6a6a6"/>
              </a:buClr>
              <a:buFont typeface="Calibri Light"/>
              <a:buAutoNum type="arabicPeriod"/>
            </a:pPr>
            <a:r>
              <a:rPr b="0" lang="ja-JP" sz="3600" spc="-1" strike="noStrike">
                <a:solidFill>
                  <a:srgbClr val="a6a6a6"/>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本研究の結論</a:t>
            </a:r>
            <a:endParaRPr b="0" lang="en-US" sz="2800" spc="-1" strike="noStrike">
              <a:solidFill>
                <a:srgbClr val="000000"/>
              </a:solidFill>
              <a:latin typeface="Calibri"/>
            </a:endParaRPr>
          </a:p>
        </p:txBody>
      </p:sp>
      <p:sp>
        <p:nvSpPr>
          <p:cNvPr id="420" name="CustomShape 2"/>
          <p:cNvSpPr/>
          <p:nvPr/>
        </p:nvSpPr>
        <p:spPr>
          <a:xfrm>
            <a:off x="192600" y="5474880"/>
            <a:ext cx="11806560" cy="7002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特に小規模な研究機関にとっては、手法の特性を生かして現在注力している分野から資源を移行すべき、また新たに資源を投下すべき別の分野を、現状の関心よりも広い範囲から網羅的に特定可能</a:t>
            </a:r>
            <a:endParaRPr b="0" lang="en-US" sz="2000" spc="-1" strike="noStrike">
              <a:latin typeface="Arial"/>
            </a:endParaRPr>
          </a:p>
        </p:txBody>
      </p:sp>
      <p:sp>
        <p:nvSpPr>
          <p:cNvPr id="421" name="CustomShape 3"/>
          <p:cNvSpPr/>
          <p:nvPr/>
        </p:nvSpPr>
        <p:spPr>
          <a:xfrm>
            <a:off x="192600" y="932040"/>
            <a:ext cx="1180656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90000"/>
              </a:lnSpc>
              <a:spcBef>
                <a:spcPts val="1001"/>
              </a:spcBef>
              <a:tabLst>
                <a:tab algn="l" pos="0"/>
              </a:tabLst>
            </a:pPr>
            <a:r>
              <a:rPr b="0" lang="ja-JP" sz="2000" spc="-1" strike="noStrike">
                <a:solidFill>
                  <a:srgbClr val="000000"/>
                </a:solidFill>
                <a:latin typeface="Calibri"/>
              </a:rPr>
              <a:t>研究分野の盛衰が他の分野に与える影響について，中長期の期間で影響を与える分野と影響を受ける分野を同時に特定し，ある分野の成長性を他の分野との関係性といった観点から評価する手法を開発</a:t>
            </a:r>
            <a:endParaRPr b="0" lang="en-US" sz="2000" spc="-1" strike="noStrike">
              <a:latin typeface="Arial"/>
            </a:endParaRPr>
          </a:p>
        </p:txBody>
      </p:sp>
      <p:sp>
        <p:nvSpPr>
          <p:cNvPr id="422" name="CustomShape 4"/>
          <p:cNvSpPr/>
          <p:nvPr/>
        </p:nvSpPr>
        <p:spPr>
          <a:xfrm>
            <a:off x="192600" y="4561200"/>
            <a:ext cx="1180656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90000"/>
              </a:lnSpc>
              <a:spcBef>
                <a:spcPts val="499"/>
              </a:spcBef>
              <a:tabLst>
                <a:tab algn="l" pos="0"/>
              </a:tabLst>
            </a:pPr>
            <a:r>
              <a:rPr b="0" lang="ja-JP" sz="2000" spc="-1" strike="noStrike">
                <a:solidFill>
                  <a:srgbClr val="000000"/>
                </a:solidFill>
                <a:latin typeface="Calibri"/>
              </a:rPr>
              <a:t>研究機関は提案手法を通じて分野の成長性を評価し、研究開発のポートフォリオの中で資源を集中すべき分野と、資源の投下を抑えるべき分野を同時に特定し資源配分の意思決定を行うことが可能</a:t>
            </a:r>
            <a:endParaRPr b="0" lang="en-US" sz="2000" spc="-1" strike="noStrike">
              <a:latin typeface="Arial"/>
            </a:endParaRPr>
          </a:p>
        </p:txBody>
      </p:sp>
      <p:sp>
        <p:nvSpPr>
          <p:cNvPr id="423" name="CustomShape 5"/>
          <p:cNvSpPr/>
          <p:nvPr/>
        </p:nvSpPr>
        <p:spPr>
          <a:xfrm>
            <a:off x="192600" y="1845720"/>
            <a:ext cx="12085560" cy="25297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専門家による評価から</a:t>
            </a:r>
            <a:r>
              <a:rPr b="0" lang="en-US" sz="2000" spc="-1" strike="noStrike">
                <a:solidFill>
                  <a:srgbClr val="000000"/>
                </a:solidFill>
                <a:latin typeface="Calibri"/>
              </a:rPr>
              <a:t>7</a:t>
            </a:r>
            <a:r>
              <a:rPr b="0" lang="ja-JP" sz="2000" spc="-1" strike="noStrike">
                <a:solidFill>
                  <a:srgbClr val="000000"/>
                </a:solidFill>
                <a:latin typeface="Calibri"/>
              </a:rPr>
              <a:t>割程度の</a:t>
            </a:r>
            <a:r>
              <a:rPr b="0" lang="en-US" sz="2000" spc="-1" strike="noStrike">
                <a:solidFill>
                  <a:srgbClr val="000000"/>
                </a:solidFill>
                <a:latin typeface="Calibri"/>
              </a:rPr>
              <a:t>F</a:t>
            </a:r>
            <a:r>
              <a:rPr b="0" lang="ja-JP" sz="2000" spc="-1" strike="noStrike">
                <a:solidFill>
                  <a:srgbClr val="000000"/>
                </a:solidFill>
                <a:latin typeface="Calibri"/>
              </a:rPr>
              <a:t>値を得た</a:t>
            </a:r>
            <a:endParaRPr b="0" lang="en-US" sz="2000" spc="-1" strike="noStrike">
              <a:latin typeface="Arial"/>
            </a:endParaRPr>
          </a:p>
          <a:p>
            <a:pPr marL="343080" indent="-342720">
              <a:lnSpc>
                <a:spcPct val="100000"/>
              </a:lnSpc>
              <a:buClr>
                <a:srgbClr val="000000"/>
              </a:buClr>
              <a:buFont typeface="Wingdings" charset="2"/>
              <a:buChar char=""/>
            </a:pPr>
            <a:r>
              <a:rPr b="0" lang="ja-JP" sz="2000" spc="-1" strike="noStrike">
                <a:solidFill>
                  <a:srgbClr val="000000"/>
                </a:solidFill>
                <a:latin typeface="Calibri"/>
              </a:rPr>
              <a:t>手法の特性</a:t>
            </a:r>
            <a:endParaRPr b="0" lang="en-US" sz="2000" spc="-1" strike="noStrike">
              <a:latin typeface="Arial"/>
            </a:endParaRPr>
          </a:p>
          <a:p>
            <a:pPr lvl="1" marL="800280" indent="-342720">
              <a:lnSpc>
                <a:spcPct val="100000"/>
              </a:lnSpc>
              <a:buClr>
                <a:srgbClr val="000000"/>
              </a:buClr>
              <a:buFont typeface="Wingdings" charset="2"/>
              <a:buChar char=""/>
            </a:pPr>
            <a:r>
              <a:rPr b="0" lang="en-US" sz="2000" spc="-1" strike="noStrike">
                <a:solidFill>
                  <a:srgbClr val="000000"/>
                </a:solidFill>
                <a:latin typeface="Calibri"/>
              </a:rPr>
              <a:t>3</a:t>
            </a:r>
            <a:r>
              <a:rPr b="0" lang="ja-JP" sz="2000" spc="-1" strike="noStrike">
                <a:solidFill>
                  <a:srgbClr val="000000"/>
                </a:solidFill>
                <a:latin typeface="Calibri"/>
              </a:rPr>
              <a:t>種類の影響について推定することができた</a:t>
            </a:r>
            <a:endParaRPr b="0" lang="en-US" sz="2000" spc="-1" strike="noStrike">
              <a:latin typeface="Arial"/>
            </a:endParaRPr>
          </a:p>
          <a:p>
            <a:pPr lvl="2" marL="1257480" indent="-342720">
              <a:lnSpc>
                <a:spcPct val="100000"/>
              </a:lnSpc>
              <a:buClr>
                <a:srgbClr val="000000"/>
              </a:buClr>
              <a:buFont typeface="Wingdings" charset="2"/>
              <a:buChar char=""/>
            </a:pPr>
            <a:r>
              <a:rPr b="0" lang="ja-JP" sz="2000" spc="-1" strike="noStrike">
                <a:solidFill>
                  <a:srgbClr val="000000"/>
                </a:solidFill>
                <a:latin typeface="Calibri"/>
              </a:rPr>
              <a:t>分野の代替</a:t>
            </a:r>
            <a:endParaRPr b="0" lang="en-US" sz="2000" spc="-1" strike="noStrike">
              <a:latin typeface="Arial"/>
            </a:endParaRPr>
          </a:p>
          <a:p>
            <a:pPr lvl="2" marL="1257480" indent="-342720">
              <a:lnSpc>
                <a:spcPct val="100000"/>
              </a:lnSpc>
              <a:buClr>
                <a:srgbClr val="000000"/>
              </a:buClr>
              <a:buFont typeface="Wingdings" charset="2"/>
              <a:buChar char=""/>
            </a:pPr>
            <a:r>
              <a:rPr b="0" lang="ja-JP" sz="2000" spc="-1" strike="noStrike">
                <a:solidFill>
                  <a:srgbClr val="000000"/>
                </a:solidFill>
                <a:latin typeface="Calibri"/>
              </a:rPr>
              <a:t>分野の応用・発展</a:t>
            </a:r>
            <a:endParaRPr b="0" lang="en-US" sz="2000" spc="-1" strike="noStrike">
              <a:latin typeface="Arial"/>
            </a:endParaRPr>
          </a:p>
          <a:p>
            <a:pPr lvl="2" marL="1257480" indent="-342720">
              <a:lnSpc>
                <a:spcPct val="100000"/>
              </a:lnSpc>
              <a:buClr>
                <a:srgbClr val="000000"/>
              </a:buClr>
              <a:buFont typeface="Wingdings" charset="2"/>
              <a:buChar char=""/>
            </a:pPr>
            <a:r>
              <a:rPr b="0" lang="ja-JP" sz="2000" spc="-1" strike="noStrike">
                <a:solidFill>
                  <a:srgbClr val="000000"/>
                </a:solidFill>
                <a:latin typeface="Calibri"/>
              </a:rPr>
              <a:t>分野同士の組み合わせによる相互成長</a:t>
            </a:r>
            <a:endParaRPr b="0" lang="en-US" sz="2000" spc="-1" strike="noStrike">
              <a:latin typeface="Arial"/>
            </a:endParaRPr>
          </a:p>
          <a:p>
            <a:pPr lvl="1" marL="800280" indent="-342720">
              <a:lnSpc>
                <a:spcPct val="100000"/>
              </a:lnSpc>
              <a:buClr>
                <a:srgbClr val="000000"/>
              </a:buClr>
              <a:buFont typeface="Wingdings" charset="2"/>
              <a:buChar char=""/>
            </a:pPr>
            <a:r>
              <a:rPr b="0" lang="ja-JP" sz="2000" spc="-1" strike="noStrike">
                <a:solidFill>
                  <a:srgbClr val="000000"/>
                </a:solidFill>
                <a:latin typeface="Calibri"/>
              </a:rPr>
              <a:t>直接引用が少ないなど研究者の関心が及びにくいような範囲の分野間の影響を推定できた</a:t>
            </a:r>
            <a:endParaRPr b="0" lang="en-US" sz="2000" spc="-1" strike="noStrike">
              <a:latin typeface="Arial"/>
            </a:endParaRPr>
          </a:p>
          <a:p>
            <a:pPr lvl="1" marL="800280" indent="-342720">
              <a:lnSpc>
                <a:spcPct val="100000"/>
              </a:lnSpc>
              <a:buClr>
                <a:srgbClr val="000000"/>
              </a:buClr>
              <a:buFont typeface="Wingdings" charset="2"/>
              <a:buChar char=""/>
            </a:pPr>
            <a:r>
              <a:rPr b="0" lang="ja-JP" sz="2000" spc="-1" strike="noStrike">
                <a:solidFill>
                  <a:srgbClr val="000000"/>
                </a:solidFill>
                <a:latin typeface="Calibri"/>
              </a:rPr>
              <a:t>分野間で生じている影響の観点から分野の成長性を評価することができた</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142"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序論</a:t>
            </a:r>
            <a:r>
              <a:rPr b="0" lang="en-US" sz="3600" spc="-1" strike="noStrike">
                <a:solidFill>
                  <a:srgbClr val="000000"/>
                </a:solidFill>
                <a:latin typeface="Calibri"/>
              </a:rPr>
              <a:t>&amp;</a:t>
            </a:r>
            <a:r>
              <a:rPr b="0" lang="ja-JP" sz="3600" spc="-1" strike="noStrike">
                <a:solidFill>
                  <a:srgbClr val="000000"/>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今後の展望</a:t>
            </a:r>
            <a:endParaRPr b="0" lang="en-US" sz="2800" spc="-1" strike="noStrike">
              <a:solidFill>
                <a:srgbClr val="000000"/>
              </a:solidFill>
              <a:latin typeface="Calibri"/>
            </a:endParaRPr>
          </a:p>
        </p:txBody>
      </p:sp>
      <p:sp>
        <p:nvSpPr>
          <p:cNvPr id="425" name="CustomShape 2"/>
          <p:cNvSpPr/>
          <p:nvPr/>
        </p:nvSpPr>
        <p:spPr>
          <a:xfrm>
            <a:off x="312480" y="973080"/>
            <a:ext cx="11462040" cy="16142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800" spc="-1" strike="noStrike">
                <a:solidFill>
                  <a:srgbClr val="000000"/>
                </a:solidFill>
                <a:latin typeface="Calibri"/>
              </a:rPr>
              <a:t>提案手法を用いた分析の実施</a:t>
            </a:r>
            <a:endParaRPr b="0" lang="en-US" sz="28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本研究では一部の専門家の知見及び他の文献の範囲からしか評価を行っていない。</a:t>
            </a:r>
            <a:endParaRPr b="0" lang="en-US" sz="2400" spc="-1" strike="noStrike">
              <a:latin typeface="Arial"/>
            </a:endParaRPr>
          </a:p>
          <a:p>
            <a:pPr marL="285840" indent="-285480">
              <a:lnSpc>
                <a:spcPct val="100000"/>
              </a:lnSpc>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a:t>
            </a:r>
            <a:r>
              <a:rPr b="0" lang="ja-JP" sz="2400" spc="-1" strike="noStrike">
                <a:solidFill>
                  <a:srgbClr val="000000"/>
                </a:solidFill>
                <a:latin typeface="Calibri"/>
              </a:rPr>
              <a:t>未だ把握されていないような分野間の影響を推定できる可能性がある。</a:t>
            </a:r>
            <a:endParaRPr b="0" lang="en-US" sz="2400" spc="-1" strike="noStrike">
              <a:latin typeface="Arial"/>
            </a:endParaRPr>
          </a:p>
        </p:txBody>
      </p:sp>
      <p:sp>
        <p:nvSpPr>
          <p:cNvPr id="426" name="CustomShape 3"/>
          <p:cNvSpPr/>
          <p:nvPr/>
        </p:nvSpPr>
        <p:spPr>
          <a:xfrm>
            <a:off x="312480" y="2860200"/>
            <a:ext cx="11462040" cy="380880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Wingdings" charset="2"/>
              <a:buChar char=""/>
            </a:pPr>
            <a:r>
              <a:rPr b="0" lang="ja-JP" sz="2800" spc="-1" strike="noStrike">
                <a:solidFill>
                  <a:srgbClr val="000000"/>
                </a:solidFill>
                <a:latin typeface="Calibri"/>
              </a:rPr>
              <a:t>提案手法の改良</a:t>
            </a:r>
            <a:endParaRPr b="0" lang="en-US" sz="2800" spc="-1" strike="noStrike">
              <a:latin typeface="Arial"/>
            </a:endParaRPr>
          </a:p>
          <a:p>
            <a:pPr lvl="1" marL="914400" indent="-456840">
              <a:lnSpc>
                <a:spcPct val="100000"/>
              </a:lnSpc>
              <a:buClr>
                <a:srgbClr val="000000"/>
              </a:buClr>
              <a:buFont typeface="Wingdings" charset="2"/>
              <a:buChar char=""/>
            </a:pPr>
            <a:r>
              <a:rPr b="0" lang="ja-JP" sz="2400" spc="-1" strike="noStrike">
                <a:solidFill>
                  <a:srgbClr val="000000"/>
                </a:solidFill>
                <a:latin typeface="Calibri"/>
              </a:rPr>
              <a:t>より短期間のダイナミックな影響の推定</a:t>
            </a:r>
            <a:endParaRPr b="0" lang="en-US" sz="2400" spc="-1" strike="noStrike">
              <a:latin typeface="Arial"/>
            </a:endParaRPr>
          </a:p>
          <a:p>
            <a:pPr lvl="2" marL="1371600" indent="-456840">
              <a:lnSpc>
                <a:spcPct val="100000"/>
              </a:lnSpc>
              <a:buClr>
                <a:srgbClr val="000000"/>
              </a:buClr>
              <a:buFont typeface="Wingdings" charset="2"/>
              <a:buChar char=""/>
            </a:pPr>
            <a:r>
              <a:rPr b="0" lang="ja-JP" sz="2400" spc="-1" strike="noStrike">
                <a:solidFill>
                  <a:srgbClr val="000000"/>
                </a:solidFill>
                <a:latin typeface="Calibri"/>
              </a:rPr>
              <a:t>本研究では分析手法によって最低でも</a:t>
            </a:r>
            <a:r>
              <a:rPr b="0" lang="en-US" sz="2400" spc="-1" strike="noStrike">
                <a:solidFill>
                  <a:srgbClr val="000000"/>
                </a:solidFill>
                <a:latin typeface="Calibri"/>
              </a:rPr>
              <a:t>10</a:t>
            </a:r>
            <a:r>
              <a:rPr b="0" lang="ja-JP" sz="2400" spc="-1" strike="noStrike">
                <a:solidFill>
                  <a:srgbClr val="000000"/>
                </a:solidFill>
                <a:latin typeface="Calibri"/>
              </a:rPr>
              <a:t>年程度のデータを用いた分析が必要であった</a:t>
            </a:r>
            <a:endParaRPr b="0" lang="en-US" sz="2400" spc="-1" strike="noStrike">
              <a:latin typeface="Arial"/>
            </a:endParaRPr>
          </a:p>
          <a:p>
            <a:pPr lvl="2" marL="1371600" indent="-456840">
              <a:lnSpc>
                <a:spcPct val="100000"/>
              </a:lnSpc>
              <a:buClr>
                <a:srgbClr val="000000"/>
              </a:buClr>
              <a:buFont typeface="Wingdings" charset="2"/>
              <a:buChar char=""/>
            </a:pPr>
            <a:r>
              <a:rPr b="0" lang="ja-JP" sz="2400" spc="-1" strike="noStrike">
                <a:solidFill>
                  <a:srgbClr val="000000"/>
                </a:solidFill>
                <a:latin typeface="Calibri"/>
              </a:rPr>
              <a:t>短期間で生じる分野間の影響を捉えることが可能な手法の開発も重要である</a:t>
            </a:r>
            <a:endParaRPr b="0" lang="en-US" sz="2400" spc="-1" strike="noStrike">
              <a:latin typeface="Arial"/>
            </a:endParaRPr>
          </a:p>
          <a:p>
            <a:pPr lvl="1" marL="914400" indent="-456840">
              <a:lnSpc>
                <a:spcPct val="100000"/>
              </a:lnSpc>
              <a:buClr>
                <a:srgbClr val="000000"/>
              </a:buClr>
              <a:buFont typeface="Wingdings" charset="2"/>
              <a:buChar char=""/>
            </a:pPr>
            <a:r>
              <a:rPr b="0" lang="ja-JP" sz="2400" spc="-1" strike="noStrike">
                <a:solidFill>
                  <a:srgbClr val="000000"/>
                </a:solidFill>
                <a:latin typeface="Calibri"/>
              </a:rPr>
              <a:t>研究のみならず、技術・社会的な影響についても捉える</a:t>
            </a:r>
            <a:endParaRPr b="0" lang="en-US" sz="2400" spc="-1" strike="noStrike">
              <a:latin typeface="Arial"/>
            </a:endParaRPr>
          </a:p>
          <a:p>
            <a:pPr lvl="2" marL="1371600" indent="-456840">
              <a:lnSpc>
                <a:spcPct val="100000"/>
              </a:lnSpc>
              <a:buClr>
                <a:srgbClr val="000000"/>
              </a:buClr>
              <a:buFont typeface="Wingdings" charset="2"/>
              <a:buChar char=""/>
            </a:pPr>
            <a:r>
              <a:rPr b="0" lang="ja-JP" sz="2400" spc="-1" strike="noStrike">
                <a:solidFill>
                  <a:srgbClr val="000000"/>
                </a:solidFill>
                <a:latin typeface="Calibri"/>
              </a:rPr>
              <a:t>本研究ではあくまでも研究分野間のみの影響を推定していた</a:t>
            </a:r>
            <a:endParaRPr b="0" lang="en-US" sz="2400" spc="-1" strike="noStrike">
              <a:latin typeface="Arial"/>
            </a:endParaRPr>
          </a:p>
          <a:p>
            <a:pPr lvl="2" marL="1371600" indent="-456840">
              <a:lnSpc>
                <a:spcPct val="100000"/>
              </a:lnSpc>
              <a:buClr>
                <a:srgbClr val="000000"/>
              </a:buClr>
              <a:buFont typeface="Wingdings" charset="2"/>
              <a:buChar char=""/>
            </a:pPr>
            <a:r>
              <a:rPr b="0" lang="ja-JP" sz="2400" spc="-1" strike="noStrike">
                <a:solidFill>
                  <a:srgbClr val="000000"/>
                </a:solidFill>
                <a:latin typeface="Calibri"/>
              </a:rPr>
              <a:t>研究が社会に対して与える影響や社会的な動向から受ける影響も推定する余地がある</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442440" y="1239840"/>
            <a:ext cx="10515240" cy="5018400"/>
          </a:xfrm>
          <a:prstGeom prst="rect">
            <a:avLst/>
          </a:prstGeom>
          <a:noFill/>
          <a:ln>
            <a:noFill/>
          </a:ln>
        </p:spPr>
        <p:style>
          <a:lnRef idx="0"/>
          <a:fillRef idx="0"/>
          <a:effectRef idx="0"/>
          <a:fontRef idx="minor"/>
        </p:style>
        <p:txBody>
          <a:bodyPr lIns="90000" rIns="90000" tIns="45000" bIns="45000" anchor="ctr">
            <a:normAutofit/>
          </a:bodyPr>
          <a:p>
            <a:pPr marL="228600" indent="-228240">
              <a:lnSpc>
                <a:spcPct val="90000"/>
              </a:lnSpc>
              <a:spcBef>
                <a:spcPts val="1001"/>
              </a:spcBef>
              <a:buClr>
                <a:srgbClr val="000000"/>
              </a:buClr>
              <a:buFont typeface="Wingdings" charset="2"/>
              <a:buChar char=""/>
            </a:pPr>
            <a:r>
              <a:rPr b="0" lang="en-US" sz="3600" spc="-1" strike="noStrike">
                <a:solidFill>
                  <a:srgbClr val="000000"/>
                </a:solidFill>
                <a:latin typeface="Calibri"/>
              </a:rPr>
              <a:t>Appendix</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データセット</a:t>
            </a:r>
            <a:endParaRPr b="0" lang="en-US" sz="2800" spc="-1" strike="noStrike">
              <a:solidFill>
                <a:srgbClr val="000000"/>
              </a:solidFill>
              <a:latin typeface="Calibri"/>
            </a:endParaRPr>
          </a:p>
        </p:txBody>
      </p:sp>
      <p:sp>
        <p:nvSpPr>
          <p:cNvPr id="429"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取得した文献のデータセットは下のようなクエリーで取得した。</a:t>
            </a:r>
            <a:endParaRPr b="0" lang="en-US" sz="2000" spc="-1" strike="noStrike">
              <a:latin typeface="Arial"/>
            </a:endParaRPr>
          </a:p>
        </p:txBody>
      </p:sp>
      <p:graphicFrame>
        <p:nvGraphicFramePr>
          <p:cNvPr id="430" name="Table 3"/>
          <p:cNvGraphicFramePr/>
          <p:nvPr/>
        </p:nvGraphicFramePr>
        <p:xfrm>
          <a:off x="312480" y="2054520"/>
          <a:ext cx="11566800" cy="1901160"/>
        </p:xfrm>
        <a:graphic>
          <a:graphicData uri="http://schemas.openxmlformats.org/drawingml/2006/table">
            <a:tbl>
              <a:tblPr/>
              <a:tblGrid>
                <a:gridCol w="2991960"/>
                <a:gridCol w="8574840"/>
              </a:tblGrid>
              <a:tr h="533880">
                <a:tc>
                  <a:txBody>
                    <a:bodyPr>
                      <a:noAutofit/>
                    </a:bodyPr>
                    <a:p>
                      <a:pPr>
                        <a:lnSpc>
                          <a:spcPct val="100000"/>
                        </a:lnSpc>
                      </a:pPr>
                      <a:r>
                        <a:rPr b="1" lang="ja-JP" sz="2400" spc="-1" strike="noStrike">
                          <a:solidFill>
                            <a:srgbClr val="000000"/>
                          </a:solidFill>
                          <a:latin typeface="Calibri"/>
                        </a:rPr>
                        <a:t>データセット</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2400" spc="-1" strike="noStrike">
                          <a:solidFill>
                            <a:srgbClr val="000000"/>
                          </a:solidFill>
                          <a:latin typeface="Calibri"/>
                        </a:rPr>
                        <a:t>クエリー</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446760">
                <a:tc>
                  <a:txBody>
                    <a:bodyPr>
                      <a:noAutofit/>
                    </a:bodyPr>
                    <a:p>
                      <a:pPr>
                        <a:lnSpc>
                          <a:spcPct val="100000"/>
                        </a:lnSpc>
                      </a:pPr>
                      <a:r>
                        <a:rPr b="0" lang="en-US" sz="2400" spc="-1" strike="noStrike">
                          <a:solidFill>
                            <a:srgbClr val="000000"/>
                          </a:solidFill>
                          <a:latin typeface="Calibri"/>
                        </a:rPr>
                        <a:t>Sustainability</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2400" spc="-1" strike="noStrike">
                          <a:solidFill>
                            <a:srgbClr val="000000"/>
                          </a:solidFill>
                          <a:latin typeface="Calibri"/>
                        </a:rPr>
                        <a:t>sustainab*</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801720">
                <a:tc>
                  <a:txBody>
                    <a:bodyPr>
                      <a:noAutofit/>
                    </a:bodyPr>
                    <a:p>
                      <a:pPr>
                        <a:lnSpc>
                          <a:spcPct val="100000"/>
                        </a:lnSpc>
                      </a:pPr>
                      <a:r>
                        <a:rPr b="0" lang="en-US" sz="2400" spc="-1" strike="noStrike">
                          <a:solidFill>
                            <a:srgbClr val="000000"/>
                          </a:solidFill>
                          <a:latin typeface="Calibri"/>
                        </a:rPr>
                        <a:t>Service science</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en-US" sz="2400" spc="-1" strike="noStrike">
                          <a:solidFill>
                            <a:srgbClr val="000000"/>
                          </a:solidFill>
                          <a:latin typeface="Calibri"/>
                        </a:rPr>
                        <a:t>service* AND (science* or management* or engineering*)</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46760">
                <a:tc>
                  <a:txBody>
                    <a:bodyPr>
                      <a:noAutofit/>
                    </a:bodyPr>
                    <a:p>
                      <a:pPr>
                        <a:lnSpc>
                          <a:spcPct val="100000"/>
                        </a:lnSpc>
                      </a:pPr>
                      <a:r>
                        <a:rPr b="0" lang="en-US" sz="2400" spc="-1" strike="noStrike">
                          <a:solidFill>
                            <a:srgbClr val="000000"/>
                          </a:solidFill>
                          <a:latin typeface="Calibri"/>
                        </a:rPr>
                        <a:t>Solar cell</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2400" spc="-1" strike="noStrike">
                          <a:solidFill>
                            <a:srgbClr val="000000"/>
                          </a:solidFill>
                          <a:latin typeface="Calibri"/>
                        </a:rPr>
                        <a:t>solar cell*</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46760">
                <a:tc>
                  <a:txBody>
                    <a:bodyPr>
                      <a:noAutofit/>
                    </a:bodyPr>
                    <a:p>
                      <a:pPr>
                        <a:lnSpc>
                          <a:spcPct val="100000"/>
                        </a:lnSpc>
                      </a:pPr>
                      <a:r>
                        <a:rPr b="0" lang="en-US" sz="2400" spc="-1" strike="noStrike">
                          <a:solidFill>
                            <a:srgbClr val="000000"/>
                          </a:solidFill>
                          <a:latin typeface="Calibri"/>
                        </a:rPr>
                        <a:t>Neural network</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2400" spc="-1" strike="noStrike">
                          <a:solidFill>
                            <a:srgbClr val="000000"/>
                          </a:solidFill>
                          <a:latin typeface="Calibri"/>
                        </a:rPr>
                        <a:t>neural* AND network*</a:t>
                      </a:r>
                      <a:endParaRPr b="0" lang="en-US" sz="24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431" name="TextShape 4"/>
          <p:cNvSpPr txBox="1"/>
          <p:nvPr/>
        </p:nvSpPr>
        <p:spPr>
          <a:xfrm>
            <a:off x="312480" y="4640400"/>
            <a:ext cx="11365920" cy="19717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Sustainability, Service science, Solar cell</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Web of Science</a:t>
            </a:r>
            <a:r>
              <a:rPr b="0" lang="ja-JP" sz="2000" spc="-1" strike="noStrike">
                <a:solidFill>
                  <a:srgbClr val="000000"/>
                </a:solidFill>
                <a:latin typeface="Calibri"/>
              </a:rPr>
              <a:t>から</a:t>
            </a:r>
            <a:r>
              <a:rPr b="0" lang="en-US" sz="2000" spc="-1" strike="noStrike">
                <a:solidFill>
                  <a:srgbClr val="000000"/>
                </a:solidFill>
                <a:latin typeface="Calibri"/>
              </a:rPr>
              <a:t>2010</a:t>
            </a:r>
            <a:r>
              <a:rPr b="0" lang="ja-JP" sz="2000" spc="-1" strike="noStrike">
                <a:solidFill>
                  <a:srgbClr val="000000"/>
                </a:solidFill>
                <a:latin typeface="Calibri"/>
              </a:rPr>
              <a:t>年までの論文を取得</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000" spc="-1" strike="noStrike">
                <a:solidFill>
                  <a:srgbClr val="000000"/>
                </a:solidFill>
                <a:latin typeface="Calibri"/>
              </a:rPr>
              <a:t>Neural network</a:t>
            </a:r>
            <a:endParaRPr b="0" lang="en-US" sz="2000" spc="-1" strike="noStrike">
              <a:solidFill>
                <a:srgbClr val="000000"/>
              </a:solidFill>
              <a:latin typeface="Calibri"/>
            </a:endParaRPr>
          </a:p>
          <a:p>
            <a:pPr>
              <a:lnSpc>
                <a:spcPct val="90000"/>
              </a:lnSpc>
              <a:spcBef>
                <a:spcPts val="1001"/>
              </a:spcBef>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Scopus</a:t>
            </a:r>
            <a:r>
              <a:rPr b="0" lang="ja-JP" sz="2000" spc="-1" strike="noStrike">
                <a:solidFill>
                  <a:srgbClr val="000000"/>
                </a:solidFill>
                <a:latin typeface="Calibri"/>
              </a:rPr>
              <a:t>のコンピュータサイエンスのデータベースからの</a:t>
            </a:r>
            <a:r>
              <a:rPr b="0" lang="en-US" sz="2000" spc="-1" strike="noStrike">
                <a:solidFill>
                  <a:srgbClr val="000000"/>
                </a:solidFill>
                <a:latin typeface="Calibri"/>
              </a:rPr>
              <a:t>2007~2016</a:t>
            </a:r>
            <a:r>
              <a:rPr b="0" lang="ja-JP" sz="2000" spc="-1" strike="noStrike">
                <a:solidFill>
                  <a:srgbClr val="000000"/>
                </a:solidFill>
                <a:latin typeface="Calibri"/>
              </a:rPr>
              <a:t>年の論文を取得</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実験条件</a:t>
            </a:r>
            <a:endParaRPr b="0" lang="en-US" sz="2800" spc="-1" strike="noStrike">
              <a:solidFill>
                <a:srgbClr val="000000"/>
              </a:solidFill>
              <a:latin typeface="Calibri"/>
            </a:endParaRPr>
          </a:p>
        </p:txBody>
      </p:sp>
      <p:graphicFrame>
        <p:nvGraphicFramePr>
          <p:cNvPr id="433" name="Table 2"/>
          <p:cNvGraphicFramePr/>
          <p:nvPr/>
        </p:nvGraphicFramePr>
        <p:xfrm>
          <a:off x="200160" y="980280"/>
          <a:ext cx="11566800" cy="4303440"/>
        </p:xfrm>
        <a:graphic>
          <a:graphicData uri="http://schemas.openxmlformats.org/drawingml/2006/table">
            <a:tbl>
              <a:tblPr/>
              <a:tblGrid>
                <a:gridCol w="2398680"/>
                <a:gridCol w="3432960"/>
                <a:gridCol w="3930120"/>
                <a:gridCol w="1805040"/>
              </a:tblGrid>
              <a:tr h="561240">
                <a:tc>
                  <a:txBody>
                    <a:bodyPr>
                      <a:noAutofit/>
                    </a:bodyPr>
                    <a:p>
                      <a:pPr algn="r">
                        <a:lnSpc>
                          <a:spcPct val="100000"/>
                        </a:lnSpc>
                      </a:pPr>
                      <a:r>
                        <a:rPr b="1" lang="ja-JP" sz="1600" spc="-1" strike="noStrike">
                          <a:solidFill>
                            <a:srgbClr val="000000"/>
                          </a:solidFill>
                          <a:latin typeface="Calibri"/>
                        </a:rPr>
                        <a:t>項目</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gn="r">
                        <a:lnSpc>
                          <a:spcPct val="100000"/>
                        </a:lnSpc>
                      </a:pPr>
                      <a:r>
                        <a:rPr b="1" lang="ja-JP" sz="1600" spc="-1" strike="noStrike">
                          <a:solidFill>
                            <a:srgbClr val="000000"/>
                          </a:solidFill>
                          <a:latin typeface="Calibri"/>
                        </a:rPr>
                        <a:t>内容</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gn="r">
                        <a:lnSpc>
                          <a:spcPct val="100000"/>
                        </a:lnSpc>
                      </a:pPr>
                      <a:r>
                        <a:rPr b="1" lang="en-US" sz="1600" spc="-1" strike="noStrike">
                          <a:solidFill>
                            <a:srgbClr val="000000"/>
                          </a:solidFill>
                          <a:latin typeface="Calibri"/>
                        </a:rPr>
                        <a:t>Sustainability, Service science, Solar cell</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gn="r">
                        <a:lnSpc>
                          <a:spcPct val="100000"/>
                        </a:lnSpc>
                      </a:pPr>
                      <a:r>
                        <a:rPr b="1" lang="en-US" sz="1600" spc="-1" strike="noStrike">
                          <a:solidFill>
                            <a:srgbClr val="000000"/>
                          </a:solidFill>
                          <a:latin typeface="Calibri"/>
                        </a:rPr>
                        <a:t>Neural network</a:t>
                      </a:r>
                      <a:endParaRPr b="0" lang="en-US" sz="16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1124640">
                <a:tc>
                  <a:txBody>
                    <a:bodyPr>
                      <a:noAutofit/>
                    </a:bodyPr>
                    <a:p>
                      <a:pPr algn="r">
                        <a:lnSpc>
                          <a:spcPct val="100000"/>
                        </a:lnSpc>
                      </a:pPr>
                      <a:r>
                        <a:rPr b="0" lang="ja-JP" sz="2000" spc="-1" strike="noStrike">
                          <a:solidFill>
                            <a:srgbClr val="000000"/>
                          </a:solidFill>
                          <a:latin typeface="Calibri"/>
                        </a:rPr>
                        <a:t>クラスタリング</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サブクラスタリングを行うクラスタの論文数</a:t>
                      </a:r>
                      <a:endParaRPr b="0" lang="en-US" sz="2000" spc="-1" strike="noStrike">
                        <a:latin typeface="Arial"/>
                      </a:endParaRPr>
                    </a:p>
                    <a:p>
                      <a:pPr>
                        <a:lnSpc>
                          <a:spcPct val="100000"/>
                        </a:lnSpc>
                      </a:pP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1000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1000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2000" spc="-1" strike="noStrike">
                          <a:solidFill>
                            <a:srgbClr val="000000"/>
                          </a:solidFill>
                          <a:latin typeface="Calibri"/>
                        </a:rPr>
                        <a:t>サブクラスタの論文数</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0" lang="en-US" sz="2000" spc="-1" strike="noStrike">
                          <a:solidFill>
                            <a:srgbClr val="000000"/>
                          </a:solidFill>
                          <a:latin typeface="Calibri"/>
                        </a:rPr>
                        <a:t>100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0" lang="en-US" sz="2000" spc="-1" strike="noStrike">
                          <a:solidFill>
                            <a:srgbClr val="000000"/>
                          </a:solidFill>
                          <a:latin typeface="Calibri"/>
                        </a:rPr>
                        <a:t>100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xBody>
                    <a:bodyPr>
                      <a:noAutofit/>
                    </a:bodyPr>
                    <a:p>
                      <a:pPr algn="r">
                        <a:lnSpc>
                          <a:spcPct val="100000"/>
                        </a:lnSpc>
                      </a:pPr>
                      <a:r>
                        <a:rPr b="0" lang="ja-JP" sz="2000" spc="-1" strike="noStrike">
                          <a:solidFill>
                            <a:srgbClr val="000000"/>
                          </a:solidFill>
                          <a:latin typeface="Calibri"/>
                        </a:rPr>
                        <a:t>因果関係推定</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データの年数</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20, 10, 5</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10, 5</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119772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遅延エンベディング</a:t>
                      </a:r>
                      <a:endParaRPr b="0" lang="en-US" sz="2000" spc="-1" strike="noStrike">
                        <a:latin typeface="Arial"/>
                      </a:endParaRPr>
                    </a:p>
                    <a:p>
                      <a:pPr>
                        <a:lnSpc>
                          <a:spcPct val="100000"/>
                        </a:lnSpc>
                      </a:pPr>
                      <a:r>
                        <a:rPr b="0" lang="en-US" sz="2000" spc="-1" strike="noStrike">
                          <a:solidFill>
                            <a:srgbClr val="000000"/>
                          </a:solidFill>
                          <a:latin typeface="Calibri"/>
                        </a:rPr>
                        <a:t>(</a:t>
                      </a:r>
                      <a:r>
                        <a:rPr b="0" lang="ja-JP" sz="2000" spc="-1" strike="noStrike">
                          <a:solidFill>
                            <a:srgbClr val="000000"/>
                          </a:solidFill>
                          <a:latin typeface="Calibri"/>
                        </a:rPr>
                        <a:t>どこまで時系列をずらすか</a:t>
                      </a:r>
                      <a:r>
                        <a:rPr b="0" lang="en-US" sz="2000" spc="-1" strike="noStrike">
                          <a:solidFill>
                            <a:srgbClr val="000000"/>
                          </a:solidFill>
                          <a:latin typeface="Calibri"/>
                        </a:rPr>
                        <a:t>)</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3</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3</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xBody>
                    <a:bodyPr>
                      <a:noAutofit/>
                    </a:bodyPr>
                    <a:p>
                      <a:pPr algn="r">
                        <a:lnSpc>
                          <a:spcPct val="100000"/>
                        </a:lnSpc>
                      </a:pPr>
                      <a:r>
                        <a:rPr b="0" lang="ja-JP" sz="2000" spc="-1" strike="noStrike">
                          <a:solidFill>
                            <a:srgbClr val="000000"/>
                          </a:solidFill>
                          <a:latin typeface="Calibri"/>
                        </a:rPr>
                        <a:t>意味的な関係推定</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前期間</a:t>
                      </a:r>
                      <a:r>
                        <a:rPr b="0" lang="en-US" sz="2000" spc="-1" strike="noStrike">
                          <a:solidFill>
                            <a:srgbClr val="000000"/>
                          </a:solidFill>
                          <a:latin typeface="Calibri"/>
                        </a:rPr>
                        <a:t>(</a:t>
                      </a:r>
                      <a:r>
                        <a:rPr b="0" i="1" lang="en-US" sz="2000" spc="-1" strike="noStrike">
                          <a:solidFill>
                            <a:srgbClr val="000000"/>
                          </a:solidFill>
                          <a:latin typeface="Calibri"/>
                        </a:rPr>
                        <a:t>t</a:t>
                      </a:r>
                      <a:r>
                        <a:rPr b="0" lang="en-US" sz="2000" spc="-1" strike="noStrike">
                          <a:solidFill>
                            <a:srgbClr val="000000"/>
                          </a:solidFill>
                          <a:latin typeface="Calibri"/>
                        </a:rPr>
                        <a:t>)</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1991~2000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2007~2011</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2000" spc="-1" strike="noStrike">
                          <a:solidFill>
                            <a:srgbClr val="000000"/>
                          </a:solidFill>
                          <a:latin typeface="Calibri"/>
                        </a:rPr>
                        <a:t>後期間</a:t>
                      </a:r>
                      <a:r>
                        <a:rPr b="0" lang="en-US" sz="2000" spc="-1" strike="noStrike">
                          <a:solidFill>
                            <a:srgbClr val="000000"/>
                          </a:solidFill>
                          <a:latin typeface="Calibri"/>
                        </a:rPr>
                        <a:t>(</a:t>
                      </a:r>
                      <a:r>
                        <a:rPr b="0" i="1" lang="en-US" sz="2000" spc="-1" strike="noStrike">
                          <a:solidFill>
                            <a:srgbClr val="000000"/>
                          </a:solidFill>
                          <a:latin typeface="Calibri"/>
                        </a:rPr>
                        <a:t>t’</a:t>
                      </a:r>
                      <a:r>
                        <a:rPr b="0" lang="en-US" sz="2000" spc="-1" strike="noStrike">
                          <a:solidFill>
                            <a:srgbClr val="000000"/>
                          </a:solidFill>
                          <a:latin typeface="Calibri"/>
                        </a:rPr>
                        <a:t>)</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0" lang="en-US" sz="2000" spc="-1" strike="noStrike">
                          <a:solidFill>
                            <a:srgbClr val="000000"/>
                          </a:solidFill>
                          <a:latin typeface="Calibri"/>
                        </a:rPr>
                        <a:t>2001~2010</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tabLst>
                          <a:tab algn="l" pos="0"/>
                        </a:tabLst>
                      </a:pPr>
                      <a:r>
                        <a:rPr b="0" lang="en-US" sz="2000" spc="-1" strike="noStrike">
                          <a:solidFill>
                            <a:srgbClr val="000000"/>
                          </a:solidFill>
                          <a:latin typeface="Calibri"/>
                        </a:rPr>
                        <a:t>2012~2016</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引用</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0.001</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0.001</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2000" spc="-1" strike="noStrike">
                          <a:solidFill>
                            <a:srgbClr val="000000"/>
                          </a:solidFill>
                          <a:latin typeface="Calibri"/>
                        </a:rPr>
                        <a:t>特徴語</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0.01</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0.01</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著者</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0.0003</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0.0003</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460440">
                <a:tc>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2000" spc="-1" strike="noStrike">
                          <a:solidFill>
                            <a:srgbClr val="000000"/>
                          </a:solidFill>
                          <a:latin typeface="Calibri"/>
                        </a:rPr>
                        <a:t>関心増加</a:t>
                      </a:r>
                      <a:r>
                        <a:rPr b="0" lang="en-US" sz="2000" spc="-1" strike="noStrike">
                          <a:solidFill>
                            <a:srgbClr val="000000"/>
                          </a:solidFill>
                          <a:latin typeface="Calibri"/>
                        </a:rPr>
                        <a:t>(α)</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5</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gn="r">
                        <a:lnSpc>
                          <a:spcPct val="100000"/>
                        </a:lnSpc>
                      </a:pPr>
                      <a:r>
                        <a:rPr b="0" lang="en-US" sz="2000" spc="-1" strike="noStrike">
                          <a:solidFill>
                            <a:srgbClr val="000000"/>
                          </a:solidFill>
                          <a:latin typeface="Calibri"/>
                        </a:rPr>
                        <a:t>5</a:t>
                      </a:r>
                      <a:endParaRPr b="0" lang="en-US" sz="20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実験結果</a:t>
            </a:r>
            <a:endParaRPr b="0" lang="en-US" sz="2800" spc="-1" strike="noStrike">
              <a:solidFill>
                <a:srgbClr val="000000"/>
              </a:solidFill>
              <a:latin typeface="Calibri"/>
            </a:endParaRPr>
          </a:p>
        </p:txBody>
      </p:sp>
      <p:sp>
        <p:nvSpPr>
          <p:cNvPr id="435" name="TextShape 2"/>
          <p:cNvSpPr txBox="1"/>
          <p:nvPr/>
        </p:nvSpPr>
        <p:spPr>
          <a:xfrm>
            <a:off x="312480" y="1812600"/>
            <a:ext cx="11566800" cy="4812120"/>
          </a:xfrm>
          <a:prstGeom prst="rect">
            <a:avLst/>
          </a:prstGeom>
          <a:noFill/>
          <a:ln>
            <a:noFill/>
          </a:ln>
        </p:spPr>
        <p:txBody>
          <a:bodyPr>
            <a:noAutofit/>
          </a:bodyPr>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rPr>
              <a:t>単語の分散表現</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400" spc="-1" strike="noStrike">
                <a:solidFill>
                  <a:srgbClr val="000000"/>
                </a:solidFill>
                <a:latin typeface="Calibri"/>
              </a:rPr>
              <a:t>株価予測や会社の倒産予測などの分野との間で関心が移行：実際に単語の分散表現を応用した分野であった</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ja-JP" sz="2400" spc="-1" strike="noStrike">
                <a:solidFill>
                  <a:srgbClr val="000000"/>
                </a:solidFill>
                <a:latin typeface="Calibri"/>
              </a:rPr>
              <a:t>テキスト生成や音声のテキスト変換：単語の分散表現を発展させたような分野</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rPr>
              <a:t>その他の関係性</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en-US" sz="2000" spc="-1" strike="noStrike">
                <a:solidFill>
                  <a:srgbClr val="000000"/>
                </a:solidFill>
                <a:latin typeface="Calibri"/>
              </a:rPr>
              <a:t>RBM(</a:t>
            </a:r>
            <a:r>
              <a:rPr b="0" lang="ja-JP" sz="2000" spc="-1" strike="noStrike">
                <a:solidFill>
                  <a:srgbClr val="000000"/>
                </a:solidFill>
                <a:latin typeface="Calibri"/>
              </a:rPr>
              <a:t>ディープニューラルネットワークの基礎的な部分</a:t>
            </a:r>
            <a:r>
              <a:rPr b="0" lang="en-US" sz="2000" spc="-1" strike="noStrike">
                <a:solidFill>
                  <a:srgbClr val="000000"/>
                </a:solidFill>
                <a:latin typeface="Calibri"/>
              </a:rPr>
              <a:t>)</a:t>
            </a:r>
            <a:r>
              <a:rPr b="0" lang="ja-JP" sz="2000" spc="-1" strike="noStrike">
                <a:solidFill>
                  <a:srgbClr val="000000"/>
                </a:solidFill>
                <a:latin typeface="Calibri"/>
              </a:rPr>
              <a:t>への関心移行：ニューラルネットワークのニューロンに関連する分野からの発展（代替）が見られた</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en-US" sz="2000" spc="-1" strike="noStrike">
                <a:solidFill>
                  <a:srgbClr val="000000"/>
                </a:solidFill>
                <a:latin typeface="Calibri"/>
              </a:rPr>
              <a:t>RBM</a:t>
            </a:r>
            <a:r>
              <a:rPr b="0" lang="ja-JP" sz="2000" spc="-1" strike="noStrike">
                <a:solidFill>
                  <a:srgbClr val="000000"/>
                </a:solidFill>
                <a:latin typeface="Calibri"/>
              </a:rPr>
              <a:t>からの関心移行：音声認識分野などへのディープニューラルネットワーク技術の応用やドロップアウトのような技術の発展を捉えることができた</a:t>
            </a:r>
            <a:endParaRPr b="0" lang="en-US" sz="2000" spc="-1" strike="noStrike">
              <a:solidFill>
                <a:srgbClr val="000000"/>
              </a:solidFill>
              <a:latin typeface="Calibri"/>
            </a:endParaRPr>
          </a:p>
        </p:txBody>
      </p:sp>
      <p:sp>
        <p:nvSpPr>
          <p:cNvPr id="436" name="CustomShape 3"/>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en-US" sz="2000" spc="-1" strike="noStrike">
                <a:solidFill>
                  <a:srgbClr val="000000"/>
                </a:solidFill>
                <a:latin typeface="Calibri"/>
              </a:rPr>
              <a:t>Neural network</a:t>
            </a:r>
            <a:r>
              <a:rPr b="0" lang="ja-JP" sz="2000" spc="-1" strike="noStrike">
                <a:solidFill>
                  <a:srgbClr val="000000"/>
                </a:solidFill>
                <a:latin typeface="Calibri"/>
              </a:rPr>
              <a:t>のデータセットにおいては、定性的に評価を行った分野間の意味的な影響については具体的には次のような関係が推定・評価された。</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37" name="Chart 29"/>
          <p:cNvGraphicFramePr/>
          <p:nvPr/>
        </p:nvGraphicFramePr>
        <p:xfrm>
          <a:off x="6720840" y="2143080"/>
          <a:ext cx="4571640" cy="2742840"/>
        </p:xfrm>
        <a:graphic>
          <a:graphicData uri="http://schemas.openxmlformats.org/drawingml/2006/chart">
            <c:chart xmlns:c="http://schemas.openxmlformats.org/drawingml/2006/chart" xmlns:r="http://schemas.openxmlformats.org/officeDocument/2006/relationships" r:id="rId1"/>
          </a:graphicData>
        </a:graphic>
      </p:graphicFrame>
      <p:sp>
        <p:nvSpPr>
          <p:cNvPr id="438"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因果関係推定に関する考察</a:t>
            </a:r>
            <a:endParaRPr b="0" lang="en-US" sz="2800" spc="-1" strike="noStrike">
              <a:solidFill>
                <a:srgbClr val="000000"/>
              </a:solidFill>
              <a:latin typeface="Calibri"/>
            </a:endParaRPr>
          </a:p>
        </p:txBody>
      </p:sp>
      <p:sp>
        <p:nvSpPr>
          <p:cNvPr id="439"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因果性を表す値</a:t>
            </a:r>
            <a:r>
              <a:rPr b="0" lang="en-US" sz="2000" spc="-1" strike="noStrike">
                <a:solidFill>
                  <a:srgbClr val="000000"/>
                </a:solidFill>
                <a:latin typeface="Calibri"/>
              </a:rPr>
              <a:t>C</a:t>
            </a:r>
            <a:r>
              <a:rPr b="0" lang="en-US" sz="1400" spc="-1" strike="noStrike">
                <a:solidFill>
                  <a:srgbClr val="000000"/>
                </a:solidFill>
                <a:latin typeface="Calibri"/>
              </a:rPr>
              <a:t>NPMR</a:t>
            </a:r>
            <a:r>
              <a:rPr b="0" lang="ja-JP" sz="2000" spc="-1" strike="noStrike">
                <a:solidFill>
                  <a:srgbClr val="000000"/>
                </a:solidFill>
                <a:latin typeface="Calibri"/>
              </a:rPr>
              <a:t>は、分野間で生じている影響の大きさを表す指標として用いるのが望ましい。データセットや目的に合わせて値を変化することでより効率的な分析を行うことが可能となる。</a:t>
            </a:r>
            <a:endParaRPr b="0" lang="en-US" sz="2000" spc="-1" strike="noStrike">
              <a:latin typeface="Arial"/>
            </a:endParaRPr>
          </a:p>
        </p:txBody>
      </p:sp>
      <p:graphicFrame>
        <p:nvGraphicFramePr>
          <p:cNvPr id="440" name="Table 3"/>
          <p:cNvGraphicFramePr/>
          <p:nvPr/>
        </p:nvGraphicFramePr>
        <p:xfrm>
          <a:off x="312480" y="5230080"/>
          <a:ext cx="11566800" cy="1482840"/>
        </p:xfrm>
        <a:graphic>
          <a:graphicData uri="http://schemas.openxmlformats.org/drawingml/2006/table">
            <a:tbl>
              <a:tblPr/>
              <a:tblGrid>
                <a:gridCol w="4341240"/>
                <a:gridCol w="4025880"/>
                <a:gridCol w="1091520"/>
                <a:gridCol w="2108160"/>
              </a:tblGrid>
              <a:tr h="370800">
                <a:tc>
                  <a:txBody>
                    <a:bodyPr>
                      <a:noAutofit/>
                    </a:bodyPr>
                    <a:p>
                      <a:pPr>
                        <a:lnSpc>
                          <a:spcPct val="100000"/>
                        </a:lnSpc>
                      </a:pPr>
                      <a:r>
                        <a:rPr b="1" lang="ja-JP" sz="1800" spc="-1" strike="noStrike">
                          <a:solidFill>
                            <a:srgbClr val="000000"/>
                          </a:solidFill>
                          <a:latin typeface="Calibri"/>
                        </a:rPr>
                        <a:t>影響を与える分野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ca</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影響を受ける分野</a:t>
                      </a:r>
                      <a:r>
                        <a:rPr b="1" lang="en-US" sz="1800" spc="-1" strike="noStrike">
                          <a:solidFill>
                            <a:srgbClr val="000000"/>
                          </a:solidFill>
                          <a:latin typeface="Calibri"/>
                        </a:rPr>
                        <a:t>(</a:t>
                      </a:r>
                      <a:r>
                        <a:rPr b="1" i="1" lang="en-US" sz="1800" spc="-1" strike="noStrike">
                          <a:solidFill>
                            <a:srgbClr val="000000"/>
                          </a:solidFill>
                          <a:latin typeface="Calibri"/>
                        </a:rPr>
                        <a:t>C</a:t>
                      </a:r>
                      <a:r>
                        <a:rPr b="1" i="1" lang="en-US" sz="1600" spc="-1" strike="noStrike">
                          <a:solidFill>
                            <a:srgbClr val="000000"/>
                          </a:solidFill>
                          <a:latin typeface="Calibri"/>
                        </a:rPr>
                        <a:t>ef</a:t>
                      </a:r>
                      <a:r>
                        <a:rPr b="1" lang="en-US" sz="1800" spc="-1" strike="noStrike">
                          <a:solidFill>
                            <a:srgbClr val="000000"/>
                          </a:solidFill>
                          <a:latin typeface="Calibri"/>
                        </a:rPr>
                        <a:t>)</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en-US" sz="2000" spc="-1" strike="noStrike">
                          <a:solidFill>
                            <a:srgbClr val="000000"/>
                          </a:solidFill>
                          <a:latin typeface="Calibri"/>
                        </a:rPr>
                        <a:t>C</a:t>
                      </a:r>
                      <a:r>
                        <a:rPr b="1" lang="en-US" sz="1400" spc="-1" strike="noStrike">
                          <a:solidFill>
                            <a:srgbClr val="000000"/>
                          </a:solidFill>
                          <a:latin typeface="Calibri"/>
                        </a:rPr>
                        <a:t>NPMR</a:t>
                      </a:r>
                      <a:r>
                        <a:rPr b="1" lang="en-US" sz="1800" spc="-1" strike="noStrike">
                          <a:solidFill>
                            <a:srgbClr val="000000"/>
                          </a:solidFill>
                          <a:latin typeface="Calibri"/>
                        </a:rPr>
                        <a:t> </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noAutofit/>
                    </a:bodyPr>
                    <a:p>
                      <a:pPr>
                        <a:lnSpc>
                          <a:spcPct val="100000"/>
                        </a:lnSpc>
                      </a:pPr>
                      <a:r>
                        <a:rPr b="1" lang="ja-JP" sz="1800" spc="-1" strike="noStrike">
                          <a:solidFill>
                            <a:srgbClr val="000000"/>
                          </a:solidFill>
                          <a:latin typeface="Calibri"/>
                        </a:rPr>
                        <a:t>関係性</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r>
              <a:tr h="370800">
                <a:tc>
                  <a:txBody>
                    <a:bodyPr>
                      <a:noAutofit/>
                    </a:bodyPr>
                    <a:p>
                      <a:pPr>
                        <a:lnSpc>
                          <a:spcPct val="100000"/>
                        </a:lnSpc>
                      </a:pPr>
                      <a:r>
                        <a:rPr b="0" lang="en-US" sz="1800" spc="-1" strike="noStrike">
                          <a:solidFill>
                            <a:srgbClr val="000000"/>
                          </a:solidFill>
                          <a:latin typeface="Calibri"/>
                        </a:rPr>
                        <a:t>RBM</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tabLst>
                          <a:tab algn="l" pos="0"/>
                        </a:tabLst>
                      </a:pPr>
                      <a:r>
                        <a:rPr b="0" lang="ja-JP" sz="1800" spc="-1" strike="noStrike">
                          <a:solidFill>
                            <a:srgbClr val="000000"/>
                          </a:solidFill>
                          <a:latin typeface="Calibri"/>
                        </a:rPr>
                        <a:t>スパイキング</a:t>
                      </a:r>
                      <a:r>
                        <a:rPr b="0" lang="en-US" sz="1800" spc="-1" strike="noStrike">
                          <a:solidFill>
                            <a:srgbClr val="000000"/>
                          </a:solidFill>
                          <a:latin typeface="Calibri"/>
                        </a:rPr>
                        <a:t>NN</a:t>
                      </a:r>
                      <a:r>
                        <a:rPr b="0" lang="ja-JP" sz="1800" spc="-1" strike="noStrike">
                          <a:solidFill>
                            <a:srgbClr val="000000"/>
                          </a:solidFill>
                          <a:latin typeface="Calibri"/>
                        </a:rPr>
                        <a:t>のニューロン</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0.00734</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強い代替</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70800">
                <a:tc>
                  <a:txBody>
                    <a:bodyPr>
                      <a:noAutofit/>
                    </a:bodyPr>
                    <a:p>
                      <a:pPr>
                        <a:lnSpc>
                          <a:spcPct val="100000"/>
                        </a:lnSpc>
                      </a:pPr>
                      <a:r>
                        <a:rPr b="0" lang="en-US" sz="1800" spc="-1" strike="noStrike">
                          <a:solidFill>
                            <a:srgbClr val="000000"/>
                          </a:solidFill>
                          <a:latin typeface="Calibri"/>
                        </a:rPr>
                        <a:t>RBM</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音声認識</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0.00282</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r h="370800">
                <a:tc>
                  <a:txBody>
                    <a:bodyPr>
                      <a:noAutofit/>
                    </a:bodyPr>
                    <a:p>
                      <a:pPr>
                        <a:lnSpc>
                          <a:spcPct val="100000"/>
                        </a:lnSpc>
                      </a:pPr>
                      <a:r>
                        <a:rPr b="0" lang="ja-JP" sz="1800" spc="-1" strike="noStrike">
                          <a:solidFill>
                            <a:srgbClr val="000000"/>
                          </a:solidFill>
                          <a:latin typeface="Calibri"/>
                        </a:rPr>
                        <a:t>単語の分散表現</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ja-JP" sz="1800" spc="-1" strike="noStrike">
                          <a:solidFill>
                            <a:srgbClr val="000000"/>
                          </a:solidFill>
                          <a:latin typeface="Calibri"/>
                        </a:rPr>
                        <a:t>文章の見出し作成</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0" lang="en-US" sz="1800" spc="-1" strike="noStrike">
                          <a:solidFill>
                            <a:srgbClr val="000000"/>
                          </a:solidFill>
                          <a:latin typeface="Calibri"/>
                        </a:rPr>
                        <a:t>0.00012</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c>
                  <a:txBody>
                    <a:bodyPr>
                      <a:noAutofit/>
                    </a:bodyPr>
                    <a:p>
                      <a:pPr>
                        <a:lnSpc>
                          <a:spcPct val="100000"/>
                        </a:lnSpc>
                      </a:pPr>
                      <a:r>
                        <a:rPr b="1" lang="ja-JP" sz="1800" spc="-1" strike="noStrike">
                          <a:solidFill>
                            <a:srgbClr val="ff0000"/>
                          </a:solidFill>
                          <a:latin typeface="Calibri"/>
                        </a:rPr>
                        <a:t>分野の応用・発展</a:t>
                      </a:r>
                      <a:endParaRPr b="0" lang="en-US" sz="1800" spc="-1" strike="noStrike">
                        <a:latin typeface="Arial"/>
                      </a:endParaRPr>
                    </a:p>
                  </a:txBody>
                  <a:tcPr marL="91440" marR="91440">
                    <a:lnL w="6480">
                      <a:solidFill>
                        <a:srgbClr val="a5a5a5"/>
                      </a:solidFill>
                    </a:lnL>
                    <a:lnR w="6480">
                      <a:solidFill>
                        <a:srgbClr val="a5a5a5"/>
                      </a:solidFill>
                    </a:lnR>
                    <a:lnT w="6480">
                      <a:solidFill>
                        <a:srgbClr val="a5a5a5"/>
                      </a:solidFill>
                    </a:lnT>
                    <a:lnB w="6480">
                      <a:solidFill>
                        <a:srgbClr val="a5a5a5"/>
                      </a:solidFill>
                    </a:lnB>
                    <a:noFill/>
                  </a:tcPr>
                </a:tc>
              </a:tr>
            </a:tbl>
          </a:graphicData>
        </a:graphic>
      </p:graphicFrame>
      <p:sp>
        <p:nvSpPr>
          <p:cNvPr id="441" name="CustomShape 4"/>
          <p:cNvSpPr/>
          <p:nvPr/>
        </p:nvSpPr>
        <p:spPr>
          <a:xfrm>
            <a:off x="312480" y="1796400"/>
            <a:ext cx="11381760" cy="3952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因果性の値を大きくすると、推定した影響と分野の量的な盛衰が合致した組が多く推定された</a:t>
            </a:r>
            <a:endParaRPr b="0" lang="en-US" sz="2000" spc="-1" strike="noStrike">
              <a:latin typeface="Arial"/>
            </a:endParaRPr>
          </a:p>
        </p:txBody>
      </p:sp>
      <p:sp>
        <p:nvSpPr>
          <p:cNvPr id="442" name="CustomShape 5"/>
          <p:cNvSpPr/>
          <p:nvPr/>
        </p:nvSpPr>
        <p:spPr>
          <a:xfrm>
            <a:off x="2008440" y="3874680"/>
            <a:ext cx="800280" cy="80028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pc="-1" strike="noStrike">
                <a:solidFill>
                  <a:srgbClr val="000000"/>
                </a:solidFill>
                <a:latin typeface="Calibri"/>
              </a:rPr>
              <a:t>C</a:t>
            </a:r>
            <a:r>
              <a:rPr b="1" i="1" lang="en-US" sz="1800" spc="-1" strike="noStrike">
                <a:solidFill>
                  <a:srgbClr val="000000"/>
                </a:solidFill>
                <a:latin typeface="Calibri"/>
              </a:rPr>
              <a:t>ef</a:t>
            </a:r>
            <a:endParaRPr b="0" lang="en-US" sz="1800" spc="-1" strike="noStrike">
              <a:latin typeface="Arial"/>
            </a:endParaRPr>
          </a:p>
        </p:txBody>
      </p:sp>
      <p:sp>
        <p:nvSpPr>
          <p:cNvPr id="443" name="CustomShape 6"/>
          <p:cNvSpPr/>
          <p:nvPr/>
        </p:nvSpPr>
        <p:spPr>
          <a:xfrm>
            <a:off x="2008440" y="2794320"/>
            <a:ext cx="800280" cy="800280"/>
          </a:xfrm>
          <a:prstGeom prst="ellipse">
            <a:avLst/>
          </a:prstGeom>
          <a:noFill/>
          <a:ln w="648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pc="-1" strike="noStrike">
                <a:solidFill>
                  <a:srgbClr val="000000"/>
                </a:solidFill>
                <a:latin typeface="Calibri"/>
              </a:rPr>
              <a:t>C</a:t>
            </a:r>
            <a:r>
              <a:rPr b="1" i="1" lang="en-US" sz="1800" spc="-1" strike="noStrike">
                <a:solidFill>
                  <a:srgbClr val="000000"/>
                </a:solidFill>
                <a:latin typeface="Calibri"/>
              </a:rPr>
              <a:t>ca</a:t>
            </a:r>
            <a:endParaRPr b="0" lang="en-US" sz="1800" spc="-1" strike="noStrike">
              <a:latin typeface="Arial"/>
            </a:endParaRPr>
          </a:p>
        </p:txBody>
      </p:sp>
      <p:sp>
        <p:nvSpPr>
          <p:cNvPr id="444" name="CustomShape 7"/>
          <p:cNvSpPr/>
          <p:nvPr/>
        </p:nvSpPr>
        <p:spPr>
          <a:xfrm>
            <a:off x="225000" y="2172240"/>
            <a:ext cx="387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en-US" sz="1800" spc="-1" strike="noStrike">
                <a:solidFill>
                  <a:srgbClr val="000000"/>
                </a:solidFill>
                <a:latin typeface="Calibri"/>
              </a:rPr>
              <a:t>Cca</a:t>
            </a:r>
            <a:r>
              <a:rPr b="0" lang="ja-JP" sz="1800" spc="-1" strike="noStrike">
                <a:solidFill>
                  <a:srgbClr val="000000"/>
                </a:solidFill>
                <a:latin typeface="Calibri"/>
              </a:rPr>
              <a:t>から</a:t>
            </a:r>
            <a:r>
              <a:rPr b="1" i="1" lang="en-US" sz="1800" spc="-1" strike="noStrike">
                <a:solidFill>
                  <a:srgbClr val="000000"/>
                </a:solidFill>
                <a:latin typeface="Calibri"/>
              </a:rPr>
              <a:t>Cef</a:t>
            </a:r>
            <a:r>
              <a:rPr b="0" lang="ja-JP" sz="1800" spc="-1" strike="noStrike">
                <a:solidFill>
                  <a:srgbClr val="000000"/>
                </a:solidFill>
                <a:latin typeface="Calibri"/>
              </a:rPr>
              <a:t>に対して関心が移行していた分野の組を取得</a:t>
            </a:r>
            <a:r>
              <a:rPr b="0" lang="en-US" sz="1800" spc="-1" strike="noStrike">
                <a:solidFill>
                  <a:srgbClr val="000000"/>
                </a:solidFill>
                <a:latin typeface="Calibri"/>
              </a:rPr>
              <a:t>(Neural network)</a:t>
            </a:r>
            <a:endParaRPr b="0" lang="en-US" sz="1800" spc="-1" strike="noStrike">
              <a:latin typeface="Arial"/>
            </a:endParaRPr>
          </a:p>
        </p:txBody>
      </p:sp>
      <p:sp>
        <p:nvSpPr>
          <p:cNvPr id="445" name="CustomShape 8"/>
          <p:cNvSpPr/>
          <p:nvPr/>
        </p:nvSpPr>
        <p:spPr>
          <a:xfrm>
            <a:off x="4649400" y="2142720"/>
            <a:ext cx="190440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全体に対する</a:t>
            </a:r>
            <a:endParaRPr b="0" lang="en-US" sz="2000" spc="-1" strike="noStrike">
              <a:latin typeface="Arial"/>
            </a:endParaRPr>
          </a:p>
          <a:p>
            <a:pPr algn="ctr">
              <a:lnSpc>
                <a:spcPct val="100000"/>
              </a:lnSpc>
            </a:pPr>
            <a:r>
              <a:rPr b="0" lang="ja-JP" sz="2000" spc="-1" strike="noStrike">
                <a:solidFill>
                  <a:srgbClr val="000000"/>
                </a:solidFill>
                <a:latin typeface="Calibri"/>
              </a:rPr>
              <a:t>成長率が</a:t>
            </a:r>
            <a:endParaRPr b="0" lang="en-US" sz="2000" spc="-1" strike="noStrike">
              <a:latin typeface="Arial"/>
            </a:endParaRPr>
          </a:p>
        </p:txBody>
      </p:sp>
      <p:sp>
        <p:nvSpPr>
          <p:cNvPr id="446" name="CustomShape 9"/>
          <p:cNvSpPr/>
          <p:nvPr/>
        </p:nvSpPr>
        <p:spPr>
          <a:xfrm>
            <a:off x="5119560" y="2934720"/>
            <a:ext cx="97704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ja-JP" sz="2800" spc="-1" strike="noStrike">
                <a:solidFill>
                  <a:srgbClr val="ff0000"/>
                </a:solidFill>
                <a:latin typeface="Calibri"/>
              </a:rPr>
              <a:t>高い</a:t>
            </a:r>
            <a:endParaRPr b="0" lang="en-US" sz="2800" spc="-1" strike="noStrike">
              <a:latin typeface="Arial"/>
            </a:endParaRPr>
          </a:p>
        </p:txBody>
      </p:sp>
      <p:sp>
        <p:nvSpPr>
          <p:cNvPr id="447" name="CustomShape 10"/>
          <p:cNvSpPr/>
          <p:nvPr/>
        </p:nvSpPr>
        <p:spPr>
          <a:xfrm>
            <a:off x="5119560" y="4013280"/>
            <a:ext cx="97704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ja-JP" sz="2800" spc="-1" strike="noStrike">
                <a:solidFill>
                  <a:srgbClr val="5b9bd5"/>
                </a:solidFill>
                <a:latin typeface="Calibri"/>
              </a:rPr>
              <a:t>低い</a:t>
            </a:r>
            <a:endParaRPr b="0" lang="en-US" sz="2800" spc="-1" strike="noStrike">
              <a:latin typeface="Arial"/>
            </a:endParaRPr>
          </a:p>
        </p:txBody>
      </p:sp>
      <p:sp>
        <p:nvSpPr>
          <p:cNvPr id="448" name="CustomShape 11"/>
          <p:cNvSpPr/>
          <p:nvPr/>
        </p:nvSpPr>
        <p:spPr>
          <a:xfrm>
            <a:off x="4832640" y="4517280"/>
            <a:ext cx="153828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分野の組</a:t>
            </a:r>
            <a:endParaRPr b="0" lang="en-US" sz="2000" spc="-1" strike="noStrike">
              <a:latin typeface="Arial"/>
            </a:endParaRPr>
          </a:p>
          <a:p>
            <a:pPr algn="ctr">
              <a:lnSpc>
                <a:spcPct val="100000"/>
              </a:lnSpc>
            </a:pPr>
            <a:r>
              <a:rPr b="0" lang="ja-JP" sz="2000" spc="-1" strike="noStrike">
                <a:solidFill>
                  <a:srgbClr val="000000"/>
                </a:solidFill>
                <a:latin typeface="Calibri"/>
              </a:rPr>
              <a:t>の割合</a:t>
            </a:r>
            <a:endParaRPr b="0" lang="en-US" sz="2000" spc="-1" strike="noStrike">
              <a:latin typeface="Arial"/>
            </a:endParaRPr>
          </a:p>
        </p:txBody>
      </p:sp>
      <p:sp>
        <p:nvSpPr>
          <p:cNvPr id="449" name="CustomShape 12"/>
          <p:cNvSpPr/>
          <p:nvPr/>
        </p:nvSpPr>
        <p:spPr>
          <a:xfrm>
            <a:off x="225000" y="2840400"/>
            <a:ext cx="1904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影響を</a:t>
            </a:r>
            <a:r>
              <a:rPr b="1" lang="ja-JP" sz="2000" spc="-1" strike="noStrike">
                <a:solidFill>
                  <a:srgbClr val="000000"/>
                </a:solidFill>
                <a:latin typeface="Calibri"/>
              </a:rPr>
              <a:t>与える</a:t>
            </a:r>
            <a:endParaRPr b="0" lang="en-US" sz="2000" spc="-1" strike="noStrike">
              <a:latin typeface="Arial"/>
            </a:endParaRPr>
          </a:p>
          <a:p>
            <a:pPr>
              <a:lnSpc>
                <a:spcPct val="100000"/>
              </a:lnSpc>
            </a:pPr>
            <a:r>
              <a:rPr b="0" lang="ja-JP" sz="2000" spc="-1" strike="noStrike">
                <a:solidFill>
                  <a:srgbClr val="000000"/>
                </a:solidFill>
                <a:latin typeface="Calibri"/>
              </a:rPr>
              <a:t>分野</a:t>
            </a:r>
            <a:endParaRPr b="0" lang="en-US" sz="2000" spc="-1" strike="noStrike">
              <a:latin typeface="Arial"/>
            </a:endParaRPr>
          </a:p>
        </p:txBody>
      </p:sp>
      <p:sp>
        <p:nvSpPr>
          <p:cNvPr id="450" name="CustomShape 13"/>
          <p:cNvSpPr/>
          <p:nvPr/>
        </p:nvSpPr>
        <p:spPr>
          <a:xfrm>
            <a:off x="216360" y="4035240"/>
            <a:ext cx="1904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2000" spc="-1" strike="noStrike">
                <a:solidFill>
                  <a:srgbClr val="000000"/>
                </a:solidFill>
                <a:latin typeface="Calibri"/>
              </a:rPr>
              <a:t>影響を</a:t>
            </a:r>
            <a:r>
              <a:rPr b="1" lang="ja-JP" sz="2000" spc="-1" strike="noStrike">
                <a:solidFill>
                  <a:srgbClr val="000000"/>
                </a:solidFill>
                <a:latin typeface="Calibri"/>
              </a:rPr>
              <a:t>受ける</a:t>
            </a:r>
            <a:endParaRPr b="0" lang="en-US" sz="2000" spc="-1" strike="noStrike">
              <a:latin typeface="Arial"/>
            </a:endParaRPr>
          </a:p>
          <a:p>
            <a:pPr>
              <a:lnSpc>
                <a:spcPct val="100000"/>
              </a:lnSpc>
            </a:pPr>
            <a:r>
              <a:rPr b="0" lang="ja-JP" sz="2000" spc="-1" strike="noStrike">
                <a:solidFill>
                  <a:srgbClr val="000000"/>
                </a:solidFill>
                <a:latin typeface="Calibri"/>
              </a:rPr>
              <a:t>分野</a:t>
            </a:r>
            <a:endParaRPr b="0" lang="en-US" sz="2000" spc="-1" strike="noStrike">
              <a:latin typeface="Arial"/>
            </a:endParaRPr>
          </a:p>
        </p:txBody>
      </p:sp>
      <p:sp>
        <p:nvSpPr>
          <p:cNvPr id="451" name="CustomShape 14"/>
          <p:cNvSpPr/>
          <p:nvPr/>
        </p:nvSpPr>
        <p:spPr>
          <a:xfrm>
            <a:off x="3977280" y="2544120"/>
            <a:ext cx="741600" cy="2140200"/>
          </a:xfrm>
          <a:prstGeom prst="rightArrow">
            <a:avLst>
              <a:gd name="adj1" fmla="val 50000"/>
              <a:gd name="adj2"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52" name="CustomShape 15"/>
          <p:cNvSpPr/>
          <p:nvPr/>
        </p:nvSpPr>
        <p:spPr>
          <a:xfrm>
            <a:off x="6481080" y="47484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C</a:t>
            </a:r>
            <a:r>
              <a:rPr b="0" lang="en-US" sz="1200" spc="-1" strike="noStrike">
                <a:solidFill>
                  <a:srgbClr val="000000"/>
                </a:solidFill>
                <a:latin typeface="Calibri"/>
              </a:rPr>
              <a:t>NPMR</a:t>
            </a:r>
            <a:r>
              <a:rPr b="0" lang="en-US" sz="1800" spc="-1" strike="noStrike">
                <a:solidFill>
                  <a:srgbClr val="000000"/>
                </a:solidFill>
                <a:latin typeface="Calibri"/>
              </a:rPr>
              <a:t> </a:t>
            </a:r>
            <a:r>
              <a:rPr b="0" lang="en-US" sz="1400" spc="-1" strike="noStrike">
                <a:solidFill>
                  <a:srgbClr val="000000"/>
                </a:solidFill>
                <a:latin typeface="Calibri"/>
              </a:rPr>
              <a:t>≧</a:t>
            </a:r>
            <a:r>
              <a:rPr b="0" lang="en-US" sz="1800" spc="-1" strike="noStrike">
                <a:solidFill>
                  <a:srgbClr val="000000"/>
                </a:solidFill>
                <a:latin typeface="Calibri"/>
              </a:rPr>
              <a:t> </a:t>
            </a:r>
            <a:endParaRPr b="0" lang="en-US" sz="1800" spc="-1" strike="noStrike">
              <a:latin typeface="Arial"/>
            </a:endParaRPr>
          </a:p>
        </p:txBody>
      </p:sp>
      <p:sp>
        <p:nvSpPr>
          <p:cNvPr id="453" name="CustomShape 16"/>
          <p:cNvSpPr/>
          <p:nvPr/>
        </p:nvSpPr>
        <p:spPr>
          <a:xfrm>
            <a:off x="7643160" y="47484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a:t>
            </a:r>
            <a:endParaRPr b="0" lang="en-US" sz="1800" spc="-1" strike="noStrike">
              <a:latin typeface="Arial"/>
            </a:endParaRPr>
          </a:p>
        </p:txBody>
      </p:sp>
      <p:sp>
        <p:nvSpPr>
          <p:cNvPr id="454" name="CustomShape 17"/>
          <p:cNvSpPr/>
          <p:nvPr/>
        </p:nvSpPr>
        <p:spPr>
          <a:xfrm>
            <a:off x="8837280" y="47484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0.005</a:t>
            </a:r>
            <a:endParaRPr b="0" lang="en-US" sz="1800" spc="-1" strike="noStrike">
              <a:latin typeface="Arial"/>
            </a:endParaRPr>
          </a:p>
        </p:txBody>
      </p:sp>
      <p:sp>
        <p:nvSpPr>
          <p:cNvPr id="455" name="CustomShape 18"/>
          <p:cNvSpPr/>
          <p:nvPr/>
        </p:nvSpPr>
        <p:spPr>
          <a:xfrm>
            <a:off x="10127880" y="4748400"/>
            <a:ext cx="110592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000000"/>
                </a:solidFill>
                <a:latin typeface="Calibri"/>
              </a:rPr>
              <a:t>0.01</a:t>
            </a:r>
            <a:endParaRPr b="0" lang="en-US" sz="1800" spc="-1" strike="noStrike">
              <a:latin typeface="Arial"/>
            </a:endParaRPr>
          </a:p>
        </p:txBody>
      </p:sp>
      <p:sp>
        <p:nvSpPr>
          <p:cNvPr id="456" name="CustomShape 19"/>
          <p:cNvSpPr/>
          <p:nvPr/>
        </p:nvSpPr>
        <p:spPr>
          <a:xfrm flipV="1">
            <a:off x="8322840" y="3357000"/>
            <a:ext cx="816480" cy="4719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457" name="CustomShape 20"/>
          <p:cNvSpPr/>
          <p:nvPr/>
        </p:nvSpPr>
        <p:spPr>
          <a:xfrm>
            <a:off x="7779240" y="314892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0.46</a:t>
            </a:r>
            <a:endParaRPr b="0" lang="en-US" sz="2000" spc="-1" strike="noStrike">
              <a:latin typeface="Arial"/>
            </a:endParaRPr>
          </a:p>
        </p:txBody>
      </p:sp>
      <p:sp>
        <p:nvSpPr>
          <p:cNvPr id="458" name="CustomShape 21"/>
          <p:cNvSpPr/>
          <p:nvPr/>
        </p:nvSpPr>
        <p:spPr>
          <a:xfrm>
            <a:off x="8925480" y="273996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0.49</a:t>
            </a:r>
            <a:endParaRPr b="0" lang="en-US" sz="2000" spc="-1" strike="noStrike">
              <a:latin typeface="Arial"/>
            </a:endParaRPr>
          </a:p>
        </p:txBody>
      </p:sp>
      <p:sp>
        <p:nvSpPr>
          <p:cNvPr id="459" name="CustomShape 22"/>
          <p:cNvSpPr/>
          <p:nvPr/>
        </p:nvSpPr>
        <p:spPr>
          <a:xfrm>
            <a:off x="10151640" y="2327400"/>
            <a:ext cx="897840" cy="52056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000000"/>
                </a:solidFill>
                <a:latin typeface="Calibri"/>
              </a:rPr>
              <a:t>0.51</a:t>
            </a:r>
            <a:endParaRPr b="0" lang="en-US" sz="2000" spc="-1" strike="noStrike">
              <a:latin typeface="Arial"/>
            </a:endParaRPr>
          </a:p>
        </p:txBody>
      </p:sp>
      <p:sp>
        <p:nvSpPr>
          <p:cNvPr id="460" name="CustomShape 23"/>
          <p:cNvSpPr/>
          <p:nvPr/>
        </p:nvSpPr>
        <p:spPr>
          <a:xfrm flipV="1">
            <a:off x="9531720" y="2918160"/>
            <a:ext cx="851040" cy="41508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461" name="CustomShape 24"/>
          <p:cNvSpPr/>
          <p:nvPr/>
        </p:nvSpPr>
        <p:spPr>
          <a:xfrm>
            <a:off x="8757000" y="5693040"/>
            <a:ext cx="774360" cy="24012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462" name="CustomShape 25"/>
          <p:cNvSpPr/>
          <p:nvPr/>
        </p:nvSpPr>
        <p:spPr>
          <a:xfrm>
            <a:off x="8755920" y="6042240"/>
            <a:ext cx="340560" cy="26460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463" name="CustomShape 26"/>
          <p:cNvSpPr/>
          <p:nvPr/>
        </p:nvSpPr>
        <p:spPr>
          <a:xfrm>
            <a:off x="8772120" y="6405480"/>
            <a:ext cx="138240" cy="301680"/>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p:style>
      </p:sp>
      <p:sp>
        <p:nvSpPr>
          <p:cNvPr id="464" name="CustomShape 27"/>
          <p:cNvSpPr/>
          <p:nvPr/>
        </p:nvSpPr>
        <p:spPr>
          <a:xfrm>
            <a:off x="2064960" y="3635280"/>
            <a:ext cx="687600" cy="231120"/>
          </a:xfrm>
          <a:prstGeom prst="upArrow">
            <a:avLst>
              <a:gd name="adj1" fmla="val 50000"/>
              <a:gd name="adj2" fmla="val 50000"/>
            </a:avLst>
          </a:prstGeom>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因果関係が認められた分野間の意味的な影響の推定における考察</a:t>
            </a:r>
            <a:endParaRPr b="0" lang="en-US" sz="2800" spc="-1" strike="noStrike">
              <a:solidFill>
                <a:srgbClr val="000000"/>
              </a:solidFill>
              <a:latin typeface="Calibri"/>
            </a:endParaRPr>
          </a:p>
        </p:txBody>
      </p:sp>
      <p:sp>
        <p:nvSpPr>
          <p:cNvPr id="466"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閾値を設けないと過剰に分野間の影響を推定してしまっていた。分析精度の向上のために関心量のスコアについて一定の閾値を設定するのが望ましい。</a:t>
            </a:r>
            <a:endParaRPr b="0" lang="en-US" sz="2000" spc="-1" strike="noStrike">
              <a:latin typeface="Arial"/>
            </a:endParaRPr>
          </a:p>
        </p:txBody>
      </p:sp>
      <p:sp>
        <p:nvSpPr>
          <p:cNvPr id="467" name="CustomShape 3"/>
          <p:cNvSpPr/>
          <p:nvPr/>
        </p:nvSpPr>
        <p:spPr>
          <a:xfrm>
            <a:off x="774000" y="1838880"/>
            <a:ext cx="106441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関心量を表すスコアの閾値設定による精度の差</a:t>
            </a:r>
            <a:r>
              <a:rPr b="0" lang="en-US" sz="2000" spc="-1" strike="noStrike">
                <a:solidFill>
                  <a:srgbClr val="000000"/>
                </a:solidFill>
                <a:latin typeface="Calibri"/>
              </a:rPr>
              <a:t>(Solar cell)</a:t>
            </a:r>
            <a:endParaRPr b="0" lang="en-US" sz="2000" spc="-1" strike="noStrike">
              <a:latin typeface="Arial"/>
            </a:endParaRPr>
          </a:p>
        </p:txBody>
      </p:sp>
      <p:sp>
        <p:nvSpPr>
          <p:cNvPr id="468" name="CustomShape 4"/>
          <p:cNvSpPr/>
          <p:nvPr/>
        </p:nvSpPr>
        <p:spPr>
          <a:xfrm>
            <a:off x="312480" y="3591000"/>
            <a:ext cx="110592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Calibri"/>
              </a:rPr>
              <a:t>F</a:t>
            </a:r>
            <a:r>
              <a:rPr b="0" lang="ja-JP" sz="2000" spc="-1" strike="noStrike">
                <a:solidFill>
                  <a:srgbClr val="000000"/>
                </a:solidFill>
                <a:latin typeface="Calibri"/>
              </a:rPr>
              <a:t>値 </a:t>
            </a:r>
            <a:endParaRPr b="0" lang="en-US" sz="2000" spc="-1" strike="noStrike">
              <a:latin typeface="Arial"/>
            </a:endParaRPr>
          </a:p>
        </p:txBody>
      </p:sp>
      <p:sp>
        <p:nvSpPr>
          <p:cNvPr id="469" name="CustomShape 5"/>
          <p:cNvSpPr/>
          <p:nvPr/>
        </p:nvSpPr>
        <p:spPr>
          <a:xfrm>
            <a:off x="9113760" y="5443200"/>
            <a:ext cx="23439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関心移行・関心増加ともに閾値あり</a:t>
            </a:r>
            <a:endParaRPr b="0" lang="en-US" sz="1800" spc="-1" strike="noStrike">
              <a:latin typeface="Arial"/>
            </a:endParaRPr>
          </a:p>
        </p:txBody>
      </p:sp>
      <p:sp>
        <p:nvSpPr>
          <p:cNvPr id="470" name="CustomShape 6"/>
          <p:cNvSpPr/>
          <p:nvPr/>
        </p:nvSpPr>
        <p:spPr>
          <a:xfrm>
            <a:off x="2107800" y="5443200"/>
            <a:ext cx="23439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関心移行・関心増加ともに閾値なし</a:t>
            </a:r>
            <a:endParaRPr b="0" lang="en-US" sz="1800" spc="-1" strike="noStrike">
              <a:latin typeface="Arial"/>
            </a:endParaRPr>
          </a:p>
        </p:txBody>
      </p:sp>
      <p:graphicFrame>
        <p:nvGraphicFramePr>
          <p:cNvPr id="471" name="Chart 19"/>
          <p:cNvGraphicFramePr/>
          <p:nvPr/>
        </p:nvGraphicFramePr>
        <p:xfrm>
          <a:off x="1418760" y="2147760"/>
          <a:ext cx="10190160" cy="3376800"/>
        </p:xfrm>
        <a:graphic>
          <a:graphicData uri="http://schemas.openxmlformats.org/drawingml/2006/chart">
            <c:chart xmlns:c="http://schemas.openxmlformats.org/drawingml/2006/chart" xmlns:r="http://schemas.openxmlformats.org/officeDocument/2006/relationships" r:id="rId1"/>
          </a:graphicData>
        </a:graphic>
      </p:graphicFrame>
      <p:sp>
        <p:nvSpPr>
          <p:cNvPr id="472" name="CustomShape 7"/>
          <p:cNvSpPr/>
          <p:nvPr/>
        </p:nvSpPr>
        <p:spPr>
          <a:xfrm>
            <a:off x="4438440" y="5456160"/>
            <a:ext cx="23439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関心増加の閾値なし</a:t>
            </a:r>
            <a:endParaRPr b="0" lang="en-US" sz="1800" spc="-1" strike="noStrike">
              <a:latin typeface="Arial"/>
            </a:endParaRPr>
          </a:p>
        </p:txBody>
      </p:sp>
      <p:sp>
        <p:nvSpPr>
          <p:cNvPr id="473" name="CustomShape 8"/>
          <p:cNvSpPr/>
          <p:nvPr/>
        </p:nvSpPr>
        <p:spPr>
          <a:xfrm>
            <a:off x="6769080" y="5456160"/>
            <a:ext cx="23439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1800" spc="-1" strike="noStrike">
                <a:solidFill>
                  <a:srgbClr val="000000"/>
                </a:solidFill>
                <a:latin typeface="Calibri"/>
              </a:rPr>
              <a:t>関心移行の閾値なし</a:t>
            </a:r>
            <a:endParaRPr b="0" lang="en-US" sz="1800" spc="-1" strike="noStrike">
              <a:latin typeface="Arial"/>
            </a:endParaRPr>
          </a:p>
        </p:txBody>
      </p:sp>
      <p:sp>
        <p:nvSpPr>
          <p:cNvPr id="474" name="CustomShape 9"/>
          <p:cNvSpPr/>
          <p:nvPr/>
        </p:nvSpPr>
        <p:spPr>
          <a:xfrm>
            <a:off x="2699280" y="3265560"/>
            <a:ext cx="1086480" cy="63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000000"/>
                </a:solidFill>
                <a:latin typeface="Calibri"/>
              </a:rPr>
              <a:t>0.37</a:t>
            </a:r>
            <a:endParaRPr b="0" lang="en-US" sz="2400" spc="-1" strike="noStrike">
              <a:latin typeface="Arial"/>
            </a:endParaRPr>
          </a:p>
        </p:txBody>
      </p:sp>
      <p:sp>
        <p:nvSpPr>
          <p:cNvPr id="475" name="CustomShape 10"/>
          <p:cNvSpPr/>
          <p:nvPr/>
        </p:nvSpPr>
        <p:spPr>
          <a:xfrm>
            <a:off x="5034960" y="2938680"/>
            <a:ext cx="1086480" cy="63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000000"/>
                </a:solidFill>
                <a:latin typeface="Calibri"/>
              </a:rPr>
              <a:t>0.46</a:t>
            </a:r>
            <a:endParaRPr b="0" lang="en-US" sz="2400" spc="-1" strike="noStrike">
              <a:latin typeface="Arial"/>
            </a:endParaRPr>
          </a:p>
        </p:txBody>
      </p:sp>
      <p:sp>
        <p:nvSpPr>
          <p:cNvPr id="476" name="CustomShape 11"/>
          <p:cNvSpPr/>
          <p:nvPr/>
        </p:nvSpPr>
        <p:spPr>
          <a:xfrm>
            <a:off x="7365600" y="2307960"/>
            <a:ext cx="1086480" cy="63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000000"/>
                </a:solidFill>
                <a:latin typeface="Calibri"/>
              </a:rPr>
              <a:t>0.62</a:t>
            </a:r>
            <a:endParaRPr b="0" lang="en-US" sz="2400" spc="-1" strike="noStrike">
              <a:latin typeface="Arial"/>
            </a:endParaRPr>
          </a:p>
        </p:txBody>
      </p:sp>
      <p:sp>
        <p:nvSpPr>
          <p:cNvPr id="477" name="CustomShape 12"/>
          <p:cNvSpPr/>
          <p:nvPr/>
        </p:nvSpPr>
        <p:spPr>
          <a:xfrm>
            <a:off x="9742320" y="2039040"/>
            <a:ext cx="1086480" cy="6300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000000"/>
                </a:solidFill>
                <a:latin typeface="Calibri"/>
              </a:rPr>
              <a:t>0.70</a:t>
            </a:r>
            <a:endParaRPr b="0" lang="en-US" sz="2400" spc="-1" strike="noStrike">
              <a:latin typeface="Arial"/>
            </a:endParaRPr>
          </a:p>
        </p:txBody>
      </p:sp>
      <p:sp>
        <p:nvSpPr>
          <p:cNvPr id="478" name="CustomShape 13"/>
          <p:cNvSpPr/>
          <p:nvPr/>
        </p:nvSpPr>
        <p:spPr>
          <a:xfrm>
            <a:off x="312480" y="6102720"/>
            <a:ext cx="11566800" cy="700200"/>
          </a:xfrm>
          <a:prstGeom prst="rect">
            <a:avLst/>
          </a:prstGeom>
          <a:noFill/>
          <a:ln>
            <a:solidFill>
              <a:schemeClr val="accent1"/>
            </a:solid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000" spc="-1" strike="noStrike">
                <a:solidFill>
                  <a:srgbClr val="000000"/>
                </a:solidFill>
                <a:latin typeface="Calibri"/>
              </a:rPr>
              <a:t>推定した</a:t>
            </a:r>
            <a:r>
              <a:rPr b="0" lang="en-US" sz="2000" spc="-1" strike="noStrike">
                <a:solidFill>
                  <a:srgbClr val="000000"/>
                </a:solidFill>
                <a:latin typeface="Calibri"/>
              </a:rPr>
              <a:t>2</a:t>
            </a:r>
            <a:r>
              <a:rPr b="0" lang="ja-JP" sz="2000" spc="-1" strike="noStrike">
                <a:solidFill>
                  <a:srgbClr val="000000"/>
                </a:solidFill>
                <a:latin typeface="Calibri"/>
              </a:rPr>
              <a:t>つの影響（分野間の関心移行・双方の分野への関心の増加）について、両方の推定において閾値を設けた場合に最も評価精度が高くなった。</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提案手法全体における考察</a:t>
            </a:r>
            <a:endParaRPr b="0" lang="en-US" sz="2800" spc="-1" strike="noStrike">
              <a:solidFill>
                <a:srgbClr val="000000"/>
              </a:solidFill>
              <a:latin typeface="Calibri"/>
            </a:endParaRPr>
          </a:p>
        </p:txBody>
      </p:sp>
      <p:sp>
        <p:nvSpPr>
          <p:cNvPr id="480" name="CustomShape 2"/>
          <p:cNvSpPr/>
          <p:nvPr/>
        </p:nvSpPr>
        <p:spPr>
          <a:xfrm>
            <a:off x="312480" y="1001880"/>
            <a:ext cx="11566800" cy="7520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本提案手法では、分野間で知識の交換が多く生じているようなデータセットにおいてより多くの分野間の意味的な影響が推定され、クラスタリング係数から事前に分析結果をある程度推測できる。</a:t>
            </a:r>
            <a:endParaRPr b="0" lang="en-US" sz="2000" spc="-1" strike="noStrike">
              <a:latin typeface="Arial"/>
            </a:endParaRPr>
          </a:p>
        </p:txBody>
      </p:sp>
      <p:graphicFrame>
        <p:nvGraphicFramePr>
          <p:cNvPr id="481" name="Table 3"/>
          <p:cNvGraphicFramePr/>
          <p:nvPr/>
        </p:nvGraphicFramePr>
        <p:xfrm>
          <a:off x="1403280" y="2211480"/>
          <a:ext cx="9408600" cy="2460600"/>
        </p:xfrm>
        <a:graphic>
          <a:graphicData uri="http://schemas.openxmlformats.org/drawingml/2006/table">
            <a:tbl>
              <a:tblPr/>
              <a:tblGrid>
                <a:gridCol w="2081520"/>
                <a:gridCol w="991440"/>
                <a:gridCol w="2988000"/>
                <a:gridCol w="3347640"/>
              </a:tblGrid>
              <a:tr h="337320">
                <a:tc>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d9d9d9"/>
                    </a:solidFill>
                  </a:tcPr>
                </a:tc>
                <a:tc>
                  <a:txBody>
                    <a:bodyPr lIns="6120" rIns="6120" tIns="6120" bIns="0" anchor="b">
                      <a:noAutofit/>
                    </a:bodyPr>
                    <a:p>
                      <a:pPr algn="ctr">
                        <a:lnSpc>
                          <a:spcPct val="100000"/>
                        </a:lnSpc>
                      </a:pPr>
                      <a:r>
                        <a:rPr b="1" lang="en-US" sz="1800" spc="-1" strike="noStrike">
                          <a:solidFill>
                            <a:srgbClr val="000000"/>
                          </a:solidFill>
                          <a:latin typeface="Calibri"/>
                        </a:rPr>
                        <a:t>Q</a:t>
                      </a:r>
                      <a:r>
                        <a:rPr b="1" lang="ja-JP" sz="1800" spc="-1" strike="noStrike">
                          <a:solidFill>
                            <a:srgbClr val="000000"/>
                          </a:solidFill>
                          <a:latin typeface="Calibri"/>
                        </a:rPr>
                        <a:t>値</a:t>
                      </a:r>
                      <a:endParaRPr b="0" lang="en-US" sz="18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d9d9d9"/>
                    </a:solidFill>
                  </a:tcPr>
                </a:tc>
                <a:tc>
                  <a:txBody>
                    <a:bodyPr lIns="6120" rIns="6120" tIns="6120" bIns="0" anchor="b">
                      <a:noAutofit/>
                    </a:bodyPr>
                    <a:p>
                      <a:pPr algn="ctr">
                        <a:lnSpc>
                          <a:spcPct val="100000"/>
                        </a:lnSpc>
                      </a:pPr>
                      <a:r>
                        <a:rPr b="1" lang="ja-JP" sz="1800" spc="-1" strike="noStrike">
                          <a:solidFill>
                            <a:srgbClr val="000000"/>
                          </a:solidFill>
                          <a:latin typeface="Calibri"/>
                        </a:rPr>
                        <a:t>クラスタリング係数</a:t>
                      </a:r>
                      <a:endParaRPr b="0" lang="en-US" sz="18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d9d9d9"/>
                    </a:solidFill>
                  </a:tcPr>
                </a:tc>
                <a:tc>
                  <a:txBody>
                    <a:bodyPr lIns="6120" rIns="6120" tIns="6120" bIns="0" anchor="b">
                      <a:noAutofit/>
                    </a:bodyPr>
                    <a:p>
                      <a:pPr algn="ctr">
                        <a:lnSpc>
                          <a:spcPct val="100000"/>
                        </a:lnSpc>
                      </a:pPr>
                      <a:r>
                        <a:rPr b="1" lang="ja-JP" sz="1800" spc="-1" strike="noStrike">
                          <a:solidFill>
                            <a:srgbClr val="000000"/>
                          </a:solidFill>
                          <a:latin typeface="Calibri"/>
                        </a:rPr>
                        <a:t>意味的な影響を推定できた組</a:t>
                      </a:r>
                      <a:endParaRPr b="0" lang="en-US" sz="18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d9d9d9"/>
                    </a:solidFill>
                  </a:tcPr>
                </a:tc>
              </a:tr>
              <a:tr h="361440">
                <a:tc>
                  <a:txBody>
                    <a:bodyPr lIns="6120" rIns="6120" tIns="6120" bIns="0" anchor="b">
                      <a:noAutofit/>
                    </a:bodyPr>
                    <a:p>
                      <a:pPr>
                        <a:lnSpc>
                          <a:spcPct val="100000"/>
                        </a:lnSpc>
                      </a:pPr>
                      <a:r>
                        <a:rPr b="0" lang="en-US" sz="2400" spc="-1" strike="noStrike">
                          <a:solidFill>
                            <a:srgbClr val="000000"/>
                          </a:solidFill>
                          <a:latin typeface="Calibri"/>
                        </a:rPr>
                        <a:t>Sustainability</a:t>
                      </a:r>
                      <a:endParaRPr b="0" lang="en-US" sz="24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fi-FI" sz="2000" spc="-1" strike="noStrike">
                          <a:solidFill>
                            <a:srgbClr val="000000"/>
                          </a:solidFill>
                          <a:latin typeface="Calibri"/>
                        </a:rPr>
                        <a:t>0.671</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nb-NO" sz="2000" spc="-1" strike="noStrike">
                          <a:solidFill>
                            <a:srgbClr val="000000"/>
                          </a:solidFill>
                          <a:latin typeface="Calibri"/>
                        </a:rPr>
                        <a:t>0.0569</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it-IT" sz="2000" spc="-1" strike="noStrike">
                          <a:solidFill>
                            <a:srgbClr val="000000"/>
                          </a:solidFill>
                          <a:latin typeface="Calibri"/>
                        </a:rPr>
                        <a:t>0.330</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716400">
                <a:tc>
                  <a:txBody>
                    <a:bodyPr lIns="6120" rIns="6120" tIns="6120" bIns="0" anchor="b">
                      <a:noAutofit/>
                    </a:bodyPr>
                    <a:p>
                      <a:pPr>
                        <a:lnSpc>
                          <a:spcPct val="100000"/>
                        </a:lnSpc>
                      </a:pPr>
                      <a:r>
                        <a:rPr b="0" lang="en-US" sz="2400" spc="-1" strike="noStrike">
                          <a:solidFill>
                            <a:srgbClr val="000000"/>
                          </a:solidFill>
                          <a:latin typeface="Calibri"/>
                        </a:rPr>
                        <a:t>Service science</a:t>
                      </a:r>
                      <a:endParaRPr b="0" lang="en-US" sz="24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cs-CZ" sz="2000" spc="-1" strike="noStrike">
                          <a:solidFill>
                            <a:srgbClr val="000000"/>
                          </a:solidFill>
                          <a:latin typeface="Calibri"/>
                        </a:rPr>
                        <a:t>0.798</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nb-NO" sz="2000" spc="-1" strike="noStrike">
                          <a:solidFill>
                            <a:srgbClr val="000000"/>
                          </a:solidFill>
                          <a:latin typeface="Calibri"/>
                        </a:rPr>
                        <a:t>0.0472</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c>
                  <a:txBody>
                    <a:bodyPr lIns="6120" rIns="6120" tIns="6120" bIns="0" anchor="b">
                      <a:noAutofit/>
                    </a:bodyPr>
                    <a:p>
                      <a:pPr algn="r">
                        <a:lnSpc>
                          <a:spcPct val="100000"/>
                        </a:lnSpc>
                      </a:pPr>
                      <a:r>
                        <a:rPr b="0" lang="nb-NO" sz="2000" spc="-1" strike="noStrike">
                          <a:solidFill>
                            <a:srgbClr val="000000"/>
                          </a:solidFill>
                          <a:latin typeface="Calibri"/>
                        </a:rPr>
                        <a:t>0.078</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fffff"/>
                    </a:solidFill>
                  </a:tcPr>
                </a:tc>
              </a:tr>
              <a:tr h="361440">
                <a:tc>
                  <a:txBody>
                    <a:bodyPr lIns="6120" rIns="6120" tIns="6120" bIns="0" anchor="b">
                      <a:noAutofit/>
                    </a:bodyPr>
                    <a:p>
                      <a:pPr>
                        <a:lnSpc>
                          <a:spcPct val="100000"/>
                        </a:lnSpc>
                      </a:pPr>
                      <a:r>
                        <a:rPr b="0" lang="en-US" sz="2400" spc="-1" strike="noStrike">
                          <a:solidFill>
                            <a:srgbClr val="000000"/>
                          </a:solidFill>
                          <a:latin typeface="Calibri"/>
                        </a:rPr>
                        <a:t>Solar cell</a:t>
                      </a:r>
                      <a:endParaRPr b="0" lang="en-US" sz="24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0" lang="is-IS" sz="2000" spc="-1" strike="noStrike">
                          <a:solidFill>
                            <a:srgbClr val="000000"/>
                          </a:solidFill>
                          <a:latin typeface="Calibri"/>
                        </a:rPr>
                        <a:t>0.537</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1" lang="nb-NO" sz="2000" spc="-1" strike="noStrike">
                          <a:solidFill>
                            <a:srgbClr val="ff0000"/>
                          </a:solidFill>
                          <a:latin typeface="Calibri"/>
                        </a:rPr>
                        <a:t>0.1616</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1" lang="nb-NO" sz="2000" spc="-1" strike="noStrike">
                          <a:solidFill>
                            <a:srgbClr val="ff0000"/>
                          </a:solidFill>
                          <a:latin typeface="Calibri"/>
                        </a:rPr>
                        <a:t>0.709</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r>
              <a:tr h="716400">
                <a:tc>
                  <a:txBody>
                    <a:bodyPr lIns="6120" rIns="6120" tIns="6120" bIns="0" anchor="b">
                      <a:noAutofit/>
                    </a:bodyPr>
                    <a:p>
                      <a:pPr>
                        <a:lnSpc>
                          <a:spcPct val="100000"/>
                        </a:lnSpc>
                      </a:pPr>
                      <a:r>
                        <a:rPr b="0" lang="en-US" sz="2400" spc="-1" strike="noStrike">
                          <a:solidFill>
                            <a:srgbClr val="000000"/>
                          </a:solidFill>
                          <a:latin typeface="Calibri"/>
                        </a:rPr>
                        <a:t>Neural network</a:t>
                      </a:r>
                      <a:endParaRPr b="0" lang="en-US" sz="24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0" lang="is-IS" sz="2000" spc="-1" strike="noStrike">
                          <a:solidFill>
                            <a:srgbClr val="000000"/>
                          </a:solidFill>
                          <a:latin typeface="Calibri"/>
                        </a:rPr>
                        <a:t>0.704</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1" lang="nb-NO" sz="2000" spc="-1" strike="noStrike">
                          <a:solidFill>
                            <a:srgbClr val="ff0000"/>
                          </a:solidFill>
                          <a:latin typeface="Calibri"/>
                        </a:rPr>
                        <a:t>0.0771</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c>
                  <a:txBody>
                    <a:bodyPr lIns="6120" rIns="6120" tIns="6120" bIns="0" anchor="b">
                      <a:noAutofit/>
                    </a:bodyPr>
                    <a:p>
                      <a:pPr algn="r">
                        <a:lnSpc>
                          <a:spcPct val="100000"/>
                        </a:lnSpc>
                      </a:pPr>
                      <a:r>
                        <a:rPr b="1" lang="nb-NO" sz="2000" spc="-1" strike="noStrike">
                          <a:solidFill>
                            <a:srgbClr val="ff0000"/>
                          </a:solidFill>
                          <a:latin typeface="Calibri"/>
                        </a:rPr>
                        <a:t>0.478</a:t>
                      </a:r>
                      <a:endParaRPr b="0" lang="en-US" sz="2000" spc="-1" strike="noStrike">
                        <a:latin typeface="Arial"/>
                      </a:endParaRPr>
                    </a:p>
                  </a:txBody>
                  <a:tcPr marL="6120" marR="6120">
                    <a:lnL w="12240">
                      <a:solidFill>
                        <a:srgbClr val="a5a5a5"/>
                      </a:solidFill>
                    </a:lnL>
                    <a:lnR w="12240">
                      <a:solidFill>
                        <a:srgbClr val="a5a5a5"/>
                      </a:solidFill>
                    </a:lnR>
                    <a:lnT w="12240">
                      <a:solidFill>
                        <a:srgbClr val="a5a5a5"/>
                      </a:solidFill>
                    </a:lnT>
                    <a:lnB w="12240">
                      <a:solidFill>
                        <a:srgbClr val="a5a5a5"/>
                      </a:solidFill>
                    </a:lnB>
                    <a:solidFill>
                      <a:srgbClr val="fbe5d6"/>
                    </a:solidFill>
                  </a:tcPr>
                </a:tc>
              </a:tr>
            </a:tbl>
          </a:graphicData>
        </a:graphic>
      </p:graphicFrame>
      <p:sp>
        <p:nvSpPr>
          <p:cNvPr id="482" name="CustomShape 4"/>
          <p:cNvSpPr/>
          <p:nvPr/>
        </p:nvSpPr>
        <p:spPr>
          <a:xfrm>
            <a:off x="3382920" y="1856880"/>
            <a:ext cx="5449320" cy="333720"/>
          </a:xfrm>
          <a:prstGeom prst="rect">
            <a:avLst/>
          </a:prstGeom>
          <a:noFill/>
          <a:ln>
            <a:noFill/>
          </a:ln>
        </p:spPr>
        <p:style>
          <a:lnRef idx="0"/>
          <a:fillRef idx="0"/>
          <a:effectRef idx="0"/>
          <a:fontRef idx="minor"/>
        </p:style>
        <p:txBody>
          <a:bodyPr lIns="90000" rIns="90000" tIns="45000" bIns="45000">
            <a:spAutoFit/>
          </a:bodyPr>
          <a:p>
            <a:pPr marL="343080" indent="-342720" algn="ctr">
              <a:lnSpc>
                <a:spcPct val="100000"/>
              </a:lnSpc>
              <a:tabLst>
                <a:tab algn="l" pos="0"/>
              </a:tabLst>
            </a:pPr>
            <a:r>
              <a:rPr b="0" lang="ja-JP" sz="1600" spc="-1" strike="noStrike">
                <a:solidFill>
                  <a:srgbClr val="000000"/>
                </a:solidFill>
                <a:latin typeface="Calibri"/>
              </a:rPr>
              <a:t>表：データセットの特徴と推定した分野間の影響の割合</a:t>
            </a:r>
            <a:endParaRPr b="0" lang="en-US" sz="1600" spc="-1" strike="noStrike">
              <a:latin typeface="Arial"/>
            </a:endParaRPr>
          </a:p>
        </p:txBody>
      </p:sp>
      <p:sp>
        <p:nvSpPr>
          <p:cNvPr id="483" name="CustomShape 5"/>
          <p:cNvSpPr/>
          <p:nvPr/>
        </p:nvSpPr>
        <p:spPr>
          <a:xfrm>
            <a:off x="312480" y="4838760"/>
            <a:ext cx="11381760" cy="191916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400" spc="-1" strike="noStrike">
                <a:solidFill>
                  <a:srgbClr val="000000"/>
                </a:solidFill>
                <a:latin typeface="Calibri"/>
              </a:rPr>
              <a:t>Sustainability, Service science</a:t>
            </a:r>
            <a:r>
              <a:rPr b="0" lang="ja-JP" sz="2400" spc="-1" strike="noStrike">
                <a:solidFill>
                  <a:srgbClr val="000000"/>
                </a:solidFill>
                <a:latin typeface="Calibri"/>
              </a:rPr>
              <a:t>：大きな概念を表すデータセットであり、クラスタリングを通じて非常に密な小さなクラスタに分類されている。</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Calibri"/>
              </a:rPr>
              <a:t>Ex)Sustainability</a:t>
            </a:r>
            <a:r>
              <a:rPr b="0" lang="ja-JP" sz="2400" spc="-1" strike="noStrike">
                <a:solidFill>
                  <a:srgbClr val="000000"/>
                </a:solidFill>
                <a:latin typeface="Calibri"/>
              </a:rPr>
              <a:t>において自然保護のような分野と企業の経営資源のような分野の間では影響は生じにくい</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数は少ないものの、分野間の影響自体は推定可能</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参考文献</a:t>
            </a:r>
            <a:endParaRPr b="0" lang="en-US" sz="2800" spc="-1" strike="noStrike">
              <a:solidFill>
                <a:srgbClr val="000000"/>
              </a:solidFill>
              <a:latin typeface="Calibri"/>
            </a:endParaRPr>
          </a:p>
        </p:txBody>
      </p:sp>
      <p:sp>
        <p:nvSpPr>
          <p:cNvPr id="485" name="CustomShape 2"/>
          <p:cNvSpPr/>
          <p:nvPr/>
        </p:nvSpPr>
        <p:spPr>
          <a:xfrm>
            <a:off x="312480" y="1098360"/>
            <a:ext cx="11381760" cy="54853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2400" spc="-1" strike="noStrike">
                <a:solidFill>
                  <a:srgbClr val="000000"/>
                </a:solidFill>
                <a:latin typeface="Calibri"/>
              </a:rPr>
              <a:t>Galetti et al. Scientists need social media influencers. Science, Vol. 357, No. </a:t>
            </a:r>
            <a:r>
              <a:rPr b="0" lang="en-US" sz="2400" spc="-1" strike="noStrike">
                <a:solidFill>
                  <a:srgbClr val="000000"/>
                </a:solidFill>
                <a:latin typeface="Calibri"/>
              </a:rPr>
              <a:t>6354, pp. 880–881, 2017.</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Borgman et al. Scholarly communication and bibliometrics. Annual Review </a:t>
            </a:r>
            <a:r>
              <a:rPr b="0" lang="en-US" sz="2400" spc="-1" strike="noStrike">
                <a:solidFill>
                  <a:srgbClr val="000000"/>
                </a:solidFill>
                <a:latin typeface="Calibri"/>
              </a:rPr>
              <a:t>of Information Science and Technology, 2002.</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Pasquali M. Video in science. protocol videos: the implications for research </a:t>
            </a:r>
            <a:r>
              <a:rPr b="0" lang="en-US" sz="2400" spc="-1" strike="noStrike">
                <a:solidFill>
                  <a:srgbClr val="000000"/>
                </a:solidFill>
                <a:latin typeface="Calibri"/>
              </a:rPr>
              <a:t>and society. EMBO reports, 2007.</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Sugimoto et al. Scientists popularizing science: Characteristics and impact </a:t>
            </a:r>
            <a:r>
              <a:rPr b="0" lang="en-US" sz="2400" spc="-1" strike="noStrike">
                <a:solidFill>
                  <a:srgbClr val="000000"/>
                </a:solidFill>
                <a:latin typeface="Calibri"/>
              </a:rPr>
              <a:t>of ted talk presenters. PLOS ONE, 2013.</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Zong et al. The impact of video abstract on citation counts: evidence from </a:t>
            </a:r>
            <a:r>
              <a:rPr b="0" lang="en-US" sz="2400" spc="-1" strike="noStrike">
                <a:solidFill>
                  <a:srgbClr val="000000"/>
                </a:solidFill>
                <a:latin typeface="Calibri"/>
              </a:rPr>
              <a:t>a retrospective cohort study of new journal of physics. Scientometrics, </a:t>
            </a:r>
            <a:r>
              <a:rPr b="0" lang="en-US" sz="2400" spc="-1" strike="noStrike">
                <a:solidFill>
                  <a:srgbClr val="000000"/>
                </a:solidFill>
                <a:latin typeface="Calibri"/>
              </a:rPr>
              <a:t>2019.</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Thelwall et al. Assessing the impact of online academic videos. Social </a:t>
            </a:r>
            <a:r>
              <a:rPr b="0" lang="en-US" sz="2400" spc="-1" strike="noStrike">
                <a:solidFill>
                  <a:srgbClr val="000000"/>
                </a:solidFill>
                <a:latin typeface="Calibri"/>
              </a:rPr>
              <a:t>Information Research, 2012.</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目次</a:t>
            </a:r>
            <a:endParaRPr b="0" lang="en-US" sz="2800" spc="-1" strike="noStrike">
              <a:solidFill>
                <a:srgbClr val="000000"/>
              </a:solidFill>
              <a:latin typeface="Calibri"/>
            </a:endParaRPr>
          </a:p>
        </p:txBody>
      </p:sp>
      <p:sp>
        <p:nvSpPr>
          <p:cNvPr id="144" name="TextShape 2"/>
          <p:cNvSpPr txBox="1"/>
          <p:nvPr/>
        </p:nvSpPr>
        <p:spPr>
          <a:xfrm>
            <a:off x="442440" y="1239840"/>
            <a:ext cx="10515240" cy="5018400"/>
          </a:xfrm>
          <a:prstGeom prst="rect">
            <a:avLst/>
          </a:prstGeom>
          <a:noFill/>
          <a:ln>
            <a:noFill/>
          </a:ln>
        </p:spPr>
        <p:txBody>
          <a:bodyPr>
            <a:normAutofit/>
          </a:bodyPr>
          <a:p>
            <a:pPr marL="743040" indent="-742680">
              <a:lnSpc>
                <a:spcPct val="90000"/>
              </a:lnSpc>
              <a:spcBef>
                <a:spcPts val="1001"/>
              </a:spcBef>
              <a:buClr>
                <a:srgbClr val="000000"/>
              </a:buClr>
              <a:buFont typeface="Calibri Light"/>
              <a:buAutoNum type="arabicPeriod"/>
            </a:pPr>
            <a:r>
              <a:rPr b="0" lang="ja-JP" sz="3600" spc="-1" strike="noStrike">
                <a:solidFill>
                  <a:srgbClr val="000000"/>
                </a:solidFill>
                <a:latin typeface="Calibri"/>
              </a:rPr>
              <a:t>序論</a:t>
            </a:r>
            <a:r>
              <a:rPr b="0" lang="en-US" sz="3600" spc="-1" strike="noStrike">
                <a:solidFill>
                  <a:srgbClr val="000000"/>
                </a:solidFill>
                <a:latin typeface="Calibri"/>
              </a:rPr>
              <a:t>&amp;</a:t>
            </a:r>
            <a:r>
              <a:rPr b="0" lang="ja-JP" sz="3600" spc="-1" strike="noStrike">
                <a:solidFill>
                  <a:srgbClr val="000000"/>
                </a:solidFill>
                <a:latin typeface="Calibri"/>
              </a:rPr>
              <a:t>関連研究</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提案手法</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実験と結果</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考察</a:t>
            </a:r>
            <a:endParaRPr b="0" lang="en-US" sz="3600" spc="-1" strike="noStrike">
              <a:solidFill>
                <a:srgbClr val="000000"/>
              </a:solidFill>
              <a:latin typeface="Calibri"/>
            </a:endParaRPr>
          </a:p>
          <a:p>
            <a:pPr marL="743040" indent="-742680">
              <a:lnSpc>
                <a:spcPct val="90000"/>
              </a:lnSpc>
              <a:spcBef>
                <a:spcPts val="1001"/>
              </a:spcBef>
              <a:buClr>
                <a:srgbClr val="bfbfbf"/>
              </a:buClr>
              <a:buFont typeface="Calibri Light"/>
              <a:buAutoNum type="arabicPeriod"/>
            </a:pPr>
            <a:r>
              <a:rPr b="0" lang="ja-JP" sz="3600" spc="-1" strike="noStrike">
                <a:solidFill>
                  <a:srgbClr val="bfbfbf"/>
                </a:solidFill>
                <a:latin typeface="Calibri"/>
              </a:rPr>
              <a:t>結論</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5" name="TextShape 1"/>
          <p:cNvSpPr txBox="1"/>
          <p:nvPr/>
        </p:nvSpPr>
        <p:spPr>
          <a:xfrm>
            <a:off x="0" y="0"/>
            <a:ext cx="12191760" cy="834840"/>
          </a:xfrm>
          <a:prstGeom prst="rect">
            <a:avLst/>
          </a:prstGeom>
          <a:noFill/>
          <a:ln>
            <a:noFill/>
          </a:ln>
        </p:spPr>
        <p:txBody>
          <a:bodyPr anchor="ctr">
            <a:normAutofit/>
          </a:bodyPr>
          <a:p>
            <a:pPr>
              <a:lnSpc>
                <a:spcPct val="90000"/>
              </a:lnSpc>
            </a:pPr>
            <a:r>
              <a:rPr b="0" lang="ja-JP" sz="2800" spc="-1" strike="noStrike">
                <a:solidFill>
                  <a:srgbClr val="000000"/>
                </a:solidFill>
                <a:latin typeface="Calibri Light"/>
              </a:rPr>
              <a:t>本研究の技術経営的な視点</a:t>
            </a:r>
            <a:endParaRPr b="0" lang="en-US" sz="2800" spc="-1" strike="noStrike">
              <a:solidFill>
                <a:srgbClr val="000000"/>
              </a:solidFill>
              <a:latin typeface="Calibri"/>
            </a:endParaRPr>
          </a:p>
        </p:txBody>
      </p:sp>
      <p:sp>
        <p:nvSpPr>
          <p:cNvPr id="146" name="CustomShape 2"/>
          <p:cNvSpPr/>
          <p:nvPr/>
        </p:nvSpPr>
        <p:spPr>
          <a:xfrm>
            <a:off x="312480" y="1001160"/>
            <a:ext cx="11566800" cy="7826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フィルムカメラ市場を牽引していたコダックと富士フィルムは、デジタルカメラ技術の発達に対して研究開発において異なる判断を下し、その後の経営環境において大きな違いが生じた。</a:t>
            </a:r>
            <a:endParaRPr b="0" lang="en-US" sz="2000" spc="-1" strike="noStrike">
              <a:latin typeface="Arial"/>
            </a:endParaRPr>
          </a:p>
        </p:txBody>
      </p:sp>
      <p:sp>
        <p:nvSpPr>
          <p:cNvPr id="147" name="CustomShape 3"/>
          <p:cNvSpPr/>
          <p:nvPr/>
        </p:nvSpPr>
        <p:spPr>
          <a:xfrm>
            <a:off x="138240" y="2853720"/>
            <a:ext cx="17730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400" spc="-1" strike="noStrike">
                <a:solidFill>
                  <a:srgbClr val="000000"/>
                </a:solidFill>
                <a:latin typeface="Calibri"/>
              </a:rPr>
              <a:t>コダック</a:t>
            </a:r>
            <a:endParaRPr b="0" lang="en-US" sz="2400" spc="-1" strike="noStrike">
              <a:latin typeface="Arial"/>
            </a:endParaRPr>
          </a:p>
        </p:txBody>
      </p:sp>
      <p:sp>
        <p:nvSpPr>
          <p:cNvPr id="148" name="Line 4"/>
          <p:cNvSpPr/>
          <p:nvPr/>
        </p:nvSpPr>
        <p:spPr>
          <a:xfrm>
            <a:off x="1934640" y="2208240"/>
            <a:ext cx="505944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49" name="CustomShape 5"/>
          <p:cNvSpPr/>
          <p:nvPr/>
        </p:nvSpPr>
        <p:spPr>
          <a:xfrm>
            <a:off x="138240" y="5154120"/>
            <a:ext cx="177300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400" spc="-1" strike="noStrike">
                <a:solidFill>
                  <a:srgbClr val="000000"/>
                </a:solidFill>
                <a:latin typeface="Calibri"/>
              </a:rPr>
              <a:t>富士</a:t>
            </a:r>
            <a:endParaRPr b="0" lang="en-US" sz="2400" spc="-1" strike="noStrike">
              <a:latin typeface="Arial"/>
            </a:endParaRPr>
          </a:p>
          <a:p>
            <a:pPr algn="ctr">
              <a:lnSpc>
                <a:spcPct val="100000"/>
              </a:lnSpc>
            </a:pPr>
            <a:r>
              <a:rPr b="0" lang="ja-JP" sz="2400" spc="-1" strike="noStrike">
                <a:solidFill>
                  <a:srgbClr val="000000"/>
                </a:solidFill>
                <a:latin typeface="Calibri"/>
              </a:rPr>
              <a:t>フィルム</a:t>
            </a:r>
            <a:endParaRPr b="0" lang="en-US" sz="2400" spc="-1" strike="noStrike">
              <a:latin typeface="Arial"/>
            </a:endParaRPr>
          </a:p>
        </p:txBody>
      </p:sp>
      <p:sp>
        <p:nvSpPr>
          <p:cNvPr id="150" name="Line 6"/>
          <p:cNvSpPr/>
          <p:nvPr/>
        </p:nvSpPr>
        <p:spPr>
          <a:xfrm>
            <a:off x="7579080" y="2208240"/>
            <a:ext cx="4181760" cy="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151" name="CustomShape 7"/>
          <p:cNvSpPr/>
          <p:nvPr/>
        </p:nvSpPr>
        <p:spPr>
          <a:xfrm>
            <a:off x="1864080" y="1817280"/>
            <a:ext cx="529956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デジタルカメラ技術の発達に対する判断</a:t>
            </a:r>
            <a:endParaRPr b="0" lang="en-US" sz="2000" spc="-1" strike="noStrike">
              <a:latin typeface="Arial"/>
            </a:endParaRPr>
          </a:p>
        </p:txBody>
      </p:sp>
      <p:sp>
        <p:nvSpPr>
          <p:cNvPr id="152" name="CustomShape 8"/>
          <p:cNvSpPr/>
          <p:nvPr/>
        </p:nvSpPr>
        <p:spPr>
          <a:xfrm>
            <a:off x="7420320" y="1817280"/>
            <a:ext cx="481788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ja-JP" sz="2000" spc="-1" strike="noStrike">
                <a:solidFill>
                  <a:srgbClr val="000000"/>
                </a:solidFill>
                <a:latin typeface="Calibri"/>
              </a:rPr>
              <a:t>その後の経営環境</a:t>
            </a:r>
            <a:endParaRPr b="0" lang="en-US" sz="2000" spc="-1" strike="noStrike">
              <a:latin typeface="Arial"/>
            </a:endParaRPr>
          </a:p>
        </p:txBody>
      </p:sp>
      <p:sp>
        <p:nvSpPr>
          <p:cNvPr id="153" name="CustomShape 9"/>
          <p:cNvSpPr/>
          <p:nvPr/>
        </p:nvSpPr>
        <p:spPr>
          <a:xfrm>
            <a:off x="1864080" y="2669040"/>
            <a:ext cx="5124960" cy="11876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デジタルカメラ技術に資源を投じることなく、フィルムカメラ事業を継続</a:t>
            </a:r>
            <a:endParaRPr b="0" lang="en-US" sz="2400" spc="-1" strike="noStrike">
              <a:latin typeface="Arial"/>
            </a:endParaRPr>
          </a:p>
        </p:txBody>
      </p:sp>
      <p:sp>
        <p:nvSpPr>
          <p:cNvPr id="154" name="CustomShape 10"/>
          <p:cNvSpPr/>
          <p:nvPr/>
        </p:nvSpPr>
        <p:spPr>
          <a:xfrm>
            <a:off x="1967400" y="4884480"/>
            <a:ext cx="5021640" cy="118764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デジタルカメラ技術に資源投下</a:t>
            </a:r>
            <a:endParaRPr b="0" lang="en-US" sz="2400" spc="-1" strike="noStrike">
              <a:latin typeface="Arial"/>
            </a:endParaRPr>
          </a:p>
          <a:p>
            <a:pPr marL="343080" indent="-342720">
              <a:lnSpc>
                <a:spcPct val="100000"/>
              </a:lnSpc>
              <a:buClr>
                <a:srgbClr val="000000"/>
              </a:buClr>
              <a:buFont typeface="Wingdings" charset="2"/>
              <a:buChar char=""/>
            </a:pPr>
            <a:r>
              <a:rPr b="0" lang="ja-JP" sz="2400" spc="-1" strike="noStrike">
                <a:solidFill>
                  <a:srgbClr val="000000"/>
                </a:solidFill>
                <a:latin typeface="Calibri"/>
              </a:rPr>
              <a:t>フィルムカメラ関連技術を精査し、他事業との関連性を模索</a:t>
            </a:r>
            <a:endParaRPr b="0" lang="en-US" sz="2400" spc="-1" strike="noStrike">
              <a:latin typeface="Arial"/>
            </a:endParaRPr>
          </a:p>
        </p:txBody>
      </p:sp>
      <p:sp>
        <p:nvSpPr>
          <p:cNvPr id="155" name="CustomShape 11"/>
          <p:cNvSpPr/>
          <p:nvPr/>
        </p:nvSpPr>
        <p:spPr>
          <a:xfrm>
            <a:off x="7323840" y="2669040"/>
            <a:ext cx="4555080" cy="8218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フィルムカメラ市場は縮小</a:t>
            </a:r>
            <a:endParaRPr b="0" lang="en-US" sz="2400" spc="-1" strike="noStrike">
              <a:latin typeface="Arial"/>
            </a:endParaRPr>
          </a:p>
          <a:p>
            <a:pPr marL="343080" indent="-342720">
              <a:lnSpc>
                <a:spcPct val="100000"/>
              </a:lnSpc>
              <a:buClr>
                <a:srgbClr val="000000"/>
              </a:buClr>
              <a:buFont typeface="Wingdings" charset="2"/>
              <a:buChar char=""/>
            </a:pPr>
            <a:r>
              <a:rPr b="0" lang="ja-JP" sz="2400" spc="-1" strike="noStrike">
                <a:solidFill>
                  <a:srgbClr val="000000"/>
                </a:solidFill>
                <a:latin typeface="Calibri"/>
              </a:rPr>
              <a:t>他の収益源を築けずに倒産</a:t>
            </a:r>
            <a:endParaRPr b="0" lang="en-US" sz="2400" spc="-1" strike="noStrike">
              <a:latin typeface="Arial"/>
            </a:endParaRPr>
          </a:p>
        </p:txBody>
      </p:sp>
      <p:sp>
        <p:nvSpPr>
          <p:cNvPr id="156" name="CustomShape 12"/>
          <p:cNvSpPr/>
          <p:nvPr/>
        </p:nvSpPr>
        <p:spPr>
          <a:xfrm>
            <a:off x="7323840" y="4879800"/>
            <a:ext cx="4555080" cy="15534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デジタルカメラ市場でシェア獲得</a:t>
            </a:r>
            <a:endParaRPr b="0" lang="en-US" sz="2400" spc="-1" strike="noStrike">
              <a:latin typeface="Arial"/>
            </a:endParaRPr>
          </a:p>
          <a:p>
            <a:pPr marL="343080" indent="-342720">
              <a:lnSpc>
                <a:spcPct val="100000"/>
              </a:lnSpc>
              <a:buClr>
                <a:srgbClr val="000000"/>
              </a:buClr>
              <a:buFont typeface="Wingdings" charset="2"/>
              <a:buChar char=""/>
            </a:pPr>
            <a:r>
              <a:rPr b="0" lang="ja-JP" sz="2400" spc="-1" strike="noStrike">
                <a:solidFill>
                  <a:srgbClr val="000000"/>
                </a:solidFill>
                <a:latin typeface="Calibri"/>
              </a:rPr>
              <a:t>フィルムカメラ関連技術を医療技術等に転用経営を持続</a:t>
            </a:r>
            <a:endParaRPr b="0" lang="en-US" sz="2400" spc="-1" strike="noStrike">
              <a:latin typeface="Arial"/>
            </a:endParaRPr>
          </a:p>
        </p:txBody>
      </p:sp>
      <p:sp>
        <p:nvSpPr>
          <p:cNvPr id="157" name="Line 13"/>
          <p:cNvSpPr/>
          <p:nvPr/>
        </p:nvSpPr>
        <p:spPr>
          <a:xfrm>
            <a:off x="465120" y="4381920"/>
            <a:ext cx="11414160" cy="0"/>
          </a:xfrm>
          <a:prstGeom prst="line">
            <a:avLst/>
          </a:prstGeom>
          <a:ln w="38160">
            <a:solidFill>
              <a:schemeClr val="tx1"/>
            </a:solidFill>
            <a:prstDash val="sysDot"/>
          </a:ln>
        </p:spPr>
        <p:style>
          <a:lnRef idx="1">
            <a:schemeClr val="accent1"/>
          </a:lnRef>
          <a:fillRef idx="0">
            <a:schemeClr val="accent1"/>
          </a:fillRef>
          <a:effectRef idx="0">
            <a:schemeClr val="accent1"/>
          </a:effectRef>
          <a:fontRef idx="minor"/>
        </p:style>
      </p:sp>
      <p:pic>
        <p:nvPicPr>
          <p:cNvPr id="158" name="Picture 3" descr=""/>
          <p:cNvPicPr/>
          <p:nvPr/>
        </p:nvPicPr>
        <p:blipFill>
          <a:blip r:embed="rId1"/>
          <a:stretch/>
        </p:blipFill>
        <p:spPr>
          <a:xfrm>
            <a:off x="186480" y="2829600"/>
            <a:ext cx="1629000" cy="520920"/>
          </a:xfrm>
          <a:prstGeom prst="rect">
            <a:avLst/>
          </a:prstGeom>
          <a:ln>
            <a:noFill/>
          </a:ln>
        </p:spPr>
      </p:pic>
      <p:pic>
        <p:nvPicPr>
          <p:cNvPr id="159" name="Picture 4" descr=""/>
          <p:cNvPicPr/>
          <p:nvPr/>
        </p:nvPicPr>
        <p:blipFill>
          <a:blip r:embed="rId2"/>
          <a:stretch/>
        </p:blipFill>
        <p:spPr>
          <a:xfrm>
            <a:off x="47160" y="4686840"/>
            <a:ext cx="1954800" cy="1954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0" y="0"/>
            <a:ext cx="12191760" cy="834840"/>
          </a:xfrm>
          <a:prstGeom prst="rect">
            <a:avLst/>
          </a:prstGeom>
          <a:noFill/>
          <a:ln>
            <a:noFill/>
          </a:ln>
        </p:spPr>
        <p:txBody>
          <a:bodyPr anchor="ctr">
            <a:normAutofit/>
          </a:bodyPr>
          <a:p>
            <a:pPr>
              <a:lnSpc>
                <a:spcPct val="90000"/>
              </a:lnSpc>
            </a:pPr>
            <a:r>
              <a:rPr b="0" lang="ja-JP" sz="2800" spc="-1" strike="noStrike">
                <a:solidFill>
                  <a:srgbClr val="000000"/>
                </a:solidFill>
                <a:latin typeface="Calibri Light"/>
              </a:rPr>
              <a:t>背景</a:t>
            </a:r>
            <a:endParaRPr b="0" lang="en-US" sz="2800" spc="-1" strike="noStrike">
              <a:solidFill>
                <a:srgbClr val="000000"/>
              </a:solidFill>
              <a:latin typeface="Calibri"/>
            </a:endParaRPr>
          </a:p>
        </p:txBody>
      </p:sp>
      <p:sp>
        <p:nvSpPr>
          <p:cNvPr id="161" name="TextShape 2"/>
          <p:cNvSpPr txBox="1"/>
          <p:nvPr/>
        </p:nvSpPr>
        <p:spPr>
          <a:xfrm>
            <a:off x="312480" y="1777680"/>
            <a:ext cx="11566800" cy="2140920"/>
          </a:xfrm>
          <a:prstGeom prst="rect">
            <a:avLst/>
          </a:prstGeom>
          <a:noFill/>
          <a:ln>
            <a:noFill/>
          </a:ln>
        </p:spPr>
        <p:txBody>
          <a:bodyPr>
            <a:noAutofit/>
          </a:bodyPr>
          <a:p>
            <a:pPr marL="228600" indent="-228240">
              <a:lnSpc>
                <a:spcPct val="90000"/>
              </a:lnSpc>
              <a:spcBef>
                <a:spcPts val="1001"/>
              </a:spcBef>
              <a:buClr>
                <a:srgbClr val="000000"/>
              </a:buClr>
              <a:buFont typeface="Wingdings" charset="2"/>
              <a:buChar char=""/>
            </a:pPr>
            <a:r>
              <a:rPr b="0" lang="en-US" sz="2400" spc="-1" strike="noStrike">
                <a:solidFill>
                  <a:srgbClr val="000000"/>
                </a:solidFill>
                <a:latin typeface="Calibri"/>
                <a:ea typeface="Yu Gothic"/>
              </a:rPr>
              <a:t>SNS</a:t>
            </a:r>
            <a:r>
              <a:rPr b="0" lang="ja-JP" sz="2400" spc="-1" strike="noStrike">
                <a:solidFill>
                  <a:srgbClr val="000000"/>
                </a:solidFill>
                <a:latin typeface="Calibri"/>
                <a:ea typeface="Yu Gothic"/>
              </a:rPr>
              <a:t>の活</a:t>
            </a:r>
            <a:r>
              <a:rPr b="0" lang="ja-JP" sz="2400" spc="-1" strike="noStrike">
                <a:solidFill>
                  <a:srgbClr val="000000"/>
                </a:solidFill>
                <a:latin typeface="Yu Gothic"/>
                <a:ea typeface="Yu Gothic"/>
              </a:rPr>
              <a:t>性化に伴い、研究の利害関係者のみならず、研究に関しての非専門家もブログ、</a:t>
            </a:r>
            <a:r>
              <a:rPr b="0" lang="en-US" sz="2400" spc="-1" strike="noStrike">
                <a:solidFill>
                  <a:srgbClr val="000000"/>
                </a:solidFill>
                <a:latin typeface="Yu Gothic"/>
                <a:ea typeface="Yu Gothic"/>
              </a:rPr>
              <a:t>Facebook</a:t>
            </a:r>
            <a:r>
              <a:rPr b="0" lang="ja-JP" sz="2400" spc="-1" strike="noStrike">
                <a:solidFill>
                  <a:srgbClr val="000000"/>
                </a:solidFill>
                <a:latin typeface="Yu Gothic"/>
                <a:ea typeface="Yu Gothic"/>
              </a:rPr>
              <a:t>、</a:t>
            </a:r>
            <a:r>
              <a:rPr b="0" lang="en-US" sz="2400" spc="-1" strike="noStrike">
                <a:solidFill>
                  <a:srgbClr val="000000"/>
                </a:solidFill>
                <a:latin typeface="Yu Gothic"/>
                <a:ea typeface="Yu Gothic"/>
              </a:rPr>
              <a:t>Twitter</a:t>
            </a:r>
            <a:r>
              <a:rPr b="0" lang="ja-JP" sz="2400" spc="-1" strike="noStrike">
                <a:solidFill>
                  <a:srgbClr val="000000"/>
                </a:solidFill>
                <a:latin typeface="Yu Gothic"/>
                <a:ea typeface="Yu Gothic"/>
              </a:rPr>
              <a:t>といった様々な新種プラットフォーム上で研究を言及し、科学研究の社会における拡散及び議論を加速させている。</a:t>
            </a:r>
            <a:r>
              <a:rPr b="0" lang="en-US" sz="2400" spc="-1" strike="noStrike">
                <a:solidFill>
                  <a:srgbClr val="000000"/>
                </a:solidFill>
                <a:latin typeface="Calibri"/>
                <a:ea typeface="Yu Gothic"/>
              </a:rPr>
              <a:t>(Galetti et al; 2017)</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162" name="CustomShape 3"/>
          <p:cNvSpPr/>
          <p:nvPr/>
        </p:nvSpPr>
        <p:spPr>
          <a:xfrm>
            <a:off x="312480" y="994680"/>
            <a:ext cx="11566800" cy="7826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spcBef>
                <a:spcPts val="1001"/>
              </a:spcBef>
              <a:tabLst>
                <a:tab algn="l" pos="0"/>
              </a:tabLst>
            </a:pPr>
            <a:r>
              <a:rPr b="0" lang="ja-JP" sz="2000" spc="-1" strike="noStrike">
                <a:solidFill>
                  <a:srgbClr val="000000"/>
                </a:solidFill>
                <a:latin typeface="Calibri"/>
                <a:ea typeface="Yu Gothic"/>
              </a:rPr>
              <a:t>科学研究の評価者の範囲を従来の学術的コミュニティーから拡大させ、様々な社会構成員の</a:t>
            </a:r>
            <a:r>
              <a:rPr b="0" lang="ja-JP" sz="2000" spc="-1" strike="noStrike">
                <a:solidFill>
                  <a:srgbClr val="000000"/>
                </a:solidFill>
                <a:latin typeface="Yu Gothic"/>
                <a:ea typeface="Yu Gothic"/>
              </a:rPr>
              <a:t>観点を評価に取り入れる必要がある。</a:t>
            </a:r>
            <a:endParaRPr b="0" lang="en-US" sz="2000" spc="-1" strike="noStrike">
              <a:latin typeface="Arial"/>
            </a:endParaRPr>
          </a:p>
        </p:txBody>
      </p:sp>
      <p:sp>
        <p:nvSpPr>
          <p:cNvPr id="163" name="CustomShape 4"/>
          <p:cNvSpPr/>
          <p:nvPr/>
        </p:nvSpPr>
        <p:spPr>
          <a:xfrm>
            <a:off x="293040" y="3312360"/>
            <a:ext cx="11566800" cy="7826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spcBef>
                <a:spcPts val="1001"/>
              </a:spcBef>
              <a:tabLst>
                <a:tab algn="l" pos="0"/>
              </a:tabLst>
            </a:pPr>
            <a:r>
              <a:rPr b="0" lang="ja-JP" sz="2000" spc="-1" strike="noStrike">
                <a:solidFill>
                  <a:srgbClr val="000000"/>
                </a:solidFill>
                <a:latin typeface="Yu Gothic"/>
                <a:ea typeface="Yu Gothic"/>
              </a:rPr>
              <a:t>オンライン学術動画を用いたコミュニケーションは、その他のメディアに比べて動的表現が容易な側面から、有用性が認められている。</a:t>
            </a:r>
            <a:endParaRPr b="0" lang="en-US" sz="2000" spc="-1" strike="noStrike">
              <a:latin typeface="Arial"/>
            </a:endParaRPr>
          </a:p>
        </p:txBody>
      </p:sp>
      <p:sp>
        <p:nvSpPr>
          <p:cNvPr id="164" name="CustomShape 5"/>
          <p:cNvSpPr/>
          <p:nvPr/>
        </p:nvSpPr>
        <p:spPr>
          <a:xfrm>
            <a:off x="293040" y="4309560"/>
            <a:ext cx="11566800" cy="887040"/>
          </a:xfrm>
          <a:prstGeom prst="rect">
            <a:avLst/>
          </a:prstGeom>
          <a:noFill/>
          <a:ln>
            <a:noFill/>
          </a:ln>
        </p:spPr>
        <p:style>
          <a:lnRef idx="0"/>
          <a:fillRef idx="0"/>
          <a:effectRef idx="0"/>
          <a:fontRef idx="minor"/>
        </p:style>
        <p:txBody>
          <a:bodyPr>
            <a:noAutofit/>
          </a:bodyPr>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ea typeface="Yu Gothic"/>
              </a:rPr>
              <a:t>舞踊・映画といった芸術・人</a:t>
            </a:r>
            <a:r>
              <a:rPr b="0" lang="ja-JP" sz="2400" spc="-1" strike="noStrike">
                <a:solidFill>
                  <a:srgbClr val="000000"/>
                </a:solidFill>
                <a:latin typeface="Yu Gothic"/>
                <a:ea typeface="Yu Gothic"/>
              </a:rPr>
              <a:t>文学分野における学術的コミュニケーションでは、オンライン動画を有用に活用できると考えられる。</a:t>
            </a:r>
            <a:r>
              <a:rPr b="0" lang="en-US" sz="2400" spc="-1" strike="noStrike">
                <a:solidFill>
                  <a:srgbClr val="000000"/>
                </a:solidFill>
                <a:latin typeface="Calibri"/>
                <a:ea typeface="Yu Gothic"/>
              </a:rPr>
              <a:t>(B</a:t>
            </a:r>
            <a:r>
              <a:rPr b="0" lang="en-US" sz="2400" spc="-1" strike="noStrike">
                <a:solidFill>
                  <a:srgbClr val="000000"/>
                </a:solidFill>
                <a:latin typeface="Calibri"/>
                <a:ea typeface="Calibri"/>
              </a:rPr>
              <a:t>orgman et al; 2002)</a:t>
            </a:r>
            <a:endParaRPr b="0" lang="en-US" sz="2400" spc="-1" strike="noStrike">
              <a:latin typeface="Arial"/>
            </a:endParaRPr>
          </a:p>
          <a:p>
            <a:pPr marL="228600" indent="-228240">
              <a:lnSpc>
                <a:spcPct val="90000"/>
              </a:lnSpc>
              <a:spcBef>
                <a:spcPts val="1001"/>
              </a:spcBef>
              <a:buClr>
                <a:srgbClr val="000000"/>
              </a:buClr>
              <a:buFont typeface="Wingdings" charset="2"/>
              <a:buChar char=""/>
            </a:pPr>
            <a:r>
              <a:rPr b="0" lang="ja-JP" sz="2400" spc="-1" strike="noStrike">
                <a:solidFill>
                  <a:srgbClr val="000000"/>
                </a:solidFill>
                <a:latin typeface="Calibri"/>
                <a:ea typeface="Yu Gothic"/>
              </a:rPr>
              <a:t>複雑な科学研究のデモンストレーション、科学ドキュメンタリーや講義を録画した動画は、科学的経験の説明に当たって、文章より有効と考えられる。</a:t>
            </a:r>
            <a:r>
              <a:rPr b="0" lang="en-US" sz="2400" spc="-1" strike="noStrike">
                <a:solidFill>
                  <a:srgbClr val="000000"/>
                </a:solidFill>
                <a:latin typeface="Calibri"/>
                <a:ea typeface="Calibri"/>
              </a:rPr>
              <a:t>(Pasquali; 2007)</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0" y="0"/>
            <a:ext cx="12191760" cy="834840"/>
          </a:xfrm>
          <a:prstGeom prst="rect">
            <a:avLst/>
          </a:prstGeom>
          <a:noFill/>
          <a:ln>
            <a:noFill/>
          </a:ln>
        </p:spPr>
        <p:txBody>
          <a:bodyPr anchor="ctr">
            <a:normAutofit/>
          </a:bodyPr>
          <a:p>
            <a:pPr>
              <a:lnSpc>
                <a:spcPct val="90000"/>
              </a:lnSpc>
            </a:pPr>
            <a:r>
              <a:rPr b="0" lang="ja-JP" sz="2800" spc="-1" strike="noStrike">
                <a:solidFill>
                  <a:srgbClr val="000000"/>
                </a:solidFill>
                <a:latin typeface="Calibri Light"/>
              </a:rPr>
              <a:t>本研究の位置付け・新規性</a:t>
            </a:r>
            <a:endParaRPr b="0" lang="en-US" sz="2800" spc="-1" strike="noStrike">
              <a:solidFill>
                <a:srgbClr val="000000"/>
              </a:solidFill>
              <a:latin typeface="Calibri"/>
            </a:endParaRPr>
          </a:p>
        </p:txBody>
      </p:sp>
      <p:sp>
        <p:nvSpPr>
          <p:cNvPr id="166" name="CustomShape 2"/>
          <p:cNvSpPr/>
          <p:nvPr/>
        </p:nvSpPr>
        <p:spPr>
          <a:xfrm>
            <a:off x="312480" y="1949760"/>
            <a:ext cx="11566800" cy="4019040"/>
          </a:xfrm>
          <a:prstGeom prst="rect">
            <a:avLst/>
          </a:prstGeom>
          <a:noFill/>
          <a:ln>
            <a:noFill/>
          </a:ln>
        </p:spPr>
        <p:style>
          <a:lnRef idx="0"/>
          <a:fillRef idx="0"/>
          <a:effectRef idx="0"/>
          <a:fontRef idx="minor"/>
        </p:style>
        <p:txBody>
          <a:bodyPr>
            <a:noAutofit/>
          </a:bodyPr>
          <a:p>
            <a:pPr marL="228600" indent="-228240">
              <a:lnSpc>
                <a:spcPct val="90000"/>
              </a:lnSpc>
              <a:spcBef>
                <a:spcPts val="1001"/>
              </a:spcBef>
              <a:buClr>
                <a:srgbClr val="000000"/>
              </a:buClr>
              <a:buFont typeface="Wingdings" charset="2"/>
              <a:buChar char=""/>
            </a:pPr>
            <a:r>
              <a:rPr b="0" lang="ja-JP" sz="2800" spc="-1" strike="noStrike">
                <a:solidFill>
                  <a:srgbClr val="000000"/>
                </a:solidFill>
                <a:latin typeface="Calibri"/>
              </a:rPr>
              <a:t>論文言及ユーチューブ動画の有効性</a:t>
            </a:r>
            <a:endParaRPr b="0" lang="en-US" sz="2800" spc="-1" strike="noStrike">
              <a:latin typeface="Arial"/>
            </a:endParaRPr>
          </a:p>
          <a:p>
            <a:pPr lvl="1" marL="685800" indent="-228240">
              <a:lnSpc>
                <a:spcPct val="90000"/>
              </a:lnSpc>
              <a:spcBef>
                <a:spcPts val="499"/>
              </a:spcBef>
              <a:buClr>
                <a:srgbClr val="000000"/>
              </a:buClr>
              <a:buFont typeface="Wingdings" charset="2"/>
              <a:buChar char=""/>
            </a:pPr>
            <a:r>
              <a:rPr b="0" lang="en-US" sz="2400" spc="-1" strike="noStrike">
                <a:solidFill>
                  <a:srgbClr val="000000"/>
                </a:solidFill>
                <a:latin typeface="Calibri"/>
              </a:rPr>
              <a:t>TED</a:t>
            </a:r>
            <a:r>
              <a:rPr b="0" lang="ja-JP" sz="2400" spc="-1" strike="noStrike">
                <a:solidFill>
                  <a:srgbClr val="000000"/>
                </a:solidFill>
                <a:latin typeface="Calibri"/>
              </a:rPr>
              <a:t>トーク動画の発表者の引用率への寄与を分析</a:t>
            </a:r>
            <a:r>
              <a:rPr b="0" lang="en-US" sz="2400" spc="-1" strike="noStrike">
                <a:solidFill>
                  <a:srgbClr val="000000"/>
                </a:solidFill>
                <a:latin typeface="Calibri"/>
              </a:rPr>
              <a:t>(Sugimoto et al; 2013)</a:t>
            </a:r>
            <a:endParaRPr b="0" lang="en-US" sz="2400" spc="-1" strike="noStrike">
              <a:latin typeface="Arial"/>
            </a:endParaRPr>
          </a:p>
          <a:p>
            <a:pPr lvl="1" marL="685800" indent="-228240">
              <a:lnSpc>
                <a:spcPct val="90000"/>
              </a:lnSpc>
              <a:spcBef>
                <a:spcPts val="499"/>
              </a:spcBef>
              <a:buClr>
                <a:srgbClr val="000000"/>
              </a:buClr>
              <a:buFont typeface="Wingdings" charset="2"/>
              <a:buChar char=""/>
            </a:pPr>
            <a:r>
              <a:rPr b="0" lang="ja-JP" sz="2400" spc="-1" strike="noStrike">
                <a:solidFill>
                  <a:srgbClr val="000000"/>
                </a:solidFill>
                <a:latin typeface="Calibri"/>
              </a:rPr>
              <a:t>概要動画が学術文献の被引用数との相関を分析</a:t>
            </a:r>
            <a:r>
              <a:rPr b="0" lang="en-US" sz="2400" spc="-1" strike="noStrike">
                <a:solidFill>
                  <a:srgbClr val="000000"/>
                </a:solidFill>
                <a:latin typeface="Calibri"/>
              </a:rPr>
              <a:t>(Zong et al; 2019)</a:t>
            </a:r>
            <a:endParaRPr b="0" lang="en-US"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rPr>
              <a:t>→</a:t>
            </a:r>
            <a:r>
              <a:rPr b="0" lang="ja-JP" sz="2400" spc="-1" strike="noStrike">
                <a:solidFill>
                  <a:srgbClr val="000000"/>
                </a:solidFill>
                <a:latin typeface="Calibri"/>
              </a:rPr>
              <a:t>ユーチューブ上におけるより広範囲なタイプの学術動画を対象にした議論は行っていない</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8240">
              <a:lnSpc>
                <a:spcPct val="90000"/>
              </a:lnSpc>
              <a:spcBef>
                <a:spcPts val="1001"/>
              </a:spcBef>
              <a:buClr>
                <a:srgbClr val="000000"/>
              </a:buClr>
              <a:buFont typeface="Wingdings" charset="2"/>
              <a:buChar char=""/>
              <a:tabLst>
                <a:tab algn="l" pos="0"/>
              </a:tabLst>
            </a:pPr>
            <a:r>
              <a:rPr b="0" lang="ja-JP" sz="2800" spc="-1" strike="noStrike">
                <a:solidFill>
                  <a:srgbClr val="000000"/>
                </a:solidFill>
                <a:latin typeface="Calibri"/>
              </a:rPr>
              <a:t>効果的な動画方式の特定</a:t>
            </a:r>
            <a:endParaRPr b="0" lang="en-US" sz="2800" spc="-1" strike="noStrike">
              <a:latin typeface="Arial"/>
            </a:endParaRPr>
          </a:p>
          <a:p>
            <a:pPr lvl="1" marL="685800" indent="-228240">
              <a:lnSpc>
                <a:spcPct val="90000"/>
              </a:lnSpc>
              <a:spcBef>
                <a:spcPts val="499"/>
              </a:spcBef>
              <a:buClr>
                <a:srgbClr val="000000"/>
              </a:buClr>
              <a:buFont typeface="Wingdings" charset="2"/>
              <a:buChar char=""/>
              <a:tabLst>
                <a:tab algn="l" pos="0"/>
              </a:tabLst>
            </a:pPr>
            <a:r>
              <a:rPr b="0" lang="ja-JP" sz="2400" spc="-1" strike="noStrike">
                <a:solidFill>
                  <a:srgbClr val="000000"/>
                </a:solidFill>
                <a:latin typeface="Calibri"/>
              </a:rPr>
              <a:t>学術関係者が言及するユーチューブ動画の公開目的を分類</a:t>
            </a:r>
            <a:r>
              <a:rPr b="0" lang="en-US" sz="2400" spc="-1" strike="noStrike">
                <a:solidFill>
                  <a:srgbClr val="000000"/>
                </a:solidFill>
                <a:latin typeface="Calibri"/>
              </a:rPr>
              <a:t>(Thelwall et al; 2012)</a:t>
            </a:r>
            <a:endParaRPr b="0" lang="en-US" sz="2400" spc="-1" strike="noStrike">
              <a:latin typeface="Arial"/>
            </a:endParaRPr>
          </a:p>
          <a:p>
            <a:pPr marL="457200">
              <a:lnSpc>
                <a:spcPct val="90000"/>
              </a:lnSpc>
              <a:spcBef>
                <a:spcPts val="499"/>
              </a:spcBef>
              <a:tabLst>
                <a:tab algn="l" pos="0"/>
              </a:tabLst>
            </a:pPr>
            <a:r>
              <a:rPr b="0" lang="de-DE" sz="2800" spc="-1" strike="noStrike">
                <a:solidFill>
                  <a:srgbClr val="000000"/>
                </a:solidFill>
                <a:latin typeface="Calibri"/>
                <a:ea typeface="Noto Sans CJK SC"/>
              </a:rPr>
              <a:t>→</a:t>
            </a:r>
            <a:r>
              <a:rPr b="0" lang="ja-JP" sz="2800" spc="-1" strike="noStrike">
                <a:solidFill>
                  <a:srgbClr val="000000"/>
                </a:solidFill>
                <a:latin typeface="Calibri"/>
                <a:ea typeface="Noto Sans CJK SC"/>
              </a:rPr>
              <a:t>論文への影響度が動画方式によってどのように異なるかについての議論は行っていない</a:t>
            </a:r>
            <a:endParaRPr b="0" lang="en-US" sz="2800" spc="-1" strike="noStrike">
              <a:latin typeface="Arial"/>
            </a:endParaRPr>
          </a:p>
        </p:txBody>
      </p:sp>
      <p:sp>
        <p:nvSpPr>
          <p:cNvPr id="167" name="CustomShape 3"/>
          <p:cNvSpPr/>
          <p:nvPr/>
        </p:nvSpPr>
        <p:spPr>
          <a:xfrm>
            <a:off x="312480" y="1001160"/>
            <a:ext cx="11566800" cy="7826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000" spc="-1" strike="noStrike">
                <a:solidFill>
                  <a:srgbClr val="000000"/>
                </a:solidFill>
                <a:latin typeface="Calibri"/>
              </a:rPr>
              <a:t>本研究では、学術論文を言及するユーチューブ動画を公開が言及論文に与える影響の有効性を検証する手法を提案するが、そのような研究はまだ確認されていない。</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0" y="0"/>
            <a:ext cx="12191760" cy="834840"/>
          </a:xfrm>
          <a:prstGeom prst="rect">
            <a:avLst/>
          </a:prstGeom>
          <a:noFill/>
          <a:ln>
            <a:noFill/>
          </a:ln>
        </p:spPr>
        <p:txBody>
          <a:bodyPr anchor="ctr">
            <a:normAutofit/>
          </a:bodyPr>
          <a:p>
            <a:pPr>
              <a:lnSpc>
                <a:spcPct val="90000"/>
              </a:lnSpc>
            </a:pPr>
            <a:r>
              <a:rPr b="0" lang="ja-JP" sz="2800" spc="-1" strike="noStrike">
                <a:solidFill>
                  <a:srgbClr val="000000"/>
                </a:solidFill>
                <a:latin typeface="Calibri Light"/>
              </a:rPr>
              <a:t>本研究の目的</a:t>
            </a:r>
            <a:endParaRPr b="0" lang="en-US" sz="2800" spc="-1" strike="noStrike">
              <a:solidFill>
                <a:srgbClr val="000000"/>
              </a:solidFill>
              <a:latin typeface="Calibri"/>
            </a:endParaRPr>
          </a:p>
        </p:txBody>
      </p:sp>
      <p:sp>
        <p:nvSpPr>
          <p:cNvPr id="169" name="CustomShape 2"/>
          <p:cNvSpPr/>
          <p:nvPr/>
        </p:nvSpPr>
        <p:spPr>
          <a:xfrm>
            <a:off x="312480" y="994320"/>
            <a:ext cx="11566800" cy="79308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800" spc="-1" strike="noStrike">
                <a:solidFill>
                  <a:srgbClr val="000000"/>
                </a:solidFill>
                <a:latin typeface="Calibri"/>
              </a:rPr>
              <a:t>オンライン学術動画が論文の学術的・社会的評価に与える影響の有効性を検証し、効果的な動画方式を特定することで、科学技術コミュニケーションの効率化に貢献する。</a:t>
            </a:r>
            <a:endParaRPr b="0" lang="en-US" sz="2800" spc="-1" strike="noStrike">
              <a:latin typeface="Arial"/>
            </a:endParaRPr>
          </a:p>
        </p:txBody>
      </p:sp>
      <p:sp>
        <p:nvSpPr>
          <p:cNvPr id="170" name="CustomShape 3"/>
          <p:cNvSpPr/>
          <p:nvPr/>
        </p:nvSpPr>
        <p:spPr>
          <a:xfrm>
            <a:off x="312480" y="2028240"/>
            <a:ext cx="11430000" cy="435564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Wingdings" charset="2"/>
              <a:buChar char=""/>
            </a:pPr>
            <a:r>
              <a:rPr b="0" lang="ja-JP" sz="2800" spc="-1" strike="noStrike">
                <a:solidFill>
                  <a:srgbClr val="000000"/>
                </a:solidFill>
                <a:latin typeface="Calibri"/>
              </a:rPr>
              <a:t>論文言及ユーチューブ動画が論文の被引用数・</a:t>
            </a:r>
            <a:r>
              <a:rPr b="0" lang="en-US" sz="2800" spc="-1" strike="noStrike">
                <a:solidFill>
                  <a:srgbClr val="000000"/>
                </a:solidFill>
                <a:latin typeface="Calibri"/>
              </a:rPr>
              <a:t>AAS</a:t>
            </a:r>
            <a:r>
              <a:rPr b="0" lang="ja-JP" sz="2800" spc="-1" strike="noStrike">
                <a:solidFill>
                  <a:srgbClr val="000000"/>
                </a:solidFill>
                <a:latin typeface="Calibri"/>
              </a:rPr>
              <a:t>に与える影響の有効性を検証</a:t>
            </a:r>
            <a:endParaRPr b="0" lang="en-US" sz="2800" spc="-1" strike="noStrike">
              <a:latin typeface="Arial"/>
            </a:endParaRPr>
          </a:p>
          <a:p>
            <a:pPr marL="457200" indent="-456840">
              <a:lnSpc>
                <a:spcPct val="100000"/>
              </a:lnSpc>
              <a:buClr>
                <a:srgbClr val="000000"/>
              </a:buClr>
              <a:buFont typeface="Wingdings" charset="2"/>
              <a:buChar char=""/>
            </a:pPr>
            <a:endParaRPr b="0" lang="en-US" sz="2800" spc="-1" strike="noStrike">
              <a:latin typeface="Arial"/>
            </a:endParaRPr>
          </a:p>
          <a:p>
            <a:pPr marL="457200" indent="-456840">
              <a:lnSpc>
                <a:spcPct val="100000"/>
              </a:lnSpc>
              <a:buClr>
                <a:srgbClr val="000000"/>
              </a:buClr>
              <a:buFont typeface="Wingdings" charset="2"/>
              <a:buChar char=""/>
            </a:pPr>
            <a:r>
              <a:rPr b="0" lang="ja-JP" sz="2800" spc="-1" strike="noStrike">
                <a:solidFill>
                  <a:srgbClr val="000000"/>
                </a:solidFill>
                <a:latin typeface="Calibri"/>
              </a:rPr>
              <a:t>被引用数・</a:t>
            </a:r>
            <a:r>
              <a:rPr b="0" lang="en-US" sz="2800" spc="-1" strike="noStrike">
                <a:solidFill>
                  <a:srgbClr val="000000"/>
                </a:solidFill>
                <a:latin typeface="Calibri"/>
              </a:rPr>
              <a:t>AAS</a:t>
            </a:r>
            <a:r>
              <a:rPr b="0" lang="ja-JP" sz="2800" spc="-1" strike="noStrike">
                <a:solidFill>
                  <a:srgbClr val="000000"/>
                </a:solidFill>
                <a:latin typeface="Calibri"/>
              </a:rPr>
              <a:t>への寄与に向け、効果的な動画方式を特定</a:t>
            </a:r>
            <a:endParaRPr b="0" lang="en-US" sz="2800" spc="-1" strike="noStrike">
              <a:latin typeface="Arial"/>
            </a:endParaRPr>
          </a:p>
          <a:p>
            <a:pPr marL="457200" indent="-456840">
              <a:lnSpc>
                <a:spcPct val="100000"/>
              </a:lnSpc>
              <a:buClr>
                <a:srgbClr val="000000"/>
              </a:buClr>
              <a:buFont typeface="Wingdings" charset="2"/>
              <a:buChar char=""/>
            </a:pPr>
            <a:endParaRPr b="0" lang="en-US" sz="2800" spc="-1" strike="noStrike">
              <a:latin typeface="Arial"/>
            </a:endParaRPr>
          </a:p>
          <a:p>
            <a:pPr marL="457200" indent="-456840">
              <a:lnSpc>
                <a:spcPct val="100000"/>
              </a:lnSpc>
              <a:buClr>
                <a:srgbClr val="000000"/>
              </a:buClr>
              <a:buFont typeface="Wingdings" charset="2"/>
              <a:buChar char=""/>
            </a:pPr>
            <a:r>
              <a:rPr b="0" lang="ja-JP" sz="2800" spc="-1" strike="noStrike">
                <a:solidFill>
                  <a:srgbClr val="000000"/>
                </a:solidFill>
                <a:latin typeface="Calibri"/>
              </a:rPr>
              <a:t>出版初期の論文について、言及動画の人気度を用いた将来の被引用数の予測が有効な動画方式を推定</a:t>
            </a:r>
            <a:endParaRPr b="0" lang="en-US" sz="2800" spc="-1" strike="noStrike">
              <a:latin typeface="Arial"/>
            </a:endParaRPr>
          </a:p>
          <a:p>
            <a:pPr marL="457200" indent="-456840">
              <a:lnSpc>
                <a:spcPct val="100000"/>
              </a:lnSpc>
              <a:buClr>
                <a:srgbClr val="000000"/>
              </a:buClr>
              <a:buFont typeface="Wingdings" charset="2"/>
              <a:buChar char=""/>
            </a:pPr>
            <a:endParaRPr b="0" lang="en-US" sz="2800" spc="-1" strike="noStrike">
              <a:latin typeface="Arial"/>
            </a:endParaRPr>
          </a:p>
          <a:p>
            <a:pPr marL="457200" indent="-456840">
              <a:lnSpc>
                <a:spcPct val="100000"/>
              </a:lnSpc>
              <a:buClr>
                <a:srgbClr val="000000"/>
              </a:buClr>
              <a:buFont typeface="Wingdings" charset="2"/>
              <a:buChar char=""/>
            </a:pPr>
            <a:r>
              <a:rPr b="0" lang="ja-JP" sz="2800" spc="-1" strike="noStrike">
                <a:solidFill>
                  <a:srgbClr val="000000"/>
                </a:solidFill>
                <a:latin typeface="Calibri"/>
              </a:rPr>
              <a:t>学術文献・動画データセットを用いて提案手法の妥当性及び有用性について評価・考察</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0" y="0"/>
            <a:ext cx="12191760" cy="834840"/>
          </a:xfrm>
          <a:prstGeom prst="rect">
            <a:avLst/>
          </a:prstGeom>
          <a:noFill/>
          <a:ln>
            <a:noFill/>
          </a:ln>
        </p:spPr>
        <p:txBody>
          <a:bodyPr anchor="ctr">
            <a:noAutofit/>
          </a:bodyPr>
          <a:p>
            <a:pPr>
              <a:lnSpc>
                <a:spcPct val="90000"/>
              </a:lnSpc>
            </a:pPr>
            <a:r>
              <a:rPr b="0" lang="ja-JP" sz="2800" spc="-1" strike="noStrike">
                <a:solidFill>
                  <a:srgbClr val="000000"/>
                </a:solidFill>
                <a:latin typeface="Calibri Light"/>
              </a:rPr>
              <a:t>関連研究</a:t>
            </a:r>
            <a:endParaRPr b="0" lang="en-US" sz="2800" spc="-1" strike="noStrike">
              <a:solidFill>
                <a:srgbClr val="000000"/>
              </a:solidFill>
              <a:latin typeface="Calibri"/>
            </a:endParaRPr>
          </a:p>
        </p:txBody>
      </p:sp>
      <p:sp>
        <p:nvSpPr>
          <p:cNvPr id="172" name="CustomShape 2"/>
          <p:cNvSpPr/>
          <p:nvPr/>
        </p:nvSpPr>
        <p:spPr>
          <a:xfrm>
            <a:off x="312480" y="927720"/>
            <a:ext cx="11566800" cy="5414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400" spc="-1" strike="noStrike">
                <a:solidFill>
                  <a:srgbClr val="000000"/>
                </a:solidFill>
                <a:latin typeface="Calibri"/>
              </a:rPr>
              <a:t>ユーチューブ上での科学コミュニケーションの人気に影響を与える要素</a:t>
            </a:r>
            <a:endParaRPr b="0" lang="en-US" sz="2400" spc="-1" strike="noStrike">
              <a:latin typeface="Arial"/>
            </a:endParaRPr>
          </a:p>
        </p:txBody>
      </p:sp>
      <p:sp>
        <p:nvSpPr>
          <p:cNvPr id="173" name="CustomShape 3"/>
          <p:cNvSpPr/>
          <p:nvPr/>
        </p:nvSpPr>
        <p:spPr>
          <a:xfrm>
            <a:off x="312480" y="1469520"/>
            <a:ext cx="11566800" cy="22842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非内容的要素</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チャンネルのソーシャルネットワークの影響</a:t>
            </a:r>
            <a:r>
              <a:rPr b="0" lang="en-US" sz="2400" spc="-1" strike="noStrike">
                <a:solidFill>
                  <a:srgbClr val="000000"/>
                </a:solidFill>
                <a:latin typeface="Calibri"/>
              </a:rPr>
              <a:t>(Burgess et al; 2010, Juhasz et al; 2009, Yoganarasimhan; 2011)</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内容的要素</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動画が伝える情報の真偽と動画ビュー数の関係</a:t>
            </a:r>
            <a:r>
              <a:rPr b="0" lang="en-US" sz="2400" spc="-1" strike="noStrike">
                <a:solidFill>
                  <a:srgbClr val="000000"/>
                </a:solidFill>
                <a:latin typeface="Calibri"/>
              </a:rPr>
              <a:t>(Keelan et al; 2007, Sood et al; 2011)</a:t>
            </a:r>
            <a:endParaRPr b="0" lang="en-US" sz="2400" spc="-1" strike="noStrike">
              <a:latin typeface="Arial"/>
            </a:endParaRPr>
          </a:p>
        </p:txBody>
      </p:sp>
      <p:sp>
        <p:nvSpPr>
          <p:cNvPr id="174" name="CustomShape 4"/>
          <p:cNvSpPr/>
          <p:nvPr/>
        </p:nvSpPr>
        <p:spPr>
          <a:xfrm>
            <a:off x="312480" y="3840480"/>
            <a:ext cx="11566800" cy="541440"/>
          </a:xfrm>
          <a:prstGeom prst="rect">
            <a:avLst/>
          </a:prstGeom>
          <a:solidFill>
            <a:schemeClr val="bg1">
              <a:lumMod val="85000"/>
            </a:schemeClr>
          </a:solidFill>
          <a:ln>
            <a:noFill/>
          </a:ln>
        </p:spPr>
        <p:style>
          <a:lnRef idx="0"/>
          <a:fillRef idx="0"/>
          <a:effectRef idx="0"/>
          <a:fontRef idx="minor"/>
        </p:style>
        <p:txBody>
          <a:bodyPr anchor="ctr">
            <a:noAutofit/>
          </a:bodyPr>
          <a:p>
            <a:pPr>
              <a:lnSpc>
                <a:spcPct val="100000"/>
              </a:lnSpc>
              <a:tabLst>
                <a:tab algn="l" pos="0"/>
              </a:tabLst>
            </a:pPr>
            <a:r>
              <a:rPr b="0" lang="ja-JP" sz="2400" spc="-1" strike="noStrike">
                <a:solidFill>
                  <a:srgbClr val="000000"/>
                </a:solidFill>
                <a:latin typeface="Calibri"/>
              </a:rPr>
              <a:t>非定型的な科学コミュ</a:t>
            </a:r>
            <a:r>
              <a:rPr b="0" lang="ja-JP" sz="2400" spc="-1" strike="noStrike">
                <a:solidFill>
                  <a:srgbClr val="000000"/>
                </a:solidFill>
                <a:latin typeface="Calibri"/>
              </a:rPr>
              <a:t>ニケーションが科学研</a:t>
            </a:r>
            <a:r>
              <a:rPr b="0" lang="ja-JP" sz="2400" spc="-1" strike="noStrike">
                <a:solidFill>
                  <a:srgbClr val="000000"/>
                </a:solidFill>
                <a:latin typeface="Calibri"/>
              </a:rPr>
              <a:t>究のインパクトの与え</a:t>
            </a:r>
            <a:r>
              <a:rPr b="0" lang="ja-JP" sz="2400" spc="-1" strike="noStrike">
                <a:solidFill>
                  <a:srgbClr val="000000"/>
                </a:solidFill>
                <a:latin typeface="Calibri"/>
              </a:rPr>
              <a:t>る影響</a:t>
            </a:r>
            <a:endParaRPr b="0" lang="en-US" sz="2400" spc="-1" strike="noStrike">
              <a:latin typeface="Arial"/>
            </a:endParaRPr>
          </a:p>
        </p:txBody>
      </p:sp>
      <p:sp>
        <p:nvSpPr>
          <p:cNvPr id="175" name="CustomShape 5"/>
          <p:cNvSpPr/>
          <p:nvPr/>
        </p:nvSpPr>
        <p:spPr>
          <a:xfrm>
            <a:off x="312480" y="4381920"/>
            <a:ext cx="11566800" cy="228420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ja-JP" sz="2400" spc="-1" strike="noStrike">
                <a:solidFill>
                  <a:srgbClr val="000000"/>
                </a:solidFill>
                <a:latin typeface="Calibri"/>
              </a:rPr>
              <a:t>学術文献を言及する</a:t>
            </a:r>
            <a:r>
              <a:rPr b="0" lang="ja-JP" sz="2400" spc="-1" strike="noStrike">
                <a:solidFill>
                  <a:srgbClr val="000000"/>
                </a:solidFill>
                <a:latin typeface="Calibri"/>
              </a:rPr>
              <a:t>ツイート</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ツイート数と被引</a:t>
            </a:r>
            <a:r>
              <a:rPr b="0" lang="ja-JP" sz="2400" spc="-1" strike="noStrike">
                <a:solidFill>
                  <a:srgbClr val="000000"/>
                </a:solidFill>
                <a:latin typeface="Calibri"/>
              </a:rPr>
              <a:t>用数の相関及び被</a:t>
            </a:r>
            <a:r>
              <a:rPr b="0" lang="ja-JP" sz="2400" spc="-1" strike="noStrike">
                <a:solidFill>
                  <a:srgbClr val="000000"/>
                </a:solidFill>
                <a:latin typeface="Calibri"/>
              </a:rPr>
              <a:t>引用数の予測可能</a:t>
            </a:r>
            <a:r>
              <a:rPr b="0" lang="ja-JP" sz="2400" spc="-1" strike="noStrike">
                <a:solidFill>
                  <a:srgbClr val="000000"/>
                </a:solidFill>
                <a:latin typeface="Calibri"/>
              </a:rPr>
              <a:t>性の評価</a:t>
            </a:r>
            <a:r>
              <a:rPr b="0" lang="en-US" sz="2400" spc="-1" strike="noStrike">
                <a:solidFill>
                  <a:srgbClr val="000000"/>
                </a:solidFill>
                <a:latin typeface="Calibri"/>
              </a:rPr>
              <a:t>(Eysenbach; </a:t>
            </a:r>
            <a:r>
              <a:rPr b="0" lang="en-US" sz="2400" spc="-1" strike="noStrike">
                <a:solidFill>
                  <a:srgbClr val="000000"/>
                </a:solidFill>
                <a:latin typeface="Calibri"/>
              </a:rPr>
              <a:t>2011, Finch et </a:t>
            </a:r>
            <a:r>
              <a:rPr b="0" lang="en-US" sz="2400" spc="-1" strike="noStrike">
                <a:solidFill>
                  <a:srgbClr val="000000"/>
                </a:solidFill>
                <a:latin typeface="Calibri"/>
              </a:rPr>
              <a:t>al; 2017)</a:t>
            </a:r>
            <a:endParaRPr b="0" lang="en-US" sz="2400" spc="-1" strike="noStrike">
              <a:latin typeface="Arial"/>
            </a:endParaRPr>
          </a:p>
          <a:p>
            <a:pPr lvl="1" marL="800280" indent="-342720">
              <a:lnSpc>
                <a:spcPct val="100000"/>
              </a:lnSpc>
              <a:buClr>
                <a:srgbClr val="000000"/>
              </a:buClr>
              <a:buFont typeface="Wingdings" charset="2"/>
              <a:buChar char=""/>
            </a:pPr>
            <a:r>
              <a:rPr b="0" lang="ja-JP" sz="2400" spc="-1" strike="noStrike">
                <a:solidFill>
                  <a:srgbClr val="000000"/>
                </a:solidFill>
                <a:latin typeface="Calibri"/>
              </a:rPr>
              <a:t>オルトメトリクス</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Calibri"/>
              </a:rPr>
              <a:t>AAS</a:t>
            </a:r>
            <a:r>
              <a:rPr b="0" lang="ja-JP" sz="2400" spc="-1" strike="noStrike">
                <a:solidFill>
                  <a:srgbClr val="000000"/>
                </a:solidFill>
                <a:latin typeface="Calibri"/>
              </a:rPr>
              <a:t>と被引用数の</a:t>
            </a:r>
            <a:r>
              <a:rPr b="0" lang="ja-JP" sz="2400" spc="-1" strike="noStrike">
                <a:solidFill>
                  <a:srgbClr val="000000"/>
                </a:solidFill>
                <a:latin typeface="Calibri"/>
              </a:rPr>
              <a:t>相関及び両者の成</a:t>
            </a:r>
            <a:r>
              <a:rPr b="0" lang="ja-JP" sz="2400" spc="-1" strike="noStrike">
                <a:solidFill>
                  <a:srgbClr val="000000"/>
                </a:solidFill>
                <a:latin typeface="Calibri"/>
              </a:rPr>
              <a:t>長速度の乖離を指</a:t>
            </a:r>
            <a:r>
              <a:rPr b="0" lang="ja-JP" sz="2400" spc="-1" strike="noStrike">
                <a:solidFill>
                  <a:srgbClr val="000000"/>
                </a:solidFill>
                <a:latin typeface="Calibri"/>
              </a:rPr>
              <a:t>摘</a:t>
            </a:r>
            <a:r>
              <a:rPr b="0" lang="en-US" sz="2400" spc="-1" strike="noStrike">
                <a:solidFill>
                  <a:srgbClr val="000000"/>
                </a:solidFill>
                <a:latin typeface="Calibri"/>
              </a:rPr>
              <a:t>(Thelwall et </a:t>
            </a:r>
            <a:r>
              <a:rPr b="0" lang="en-US" sz="2400" spc="-1" strike="noStrike">
                <a:solidFill>
                  <a:srgbClr val="000000"/>
                </a:solidFill>
                <a:latin typeface="Calibri"/>
              </a:rPr>
              <a:t>al; 2018, Murray </a:t>
            </a:r>
            <a:r>
              <a:rPr b="0" lang="en-US" sz="2400" spc="-1" strike="noStrike">
                <a:solidFill>
                  <a:srgbClr val="000000"/>
                </a:solidFill>
                <a:latin typeface="Calibri"/>
              </a:rPr>
              <a:t>et al; 2020)</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Theme2</Template>
  <TotalTime>10390</TotalTime>
  <Application>LibreOffice/6.4.6.2$Linux_X86_64 LibreOffice_project/40$Build-2</Application>
  <Words>4716</Words>
  <Paragraphs>548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2018-12-04T07:18:34Z</dcterms:created>
  <dc:creator>吉岡　龍弥</dc:creator>
  <dc:description/>
  <dc:language>en-US</dc:language>
  <cp:lastModifiedBy/>
  <cp:lastPrinted>2019-01-29T08:18:51Z</cp:lastPrinted>
  <dcterms:modified xsi:type="dcterms:W3CDTF">2021-01-21T21:39:31Z</dcterms:modified>
  <cp:revision>460</cp:revision>
  <dc:subject/>
  <dc:title>学術文献を用いた研究分野間での成長・縮退における因果関係の推定手法の提案</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