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88" r:id="rId3"/>
    <p:sldId id="259" r:id="rId4"/>
    <p:sldId id="260" r:id="rId5"/>
    <p:sldId id="257" r:id="rId6"/>
    <p:sldId id="263" r:id="rId7"/>
    <p:sldId id="272" r:id="rId8"/>
    <p:sldId id="258" r:id="rId9"/>
    <p:sldId id="283" r:id="rId10"/>
    <p:sldId id="284" r:id="rId11"/>
    <p:sldId id="285" r:id="rId12"/>
    <p:sldId id="293" r:id="rId13"/>
    <p:sldId id="286" r:id="rId14"/>
    <p:sldId id="291" r:id="rId15"/>
    <p:sldId id="292"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E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1198"/>
  </p:normalViewPr>
  <p:slideViewPr>
    <p:cSldViewPr snapToGrid="0" snapToObjects="1">
      <p:cViewPr varScale="1">
        <p:scale>
          <a:sx n="78" d="100"/>
          <a:sy n="78" d="100"/>
        </p:scale>
        <p:origin x="18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A77B1-0EF5-EB41-891B-4112AC1DEEC9}" type="datetimeFigureOut">
              <a:rPr kumimoji="1" lang="ja-JP" altLang="en-US" smtClean="0"/>
              <a:t>2020/4/23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B9F0D9-3624-554D-9BAE-594E42BA7B68}" type="slidenum">
              <a:rPr kumimoji="1" lang="ja-JP" altLang="en-US" smtClean="0"/>
              <a:t>‹#›</a:t>
            </a:fld>
            <a:endParaRPr kumimoji="1" lang="ja-JP" altLang="en-US"/>
          </a:p>
        </p:txBody>
      </p:sp>
    </p:spTree>
    <p:extLst>
      <p:ext uri="{BB962C8B-B14F-4D97-AF65-F5344CB8AC3E}">
        <p14:creationId xmlns:p14="http://schemas.microsoft.com/office/powerpoint/2010/main" val="24475664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9B9F0D9-3624-554D-9BAE-594E42BA7B68}" type="slidenum">
              <a:rPr kumimoji="1" lang="ja-JP" altLang="en-US" smtClean="0"/>
              <a:t>1</a:t>
            </a:fld>
            <a:endParaRPr kumimoji="1" lang="ja-JP" altLang="en-US"/>
          </a:p>
        </p:txBody>
      </p:sp>
    </p:spTree>
    <p:extLst>
      <p:ext uri="{BB962C8B-B14F-4D97-AF65-F5344CB8AC3E}">
        <p14:creationId xmlns:p14="http://schemas.microsoft.com/office/powerpoint/2010/main" val="462267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9B9F0D9-3624-554D-9BAE-594E42BA7B68}" type="slidenum">
              <a:rPr kumimoji="1" lang="ja-JP" altLang="en-US" smtClean="0"/>
              <a:t>5</a:t>
            </a:fld>
            <a:endParaRPr kumimoji="1" lang="ja-JP" altLang="en-US"/>
          </a:p>
        </p:txBody>
      </p:sp>
    </p:spTree>
    <p:extLst>
      <p:ext uri="{BB962C8B-B14F-4D97-AF65-F5344CB8AC3E}">
        <p14:creationId xmlns:p14="http://schemas.microsoft.com/office/powerpoint/2010/main" val="3415491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9B9F0D9-3624-554D-9BAE-594E42BA7B68}" type="slidenum">
              <a:rPr kumimoji="1" lang="ja-JP" altLang="en-US" smtClean="0"/>
              <a:t>6</a:t>
            </a:fld>
            <a:endParaRPr kumimoji="1" lang="ja-JP" altLang="en-US"/>
          </a:p>
        </p:txBody>
      </p:sp>
    </p:spTree>
    <p:extLst>
      <p:ext uri="{BB962C8B-B14F-4D97-AF65-F5344CB8AC3E}">
        <p14:creationId xmlns:p14="http://schemas.microsoft.com/office/powerpoint/2010/main" val="3942882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9B9F0D9-3624-554D-9BAE-594E42BA7B68}" type="slidenum">
              <a:rPr kumimoji="1" lang="ja-JP" altLang="en-US" smtClean="0"/>
              <a:t>8</a:t>
            </a:fld>
            <a:endParaRPr kumimoji="1" lang="ja-JP" altLang="en-US"/>
          </a:p>
        </p:txBody>
      </p:sp>
    </p:spTree>
    <p:extLst>
      <p:ext uri="{BB962C8B-B14F-4D97-AF65-F5344CB8AC3E}">
        <p14:creationId xmlns:p14="http://schemas.microsoft.com/office/powerpoint/2010/main" val="1156290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9B9F0D9-3624-554D-9BAE-594E42BA7B68}" type="slidenum">
              <a:rPr kumimoji="1" lang="ja-JP" altLang="en-US" smtClean="0"/>
              <a:t>10</a:t>
            </a:fld>
            <a:endParaRPr kumimoji="1" lang="ja-JP" altLang="en-US"/>
          </a:p>
        </p:txBody>
      </p:sp>
    </p:spTree>
    <p:extLst>
      <p:ext uri="{BB962C8B-B14F-4D97-AF65-F5344CB8AC3E}">
        <p14:creationId xmlns:p14="http://schemas.microsoft.com/office/powerpoint/2010/main" val="451035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49B9F0D9-3624-554D-9BAE-594E42BA7B68}" type="slidenum">
              <a:rPr kumimoji="1" lang="ja-JP" altLang="en-US" smtClean="0"/>
              <a:t>16</a:t>
            </a:fld>
            <a:endParaRPr kumimoji="1" lang="ja-JP" altLang="en-US"/>
          </a:p>
        </p:txBody>
      </p:sp>
    </p:spTree>
    <p:extLst>
      <p:ext uri="{BB962C8B-B14F-4D97-AF65-F5344CB8AC3E}">
        <p14:creationId xmlns:p14="http://schemas.microsoft.com/office/powerpoint/2010/main" val="335836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047D626-91DE-F445-B80E-8CA0AAC1032C}" type="datetimeFigureOut">
              <a:rPr kumimoji="1" lang="ja-JP" altLang="en-US" smtClean="0"/>
              <a:t>2020/4/23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B97284-D21F-BF4B-B9A9-E3E916D17F74}" type="slidenum">
              <a:rPr kumimoji="1" lang="ja-JP" altLang="en-US" smtClean="0"/>
              <a:t>‹#›</a:t>
            </a:fld>
            <a:endParaRPr kumimoji="1" lang="ja-JP" altLang="en-US"/>
          </a:p>
        </p:txBody>
      </p:sp>
    </p:spTree>
    <p:extLst>
      <p:ext uri="{BB962C8B-B14F-4D97-AF65-F5344CB8AC3E}">
        <p14:creationId xmlns:p14="http://schemas.microsoft.com/office/powerpoint/2010/main" val="2351153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047D626-91DE-F445-B80E-8CA0AAC1032C}" type="datetimeFigureOut">
              <a:rPr kumimoji="1" lang="ja-JP" altLang="en-US" smtClean="0"/>
              <a:t>2020/4/23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B97284-D21F-BF4B-B9A9-E3E916D17F74}" type="slidenum">
              <a:rPr kumimoji="1" lang="ja-JP" altLang="en-US" smtClean="0"/>
              <a:t>‹#›</a:t>
            </a:fld>
            <a:endParaRPr kumimoji="1" lang="ja-JP" altLang="en-US"/>
          </a:p>
        </p:txBody>
      </p:sp>
    </p:spTree>
    <p:extLst>
      <p:ext uri="{BB962C8B-B14F-4D97-AF65-F5344CB8AC3E}">
        <p14:creationId xmlns:p14="http://schemas.microsoft.com/office/powerpoint/2010/main" val="1042433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047D626-91DE-F445-B80E-8CA0AAC1032C}" type="datetimeFigureOut">
              <a:rPr kumimoji="1" lang="ja-JP" altLang="en-US" smtClean="0"/>
              <a:t>2020/4/23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B97284-D21F-BF4B-B9A9-E3E916D17F74}"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61423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047D626-91DE-F445-B80E-8CA0AAC1032C}" type="datetimeFigureOut">
              <a:rPr kumimoji="1" lang="ja-JP" altLang="en-US" smtClean="0"/>
              <a:t>2020/4/23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B97284-D21F-BF4B-B9A9-E3E916D17F74}" type="slidenum">
              <a:rPr kumimoji="1" lang="ja-JP" altLang="en-US" smtClean="0"/>
              <a:t>‹#›</a:t>
            </a:fld>
            <a:endParaRPr kumimoji="1" lang="ja-JP" altLang="en-US"/>
          </a:p>
        </p:txBody>
      </p:sp>
    </p:spTree>
    <p:extLst>
      <p:ext uri="{BB962C8B-B14F-4D97-AF65-F5344CB8AC3E}">
        <p14:creationId xmlns:p14="http://schemas.microsoft.com/office/powerpoint/2010/main" val="3919162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047D626-91DE-F445-B80E-8CA0AAC1032C}" type="datetimeFigureOut">
              <a:rPr kumimoji="1" lang="ja-JP" altLang="en-US" smtClean="0"/>
              <a:t>2020/4/23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B97284-D21F-BF4B-B9A9-E3E916D17F74}"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9020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047D626-91DE-F445-B80E-8CA0AAC1032C}" type="datetimeFigureOut">
              <a:rPr kumimoji="1" lang="ja-JP" altLang="en-US" smtClean="0"/>
              <a:t>2020/4/23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B97284-D21F-BF4B-B9A9-E3E916D17F74}" type="slidenum">
              <a:rPr kumimoji="1" lang="ja-JP" altLang="en-US" smtClean="0"/>
              <a:t>‹#›</a:t>
            </a:fld>
            <a:endParaRPr kumimoji="1" lang="ja-JP" altLang="en-US"/>
          </a:p>
        </p:txBody>
      </p:sp>
    </p:spTree>
    <p:extLst>
      <p:ext uri="{BB962C8B-B14F-4D97-AF65-F5344CB8AC3E}">
        <p14:creationId xmlns:p14="http://schemas.microsoft.com/office/powerpoint/2010/main" val="788753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047D626-91DE-F445-B80E-8CA0AAC1032C}" type="datetimeFigureOut">
              <a:rPr kumimoji="1" lang="ja-JP" altLang="en-US" smtClean="0"/>
              <a:t>2020/4/23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B97284-D21F-BF4B-B9A9-E3E916D17F74}" type="slidenum">
              <a:rPr kumimoji="1" lang="ja-JP" altLang="en-US" smtClean="0"/>
              <a:t>‹#›</a:t>
            </a:fld>
            <a:endParaRPr kumimoji="1" lang="ja-JP" altLang="en-US"/>
          </a:p>
        </p:txBody>
      </p:sp>
    </p:spTree>
    <p:extLst>
      <p:ext uri="{BB962C8B-B14F-4D97-AF65-F5344CB8AC3E}">
        <p14:creationId xmlns:p14="http://schemas.microsoft.com/office/powerpoint/2010/main" val="2083826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047D626-91DE-F445-B80E-8CA0AAC1032C}" type="datetimeFigureOut">
              <a:rPr kumimoji="1" lang="ja-JP" altLang="en-US" smtClean="0"/>
              <a:t>2020/4/23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B97284-D21F-BF4B-B9A9-E3E916D17F74}" type="slidenum">
              <a:rPr kumimoji="1" lang="ja-JP" altLang="en-US" smtClean="0"/>
              <a:t>‹#›</a:t>
            </a:fld>
            <a:endParaRPr kumimoji="1" lang="ja-JP" altLang="en-US"/>
          </a:p>
        </p:txBody>
      </p:sp>
    </p:spTree>
    <p:extLst>
      <p:ext uri="{BB962C8B-B14F-4D97-AF65-F5344CB8AC3E}">
        <p14:creationId xmlns:p14="http://schemas.microsoft.com/office/powerpoint/2010/main" val="2943690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047D626-91DE-F445-B80E-8CA0AAC1032C}" type="datetimeFigureOut">
              <a:rPr kumimoji="1" lang="ja-JP" altLang="en-US" smtClean="0"/>
              <a:t>2020/4/23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B97284-D21F-BF4B-B9A9-E3E916D17F74}" type="slidenum">
              <a:rPr kumimoji="1" lang="ja-JP" altLang="en-US" smtClean="0"/>
              <a:t>‹#›</a:t>
            </a:fld>
            <a:endParaRPr kumimoji="1" lang="ja-JP" altLang="en-US"/>
          </a:p>
        </p:txBody>
      </p:sp>
    </p:spTree>
    <p:extLst>
      <p:ext uri="{BB962C8B-B14F-4D97-AF65-F5344CB8AC3E}">
        <p14:creationId xmlns:p14="http://schemas.microsoft.com/office/powerpoint/2010/main" val="2777897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047D626-91DE-F445-B80E-8CA0AAC1032C}" type="datetimeFigureOut">
              <a:rPr kumimoji="1" lang="ja-JP" altLang="en-US" smtClean="0"/>
              <a:t>2020/4/23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B97284-D21F-BF4B-B9A9-E3E916D17F74}" type="slidenum">
              <a:rPr kumimoji="1" lang="ja-JP" altLang="en-US" smtClean="0"/>
              <a:t>‹#›</a:t>
            </a:fld>
            <a:endParaRPr kumimoji="1" lang="ja-JP" altLang="en-US"/>
          </a:p>
        </p:txBody>
      </p:sp>
    </p:spTree>
    <p:extLst>
      <p:ext uri="{BB962C8B-B14F-4D97-AF65-F5344CB8AC3E}">
        <p14:creationId xmlns:p14="http://schemas.microsoft.com/office/powerpoint/2010/main" val="2385600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047D626-91DE-F445-B80E-8CA0AAC1032C}" type="datetimeFigureOut">
              <a:rPr kumimoji="1" lang="ja-JP" altLang="en-US" smtClean="0"/>
              <a:t>2020/4/23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B97284-D21F-BF4B-B9A9-E3E916D17F74}" type="slidenum">
              <a:rPr kumimoji="1" lang="ja-JP" altLang="en-US" smtClean="0"/>
              <a:t>‹#›</a:t>
            </a:fld>
            <a:endParaRPr kumimoji="1" lang="ja-JP" altLang="en-US"/>
          </a:p>
        </p:txBody>
      </p:sp>
    </p:spTree>
    <p:extLst>
      <p:ext uri="{BB962C8B-B14F-4D97-AF65-F5344CB8AC3E}">
        <p14:creationId xmlns:p14="http://schemas.microsoft.com/office/powerpoint/2010/main" val="3644728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047D626-91DE-F445-B80E-8CA0AAC1032C}" type="datetimeFigureOut">
              <a:rPr kumimoji="1" lang="ja-JP" altLang="en-US" smtClean="0"/>
              <a:t>2020/4/23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3B97284-D21F-BF4B-B9A9-E3E916D17F74}" type="slidenum">
              <a:rPr kumimoji="1" lang="ja-JP" altLang="en-US" smtClean="0"/>
              <a:t>‹#›</a:t>
            </a:fld>
            <a:endParaRPr kumimoji="1" lang="ja-JP" altLang="en-US"/>
          </a:p>
        </p:txBody>
      </p:sp>
    </p:spTree>
    <p:extLst>
      <p:ext uri="{BB962C8B-B14F-4D97-AF65-F5344CB8AC3E}">
        <p14:creationId xmlns:p14="http://schemas.microsoft.com/office/powerpoint/2010/main" val="1219801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047D626-91DE-F445-B80E-8CA0AAC1032C}" type="datetimeFigureOut">
              <a:rPr kumimoji="1" lang="ja-JP" altLang="en-US" smtClean="0"/>
              <a:t>2020/4/23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3B97284-D21F-BF4B-B9A9-E3E916D17F74}" type="slidenum">
              <a:rPr kumimoji="1" lang="ja-JP" altLang="en-US" smtClean="0"/>
              <a:t>‹#›</a:t>
            </a:fld>
            <a:endParaRPr kumimoji="1" lang="ja-JP" altLang="en-US"/>
          </a:p>
        </p:txBody>
      </p:sp>
    </p:spTree>
    <p:extLst>
      <p:ext uri="{BB962C8B-B14F-4D97-AF65-F5344CB8AC3E}">
        <p14:creationId xmlns:p14="http://schemas.microsoft.com/office/powerpoint/2010/main" val="107737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47D626-91DE-F445-B80E-8CA0AAC1032C}" type="datetimeFigureOut">
              <a:rPr kumimoji="1" lang="ja-JP" altLang="en-US" smtClean="0"/>
              <a:t>2020/4/23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3B97284-D21F-BF4B-B9A9-E3E916D17F74}" type="slidenum">
              <a:rPr kumimoji="1" lang="ja-JP" altLang="en-US" smtClean="0"/>
              <a:t>‹#›</a:t>
            </a:fld>
            <a:endParaRPr kumimoji="1" lang="ja-JP" altLang="en-US"/>
          </a:p>
        </p:txBody>
      </p:sp>
    </p:spTree>
    <p:extLst>
      <p:ext uri="{BB962C8B-B14F-4D97-AF65-F5344CB8AC3E}">
        <p14:creationId xmlns:p14="http://schemas.microsoft.com/office/powerpoint/2010/main" val="292144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047D626-91DE-F445-B80E-8CA0AAC1032C}" type="datetimeFigureOut">
              <a:rPr kumimoji="1" lang="ja-JP" altLang="en-US" smtClean="0"/>
              <a:t>2020/4/23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B97284-D21F-BF4B-B9A9-E3E916D17F74}" type="slidenum">
              <a:rPr kumimoji="1" lang="ja-JP" altLang="en-US" smtClean="0"/>
              <a:t>‹#›</a:t>
            </a:fld>
            <a:endParaRPr kumimoji="1" lang="ja-JP" altLang="en-US"/>
          </a:p>
        </p:txBody>
      </p:sp>
    </p:spTree>
    <p:extLst>
      <p:ext uri="{BB962C8B-B14F-4D97-AF65-F5344CB8AC3E}">
        <p14:creationId xmlns:p14="http://schemas.microsoft.com/office/powerpoint/2010/main" val="318857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047D626-91DE-F445-B80E-8CA0AAC1032C}" type="datetimeFigureOut">
              <a:rPr kumimoji="1" lang="ja-JP" altLang="en-US" smtClean="0"/>
              <a:t>2020/4/23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B97284-D21F-BF4B-B9A9-E3E916D17F74}" type="slidenum">
              <a:rPr kumimoji="1" lang="ja-JP" altLang="en-US" smtClean="0"/>
              <a:t>‹#›</a:t>
            </a:fld>
            <a:endParaRPr kumimoji="1" lang="ja-JP" altLang="en-US"/>
          </a:p>
        </p:txBody>
      </p:sp>
    </p:spTree>
    <p:extLst>
      <p:ext uri="{BB962C8B-B14F-4D97-AF65-F5344CB8AC3E}">
        <p14:creationId xmlns:p14="http://schemas.microsoft.com/office/powerpoint/2010/main" val="2214475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47D626-91DE-F445-B80E-8CA0AAC1032C}" type="datetimeFigureOut">
              <a:rPr kumimoji="1" lang="ja-JP" altLang="en-US" smtClean="0"/>
              <a:t>2020/4/23</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B97284-D21F-BF4B-B9A9-E3E916D17F74}" type="slidenum">
              <a:rPr kumimoji="1" lang="ja-JP" altLang="en-US" smtClean="0"/>
              <a:t>‹#›</a:t>
            </a:fld>
            <a:endParaRPr kumimoji="1" lang="ja-JP" altLang="en-US"/>
          </a:p>
        </p:txBody>
      </p:sp>
    </p:spTree>
    <p:extLst>
      <p:ext uri="{BB962C8B-B14F-4D97-AF65-F5344CB8AC3E}">
        <p14:creationId xmlns:p14="http://schemas.microsoft.com/office/powerpoint/2010/main" val="1246325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33">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35">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Shape 49">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9B02B61-FE4A-CE4A-BC2A-6E623F383181}"/>
              </a:ext>
            </a:extLst>
          </p:cNvPr>
          <p:cNvSpPr>
            <a:spLocks noGrp="1"/>
          </p:cNvSpPr>
          <p:nvPr>
            <p:ph type="ctrTitle"/>
          </p:nvPr>
        </p:nvSpPr>
        <p:spPr>
          <a:xfrm>
            <a:off x="1433560" y="972079"/>
            <a:ext cx="7564287" cy="2849671"/>
          </a:xfrm>
        </p:spPr>
        <p:txBody>
          <a:bodyPr>
            <a:normAutofit/>
          </a:bodyPr>
          <a:lstStyle/>
          <a:p>
            <a:pPr algn="l"/>
            <a:r>
              <a:rPr lang="ja-JP" altLang="en-US" sz="4800">
                <a:solidFill>
                  <a:srgbClr val="FFFFFF"/>
                </a:solidFill>
              </a:rPr>
              <a:t>ミーティング資料</a:t>
            </a:r>
            <a:endParaRPr kumimoji="1" lang="ja-JP" altLang="en-US" sz="4800">
              <a:solidFill>
                <a:srgbClr val="FFFFFF"/>
              </a:solidFill>
            </a:endParaRPr>
          </a:p>
        </p:txBody>
      </p:sp>
      <p:sp>
        <p:nvSpPr>
          <p:cNvPr id="3" name="字幕 2">
            <a:extLst>
              <a:ext uri="{FF2B5EF4-FFF2-40B4-BE49-F238E27FC236}">
                <a16:creationId xmlns:a16="http://schemas.microsoft.com/office/drawing/2014/main" id="{0C2ED008-BD2E-3046-98BE-D41BCBC58B60}"/>
              </a:ext>
            </a:extLst>
          </p:cNvPr>
          <p:cNvSpPr>
            <a:spLocks noGrp="1"/>
          </p:cNvSpPr>
          <p:nvPr>
            <p:ph type="subTitle" idx="1"/>
          </p:nvPr>
        </p:nvSpPr>
        <p:spPr>
          <a:xfrm>
            <a:off x="1683088" y="3962087"/>
            <a:ext cx="6112077" cy="1424559"/>
          </a:xfrm>
        </p:spPr>
        <p:txBody>
          <a:bodyPr>
            <a:normAutofit fontScale="85000" lnSpcReduction="10000"/>
          </a:bodyPr>
          <a:lstStyle/>
          <a:p>
            <a:pPr algn="l"/>
            <a:r>
              <a:rPr kumimoji="1" lang="en-US" altLang="ja-JP" sz="2400" dirty="0">
                <a:solidFill>
                  <a:srgbClr val="FFFEF1"/>
                </a:solidFill>
              </a:rPr>
              <a:t>2020/04/23</a:t>
            </a:r>
            <a:r>
              <a:rPr kumimoji="1" lang="ja-JP" altLang="en-US" sz="2400">
                <a:solidFill>
                  <a:srgbClr val="FFFEF1"/>
                </a:solidFill>
              </a:rPr>
              <a:t> </a:t>
            </a:r>
            <a:endParaRPr kumimoji="1" lang="en-US" altLang="ja-JP" sz="2400" dirty="0">
              <a:solidFill>
                <a:srgbClr val="FFFEF1"/>
              </a:solidFill>
            </a:endParaRPr>
          </a:p>
          <a:p>
            <a:pPr algn="l"/>
            <a:r>
              <a:rPr kumimoji="1" lang="ja-JP" altLang="en-US" sz="2400">
                <a:solidFill>
                  <a:srgbClr val="FFFEF1"/>
                </a:solidFill>
              </a:rPr>
              <a:t>東京大学大学院工学系研究科技術経営戦略学専攻</a:t>
            </a:r>
            <a:endParaRPr kumimoji="1" lang="en-US" altLang="ja-JP" sz="2400" dirty="0">
              <a:solidFill>
                <a:srgbClr val="FFFEF1"/>
              </a:solidFill>
            </a:endParaRPr>
          </a:p>
          <a:p>
            <a:pPr algn="l"/>
            <a:r>
              <a:rPr lang="ja-JP" altLang="en-US" sz="2400">
                <a:solidFill>
                  <a:srgbClr val="FFFEF1"/>
                </a:solidFill>
              </a:rPr>
              <a:t>坂田・森研究室　</a:t>
            </a:r>
            <a:r>
              <a:rPr lang="en-US" altLang="ja-JP" sz="2400" dirty="0">
                <a:solidFill>
                  <a:srgbClr val="FFFEF1"/>
                </a:solidFill>
              </a:rPr>
              <a:t>M1</a:t>
            </a:r>
            <a:r>
              <a:rPr lang="ja-JP" altLang="en-US" sz="2400">
                <a:solidFill>
                  <a:srgbClr val="FFFEF1"/>
                </a:solidFill>
              </a:rPr>
              <a:t> 樋口　旺秀</a:t>
            </a:r>
            <a:endParaRPr lang="en-US" altLang="ja-JP" sz="2400" dirty="0">
              <a:solidFill>
                <a:srgbClr val="FFFEF1"/>
              </a:solidFill>
            </a:endParaRPr>
          </a:p>
        </p:txBody>
      </p:sp>
      <p:sp>
        <p:nvSpPr>
          <p:cNvPr id="52" name="Isosceles Triangle 51">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04933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299B77-6AA5-834B-B808-D9C76F34A005}"/>
              </a:ext>
            </a:extLst>
          </p:cNvPr>
          <p:cNvSpPr>
            <a:spLocks noGrp="1"/>
          </p:cNvSpPr>
          <p:nvPr>
            <p:ph type="title"/>
          </p:nvPr>
        </p:nvSpPr>
        <p:spPr/>
        <p:txBody>
          <a:bodyPr/>
          <a:lstStyle/>
          <a:p>
            <a:r>
              <a:rPr lang="ja-JP" altLang="en-US"/>
              <a:t>「前回」買収額についての調査：事例</a:t>
            </a:r>
            <a:endParaRPr kumimoji="1" lang="ja-JP" altLang="en-US"/>
          </a:p>
        </p:txBody>
      </p:sp>
      <p:sp>
        <p:nvSpPr>
          <p:cNvPr id="3" name="コンテンツ プレースホルダー 2">
            <a:extLst>
              <a:ext uri="{FF2B5EF4-FFF2-40B4-BE49-F238E27FC236}">
                <a16:creationId xmlns:a16="http://schemas.microsoft.com/office/drawing/2014/main" id="{849166D2-FD49-A842-97EE-4B65BC82C8A7}"/>
              </a:ext>
            </a:extLst>
          </p:cNvPr>
          <p:cNvSpPr>
            <a:spLocks noGrp="1"/>
          </p:cNvSpPr>
          <p:nvPr>
            <p:ph idx="1"/>
          </p:nvPr>
        </p:nvSpPr>
        <p:spPr>
          <a:xfrm>
            <a:off x="677334" y="1537495"/>
            <a:ext cx="9264688" cy="5179189"/>
          </a:xfrm>
        </p:spPr>
        <p:txBody>
          <a:bodyPr>
            <a:normAutofit/>
          </a:bodyPr>
          <a:lstStyle/>
          <a:p>
            <a:r>
              <a:rPr kumimoji="1" lang="ja-JP" altLang="en-US" sz="2200"/>
              <a:t>比率マイナスのもの</a:t>
            </a:r>
            <a:r>
              <a:rPr kumimoji="1" lang="ja-JP" altLang="en-US" sz="2000"/>
              <a:t>：</a:t>
            </a:r>
            <a:endParaRPr kumimoji="1" lang="en-US" altLang="ja-JP" sz="2000" dirty="0"/>
          </a:p>
          <a:p>
            <a:pPr marL="0" indent="0">
              <a:buNone/>
            </a:pPr>
            <a:r>
              <a:rPr lang="ja-JP" altLang="en-US"/>
              <a:t>　　　　</a:t>
            </a:r>
            <a:r>
              <a:rPr lang="en-US" altLang="ja-JP" dirty="0"/>
              <a:t>                </a:t>
            </a:r>
            <a:r>
              <a:rPr lang="ja-JP" altLang="en-US"/>
              <a:t>ターゲットがその後破産し、純資産がマイナスとなっている。</a:t>
            </a:r>
            <a:endParaRPr lang="en-US" altLang="ja-JP" dirty="0"/>
          </a:p>
          <a:p>
            <a:r>
              <a:rPr kumimoji="1" lang="ja-JP" altLang="en-US" sz="2200"/>
              <a:t>比率が高いもの</a:t>
            </a:r>
            <a:r>
              <a:rPr kumimoji="1" lang="ja-JP" altLang="en-US"/>
              <a:t>：</a:t>
            </a: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a:t>　　　</a:t>
            </a:r>
            <a:r>
              <a:rPr lang="en-US" altLang="ja-JP" dirty="0"/>
              <a:t>                   </a:t>
            </a:r>
            <a:r>
              <a:rPr lang="ja-JP" altLang="en-US"/>
              <a:t>株式公開買い付けが多く、また極端な敵対的買収も見られた。</a:t>
            </a:r>
            <a:endParaRPr lang="en-US" altLang="ja-JP" dirty="0"/>
          </a:p>
          <a:p>
            <a:r>
              <a:rPr kumimoji="1" lang="ja-JP" altLang="en-US" sz="2200"/>
              <a:t>比率が</a:t>
            </a:r>
            <a:r>
              <a:rPr kumimoji="1" lang="en-US" altLang="ja-JP" sz="2200" dirty="0"/>
              <a:t>0~1</a:t>
            </a:r>
            <a:r>
              <a:rPr kumimoji="1" lang="ja-JP" altLang="en-US" sz="2200"/>
              <a:t>付近：</a:t>
            </a:r>
            <a:endParaRPr kumimoji="1" lang="en-US" altLang="ja-JP" sz="2200" dirty="0"/>
          </a:p>
          <a:p>
            <a:endParaRPr lang="en-US" altLang="ja-JP" dirty="0"/>
          </a:p>
          <a:p>
            <a:endParaRPr kumimoji="1" lang="en-US" altLang="ja-JP" dirty="0"/>
          </a:p>
          <a:p>
            <a:pPr marL="0" indent="0">
              <a:buNone/>
            </a:pPr>
            <a:r>
              <a:rPr lang="en-US" altLang="ja-JP" dirty="0"/>
              <a:t>                   </a:t>
            </a:r>
            <a:r>
              <a:rPr lang="ja-JP" altLang="en-US"/>
              <a:t>　</a:t>
            </a:r>
            <a:r>
              <a:rPr lang="en-US" altLang="ja-JP" dirty="0"/>
              <a:t>       </a:t>
            </a:r>
            <a:r>
              <a:rPr lang="ja-JP" altLang="en-US"/>
              <a:t>株式交換や経営統合など有効的な買収が多かった。</a:t>
            </a:r>
            <a:endParaRPr lang="en-US" altLang="ja-JP" dirty="0"/>
          </a:p>
          <a:p>
            <a:endParaRPr kumimoji="1" lang="en-US" altLang="ja-JP" dirty="0"/>
          </a:p>
          <a:p>
            <a:r>
              <a:rPr kumimoji="1" lang="ja-JP" altLang="en-US" sz="2200"/>
              <a:t>買収額は企業の成功というよりかは買収の戦略的要因に関わる？</a:t>
            </a:r>
          </a:p>
        </p:txBody>
      </p:sp>
      <p:graphicFrame>
        <p:nvGraphicFramePr>
          <p:cNvPr id="7" name="表 6">
            <a:extLst>
              <a:ext uri="{FF2B5EF4-FFF2-40B4-BE49-F238E27FC236}">
                <a16:creationId xmlns:a16="http://schemas.microsoft.com/office/drawing/2014/main" id="{1B523B76-F592-3E46-A286-37D51E9CC79C}"/>
              </a:ext>
            </a:extLst>
          </p:cNvPr>
          <p:cNvGraphicFramePr>
            <a:graphicFrameLocks noGrp="1"/>
          </p:cNvGraphicFramePr>
          <p:nvPr>
            <p:extLst>
              <p:ext uri="{D42A27DB-BD31-4B8C-83A1-F6EECF244321}">
                <p14:modId xmlns:p14="http://schemas.microsoft.com/office/powerpoint/2010/main" val="1313222741"/>
              </p:ext>
            </p:extLst>
          </p:nvPr>
        </p:nvGraphicFramePr>
        <p:xfrm>
          <a:off x="3413759" y="2446309"/>
          <a:ext cx="8639693" cy="1016000"/>
        </p:xfrm>
        <a:graphic>
          <a:graphicData uri="http://schemas.openxmlformats.org/drawingml/2006/table">
            <a:tbl>
              <a:tblPr>
                <a:tableStyleId>{5C22544A-7EE6-4342-B048-85BDC9FD1C3A}</a:tableStyleId>
              </a:tblPr>
              <a:tblGrid>
                <a:gridCol w="2159923">
                  <a:extLst>
                    <a:ext uri="{9D8B030D-6E8A-4147-A177-3AD203B41FA5}">
                      <a16:colId xmlns:a16="http://schemas.microsoft.com/office/drawing/2014/main" val="3309954019"/>
                    </a:ext>
                  </a:extLst>
                </a:gridCol>
                <a:gridCol w="1724893">
                  <a:extLst>
                    <a:ext uri="{9D8B030D-6E8A-4147-A177-3AD203B41FA5}">
                      <a16:colId xmlns:a16="http://schemas.microsoft.com/office/drawing/2014/main" val="795635846"/>
                    </a:ext>
                  </a:extLst>
                </a:gridCol>
                <a:gridCol w="548640">
                  <a:extLst>
                    <a:ext uri="{9D8B030D-6E8A-4147-A177-3AD203B41FA5}">
                      <a16:colId xmlns:a16="http://schemas.microsoft.com/office/drawing/2014/main" val="1449326390"/>
                    </a:ext>
                  </a:extLst>
                </a:gridCol>
                <a:gridCol w="4206237">
                  <a:extLst>
                    <a:ext uri="{9D8B030D-6E8A-4147-A177-3AD203B41FA5}">
                      <a16:colId xmlns:a16="http://schemas.microsoft.com/office/drawing/2014/main" val="3233064028"/>
                    </a:ext>
                  </a:extLst>
                </a:gridCol>
              </a:tblGrid>
              <a:tr h="254000">
                <a:tc>
                  <a:txBody>
                    <a:bodyPr/>
                    <a:lstStyle/>
                    <a:p>
                      <a:pPr algn="l" fontAlgn="ctr"/>
                      <a:r>
                        <a:rPr lang="en" sz="1200" u="none" strike="noStrike">
                          <a:effectLst/>
                        </a:rPr>
                        <a:t>Target name</a:t>
                      </a:r>
                      <a:endParaRPr lang="en"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200" u="none" strike="noStrike">
                          <a:effectLst/>
                        </a:rPr>
                        <a:t>Acquiror name</a:t>
                      </a:r>
                      <a:endParaRPr lang="en"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200" u="none" strike="noStrike">
                          <a:effectLst/>
                        </a:rPr>
                        <a:t>ratio</a:t>
                      </a:r>
                      <a:endParaRPr lang="en"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875590310"/>
                  </a:ext>
                </a:extLst>
              </a:tr>
              <a:tr h="254000">
                <a:tc>
                  <a:txBody>
                    <a:bodyPr/>
                    <a:lstStyle/>
                    <a:p>
                      <a:pPr algn="l" fontAlgn="ctr"/>
                      <a:r>
                        <a:rPr lang="en" sz="1200" u="none" strike="noStrike">
                          <a:effectLst/>
                        </a:rPr>
                        <a:t>NIPPON COLUMBIA CO., LTD</a:t>
                      </a:r>
                      <a:endParaRPr lang="en"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200" u="none" strike="noStrike">
                          <a:effectLst/>
                        </a:rPr>
                        <a:t>FAITH INC.</a:t>
                      </a:r>
                      <a:endParaRPr lang="en"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7.49</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ja-JP" altLang="en-US" sz="1200" u="none" strike="noStrike">
                          <a:effectLst/>
                        </a:rPr>
                        <a:t>株式公開買い付け</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535069725"/>
                  </a:ext>
                </a:extLst>
              </a:tr>
              <a:tr h="254000">
                <a:tc>
                  <a:txBody>
                    <a:bodyPr/>
                    <a:lstStyle/>
                    <a:p>
                      <a:pPr algn="l" fontAlgn="ctr"/>
                      <a:r>
                        <a:rPr lang="en" sz="1200" u="none" strike="noStrike">
                          <a:effectLst/>
                        </a:rPr>
                        <a:t>WATER DIRECT CORPORATION</a:t>
                      </a:r>
                      <a:endParaRPr lang="en"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200" u="none" strike="noStrike">
                          <a:effectLst/>
                        </a:rPr>
                        <a:t>HIKARI TSUSHIN INC.</a:t>
                      </a:r>
                      <a:endParaRPr lang="en"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6.78</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ja-JP" altLang="en-US" sz="1200" u="none" strike="noStrike">
                          <a:effectLst/>
                        </a:rPr>
                        <a:t>株式公開買い付け</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194672405"/>
                  </a:ext>
                </a:extLst>
              </a:tr>
              <a:tr h="254000">
                <a:tc>
                  <a:txBody>
                    <a:bodyPr/>
                    <a:lstStyle/>
                    <a:p>
                      <a:pPr algn="l" fontAlgn="ctr"/>
                      <a:r>
                        <a:rPr lang="en" sz="1200" u="none" strike="noStrike">
                          <a:effectLst/>
                        </a:rPr>
                        <a:t>SOFTBRAIN CO., LTD</a:t>
                      </a:r>
                      <a:endParaRPr lang="en"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200" u="none" strike="noStrike" dirty="0">
                          <a:effectLst/>
                        </a:rPr>
                        <a:t>SCALA INC.</a:t>
                      </a:r>
                      <a:endParaRPr lang="en"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6.34</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ja-JP" altLang="en-US" sz="1200" u="none" strike="noStrike">
                          <a:effectLst/>
                        </a:rPr>
                        <a:t>市場買い付け（公開せず市場からステルスに買い付け）</a:t>
                      </a:r>
                      <a:endParaRPr lang="ja-JP" altLang="en-US" sz="1200" b="1" i="0" u="none" strike="noStrike">
                        <a:solidFill>
                          <a:srgbClr val="222222"/>
                        </a:solidFill>
                        <a:effectLst/>
                        <a:latin typeface="Arial" panose="020B0604020202020204" pitchFamily="34" charset="0"/>
                        <a:ea typeface="游ゴシック" panose="020B0400000000000000" pitchFamily="34" charset="-128"/>
                      </a:endParaRPr>
                    </a:p>
                  </a:txBody>
                  <a:tcPr marL="9525" marR="9525" marT="9525" marB="0" anchor="ctr"/>
                </a:tc>
                <a:extLst>
                  <a:ext uri="{0D108BD9-81ED-4DB2-BD59-A6C34878D82A}">
                    <a16:rowId xmlns:a16="http://schemas.microsoft.com/office/drawing/2014/main" val="4268793400"/>
                  </a:ext>
                </a:extLst>
              </a:tr>
            </a:tbl>
          </a:graphicData>
        </a:graphic>
      </p:graphicFrame>
      <p:graphicFrame>
        <p:nvGraphicFramePr>
          <p:cNvPr id="8" name="表 7">
            <a:extLst>
              <a:ext uri="{FF2B5EF4-FFF2-40B4-BE49-F238E27FC236}">
                <a16:creationId xmlns:a16="http://schemas.microsoft.com/office/drawing/2014/main" id="{EBFA7036-5FED-3B4A-A36B-A1C1F1E25373}"/>
              </a:ext>
            </a:extLst>
          </p:cNvPr>
          <p:cNvGraphicFramePr>
            <a:graphicFrameLocks noGrp="1"/>
          </p:cNvGraphicFramePr>
          <p:nvPr>
            <p:extLst>
              <p:ext uri="{D42A27DB-BD31-4B8C-83A1-F6EECF244321}">
                <p14:modId xmlns:p14="http://schemas.microsoft.com/office/powerpoint/2010/main" val="1321013656"/>
              </p:ext>
            </p:extLst>
          </p:nvPr>
        </p:nvGraphicFramePr>
        <p:xfrm>
          <a:off x="3326958" y="4035974"/>
          <a:ext cx="8813294" cy="1053522"/>
        </p:xfrm>
        <a:graphic>
          <a:graphicData uri="http://schemas.openxmlformats.org/drawingml/2006/table">
            <a:tbl>
              <a:tblPr>
                <a:tableStyleId>{5C22544A-7EE6-4342-B048-85BDC9FD1C3A}</a:tableStyleId>
              </a:tblPr>
              <a:tblGrid>
                <a:gridCol w="2344189">
                  <a:extLst>
                    <a:ext uri="{9D8B030D-6E8A-4147-A177-3AD203B41FA5}">
                      <a16:colId xmlns:a16="http://schemas.microsoft.com/office/drawing/2014/main" val="763263635"/>
                    </a:ext>
                  </a:extLst>
                </a:gridCol>
                <a:gridCol w="3873731">
                  <a:extLst>
                    <a:ext uri="{9D8B030D-6E8A-4147-A177-3AD203B41FA5}">
                      <a16:colId xmlns:a16="http://schemas.microsoft.com/office/drawing/2014/main" val="729536235"/>
                    </a:ext>
                  </a:extLst>
                </a:gridCol>
                <a:gridCol w="565265">
                  <a:extLst>
                    <a:ext uri="{9D8B030D-6E8A-4147-A177-3AD203B41FA5}">
                      <a16:colId xmlns:a16="http://schemas.microsoft.com/office/drawing/2014/main" val="2539811894"/>
                    </a:ext>
                  </a:extLst>
                </a:gridCol>
                <a:gridCol w="2030109">
                  <a:extLst>
                    <a:ext uri="{9D8B030D-6E8A-4147-A177-3AD203B41FA5}">
                      <a16:colId xmlns:a16="http://schemas.microsoft.com/office/drawing/2014/main" val="880967183"/>
                    </a:ext>
                  </a:extLst>
                </a:gridCol>
              </a:tblGrid>
              <a:tr h="291522">
                <a:tc>
                  <a:txBody>
                    <a:bodyPr/>
                    <a:lstStyle/>
                    <a:p>
                      <a:pPr algn="l" fontAlgn="ctr"/>
                      <a:r>
                        <a:rPr lang="en" sz="1200" u="none" strike="noStrike" dirty="0">
                          <a:effectLst/>
                        </a:rPr>
                        <a:t>Target name</a:t>
                      </a:r>
                      <a:endParaRPr lang="en"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200" u="none" strike="noStrike">
                          <a:effectLst/>
                        </a:rPr>
                        <a:t>Acquiror name</a:t>
                      </a:r>
                      <a:endParaRPr lang="en"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200" u="none" strike="noStrike">
                          <a:effectLst/>
                        </a:rPr>
                        <a:t>ratio</a:t>
                      </a:r>
                      <a:endParaRPr lang="en"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528825814"/>
                  </a:ext>
                </a:extLst>
              </a:tr>
              <a:tr h="254000">
                <a:tc>
                  <a:txBody>
                    <a:bodyPr/>
                    <a:lstStyle/>
                    <a:p>
                      <a:pPr algn="l" fontAlgn="ctr"/>
                      <a:r>
                        <a:rPr lang="en" sz="1200" u="none" strike="noStrike">
                          <a:effectLst/>
                        </a:rPr>
                        <a:t>NISSHIN STEEL CO., LTD</a:t>
                      </a:r>
                      <a:endParaRPr lang="en"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200" u="none" strike="noStrike" dirty="0">
                          <a:effectLst/>
                        </a:rPr>
                        <a:t>NIPPON STEEL &amp; SUMITOMO METAL CORPORATION</a:t>
                      </a:r>
                      <a:endParaRPr lang="en"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0.71</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ja-JP" altLang="en-US" sz="1200" u="none" strike="noStrike">
                          <a:effectLst/>
                        </a:rPr>
                        <a:t>合併</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010023231"/>
                  </a:ext>
                </a:extLst>
              </a:tr>
              <a:tr h="254000">
                <a:tc>
                  <a:txBody>
                    <a:bodyPr/>
                    <a:lstStyle/>
                    <a:p>
                      <a:pPr algn="l" fontAlgn="ctr"/>
                      <a:r>
                        <a:rPr lang="en" sz="1200" u="none" strike="noStrike">
                          <a:effectLst/>
                        </a:rPr>
                        <a:t>HIGASHI-NIPPON BANK, LTD, THE</a:t>
                      </a:r>
                      <a:endParaRPr lang="en"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200" u="none" strike="noStrike">
                          <a:effectLst/>
                        </a:rPr>
                        <a:t>CONCORDIA FINANCIAL GROUP LTD</a:t>
                      </a:r>
                      <a:endParaRPr lang="en"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0.58</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ja-JP" altLang="en-US" sz="1200" u="none" strike="noStrike">
                          <a:effectLst/>
                        </a:rPr>
                        <a:t>経営統合</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655005801"/>
                  </a:ext>
                </a:extLst>
              </a:tr>
              <a:tr h="254000">
                <a:tc>
                  <a:txBody>
                    <a:bodyPr/>
                    <a:lstStyle/>
                    <a:p>
                      <a:pPr algn="l" fontAlgn="ctr"/>
                      <a:r>
                        <a:rPr lang="en" sz="1200" u="none" strike="noStrike" dirty="0">
                          <a:effectLst/>
                        </a:rPr>
                        <a:t>AIOI INSURANCE CO., LTD</a:t>
                      </a:r>
                      <a:endParaRPr lang="en"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200" u="none" strike="noStrike" dirty="0">
                          <a:effectLst/>
                        </a:rPr>
                        <a:t>MITSUI SUMITOMO INSURANCE GROUP HOLDINGS, INC.</a:t>
                      </a:r>
                      <a:endParaRPr lang="en"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0.46</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ja-JP" altLang="en-US" sz="1200" u="none" strike="noStrike">
                          <a:effectLst/>
                        </a:rPr>
                        <a:t>株式交換</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952047442"/>
                  </a:ext>
                </a:extLst>
              </a:tr>
            </a:tbl>
          </a:graphicData>
        </a:graphic>
      </p:graphicFrame>
      <p:graphicFrame>
        <p:nvGraphicFramePr>
          <p:cNvPr id="9" name="表 8">
            <a:extLst>
              <a:ext uri="{FF2B5EF4-FFF2-40B4-BE49-F238E27FC236}">
                <a16:creationId xmlns:a16="http://schemas.microsoft.com/office/drawing/2014/main" id="{1F041D93-D3F5-2F49-836E-9430027CBA03}"/>
              </a:ext>
            </a:extLst>
          </p:cNvPr>
          <p:cNvGraphicFramePr>
            <a:graphicFrameLocks noGrp="1"/>
          </p:cNvGraphicFramePr>
          <p:nvPr>
            <p:extLst>
              <p:ext uri="{D42A27DB-BD31-4B8C-83A1-F6EECF244321}">
                <p14:modId xmlns:p14="http://schemas.microsoft.com/office/powerpoint/2010/main" val="481138675"/>
              </p:ext>
            </p:extLst>
          </p:nvPr>
        </p:nvGraphicFramePr>
        <p:xfrm>
          <a:off x="4289363" y="1422400"/>
          <a:ext cx="6700060" cy="508000"/>
        </p:xfrm>
        <a:graphic>
          <a:graphicData uri="http://schemas.openxmlformats.org/drawingml/2006/table">
            <a:tbl>
              <a:tblPr>
                <a:tableStyleId>{5C22544A-7EE6-4342-B048-85BDC9FD1C3A}</a:tableStyleId>
              </a:tblPr>
              <a:tblGrid>
                <a:gridCol w="3142212">
                  <a:extLst>
                    <a:ext uri="{9D8B030D-6E8A-4147-A177-3AD203B41FA5}">
                      <a16:colId xmlns:a16="http://schemas.microsoft.com/office/drawing/2014/main" val="432877104"/>
                    </a:ext>
                  </a:extLst>
                </a:gridCol>
                <a:gridCol w="2826327">
                  <a:extLst>
                    <a:ext uri="{9D8B030D-6E8A-4147-A177-3AD203B41FA5}">
                      <a16:colId xmlns:a16="http://schemas.microsoft.com/office/drawing/2014/main" val="860447775"/>
                    </a:ext>
                  </a:extLst>
                </a:gridCol>
                <a:gridCol w="731521">
                  <a:extLst>
                    <a:ext uri="{9D8B030D-6E8A-4147-A177-3AD203B41FA5}">
                      <a16:colId xmlns:a16="http://schemas.microsoft.com/office/drawing/2014/main" val="3363923787"/>
                    </a:ext>
                  </a:extLst>
                </a:gridCol>
              </a:tblGrid>
              <a:tr h="254000">
                <a:tc>
                  <a:txBody>
                    <a:bodyPr/>
                    <a:lstStyle/>
                    <a:p>
                      <a:pPr algn="l" fontAlgn="ctr"/>
                      <a:r>
                        <a:rPr lang="en" sz="1200" u="none" strike="noStrike">
                          <a:effectLst/>
                        </a:rPr>
                        <a:t>Target name</a:t>
                      </a:r>
                      <a:endParaRPr lang="en"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200" u="none" strike="noStrike">
                          <a:effectLst/>
                        </a:rPr>
                        <a:t>Acquiror name</a:t>
                      </a:r>
                      <a:endParaRPr lang="en"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200" u="none" strike="noStrike">
                          <a:effectLst/>
                        </a:rPr>
                        <a:t>ratio</a:t>
                      </a:r>
                      <a:endParaRPr lang="en"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911398920"/>
                  </a:ext>
                </a:extLst>
              </a:tr>
              <a:tr h="254000">
                <a:tc>
                  <a:txBody>
                    <a:bodyPr/>
                    <a:lstStyle/>
                    <a:p>
                      <a:pPr algn="l" fontAlgn="ctr"/>
                      <a:r>
                        <a:rPr lang="en" sz="1200" u="none" strike="noStrike">
                          <a:effectLst/>
                        </a:rPr>
                        <a:t>VENTURE LINK CO., LTD (OLD)</a:t>
                      </a:r>
                      <a:endParaRPr lang="en"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200" u="none" strike="noStrike">
                          <a:effectLst/>
                        </a:rPr>
                        <a:t>NI STRATEGIC PARTNERS CO., LTD</a:t>
                      </a:r>
                      <a:endParaRPr lang="en"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-1.38</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578682382"/>
                  </a:ext>
                </a:extLst>
              </a:tr>
            </a:tbl>
          </a:graphicData>
        </a:graphic>
      </p:graphicFrame>
    </p:spTree>
    <p:extLst>
      <p:ext uri="{BB962C8B-B14F-4D97-AF65-F5344CB8AC3E}">
        <p14:creationId xmlns:p14="http://schemas.microsoft.com/office/powerpoint/2010/main" val="3398425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9B9BE8-8634-D347-A81F-517DA2A882E7}"/>
              </a:ext>
            </a:extLst>
          </p:cNvPr>
          <p:cNvSpPr>
            <a:spLocks noGrp="1"/>
          </p:cNvSpPr>
          <p:nvPr>
            <p:ph type="title"/>
          </p:nvPr>
        </p:nvSpPr>
        <p:spPr/>
        <p:txBody>
          <a:bodyPr/>
          <a:lstStyle/>
          <a:p>
            <a:r>
              <a:rPr lang="ja-JP" altLang="en-US"/>
              <a:t>「前回」減損についての調査</a:t>
            </a:r>
            <a:endParaRPr kumimoji="1" lang="ja-JP" altLang="en-US"/>
          </a:p>
        </p:txBody>
      </p:sp>
      <p:sp>
        <p:nvSpPr>
          <p:cNvPr id="3" name="コンテンツ プレースホルダー 2">
            <a:extLst>
              <a:ext uri="{FF2B5EF4-FFF2-40B4-BE49-F238E27FC236}">
                <a16:creationId xmlns:a16="http://schemas.microsoft.com/office/drawing/2014/main" id="{936A5ACD-CEE5-D94E-84BD-0E5D44972193}"/>
              </a:ext>
            </a:extLst>
          </p:cNvPr>
          <p:cNvSpPr>
            <a:spLocks noGrp="1"/>
          </p:cNvSpPr>
          <p:nvPr>
            <p:ph idx="1"/>
          </p:nvPr>
        </p:nvSpPr>
        <p:spPr>
          <a:xfrm>
            <a:off x="677334" y="1629295"/>
            <a:ext cx="8596668" cy="4412067"/>
          </a:xfrm>
        </p:spPr>
        <p:txBody>
          <a:bodyPr>
            <a:normAutofit/>
          </a:bodyPr>
          <a:lstStyle/>
          <a:p>
            <a:r>
              <a:rPr lang="en-US" altLang="ja-JP" dirty="0"/>
              <a:t>2009~2019</a:t>
            </a:r>
            <a:r>
              <a:rPr lang="ja-JP" altLang="en-US"/>
              <a:t>年の日本企業同士の買収</a:t>
            </a:r>
            <a:r>
              <a:rPr lang="en-US" altLang="ja-JP" dirty="0"/>
              <a:t>5455</a:t>
            </a:r>
            <a:r>
              <a:rPr lang="ja-JP" altLang="en-US"/>
              <a:t>件に対し、一年後の減損を調査。</a:t>
            </a:r>
            <a:endParaRPr lang="en-US" altLang="ja-JP" dirty="0"/>
          </a:p>
          <a:p>
            <a:r>
              <a:rPr kumimoji="1" lang="en-US" altLang="ja-JP" dirty="0"/>
              <a:t>3439</a:t>
            </a:r>
            <a:r>
              <a:rPr kumimoji="1" lang="ja-JP" altLang="en-US"/>
              <a:t>件（</a:t>
            </a:r>
            <a:r>
              <a:rPr kumimoji="1" lang="en-US" altLang="ja-JP" dirty="0"/>
              <a:t>63%</a:t>
            </a:r>
            <a:r>
              <a:rPr kumimoji="1" lang="ja-JP" altLang="en-US"/>
              <a:t>）が正の減損を生じていた。また５０件ほど負の減損も見られた。</a:t>
            </a:r>
            <a:endParaRPr kumimoji="1" lang="en-US" altLang="ja-JP" dirty="0"/>
          </a:p>
          <a:p>
            <a:endParaRPr kumimoji="1" lang="en-US" altLang="ja-JP" dirty="0"/>
          </a:p>
          <a:p>
            <a:pPr marL="0" indent="0">
              <a:buNone/>
            </a:pPr>
            <a:r>
              <a:rPr lang="ja-JP" altLang="en-US"/>
              <a:t>減損額が大きいもの</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r>
              <a:rPr lang="ja-JP" altLang="en-US">
                <a:latin typeface="+mn-ea"/>
              </a:rPr>
              <a:t>財務データの大きな減損は買収の失敗に結びつきやすい、</a:t>
            </a:r>
            <a:endParaRPr lang="en-US" altLang="ja-JP" dirty="0">
              <a:latin typeface="+mn-ea"/>
            </a:endParaRPr>
          </a:p>
          <a:p>
            <a:pPr marL="0" indent="0">
              <a:buNone/>
            </a:pPr>
            <a:r>
              <a:rPr lang="en-US" altLang="ja-JP" dirty="0">
                <a:latin typeface="+mn-ea"/>
              </a:rPr>
              <a:t>    </a:t>
            </a:r>
            <a:r>
              <a:rPr lang="ja-JP" altLang="en-US">
                <a:latin typeface="+mn-ea"/>
              </a:rPr>
              <a:t>しかし、買収からその減損が起きるまでの期間は不明瞭である。</a:t>
            </a: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ja-JP" altLang="en-US"/>
          </a:p>
        </p:txBody>
      </p:sp>
      <p:graphicFrame>
        <p:nvGraphicFramePr>
          <p:cNvPr id="5" name="表 4">
            <a:extLst>
              <a:ext uri="{FF2B5EF4-FFF2-40B4-BE49-F238E27FC236}">
                <a16:creationId xmlns:a16="http://schemas.microsoft.com/office/drawing/2014/main" id="{8E5F4373-B78D-6F4F-9FBB-4F323B8F6963}"/>
              </a:ext>
            </a:extLst>
          </p:cNvPr>
          <p:cNvGraphicFramePr>
            <a:graphicFrameLocks noGrp="1"/>
          </p:cNvGraphicFramePr>
          <p:nvPr>
            <p:extLst>
              <p:ext uri="{D42A27DB-BD31-4B8C-83A1-F6EECF244321}">
                <p14:modId xmlns:p14="http://schemas.microsoft.com/office/powerpoint/2010/main" val="2550804124"/>
              </p:ext>
            </p:extLst>
          </p:nvPr>
        </p:nvGraphicFramePr>
        <p:xfrm>
          <a:off x="194503" y="3365723"/>
          <a:ext cx="6671812" cy="1531147"/>
        </p:xfrm>
        <a:graphic>
          <a:graphicData uri="http://schemas.openxmlformats.org/drawingml/2006/table">
            <a:tbl>
              <a:tblPr>
                <a:tableStyleId>{5C22544A-7EE6-4342-B048-85BDC9FD1C3A}</a:tableStyleId>
              </a:tblPr>
              <a:tblGrid>
                <a:gridCol w="3143785">
                  <a:extLst>
                    <a:ext uri="{9D8B030D-6E8A-4147-A177-3AD203B41FA5}">
                      <a16:colId xmlns:a16="http://schemas.microsoft.com/office/drawing/2014/main" val="3231153999"/>
                    </a:ext>
                  </a:extLst>
                </a:gridCol>
                <a:gridCol w="2314367">
                  <a:extLst>
                    <a:ext uri="{9D8B030D-6E8A-4147-A177-3AD203B41FA5}">
                      <a16:colId xmlns:a16="http://schemas.microsoft.com/office/drawing/2014/main" val="3120611358"/>
                    </a:ext>
                  </a:extLst>
                </a:gridCol>
                <a:gridCol w="1213660">
                  <a:extLst>
                    <a:ext uri="{9D8B030D-6E8A-4147-A177-3AD203B41FA5}">
                      <a16:colId xmlns:a16="http://schemas.microsoft.com/office/drawing/2014/main" val="922514641"/>
                    </a:ext>
                  </a:extLst>
                </a:gridCol>
              </a:tblGrid>
              <a:tr h="181024">
                <a:tc>
                  <a:txBody>
                    <a:bodyPr/>
                    <a:lstStyle/>
                    <a:p>
                      <a:pPr algn="l" fontAlgn="ctr"/>
                      <a:r>
                        <a:rPr lang="en" sz="1200" u="none" strike="noStrike">
                          <a:effectLst/>
                        </a:rPr>
                        <a:t>Target name</a:t>
                      </a:r>
                      <a:endParaRPr lang="en"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8315" marR="8315" marT="8315" marB="0" anchor="ctr"/>
                </a:tc>
                <a:tc>
                  <a:txBody>
                    <a:bodyPr/>
                    <a:lstStyle/>
                    <a:p>
                      <a:pPr algn="l" fontAlgn="ctr"/>
                      <a:r>
                        <a:rPr lang="en" sz="1200" u="none" strike="noStrike">
                          <a:effectLst/>
                        </a:rPr>
                        <a:t>Acquiror name</a:t>
                      </a:r>
                      <a:endParaRPr lang="en"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8315" marR="8315" marT="8315" marB="0" anchor="ctr"/>
                </a:tc>
                <a:tc>
                  <a:txBody>
                    <a:bodyPr/>
                    <a:lstStyle/>
                    <a:p>
                      <a:pPr algn="l" fontAlgn="ctr"/>
                      <a:r>
                        <a:rPr lang="ja-JP" altLang="en-US" sz="1200" u="none" strike="noStrike">
                          <a:effectLst/>
                        </a:rPr>
                        <a:t>一年後減損額</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8315" marR="8315" marT="8315" marB="0" anchor="ctr"/>
                </a:tc>
                <a:extLst>
                  <a:ext uri="{0D108BD9-81ED-4DB2-BD59-A6C34878D82A}">
                    <a16:rowId xmlns:a16="http://schemas.microsoft.com/office/drawing/2014/main" val="3747103407"/>
                  </a:ext>
                </a:extLst>
              </a:tr>
              <a:tr h="254288">
                <a:tc>
                  <a:txBody>
                    <a:bodyPr/>
                    <a:lstStyle/>
                    <a:p>
                      <a:pPr algn="l" fontAlgn="ctr"/>
                      <a:r>
                        <a:rPr lang="en" sz="1200" u="none" strike="noStrike" dirty="0">
                          <a:effectLst/>
                        </a:rPr>
                        <a:t>SONY FINANCIAL HOLDINGS INC.</a:t>
                      </a:r>
                      <a:endParaRPr lang="en"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8315" marR="8315" marT="8315" marB="0" anchor="ctr"/>
                </a:tc>
                <a:tc>
                  <a:txBody>
                    <a:bodyPr/>
                    <a:lstStyle/>
                    <a:p>
                      <a:pPr algn="l" fontAlgn="ctr"/>
                      <a:r>
                        <a:rPr lang="en" sz="1200" u="none" strike="noStrike" dirty="0">
                          <a:effectLst/>
                        </a:rPr>
                        <a:t>SONY CORPORATION</a:t>
                      </a:r>
                      <a:endParaRPr lang="en"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8315" marR="8315" marT="8315" marB="0" anchor="ctr"/>
                </a:tc>
                <a:tc>
                  <a:txBody>
                    <a:bodyPr/>
                    <a:lstStyle/>
                    <a:p>
                      <a:pPr algn="r" fontAlgn="ctr"/>
                      <a:r>
                        <a:rPr lang="en-US" altLang="ja-JP" sz="1200" u="none" strike="noStrike">
                          <a:effectLst/>
                        </a:rPr>
                        <a:t>-359274</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8315" marR="8315" marT="8315" marB="0" anchor="ctr"/>
                </a:tc>
                <a:extLst>
                  <a:ext uri="{0D108BD9-81ED-4DB2-BD59-A6C34878D82A}">
                    <a16:rowId xmlns:a16="http://schemas.microsoft.com/office/drawing/2014/main" val="238197947"/>
                  </a:ext>
                </a:extLst>
              </a:tr>
              <a:tr h="428285">
                <a:tc>
                  <a:txBody>
                    <a:bodyPr/>
                    <a:lstStyle/>
                    <a:p>
                      <a:pPr algn="l" fontAlgn="ctr"/>
                      <a:r>
                        <a:rPr lang="en" sz="1200" u="none" strike="noStrike">
                          <a:effectLst/>
                        </a:rPr>
                        <a:t>SONY HADA KK</a:t>
                      </a:r>
                      <a:endParaRPr lang="en"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8315" marR="8315" marT="8315" marB="0" anchor="ctr"/>
                </a:tc>
                <a:tc>
                  <a:txBody>
                    <a:bodyPr/>
                    <a:lstStyle/>
                    <a:p>
                      <a:pPr algn="l" fontAlgn="ctr"/>
                      <a:r>
                        <a:rPr lang="en" sz="1200" u="none" strike="noStrike" dirty="0">
                          <a:effectLst/>
                        </a:rPr>
                        <a:t>SONY CORPORATION</a:t>
                      </a:r>
                      <a:endParaRPr lang="en"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8315" marR="8315" marT="8315" marB="0" anchor="ctr"/>
                </a:tc>
                <a:tc>
                  <a:txBody>
                    <a:bodyPr/>
                    <a:lstStyle/>
                    <a:p>
                      <a:pPr algn="r" fontAlgn="ctr"/>
                      <a:r>
                        <a:rPr lang="en-US" altLang="ja-JP" sz="1200" u="none" strike="noStrike">
                          <a:effectLst/>
                        </a:rPr>
                        <a:t>-359274</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8315" marR="8315" marT="8315" marB="0" anchor="ctr"/>
                </a:tc>
                <a:extLst>
                  <a:ext uri="{0D108BD9-81ED-4DB2-BD59-A6C34878D82A}">
                    <a16:rowId xmlns:a16="http://schemas.microsoft.com/office/drawing/2014/main" val="2049185112"/>
                  </a:ext>
                </a:extLst>
              </a:tr>
              <a:tr h="191533">
                <a:tc>
                  <a:txBody>
                    <a:bodyPr/>
                    <a:lstStyle/>
                    <a:p>
                      <a:pPr algn="l" fontAlgn="ctr"/>
                      <a:r>
                        <a:rPr lang="en" sz="1200" u="none" strike="noStrike">
                          <a:effectLst/>
                        </a:rPr>
                        <a:t>SANYO ELECTRIC CO., LTD</a:t>
                      </a:r>
                      <a:endParaRPr lang="en"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8315" marR="8315" marT="8315" marB="0" anchor="ctr"/>
                </a:tc>
                <a:tc>
                  <a:txBody>
                    <a:bodyPr/>
                    <a:lstStyle/>
                    <a:p>
                      <a:pPr algn="l" fontAlgn="ctr"/>
                      <a:r>
                        <a:rPr lang="en" sz="1200" u="none" strike="noStrike" dirty="0">
                          <a:effectLst/>
                        </a:rPr>
                        <a:t>PANASONIC CORPORATION</a:t>
                      </a:r>
                      <a:endParaRPr lang="en"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8315" marR="8315" marT="8315" marB="0" anchor="ctr"/>
                </a:tc>
                <a:tc>
                  <a:txBody>
                    <a:bodyPr/>
                    <a:lstStyle/>
                    <a:p>
                      <a:pPr algn="r" fontAlgn="ctr"/>
                      <a:r>
                        <a:rPr lang="en-US" altLang="ja-JP" sz="1200" u="none" strike="noStrike">
                          <a:effectLst/>
                        </a:rPr>
                        <a:t>-250583</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8315" marR="8315" marT="8315" marB="0" anchor="ctr"/>
                </a:tc>
                <a:extLst>
                  <a:ext uri="{0D108BD9-81ED-4DB2-BD59-A6C34878D82A}">
                    <a16:rowId xmlns:a16="http://schemas.microsoft.com/office/drawing/2014/main" val="2045512377"/>
                  </a:ext>
                </a:extLst>
              </a:tr>
              <a:tr h="465846">
                <a:tc>
                  <a:txBody>
                    <a:bodyPr/>
                    <a:lstStyle/>
                    <a:p>
                      <a:pPr algn="l" fontAlgn="ctr"/>
                      <a:r>
                        <a:rPr lang="en" sz="1200" u="none" strike="noStrike">
                          <a:effectLst/>
                        </a:rPr>
                        <a:t>PANASONIC ELECTRIC WORKS CO., LTD</a:t>
                      </a:r>
                      <a:endParaRPr lang="en"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8315" marR="8315" marT="8315" marB="0" anchor="ctr"/>
                </a:tc>
                <a:tc>
                  <a:txBody>
                    <a:bodyPr/>
                    <a:lstStyle/>
                    <a:p>
                      <a:pPr algn="l" fontAlgn="ctr"/>
                      <a:r>
                        <a:rPr lang="en" sz="1200" u="none" strike="noStrike" dirty="0">
                          <a:effectLst/>
                        </a:rPr>
                        <a:t>PANASONIC CORPORATION</a:t>
                      </a:r>
                      <a:endParaRPr lang="en"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8315" marR="8315" marT="8315" marB="0" anchor="ctr"/>
                </a:tc>
                <a:tc>
                  <a:txBody>
                    <a:bodyPr/>
                    <a:lstStyle/>
                    <a:p>
                      <a:pPr algn="r" fontAlgn="ctr"/>
                      <a:r>
                        <a:rPr lang="en-US" altLang="ja-JP" sz="1200" u="none" strike="noStrike" dirty="0">
                          <a:effectLst/>
                        </a:rPr>
                        <a:t>-250583</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8315" marR="8315" marT="8315" marB="0" anchor="ctr"/>
                </a:tc>
                <a:extLst>
                  <a:ext uri="{0D108BD9-81ED-4DB2-BD59-A6C34878D82A}">
                    <a16:rowId xmlns:a16="http://schemas.microsoft.com/office/drawing/2014/main" val="1363685136"/>
                  </a:ext>
                </a:extLst>
              </a:tr>
            </a:tbl>
          </a:graphicData>
        </a:graphic>
      </p:graphicFrame>
      <p:sp>
        <p:nvSpPr>
          <p:cNvPr id="6" name="テキスト ボックス 5">
            <a:extLst>
              <a:ext uri="{FF2B5EF4-FFF2-40B4-BE49-F238E27FC236}">
                <a16:creationId xmlns:a16="http://schemas.microsoft.com/office/drawing/2014/main" id="{D2A0D6F4-A312-AA4C-A045-D65AB65C339B}"/>
              </a:ext>
            </a:extLst>
          </p:cNvPr>
          <p:cNvSpPr txBox="1"/>
          <p:nvPr/>
        </p:nvSpPr>
        <p:spPr>
          <a:xfrm>
            <a:off x="7471063" y="3525152"/>
            <a:ext cx="4526434" cy="646331"/>
          </a:xfrm>
          <a:prstGeom prst="rect">
            <a:avLst/>
          </a:prstGeom>
          <a:noFill/>
        </p:spPr>
        <p:txBody>
          <a:bodyPr wrap="square" rtlCol="0">
            <a:spAutoFit/>
          </a:bodyPr>
          <a:lstStyle/>
          <a:p>
            <a:r>
              <a:rPr kumimoji="1" lang="en-US" altLang="ja-JP" dirty="0"/>
              <a:t>SONY</a:t>
            </a:r>
            <a:r>
              <a:rPr kumimoji="1" lang="ja-JP" altLang="en-US"/>
              <a:t>：</a:t>
            </a:r>
            <a:r>
              <a:rPr lang="en-US" altLang="ja-JP" dirty="0"/>
              <a:t>1989</a:t>
            </a:r>
            <a:r>
              <a:rPr lang="ja-JP" altLang="en-US"/>
              <a:t>年買収の映画事業</a:t>
            </a:r>
            <a:endParaRPr lang="en-US" altLang="ja-JP" dirty="0"/>
          </a:p>
          <a:p>
            <a:r>
              <a:rPr lang="en-US" altLang="ja-JP" dirty="0"/>
              <a:t>            </a:t>
            </a:r>
            <a:r>
              <a:rPr lang="ja-JP" altLang="en-US"/>
              <a:t>の減損</a:t>
            </a:r>
            <a:r>
              <a:rPr lang="en-US" altLang="ja-JP" dirty="0"/>
              <a:t>  </a:t>
            </a:r>
            <a:endParaRPr kumimoji="1" lang="ja-JP" altLang="en-US"/>
          </a:p>
        </p:txBody>
      </p:sp>
      <p:sp>
        <p:nvSpPr>
          <p:cNvPr id="7" name="テキスト ボックス 6">
            <a:extLst>
              <a:ext uri="{FF2B5EF4-FFF2-40B4-BE49-F238E27FC236}">
                <a16:creationId xmlns:a16="http://schemas.microsoft.com/office/drawing/2014/main" id="{57E438B4-833E-C845-9D56-521818DB8C4D}"/>
              </a:ext>
            </a:extLst>
          </p:cNvPr>
          <p:cNvSpPr txBox="1"/>
          <p:nvPr/>
        </p:nvSpPr>
        <p:spPr>
          <a:xfrm>
            <a:off x="7471063" y="4349843"/>
            <a:ext cx="4526434" cy="369332"/>
          </a:xfrm>
          <a:prstGeom prst="rect">
            <a:avLst/>
          </a:prstGeom>
          <a:noFill/>
        </p:spPr>
        <p:txBody>
          <a:bodyPr wrap="square" rtlCol="0">
            <a:spAutoFit/>
          </a:bodyPr>
          <a:lstStyle/>
          <a:p>
            <a:r>
              <a:rPr kumimoji="1" lang="en-US" altLang="ja-JP" dirty="0"/>
              <a:t>PANASONIC</a:t>
            </a:r>
            <a:r>
              <a:rPr kumimoji="1" lang="ja-JP" altLang="en-US"/>
              <a:t>：買収と減損が一致</a:t>
            </a:r>
          </a:p>
        </p:txBody>
      </p:sp>
      <p:sp>
        <p:nvSpPr>
          <p:cNvPr id="10" name="右中かっこ 9">
            <a:extLst>
              <a:ext uri="{FF2B5EF4-FFF2-40B4-BE49-F238E27FC236}">
                <a16:creationId xmlns:a16="http://schemas.microsoft.com/office/drawing/2014/main" id="{3F3F1990-43FD-A847-993C-8924C2C9F804}"/>
              </a:ext>
            </a:extLst>
          </p:cNvPr>
          <p:cNvSpPr/>
          <p:nvPr/>
        </p:nvSpPr>
        <p:spPr>
          <a:xfrm>
            <a:off x="6995006" y="3648772"/>
            <a:ext cx="450119" cy="417134"/>
          </a:xfrm>
          <a:prstGeom prst="rightBrace">
            <a:avLst>
              <a:gd name="adj1" fmla="val 30831"/>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右中かっこ 10">
            <a:extLst>
              <a:ext uri="{FF2B5EF4-FFF2-40B4-BE49-F238E27FC236}">
                <a16:creationId xmlns:a16="http://schemas.microsoft.com/office/drawing/2014/main" id="{A85A4346-A3A3-E643-BD72-DB91E4BD9BE0}"/>
              </a:ext>
            </a:extLst>
          </p:cNvPr>
          <p:cNvSpPr/>
          <p:nvPr/>
        </p:nvSpPr>
        <p:spPr>
          <a:xfrm>
            <a:off x="6995006" y="4304483"/>
            <a:ext cx="450119" cy="414692"/>
          </a:xfrm>
          <a:prstGeom prst="rightBrace">
            <a:avLst>
              <a:gd name="adj1" fmla="val 30831"/>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70116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descr="文字と写真のスクリーンショット&#10;&#10;自動的に生成された説明">
            <a:extLst>
              <a:ext uri="{FF2B5EF4-FFF2-40B4-BE49-F238E27FC236}">
                <a16:creationId xmlns:a16="http://schemas.microsoft.com/office/drawing/2014/main" id="{6675B3B0-D87D-2248-A7CC-4E5065F2AE11}"/>
              </a:ext>
            </a:extLst>
          </p:cNvPr>
          <p:cNvPicPr>
            <a:picLocks noChangeAspect="1"/>
          </p:cNvPicPr>
          <p:nvPr/>
        </p:nvPicPr>
        <p:blipFill>
          <a:blip r:embed="rId2"/>
          <a:stretch>
            <a:fillRect/>
          </a:stretch>
        </p:blipFill>
        <p:spPr>
          <a:xfrm>
            <a:off x="8673219" y="2448301"/>
            <a:ext cx="3391642" cy="3329091"/>
          </a:xfrm>
          <a:prstGeom prst="rect">
            <a:avLst/>
          </a:prstGeom>
        </p:spPr>
      </p:pic>
      <p:sp>
        <p:nvSpPr>
          <p:cNvPr id="2" name="タイトル 1">
            <a:extLst>
              <a:ext uri="{FF2B5EF4-FFF2-40B4-BE49-F238E27FC236}">
                <a16:creationId xmlns:a16="http://schemas.microsoft.com/office/drawing/2014/main" id="{0EFF96BE-56CA-A240-BA54-CD6A324CEEFA}"/>
              </a:ext>
            </a:extLst>
          </p:cNvPr>
          <p:cNvSpPr>
            <a:spLocks noGrp="1"/>
          </p:cNvSpPr>
          <p:nvPr>
            <p:ph type="title"/>
          </p:nvPr>
        </p:nvSpPr>
        <p:spPr/>
        <p:txBody>
          <a:bodyPr/>
          <a:lstStyle/>
          <a:p>
            <a:r>
              <a:rPr kumimoji="1" lang="ja-JP" altLang="en-US"/>
              <a:t>買収プレミアムと減損</a:t>
            </a:r>
          </a:p>
        </p:txBody>
      </p:sp>
      <p:sp>
        <p:nvSpPr>
          <p:cNvPr id="3" name="コンテンツ プレースホルダー 2">
            <a:extLst>
              <a:ext uri="{FF2B5EF4-FFF2-40B4-BE49-F238E27FC236}">
                <a16:creationId xmlns:a16="http://schemas.microsoft.com/office/drawing/2014/main" id="{A2EEEE42-3E85-D74C-8AC2-9CA56C070277}"/>
              </a:ext>
            </a:extLst>
          </p:cNvPr>
          <p:cNvSpPr>
            <a:spLocks noGrp="1"/>
          </p:cNvSpPr>
          <p:nvPr>
            <p:ph idx="1"/>
          </p:nvPr>
        </p:nvSpPr>
        <p:spPr>
          <a:xfrm>
            <a:off x="195943" y="1240971"/>
            <a:ext cx="9281786" cy="4800391"/>
          </a:xfrm>
        </p:spPr>
        <p:txBody>
          <a:bodyPr>
            <a:normAutofit lnSpcReduction="10000"/>
          </a:bodyPr>
          <a:lstStyle/>
          <a:p>
            <a:r>
              <a:rPr kumimoji="1" lang="ja-JP" altLang="en-US"/>
              <a:t>先ほどの日本のデータセットを元に、買収時の過剰なプレミアムと減損に相関関係があるのかを確認するために相関係数を算出</a:t>
            </a:r>
            <a:r>
              <a:rPr lang="ja-JP" altLang="en-US"/>
              <a:t>→しかし、相関はほぼ無かった。</a:t>
            </a:r>
            <a:r>
              <a:rPr lang="en-US" altLang="ja-JP" dirty="0"/>
              <a:t>(0.14)</a:t>
            </a:r>
          </a:p>
          <a:p>
            <a:r>
              <a:rPr lang="ja-JP" altLang="en-US"/>
              <a:t>対して、のれんの減損が買収時の過払い指標と相関があることを示し、</a:t>
            </a:r>
            <a:endParaRPr lang="en-US" altLang="ja-JP" dirty="0"/>
          </a:p>
          <a:p>
            <a:pPr marL="0" indent="0">
              <a:buNone/>
            </a:pPr>
            <a:r>
              <a:rPr lang="ja-JP" altLang="en-US"/>
              <a:t>　</a:t>
            </a:r>
            <a:r>
              <a:rPr lang="en-US" altLang="ja-JP" dirty="0"/>
              <a:t>  </a:t>
            </a:r>
            <a:r>
              <a:rPr lang="ja-JP" altLang="en-US"/>
              <a:t>のれんの減損は買収時の過剰なプレミアムに起因する可能性を示す先行研究</a:t>
            </a:r>
            <a:endParaRPr lang="en-US" altLang="ja-JP" dirty="0"/>
          </a:p>
          <a:p>
            <a:pPr marL="0" indent="0">
              <a:buNone/>
            </a:pPr>
            <a:r>
              <a:rPr lang="en-US" altLang="ja-JP" dirty="0"/>
              <a:t>  </a:t>
            </a:r>
            <a:r>
              <a:rPr lang="ja-JP" altLang="en-US"/>
              <a:t>（米国）</a:t>
            </a:r>
            <a:endParaRPr lang="en-US" altLang="ja-JP" dirty="0"/>
          </a:p>
          <a:p>
            <a:pPr marL="0" indent="0">
              <a:buNone/>
            </a:pPr>
            <a:r>
              <a:rPr lang="en" altLang="ja-JP" sz="1400" dirty="0"/>
              <a:t>Li, Z., Shroff, P.K., Venkataraman, R. </a:t>
            </a:r>
            <a:r>
              <a:rPr lang="en" altLang="ja-JP" sz="1400" i="1" dirty="0"/>
              <a:t>et al.</a:t>
            </a:r>
            <a:r>
              <a:rPr lang="en" altLang="ja-JP" sz="1400" dirty="0"/>
              <a:t> </a:t>
            </a:r>
          </a:p>
          <a:p>
            <a:pPr marL="0" indent="0">
              <a:buNone/>
            </a:pPr>
            <a:r>
              <a:rPr lang="en" altLang="ja-JP" sz="1400" dirty="0"/>
              <a:t>Causes and consequences of goodwill impairment </a:t>
            </a:r>
            <a:r>
              <a:rPr lang="en" altLang="ja-JP" sz="1400" dirty="0" err="1"/>
              <a:t>losses.</a:t>
            </a:r>
            <a:r>
              <a:rPr lang="en" altLang="ja-JP" sz="1400" i="1" dirty="0" err="1"/>
              <a:t>Rev</a:t>
            </a:r>
            <a:r>
              <a:rPr lang="en" altLang="ja-JP" sz="1400" i="1" dirty="0"/>
              <a:t> Account</a:t>
            </a:r>
          </a:p>
          <a:p>
            <a:pPr marL="0" indent="0">
              <a:buNone/>
            </a:pPr>
            <a:r>
              <a:rPr lang="en" altLang="ja-JP" sz="1400" i="1" dirty="0"/>
              <a:t> Stud</a:t>
            </a:r>
            <a:r>
              <a:rPr lang="en" altLang="ja-JP" sz="1400" dirty="0"/>
              <a:t> </a:t>
            </a:r>
            <a:r>
              <a:rPr lang="en" altLang="ja-JP" sz="1400" b="1" dirty="0"/>
              <a:t>16, </a:t>
            </a:r>
            <a:r>
              <a:rPr lang="en" altLang="ja-JP" sz="1400" dirty="0"/>
              <a:t>745–778 (2011). </a:t>
            </a:r>
          </a:p>
          <a:p>
            <a:pPr marL="0" indent="0">
              <a:buNone/>
            </a:pPr>
            <a:endParaRPr kumimoji="1" lang="en-US" altLang="ja-JP" dirty="0"/>
          </a:p>
          <a:p>
            <a:r>
              <a:rPr lang="ja-JP" altLang="en-US"/>
              <a:t>原因として、「のれん減損に対する日本の会計基準、</a:t>
            </a:r>
            <a:endParaRPr lang="en-US" altLang="ja-JP" dirty="0"/>
          </a:p>
          <a:p>
            <a:pPr marL="0" indent="0">
              <a:buNone/>
            </a:pPr>
            <a:r>
              <a:rPr lang="en-US" altLang="ja-JP" dirty="0"/>
              <a:t>                            </a:t>
            </a:r>
            <a:r>
              <a:rPr lang="ja-JP" altLang="en-US"/>
              <a:t>どの買収が原因の減損かわからないこと」</a:t>
            </a:r>
            <a:endParaRPr lang="en-US" altLang="ja-JP" dirty="0"/>
          </a:p>
          <a:p>
            <a:pPr marL="0" indent="0">
              <a:buNone/>
            </a:pPr>
            <a:r>
              <a:rPr lang="en-US" altLang="ja-JP" dirty="0"/>
              <a:t>                            </a:t>
            </a:r>
            <a:r>
              <a:rPr lang="ja-JP" altLang="en-US"/>
              <a:t>などを考えた。</a:t>
            </a:r>
            <a:endParaRPr lang="en-US" altLang="ja-JP" dirty="0"/>
          </a:p>
          <a:p>
            <a:r>
              <a:rPr lang="ja-JP" altLang="en-US"/>
              <a:t>今回は会計基準について検討した。</a:t>
            </a:r>
            <a:endParaRPr lang="en-US" altLang="ja-JP" dirty="0"/>
          </a:p>
          <a:p>
            <a:endParaRPr kumimoji="1" lang="ja-JP" altLang="en-US"/>
          </a:p>
        </p:txBody>
      </p:sp>
      <p:sp>
        <p:nvSpPr>
          <p:cNvPr id="5" name="テキスト ボックス 4">
            <a:extLst>
              <a:ext uri="{FF2B5EF4-FFF2-40B4-BE49-F238E27FC236}">
                <a16:creationId xmlns:a16="http://schemas.microsoft.com/office/drawing/2014/main" id="{DD3813E4-E141-AD4F-82EC-2EB264ED2D8F}"/>
              </a:ext>
            </a:extLst>
          </p:cNvPr>
          <p:cNvSpPr txBox="1"/>
          <p:nvPr/>
        </p:nvSpPr>
        <p:spPr>
          <a:xfrm>
            <a:off x="7424000" y="3074823"/>
            <a:ext cx="1684079" cy="276999"/>
          </a:xfrm>
          <a:prstGeom prst="rect">
            <a:avLst/>
          </a:prstGeom>
          <a:noFill/>
        </p:spPr>
        <p:txBody>
          <a:bodyPr wrap="square" rtlCol="0">
            <a:spAutoFit/>
          </a:bodyPr>
          <a:lstStyle/>
          <a:p>
            <a:r>
              <a:rPr kumimoji="1" lang="ja-JP" altLang="en-US" sz="1100" b="1"/>
              <a:t>買収額</a:t>
            </a:r>
            <a:r>
              <a:rPr kumimoji="1" lang="en-US" altLang="ja-JP" sz="1200" b="1" dirty="0"/>
              <a:t> - </a:t>
            </a:r>
            <a:r>
              <a:rPr kumimoji="1" lang="ja-JP" altLang="en-US" sz="1100" b="1"/>
              <a:t>簿価純資産</a:t>
            </a:r>
            <a:endParaRPr kumimoji="1" lang="ja-JP" altLang="en-US" sz="1100"/>
          </a:p>
        </p:txBody>
      </p:sp>
      <p:sp>
        <p:nvSpPr>
          <p:cNvPr id="6" name="テキスト ボックス 5">
            <a:extLst>
              <a:ext uri="{FF2B5EF4-FFF2-40B4-BE49-F238E27FC236}">
                <a16:creationId xmlns:a16="http://schemas.microsoft.com/office/drawing/2014/main" id="{B682A198-214F-854E-BC30-22565D912AA2}"/>
              </a:ext>
            </a:extLst>
          </p:cNvPr>
          <p:cNvSpPr txBox="1"/>
          <p:nvPr/>
        </p:nvSpPr>
        <p:spPr>
          <a:xfrm>
            <a:off x="7418544" y="3716861"/>
            <a:ext cx="1684079" cy="261610"/>
          </a:xfrm>
          <a:prstGeom prst="rect">
            <a:avLst/>
          </a:prstGeom>
          <a:noFill/>
        </p:spPr>
        <p:txBody>
          <a:bodyPr wrap="square" rtlCol="0">
            <a:spAutoFit/>
          </a:bodyPr>
          <a:lstStyle/>
          <a:p>
            <a:r>
              <a:rPr kumimoji="1" lang="ja-JP" altLang="en-US" sz="1100" b="1"/>
              <a:t>買収額</a:t>
            </a:r>
            <a:r>
              <a:rPr kumimoji="1" lang="en-US" altLang="ja-JP" sz="1100" b="1" dirty="0"/>
              <a:t> / </a:t>
            </a:r>
            <a:r>
              <a:rPr kumimoji="1" lang="ja-JP" altLang="en-US" sz="1100" b="1"/>
              <a:t>簿価純資産</a:t>
            </a:r>
            <a:endParaRPr kumimoji="1" lang="ja-JP" altLang="en-US" sz="1100"/>
          </a:p>
        </p:txBody>
      </p:sp>
      <p:sp>
        <p:nvSpPr>
          <p:cNvPr id="7" name="テキスト ボックス 6">
            <a:extLst>
              <a:ext uri="{FF2B5EF4-FFF2-40B4-BE49-F238E27FC236}">
                <a16:creationId xmlns:a16="http://schemas.microsoft.com/office/drawing/2014/main" id="{4111B4E1-AE0C-FF43-85D1-28304B97F3EE}"/>
              </a:ext>
            </a:extLst>
          </p:cNvPr>
          <p:cNvSpPr txBox="1"/>
          <p:nvPr/>
        </p:nvSpPr>
        <p:spPr>
          <a:xfrm>
            <a:off x="7831180" y="4358899"/>
            <a:ext cx="1684079" cy="261610"/>
          </a:xfrm>
          <a:prstGeom prst="rect">
            <a:avLst/>
          </a:prstGeom>
          <a:noFill/>
        </p:spPr>
        <p:txBody>
          <a:bodyPr wrap="square" rtlCol="0">
            <a:spAutoFit/>
          </a:bodyPr>
          <a:lstStyle/>
          <a:p>
            <a:r>
              <a:rPr kumimoji="1" lang="ja-JP" altLang="en-US" sz="1100" b="1"/>
              <a:t>減損額</a:t>
            </a:r>
            <a:endParaRPr kumimoji="1" lang="ja-JP" altLang="en-US" sz="1100"/>
          </a:p>
        </p:txBody>
      </p:sp>
      <p:sp>
        <p:nvSpPr>
          <p:cNvPr id="8" name="テキスト ボックス 7">
            <a:extLst>
              <a:ext uri="{FF2B5EF4-FFF2-40B4-BE49-F238E27FC236}">
                <a16:creationId xmlns:a16="http://schemas.microsoft.com/office/drawing/2014/main" id="{BD13A319-8574-9C44-9933-E3ABC04269FD}"/>
              </a:ext>
            </a:extLst>
          </p:cNvPr>
          <p:cNvSpPr txBox="1"/>
          <p:nvPr/>
        </p:nvSpPr>
        <p:spPr>
          <a:xfrm>
            <a:off x="7418544" y="4981390"/>
            <a:ext cx="1684079" cy="261610"/>
          </a:xfrm>
          <a:prstGeom prst="rect">
            <a:avLst/>
          </a:prstGeom>
          <a:noFill/>
        </p:spPr>
        <p:txBody>
          <a:bodyPr wrap="square" rtlCol="0">
            <a:spAutoFit/>
          </a:bodyPr>
          <a:lstStyle/>
          <a:p>
            <a:r>
              <a:rPr kumimoji="1" lang="ja-JP" altLang="en-US" sz="1100" b="1"/>
              <a:t>減損したか否か</a:t>
            </a:r>
            <a:r>
              <a:rPr kumimoji="1" lang="en-US" altLang="ja-JP" sz="1100" b="1" dirty="0"/>
              <a:t>(0,1)</a:t>
            </a:r>
            <a:endParaRPr kumimoji="1" lang="ja-JP" altLang="en-US" sz="1100"/>
          </a:p>
        </p:txBody>
      </p:sp>
      <p:sp>
        <p:nvSpPr>
          <p:cNvPr id="9" name="テキスト ボックス 8">
            <a:extLst>
              <a:ext uri="{FF2B5EF4-FFF2-40B4-BE49-F238E27FC236}">
                <a16:creationId xmlns:a16="http://schemas.microsoft.com/office/drawing/2014/main" id="{32DD05FF-620A-8A43-8E0C-669D07CA2FE9}"/>
              </a:ext>
            </a:extLst>
          </p:cNvPr>
          <p:cNvSpPr txBox="1"/>
          <p:nvPr/>
        </p:nvSpPr>
        <p:spPr>
          <a:xfrm>
            <a:off x="10261312" y="5530785"/>
            <a:ext cx="353943" cy="1287482"/>
          </a:xfrm>
          <a:prstGeom prst="rect">
            <a:avLst/>
          </a:prstGeom>
          <a:noFill/>
        </p:spPr>
        <p:txBody>
          <a:bodyPr vert="eaVert" wrap="square" rtlCol="0">
            <a:spAutoFit/>
          </a:bodyPr>
          <a:lstStyle/>
          <a:p>
            <a:r>
              <a:rPr kumimoji="1" lang="ja-JP" altLang="en-US" sz="1100" b="1"/>
              <a:t>減損額</a:t>
            </a:r>
            <a:endParaRPr kumimoji="1" lang="ja-JP" altLang="en-US" sz="1100"/>
          </a:p>
        </p:txBody>
      </p:sp>
      <p:sp>
        <p:nvSpPr>
          <p:cNvPr id="10" name="テキスト ボックス 9">
            <a:extLst>
              <a:ext uri="{FF2B5EF4-FFF2-40B4-BE49-F238E27FC236}">
                <a16:creationId xmlns:a16="http://schemas.microsoft.com/office/drawing/2014/main" id="{53A596FE-9A8F-7547-B626-AA58543303C5}"/>
              </a:ext>
            </a:extLst>
          </p:cNvPr>
          <p:cNvSpPr txBox="1"/>
          <p:nvPr/>
        </p:nvSpPr>
        <p:spPr>
          <a:xfrm>
            <a:off x="10927335" y="5530785"/>
            <a:ext cx="353943" cy="1287482"/>
          </a:xfrm>
          <a:prstGeom prst="rect">
            <a:avLst/>
          </a:prstGeom>
          <a:noFill/>
        </p:spPr>
        <p:txBody>
          <a:bodyPr vert="eaVert" wrap="square" rtlCol="0">
            <a:spAutoFit/>
          </a:bodyPr>
          <a:lstStyle/>
          <a:p>
            <a:r>
              <a:rPr kumimoji="1" lang="ja-JP" altLang="en-US" sz="1100" b="1"/>
              <a:t>減損したか否か</a:t>
            </a:r>
            <a:endParaRPr kumimoji="1" lang="ja-JP" altLang="en-US" sz="1100"/>
          </a:p>
        </p:txBody>
      </p:sp>
      <p:sp>
        <p:nvSpPr>
          <p:cNvPr id="11" name="テキスト ボックス 10">
            <a:extLst>
              <a:ext uri="{FF2B5EF4-FFF2-40B4-BE49-F238E27FC236}">
                <a16:creationId xmlns:a16="http://schemas.microsoft.com/office/drawing/2014/main" id="{8669C6F1-A84F-7D46-BDA5-6DF8B348C126}"/>
              </a:ext>
            </a:extLst>
          </p:cNvPr>
          <p:cNvSpPr txBox="1"/>
          <p:nvPr/>
        </p:nvSpPr>
        <p:spPr>
          <a:xfrm>
            <a:off x="9635287" y="5530785"/>
            <a:ext cx="353943" cy="1376202"/>
          </a:xfrm>
          <a:prstGeom prst="rect">
            <a:avLst/>
          </a:prstGeom>
          <a:noFill/>
        </p:spPr>
        <p:txBody>
          <a:bodyPr vert="eaVert" wrap="square" rtlCol="0">
            <a:spAutoFit/>
          </a:bodyPr>
          <a:lstStyle/>
          <a:p>
            <a:r>
              <a:rPr kumimoji="1" lang="ja-JP" altLang="en-US" sz="1100" b="1"/>
              <a:t>買収額</a:t>
            </a:r>
            <a:r>
              <a:rPr kumimoji="1" lang="en-US" altLang="ja-JP" sz="1100" b="1" dirty="0"/>
              <a:t> / </a:t>
            </a:r>
            <a:r>
              <a:rPr kumimoji="1" lang="ja-JP" altLang="en-US" sz="1100" b="1"/>
              <a:t>簿価純資産</a:t>
            </a:r>
            <a:endParaRPr kumimoji="1" lang="ja-JP" altLang="en-US" sz="1100"/>
          </a:p>
        </p:txBody>
      </p:sp>
      <p:sp>
        <p:nvSpPr>
          <p:cNvPr id="12" name="テキスト ボックス 11">
            <a:extLst>
              <a:ext uri="{FF2B5EF4-FFF2-40B4-BE49-F238E27FC236}">
                <a16:creationId xmlns:a16="http://schemas.microsoft.com/office/drawing/2014/main" id="{D3072FD6-DE8B-2643-9B0C-99C1C248D204}"/>
              </a:ext>
            </a:extLst>
          </p:cNvPr>
          <p:cNvSpPr txBox="1"/>
          <p:nvPr/>
        </p:nvSpPr>
        <p:spPr>
          <a:xfrm>
            <a:off x="9031028" y="5530785"/>
            <a:ext cx="353943" cy="1354098"/>
          </a:xfrm>
          <a:prstGeom prst="rect">
            <a:avLst/>
          </a:prstGeom>
          <a:noFill/>
        </p:spPr>
        <p:txBody>
          <a:bodyPr vert="eaVert" wrap="square" rtlCol="0">
            <a:spAutoFit/>
          </a:bodyPr>
          <a:lstStyle/>
          <a:p>
            <a:r>
              <a:rPr kumimoji="1" lang="ja-JP" altLang="en-US" sz="1100" b="1"/>
              <a:t>買収額</a:t>
            </a:r>
            <a:r>
              <a:rPr kumimoji="1" lang="en-US" altLang="ja-JP" sz="1100" b="1" dirty="0"/>
              <a:t> - </a:t>
            </a:r>
            <a:r>
              <a:rPr kumimoji="1" lang="ja-JP" altLang="en-US" sz="1100" b="1"/>
              <a:t>簿価純資産</a:t>
            </a:r>
            <a:endParaRPr kumimoji="1" lang="ja-JP" altLang="en-US" sz="1100"/>
          </a:p>
        </p:txBody>
      </p:sp>
      <p:sp>
        <p:nvSpPr>
          <p:cNvPr id="15" name="テキスト ボックス 14">
            <a:extLst>
              <a:ext uri="{FF2B5EF4-FFF2-40B4-BE49-F238E27FC236}">
                <a16:creationId xmlns:a16="http://schemas.microsoft.com/office/drawing/2014/main" id="{6083E964-A6C7-7940-9318-29DC0A76AA83}"/>
              </a:ext>
            </a:extLst>
          </p:cNvPr>
          <p:cNvSpPr txBox="1"/>
          <p:nvPr/>
        </p:nvSpPr>
        <p:spPr>
          <a:xfrm>
            <a:off x="9207999" y="1764254"/>
            <a:ext cx="2345871" cy="646331"/>
          </a:xfrm>
          <a:prstGeom prst="rect">
            <a:avLst/>
          </a:prstGeom>
          <a:noFill/>
        </p:spPr>
        <p:txBody>
          <a:bodyPr wrap="square" rtlCol="0">
            <a:spAutoFit/>
          </a:bodyPr>
          <a:lstStyle/>
          <a:p>
            <a:r>
              <a:rPr lang="en-US" altLang="ja-JP" dirty="0">
                <a:latin typeface="+mj-ea"/>
              </a:rPr>
              <a:t> (</a:t>
            </a:r>
            <a:r>
              <a:rPr lang="ja-JP" altLang="en-US"/>
              <a:t>四分位範囲を基準　　</a:t>
            </a:r>
            <a:r>
              <a:rPr lang="en-US" altLang="ja-JP" dirty="0"/>
              <a:t> </a:t>
            </a:r>
          </a:p>
          <a:p>
            <a:r>
              <a:rPr lang="en-US" altLang="ja-JP" dirty="0"/>
              <a:t>    </a:t>
            </a:r>
            <a:r>
              <a:rPr lang="ja-JP" altLang="en-US"/>
              <a:t>に外れ値は除外</a:t>
            </a:r>
            <a:r>
              <a:rPr lang="en-US" altLang="ja-JP" dirty="0">
                <a:latin typeface="+mj-ea"/>
              </a:rPr>
              <a:t>)</a:t>
            </a:r>
            <a:endParaRPr kumimoji="1" lang="ja-JP" altLang="en-US"/>
          </a:p>
        </p:txBody>
      </p:sp>
    </p:spTree>
    <p:extLst>
      <p:ext uri="{BB962C8B-B14F-4D97-AF65-F5344CB8AC3E}">
        <p14:creationId xmlns:p14="http://schemas.microsoft.com/office/powerpoint/2010/main" val="4224000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0FB4AF-232F-3442-B8C7-10BC22B056FB}"/>
              </a:ext>
            </a:extLst>
          </p:cNvPr>
          <p:cNvSpPr>
            <a:spLocks noGrp="1"/>
          </p:cNvSpPr>
          <p:nvPr>
            <p:ph type="title"/>
          </p:nvPr>
        </p:nvSpPr>
        <p:spPr/>
        <p:txBody>
          <a:bodyPr/>
          <a:lstStyle/>
          <a:p>
            <a:r>
              <a:rPr lang="ja-JP" altLang="en-US"/>
              <a:t>補：減損についての調査：グローバル</a:t>
            </a:r>
            <a:endParaRPr kumimoji="1" lang="ja-JP" altLang="en-US"/>
          </a:p>
        </p:txBody>
      </p:sp>
      <p:sp>
        <p:nvSpPr>
          <p:cNvPr id="3" name="コンテンツ プレースホルダー 2">
            <a:extLst>
              <a:ext uri="{FF2B5EF4-FFF2-40B4-BE49-F238E27FC236}">
                <a16:creationId xmlns:a16="http://schemas.microsoft.com/office/drawing/2014/main" id="{F7D1D68E-7666-1040-AE98-11FEFE666372}"/>
              </a:ext>
            </a:extLst>
          </p:cNvPr>
          <p:cNvSpPr>
            <a:spLocks noGrp="1"/>
          </p:cNvSpPr>
          <p:nvPr>
            <p:ph idx="1"/>
          </p:nvPr>
        </p:nvSpPr>
        <p:spPr>
          <a:xfrm>
            <a:off x="677334" y="1479665"/>
            <a:ext cx="9699412" cy="4561697"/>
          </a:xfrm>
        </p:spPr>
        <p:txBody>
          <a:bodyPr/>
          <a:lstStyle/>
          <a:p>
            <a:r>
              <a:rPr lang="en-US" altLang="ja-JP" dirty="0"/>
              <a:t>2009~2019</a:t>
            </a:r>
            <a:r>
              <a:rPr lang="ja-JP" altLang="en-US"/>
              <a:t>年の日本企業の海外企業買収</a:t>
            </a:r>
            <a:r>
              <a:rPr lang="en-US" altLang="ja-JP" dirty="0"/>
              <a:t>1072</a:t>
            </a:r>
            <a:r>
              <a:rPr lang="ja-JP" altLang="en-US"/>
              <a:t>件に対し、一年後の減損を同様に調査。</a:t>
            </a:r>
            <a:endParaRPr lang="en-US" altLang="ja-JP" dirty="0"/>
          </a:p>
          <a:p>
            <a:r>
              <a:rPr lang="en-US" altLang="ja-JP" dirty="0"/>
              <a:t>612</a:t>
            </a:r>
            <a:r>
              <a:rPr lang="ja-JP" altLang="en-US"/>
              <a:t>件（</a:t>
            </a:r>
            <a:r>
              <a:rPr lang="en-US" altLang="ja-JP" dirty="0"/>
              <a:t>57%</a:t>
            </a:r>
            <a:r>
              <a:rPr lang="ja-JP" altLang="en-US"/>
              <a:t>）が正の減損を生じていた</a:t>
            </a:r>
            <a:r>
              <a:rPr lang="en-US" altLang="ja-JP" dirty="0"/>
              <a:t> </a:t>
            </a:r>
            <a:r>
              <a:rPr lang="ja-JP" altLang="en-US"/>
              <a:t>。→国内同士</a:t>
            </a:r>
            <a:r>
              <a:rPr lang="en-US" altLang="ja-JP" dirty="0"/>
              <a:t>(63%)</a:t>
            </a:r>
            <a:r>
              <a:rPr lang="ja-JP" altLang="en-US"/>
              <a:t>よりも成功している？</a:t>
            </a:r>
            <a:endParaRPr lang="en-US" altLang="ja-JP" dirty="0"/>
          </a:p>
          <a:p>
            <a:r>
              <a:rPr lang="ja-JP" altLang="en-US"/>
              <a:t>しかし、グローバルの方が高額の減損が分布として多い。（図中の赤で強調した部分</a:t>
            </a:r>
            <a:r>
              <a:rPr lang="en-US" altLang="ja-JP" dirty="0"/>
              <a:t>)</a:t>
            </a:r>
          </a:p>
          <a:p>
            <a:endParaRPr kumimoji="1" lang="ja-JP" altLang="en-US"/>
          </a:p>
        </p:txBody>
      </p:sp>
      <p:pic>
        <p:nvPicPr>
          <p:cNvPr id="4" name="図 3">
            <a:extLst>
              <a:ext uri="{FF2B5EF4-FFF2-40B4-BE49-F238E27FC236}">
                <a16:creationId xmlns:a16="http://schemas.microsoft.com/office/drawing/2014/main" id="{86E2EF59-CAF8-A94E-B826-6DF5E2F9CD25}"/>
              </a:ext>
            </a:extLst>
          </p:cNvPr>
          <p:cNvPicPr>
            <a:picLocks noChangeAspect="1"/>
          </p:cNvPicPr>
          <p:nvPr/>
        </p:nvPicPr>
        <p:blipFill>
          <a:blip r:embed="rId2"/>
          <a:stretch>
            <a:fillRect/>
          </a:stretch>
        </p:blipFill>
        <p:spPr>
          <a:xfrm>
            <a:off x="677334" y="3106040"/>
            <a:ext cx="4626186" cy="3643121"/>
          </a:xfrm>
          <a:prstGeom prst="rect">
            <a:avLst/>
          </a:prstGeom>
        </p:spPr>
      </p:pic>
      <p:pic>
        <p:nvPicPr>
          <p:cNvPr id="5" name="図 4">
            <a:extLst>
              <a:ext uri="{FF2B5EF4-FFF2-40B4-BE49-F238E27FC236}">
                <a16:creationId xmlns:a16="http://schemas.microsoft.com/office/drawing/2014/main" id="{A0DA7BBC-EDBC-7443-A98C-9AD52E8F09EC}"/>
              </a:ext>
            </a:extLst>
          </p:cNvPr>
          <p:cNvPicPr>
            <a:picLocks noChangeAspect="1"/>
          </p:cNvPicPr>
          <p:nvPr/>
        </p:nvPicPr>
        <p:blipFill>
          <a:blip r:embed="rId3"/>
          <a:stretch>
            <a:fillRect/>
          </a:stretch>
        </p:blipFill>
        <p:spPr>
          <a:xfrm>
            <a:off x="5750560" y="3106040"/>
            <a:ext cx="4626186" cy="3643121"/>
          </a:xfrm>
          <a:prstGeom prst="rect">
            <a:avLst/>
          </a:prstGeom>
        </p:spPr>
      </p:pic>
      <p:sp>
        <p:nvSpPr>
          <p:cNvPr id="8" name="右中かっこ 7">
            <a:extLst>
              <a:ext uri="{FF2B5EF4-FFF2-40B4-BE49-F238E27FC236}">
                <a16:creationId xmlns:a16="http://schemas.microsoft.com/office/drawing/2014/main" id="{479F6AF1-BAA1-C141-B13E-B27FD8C0A0E7}"/>
              </a:ext>
            </a:extLst>
          </p:cNvPr>
          <p:cNvSpPr/>
          <p:nvPr/>
        </p:nvSpPr>
        <p:spPr>
          <a:xfrm rot="16200000">
            <a:off x="4214555" y="5127107"/>
            <a:ext cx="731520" cy="382383"/>
          </a:xfrm>
          <a:prstGeom prst="rightBrace">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ABB20AB4-A1EA-F44C-9D2C-2406A297E3BC}"/>
              </a:ext>
            </a:extLst>
          </p:cNvPr>
          <p:cNvSpPr/>
          <p:nvPr/>
        </p:nvSpPr>
        <p:spPr>
          <a:xfrm rot="16200000">
            <a:off x="9376756" y="5187144"/>
            <a:ext cx="731520" cy="382383"/>
          </a:xfrm>
          <a:prstGeom prst="rightBrace">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422969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D4BC53-39EC-A647-937F-9F83AB67D21E}"/>
              </a:ext>
            </a:extLst>
          </p:cNvPr>
          <p:cNvSpPr>
            <a:spLocks noGrp="1"/>
          </p:cNvSpPr>
          <p:nvPr>
            <p:ph type="title"/>
          </p:nvPr>
        </p:nvSpPr>
        <p:spPr>
          <a:xfrm>
            <a:off x="676746" y="463809"/>
            <a:ext cx="4737785" cy="1320800"/>
          </a:xfrm>
        </p:spPr>
        <p:txBody>
          <a:bodyPr anchor="ctr">
            <a:normAutofit/>
          </a:bodyPr>
          <a:lstStyle/>
          <a:p>
            <a:r>
              <a:rPr kumimoji="1" lang="ja-JP" altLang="en-US"/>
              <a:t>原因：会計基準？</a:t>
            </a:r>
          </a:p>
        </p:txBody>
      </p:sp>
      <p:sp>
        <p:nvSpPr>
          <p:cNvPr id="3" name="コンテンツ プレースホルダー 2">
            <a:extLst>
              <a:ext uri="{FF2B5EF4-FFF2-40B4-BE49-F238E27FC236}">
                <a16:creationId xmlns:a16="http://schemas.microsoft.com/office/drawing/2014/main" id="{BAE8835C-C766-7C4D-9FA0-9CDB475C7BAC}"/>
              </a:ext>
            </a:extLst>
          </p:cNvPr>
          <p:cNvSpPr>
            <a:spLocks noGrp="1"/>
          </p:cNvSpPr>
          <p:nvPr>
            <p:ph idx="1"/>
          </p:nvPr>
        </p:nvSpPr>
        <p:spPr>
          <a:xfrm>
            <a:off x="216131" y="1885392"/>
            <a:ext cx="5735782" cy="4099772"/>
          </a:xfrm>
        </p:spPr>
        <p:txBody>
          <a:bodyPr>
            <a:normAutofit fontScale="92500" lnSpcReduction="10000"/>
          </a:bodyPr>
          <a:lstStyle/>
          <a:p>
            <a:pPr>
              <a:lnSpc>
                <a:spcPct val="90000"/>
              </a:lnSpc>
            </a:pPr>
            <a:r>
              <a:rPr lang="ja-JP" altLang="en-US"/>
              <a:t>古い会計基準では</a:t>
            </a:r>
            <a:r>
              <a:rPr kumimoji="1" lang="ja-JP" altLang="en-US"/>
              <a:t>のれんは一定期間に分けて</a:t>
            </a:r>
            <a:r>
              <a:rPr kumimoji="1" lang="en-US" altLang="ja-JP" dirty="0"/>
              <a:t>20</a:t>
            </a:r>
            <a:r>
              <a:rPr kumimoji="1" lang="ja-JP" altLang="en-US"/>
              <a:t>年以内に</a:t>
            </a:r>
            <a:r>
              <a:rPr kumimoji="1" lang="ja-JP" altLang="en-US" b="1"/>
              <a:t>規則的に償却</a:t>
            </a:r>
            <a:r>
              <a:rPr kumimoji="1" lang="ja-JP" altLang="en-US"/>
              <a:t>・減損することが規定されている</a:t>
            </a:r>
            <a:endParaRPr kumimoji="1" lang="en-US" altLang="ja-JP" dirty="0"/>
          </a:p>
          <a:p>
            <a:pPr>
              <a:lnSpc>
                <a:spcPct val="90000"/>
              </a:lnSpc>
            </a:pPr>
            <a:endParaRPr kumimoji="1" lang="en-US" altLang="ja-JP" dirty="0"/>
          </a:p>
          <a:p>
            <a:pPr>
              <a:lnSpc>
                <a:spcPct val="90000"/>
              </a:lnSpc>
            </a:pPr>
            <a:r>
              <a:rPr lang="ja-JP" altLang="en-US"/>
              <a:t>米国では</a:t>
            </a:r>
            <a:r>
              <a:rPr lang="en-US" altLang="ja-JP" dirty="0"/>
              <a:t>2001</a:t>
            </a:r>
            <a:r>
              <a:rPr lang="ja-JP" altLang="en-US"/>
              <a:t>年から、国際会計基準</a:t>
            </a:r>
            <a:r>
              <a:rPr lang="en-US" altLang="ja-JP" dirty="0"/>
              <a:t>(IFRS)</a:t>
            </a:r>
            <a:r>
              <a:rPr lang="ja-JP" altLang="en-US"/>
              <a:t>では</a:t>
            </a:r>
            <a:r>
              <a:rPr lang="en-US" altLang="ja-JP" dirty="0"/>
              <a:t>2003</a:t>
            </a:r>
            <a:r>
              <a:rPr lang="ja-JP" altLang="en-US"/>
              <a:t>年から規定を変更し、</a:t>
            </a:r>
            <a:r>
              <a:rPr lang="en-US" altLang="ja-JP" dirty="0"/>
              <a:t> </a:t>
            </a:r>
            <a:r>
              <a:rPr lang="ja-JP" altLang="en-US"/>
              <a:t>のれんの</a:t>
            </a:r>
            <a:r>
              <a:rPr lang="ja-JP" altLang="en-US" b="1"/>
              <a:t>価値が著しく下落した際に、減損</a:t>
            </a:r>
            <a:r>
              <a:rPr lang="ja-JP" altLang="en-US"/>
              <a:t>処理を行うこととなった。</a:t>
            </a:r>
            <a:endParaRPr lang="en-US" altLang="ja-JP" dirty="0"/>
          </a:p>
          <a:p>
            <a:pPr>
              <a:lnSpc>
                <a:spcPct val="90000"/>
              </a:lnSpc>
            </a:pPr>
            <a:endParaRPr kumimoji="1" lang="en-US" altLang="ja-JP" dirty="0"/>
          </a:p>
          <a:p>
            <a:pPr>
              <a:lnSpc>
                <a:spcPct val="90000"/>
              </a:lnSpc>
            </a:pPr>
            <a:r>
              <a:rPr kumimoji="1" lang="ja-JP" altLang="en-US"/>
              <a:t>一方、日本ではのれんの扱いについては古い会計基準に沿っており、</a:t>
            </a:r>
            <a:r>
              <a:rPr kumimoji="1" lang="en-US" altLang="ja-JP" dirty="0"/>
              <a:t>IFRS</a:t>
            </a:r>
            <a:r>
              <a:rPr lang="ja-JP" altLang="en-US"/>
              <a:t>を採用することも認められているが、その導入はまだ一部である。</a:t>
            </a:r>
            <a:endParaRPr lang="en-US" altLang="ja-JP" dirty="0"/>
          </a:p>
          <a:p>
            <a:pPr marL="0" indent="0">
              <a:lnSpc>
                <a:spcPct val="90000"/>
              </a:lnSpc>
              <a:buNone/>
            </a:pPr>
            <a:r>
              <a:rPr lang="ja-JP" altLang="en-US"/>
              <a:t>→これが先ほどの無相関につながった可能性を考えた</a:t>
            </a:r>
            <a:endParaRPr lang="en-US" altLang="ja-JP" dirty="0"/>
          </a:p>
          <a:p>
            <a:pPr marL="0" indent="0">
              <a:lnSpc>
                <a:spcPct val="90000"/>
              </a:lnSpc>
              <a:buNone/>
            </a:pPr>
            <a:endParaRPr lang="en-US" altLang="ja-JP" dirty="0"/>
          </a:p>
          <a:p>
            <a:pPr marL="0" indent="0">
              <a:lnSpc>
                <a:spcPct val="90000"/>
              </a:lnSpc>
              <a:buNone/>
            </a:pPr>
            <a:r>
              <a:rPr lang="ja-JP" altLang="en-US"/>
              <a:t>上場企業で</a:t>
            </a:r>
            <a:r>
              <a:rPr lang="en-US" altLang="ja-JP" dirty="0"/>
              <a:t>IFRS</a:t>
            </a:r>
            <a:r>
              <a:rPr lang="ja-JP" altLang="en-US"/>
              <a:t>が強制的に適応されるイギリスのデータでの相関を見た。</a:t>
            </a:r>
            <a:endParaRPr lang="en-US" altLang="ja-JP" dirty="0"/>
          </a:p>
          <a:p>
            <a:pPr marL="0" indent="0">
              <a:lnSpc>
                <a:spcPct val="90000"/>
              </a:lnSpc>
              <a:buNone/>
            </a:pPr>
            <a:endParaRPr kumimoji="1" lang="ja-JP" altLang="en-US" sz="1500"/>
          </a:p>
        </p:txBody>
      </p:sp>
      <p:pic>
        <p:nvPicPr>
          <p:cNvPr id="5" name="図 4" descr="テキスト, 地図 が含まれている画像&#10;&#10;自動的に生成された説明">
            <a:extLst>
              <a:ext uri="{FF2B5EF4-FFF2-40B4-BE49-F238E27FC236}">
                <a16:creationId xmlns:a16="http://schemas.microsoft.com/office/drawing/2014/main" id="{14CA73AE-BEFB-624A-895C-1C75E12D25C5}"/>
              </a:ext>
            </a:extLst>
          </p:cNvPr>
          <p:cNvPicPr>
            <a:picLocks noChangeAspect="1"/>
          </p:cNvPicPr>
          <p:nvPr/>
        </p:nvPicPr>
        <p:blipFill>
          <a:blip r:embed="rId2"/>
          <a:stretch>
            <a:fillRect/>
          </a:stretch>
        </p:blipFill>
        <p:spPr>
          <a:xfrm>
            <a:off x="5842952" y="1396537"/>
            <a:ext cx="6414364" cy="4810771"/>
          </a:xfrm>
          <a:prstGeom prst="rect">
            <a:avLst/>
          </a:prstGeom>
        </p:spPr>
      </p:pic>
    </p:spTree>
    <p:extLst>
      <p:ext uri="{BB962C8B-B14F-4D97-AF65-F5344CB8AC3E}">
        <p14:creationId xmlns:p14="http://schemas.microsoft.com/office/powerpoint/2010/main" val="2126770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文字と写真のスクリーンショット&#10;&#10;自動的に生成された説明">
            <a:extLst>
              <a:ext uri="{FF2B5EF4-FFF2-40B4-BE49-F238E27FC236}">
                <a16:creationId xmlns:a16="http://schemas.microsoft.com/office/drawing/2014/main" id="{2BBCDC9F-9416-5B4D-B8D5-0CC6D50CE792}"/>
              </a:ext>
            </a:extLst>
          </p:cNvPr>
          <p:cNvPicPr>
            <a:picLocks noChangeAspect="1"/>
          </p:cNvPicPr>
          <p:nvPr/>
        </p:nvPicPr>
        <p:blipFill>
          <a:blip r:embed="rId2"/>
          <a:stretch>
            <a:fillRect/>
          </a:stretch>
        </p:blipFill>
        <p:spPr>
          <a:xfrm>
            <a:off x="8376630" y="1444104"/>
            <a:ext cx="3361792" cy="3299792"/>
          </a:xfrm>
          <a:prstGeom prst="rect">
            <a:avLst/>
          </a:prstGeom>
        </p:spPr>
      </p:pic>
      <p:sp>
        <p:nvSpPr>
          <p:cNvPr id="2" name="タイトル 1">
            <a:extLst>
              <a:ext uri="{FF2B5EF4-FFF2-40B4-BE49-F238E27FC236}">
                <a16:creationId xmlns:a16="http://schemas.microsoft.com/office/drawing/2014/main" id="{394AE4E1-F1FC-3F4D-ABC0-04CBE13EA81E}"/>
              </a:ext>
            </a:extLst>
          </p:cNvPr>
          <p:cNvSpPr>
            <a:spLocks noGrp="1"/>
          </p:cNvSpPr>
          <p:nvPr>
            <p:ph type="title"/>
          </p:nvPr>
        </p:nvSpPr>
        <p:spPr>
          <a:xfrm>
            <a:off x="570357" y="588756"/>
            <a:ext cx="9946331" cy="855348"/>
          </a:xfrm>
        </p:spPr>
        <p:txBody>
          <a:bodyPr>
            <a:normAutofit/>
          </a:bodyPr>
          <a:lstStyle/>
          <a:p>
            <a:r>
              <a:rPr kumimoji="1" lang="ja-JP" altLang="en-US" sz="3200"/>
              <a:t>イギリスでの</a:t>
            </a:r>
            <a:r>
              <a:rPr lang="ja-JP" altLang="en-US" sz="3200"/>
              <a:t>買収額のプレミアムと減損の関係</a:t>
            </a:r>
            <a:endParaRPr kumimoji="1" lang="ja-JP" altLang="en-US" sz="3200"/>
          </a:p>
        </p:txBody>
      </p:sp>
      <p:sp>
        <p:nvSpPr>
          <p:cNvPr id="11" name="テキスト ボックス 10">
            <a:extLst>
              <a:ext uri="{FF2B5EF4-FFF2-40B4-BE49-F238E27FC236}">
                <a16:creationId xmlns:a16="http://schemas.microsoft.com/office/drawing/2014/main" id="{E0A887CC-A1C3-644C-B67B-FC4E90F97393}"/>
              </a:ext>
            </a:extLst>
          </p:cNvPr>
          <p:cNvSpPr txBox="1"/>
          <p:nvPr/>
        </p:nvSpPr>
        <p:spPr>
          <a:xfrm>
            <a:off x="7127411" y="2010006"/>
            <a:ext cx="1684079" cy="276999"/>
          </a:xfrm>
          <a:prstGeom prst="rect">
            <a:avLst/>
          </a:prstGeom>
          <a:noFill/>
        </p:spPr>
        <p:txBody>
          <a:bodyPr wrap="square" rtlCol="0">
            <a:spAutoFit/>
          </a:bodyPr>
          <a:lstStyle/>
          <a:p>
            <a:r>
              <a:rPr kumimoji="1" lang="ja-JP" altLang="en-US" sz="1100" b="1"/>
              <a:t>買収額</a:t>
            </a:r>
            <a:r>
              <a:rPr kumimoji="1" lang="en-US" altLang="ja-JP" sz="1200" b="1" dirty="0"/>
              <a:t> - </a:t>
            </a:r>
            <a:r>
              <a:rPr kumimoji="1" lang="ja-JP" altLang="en-US" sz="1100" b="1"/>
              <a:t>簿価純資産</a:t>
            </a:r>
            <a:endParaRPr kumimoji="1" lang="ja-JP" altLang="en-US" sz="1100"/>
          </a:p>
        </p:txBody>
      </p:sp>
      <p:sp>
        <p:nvSpPr>
          <p:cNvPr id="12" name="テキスト ボックス 11">
            <a:extLst>
              <a:ext uri="{FF2B5EF4-FFF2-40B4-BE49-F238E27FC236}">
                <a16:creationId xmlns:a16="http://schemas.microsoft.com/office/drawing/2014/main" id="{774FB82E-32FB-1A43-A8D0-5C1C974A553C}"/>
              </a:ext>
            </a:extLst>
          </p:cNvPr>
          <p:cNvSpPr txBox="1"/>
          <p:nvPr/>
        </p:nvSpPr>
        <p:spPr>
          <a:xfrm>
            <a:off x="7121955" y="2652044"/>
            <a:ext cx="1684079" cy="261610"/>
          </a:xfrm>
          <a:prstGeom prst="rect">
            <a:avLst/>
          </a:prstGeom>
          <a:noFill/>
        </p:spPr>
        <p:txBody>
          <a:bodyPr wrap="square" rtlCol="0">
            <a:spAutoFit/>
          </a:bodyPr>
          <a:lstStyle/>
          <a:p>
            <a:r>
              <a:rPr kumimoji="1" lang="ja-JP" altLang="en-US" sz="1100" b="1"/>
              <a:t>買収額</a:t>
            </a:r>
            <a:r>
              <a:rPr kumimoji="1" lang="en-US" altLang="ja-JP" sz="1100" b="1" dirty="0"/>
              <a:t> / </a:t>
            </a:r>
            <a:r>
              <a:rPr kumimoji="1" lang="ja-JP" altLang="en-US" sz="1100" b="1"/>
              <a:t>簿価純資産</a:t>
            </a:r>
            <a:endParaRPr kumimoji="1" lang="ja-JP" altLang="en-US" sz="1100"/>
          </a:p>
        </p:txBody>
      </p:sp>
      <p:sp>
        <p:nvSpPr>
          <p:cNvPr id="13" name="テキスト ボックス 12">
            <a:extLst>
              <a:ext uri="{FF2B5EF4-FFF2-40B4-BE49-F238E27FC236}">
                <a16:creationId xmlns:a16="http://schemas.microsoft.com/office/drawing/2014/main" id="{6133ACE8-D8C8-5F40-98F9-DAE3A07E04DC}"/>
              </a:ext>
            </a:extLst>
          </p:cNvPr>
          <p:cNvSpPr txBox="1"/>
          <p:nvPr/>
        </p:nvSpPr>
        <p:spPr>
          <a:xfrm>
            <a:off x="7534591" y="3294082"/>
            <a:ext cx="1684079" cy="261610"/>
          </a:xfrm>
          <a:prstGeom prst="rect">
            <a:avLst/>
          </a:prstGeom>
          <a:noFill/>
        </p:spPr>
        <p:txBody>
          <a:bodyPr wrap="square" rtlCol="0">
            <a:spAutoFit/>
          </a:bodyPr>
          <a:lstStyle/>
          <a:p>
            <a:r>
              <a:rPr kumimoji="1" lang="ja-JP" altLang="en-US" sz="1100" b="1"/>
              <a:t>減損額</a:t>
            </a:r>
            <a:endParaRPr kumimoji="1" lang="ja-JP" altLang="en-US" sz="1100"/>
          </a:p>
        </p:txBody>
      </p:sp>
      <p:sp>
        <p:nvSpPr>
          <p:cNvPr id="14" name="テキスト ボックス 13">
            <a:extLst>
              <a:ext uri="{FF2B5EF4-FFF2-40B4-BE49-F238E27FC236}">
                <a16:creationId xmlns:a16="http://schemas.microsoft.com/office/drawing/2014/main" id="{0B065F6C-8E37-6343-9FD7-F781586E8590}"/>
              </a:ext>
            </a:extLst>
          </p:cNvPr>
          <p:cNvSpPr txBox="1"/>
          <p:nvPr/>
        </p:nvSpPr>
        <p:spPr>
          <a:xfrm>
            <a:off x="7121955" y="3916573"/>
            <a:ext cx="1684079" cy="261610"/>
          </a:xfrm>
          <a:prstGeom prst="rect">
            <a:avLst/>
          </a:prstGeom>
          <a:noFill/>
        </p:spPr>
        <p:txBody>
          <a:bodyPr wrap="square" rtlCol="0">
            <a:spAutoFit/>
          </a:bodyPr>
          <a:lstStyle/>
          <a:p>
            <a:r>
              <a:rPr kumimoji="1" lang="ja-JP" altLang="en-US" sz="1100" b="1"/>
              <a:t>減損したか否か</a:t>
            </a:r>
            <a:r>
              <a:rPr kumimoji="1" lang="en-US" altLang="ja-JP" sz="1100" b="1" dirty="0"/>
              <a:t>(0,1)</a:t>
            </a:r>
            <a:endParaRPr kumimoji="1" lang="ja-JP" altLang="en-US" sz="1100"/>
          </a:p>
        </p:txBody>
      </p:sp>
      <p:sp>
        <p:nvSpPr>
          <p:cNvPr id="15" name="テキスト ボックス 14">
            <a:extLst>
              <a:ext uri="{FF2B5EF4-FFF2-40B4-BE49-F238E27FC236}">
                <a16:creationId xmlns:a16="http://schemas.microsoft.com/office/drawing/2014/main" id="{29F51426-9DB0-124B-B3D5-CE1D4941E693}"/>
              </a:ext>
            </a:extLst>
          </p:cNvPr>
          <p:cNvSpPr txBox="1"/>
          <p:nvPr/>
        </p:nvSpPr>
        <p:spPr>
          <a:xfrm>
            <a:off x="9964723" y="4465968"/>
            <a:ext cx="353943" cy="1287482"/>
          </a:xfrm>
          <a:prstGeom prst="rect">
            <a:avLst/>
          </a:prstGeom>
          <a:noFill/>
        </p:spPr>
        <p:txBody>
          <a:bodyPr vert="eaVert" wrap="square" rtlCol="0">
            <a:spAutoFit/>
          </a:bodyPr>
          <a:lstStyle/>
          <a:p>
            <a:r>
              <a:rPr kumimoji="1" lang="ja-JP" altLang="en-US" sz="1100" b="1"/>
              <a:t>減損額</a:t>
            </a:r>
            <a:endParaRPr kumimoji="1" lang="ja-JP" altLang="en-US" sz="1100"/>
          </a:p>
        </p:txBody>
      </p:sp>
      <p:sp>
        <p:nvSpPr>
          <p:cNvPr id="16" name="テキスト ボックス 15">
            <a:extLst>
              <a:ext uri="{FF2B5EF4-FFF2-40B4-BE49-F238E27FC236}">
                <a16:creationId xmlns:a16="http://schemas.microsoft.com/office/drawing/2014/main" id="{B0CB7D20-B4D2-4541-BFFE-2527214268D7}"/>
              </a:ext>
            </a:extLst>
          </p:cNvPr>
          <p:cNvSpPr txBox="1"/>
          <p:nvPr/>
        </p:nvSpPr>
        <p:spPr>
          <a:xfrm>
            <a:off x="10630746" y="4465968"/>
            <a:ext cx="353943" cy="1287482"/>
          </a:xfrm>
          <a:prstGeom prst="rect">
            <a:avLst/>
          </a:prstGeom>
          <a:noFill/>
        </p:spPr>
        <p:txBody>
          <a:bodyPr vert="eaVert" wrap="square" rtlCol="0">
            <a:spAutoFit/>
          </a:bodyPr>
          <a:lstStyle/>
          <a:p>
            <a:r>
              <a:rPr kumimoji="1" lang="ja-JP" altLang="en-US" sz="1100" b="1"/>
              <a:t>減損したか否か</a:t>
            </a:r>
            <a:endParaRPr kumimoji="1" lang="ja-JP" altLang="en-US" sz="1100"/>
          </a:p>
        </p:txBody>
      </p:sp>
      <p:sp>
        <p:nvSpPr>
          <p:cNvPr id="17" name="テキスト ボックス 16">
            <a:extLst>
              <a:ext uri="{FF2B5EF4-FFF2-40B4-BE49-F238E27FC236}">
                <a16:creationId xmlns:a16="http://schemas.microsoft.com/office/drawing/2014/main" id="{47EA6256-CA6B-6644-BB87-AB41FE5C029A}"/>
              </a:ext>
            </a:extLst>
          </p:cNvPr>
          <p:cNvSpPr txBox="1"/>
          <p:nvPr/>
        </p:nvSpPr>
        <p:spPr>
          <a:xfrm>
            <a:off x="9338698" y="4465968"/>
            <a:ext cx="353943" cy="1376202"/>
          </a:xfrm>
          <a:prstGeom prst="rect">
            <a:avLst/>
          </a:prstGeom>
          <a:noFill/>
        </p:spPr>
        <p:txBody>
          <a:bodyPr vert="eaVert" wrap="square" rtlCol="0">
            <a:spAutoFit/>
          </a:bodyPr>
          <a:lstStyle/>
          <a:p>
            <a:r>
              <a:rPr kumimoji="1" lang="ja-JP" altLang="en-US" sz="1100" b="1"/>
              <a:t>買収額</a:t>
            </a:r>
            <a:r>
              <a:rPr kumimoji="1" lang="en-US" altLang="ja-JP" sz="1100" b="1" dirty="0"/>
              <a:t> / </a:t>
            </a:r>
            <a:r>
              <a:rPr kumimoji="1" lang="ja-JP" altLang="en-US" sz="1100" b="1"/>
              <a:t>簿価純資産</a:t>
            </a:r>
            <a:endParaRPr kumimoji="1" lang="ja-JP" altLang="en-US" sz="1100"/>
          </a:p>
        </p:txBody>
      </p:sp>
      <p:sp>
        <p:nvSpPr>
          <p:cNvPr id="18" name="テキスト ボックス 17">
            <a:extLst>
              <a:ext uri="{FF2B5EF4-FFF2-40B4-BE49-F238E27FC236}">
                <a16:creationId xmlns:a16="http://schemas.microsoft.com/office/drawing/2014/main" id="{699F07FC-8CA6-DC4F-A208-69881ADCC828}"/>
              </a:ext>
            </a:extLst>
          </p:cNvPr>
          <p:cNvSpPr txBox="1"/>
          <p:nvPr/>
        </p:nvSpPr>
        <p:spPr>
          <a:xfrm>
            <a:off x="8734439" y="4465968"/>
            <a:ext cx="353943" cy="1354098"/>
          </a:xfrm>
          <a:prstGeom prst="rect">
            <a:avLst/>
          </a:prstGeom>
          <a:noFill/>
        </p:spPr>
        <p:txBody>
          <a:bodyPr vert="eaVert" wrap="square" rtlCol="0">
            <a:spAutoFit/>
          </a:bodyPr>
          <a:lstStyle/>
          <a:p>
            <a:r>
              <a:rPr kumimoji="1" lang="ja-JP" altLang="en-US" sz="1100" b="1"/>
              <a:t>買収額</a:t>
            </a:r>
            <a:r>
              <a:rPr kumimoji="1" lang="en-US" altLang="ja-JP" sz="1100" b="1" dirty="0"/>
              <a:t> - </a:t>
            </a:r>
            <a:r>
              <a:rPr kumimoji="1" lang="ja-JP" altLang="en-US" sz="1100" b="1"/>
              <a:t>簿価純資産</a:t>
            </a:r>
            <a:endParaRPr kumimoji="1" lang="ja-JP" altLang="en-US" sz="1100"/>
          </a:p>
        </p:txBody>
      </p:sp>
      <p:sp>
        <p:nvSpPr>
          <p:cNvPr id="22" name="コンテンツ プレースホルダー 2">
            <a:extLst>
              <a:ext uri="{FF2B5EF4-FFF2-40B4-BE49-F238E27FC236}">
                <a16:creationId xmlns:a16="http://schemas.microsoft.com/office/drawing/2014/main" id="{57705928-29A3-0B47-B863-96435D343D30}"/>
              </a:ext>
            </a:extLst>
          </p:cNvPr>
          <p:cNvSpPr txBox="1">
            <a:spLocks/>
          </p:cNvSpPr>
          <p:nvPr/>
        </p:nvSpPr>
        <p:spPr>
          <a:xfrm>
            <a:off x="314742" y="1695796"/>
            <a:ext cx="6556897" cy="388077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a:t>被買収社の自己資本、買収社の減損についてデータの得られたイギリスでの約</a:t>
            </a:r>
            <a:r>
              <a:rPr lang="en-US" altLang="ja-JP" dirty="0"/>
              <a:t>600</a:t>
            </a:r>
            <a:r>
              <a:rPr lang="ja-JP" altLang="en-US"/>
              <a:t>件の買収について相関係数を算出した。</a:t>
            </a:r>
            <a:endParaRPr lang="en-US" altLang="ja-JP" dirty="0"/>
          </a:p>
          <a:p>
            <a:r>
              <a:rPr lang="ja-JP" altLang="en-US"/>
              <a:t>結果、「買収額</a:t>
            </a:r>
            <a:r>
              <a:rPr lang="en-US" altLang="ja-JP" dirty="0">
                <a:latin typeface="+mj-ea"/>
                <a:ea typeface="+mj-ea"/>
              </a:rPr>
              <a:t>−</a:t>
            </a:r>
            <a:r>
              <a:rPr lang="ja-JP" altLang="en-US">
                <a:latin typeface="+mj-ea"/>
                <a:ea typeface="+mj-ea"/>
              </a:rPr>
              <a:t>簿価純資産法による額」に対して</a:t>
            </a:r>
            <a:endParaRPr lang="en-US" altLang="ja-JP" dirty="0">
              <a:latin typeface="+mj-ea"/>
              <a:ea typeface="+mj-ea"/>
            </a:endParaRPr>
          </a:p>
          <a:p>
            <a:pPr marL="0" indent="0">
              <a:buNone/>
            </a:pPr>
            <a:r>
              <a:rPr lang="en-US" altLang="ja-JP" dirty="0">
                <a:latin typeface="+mj-ea"/>
                <a:ea typeface="+mj-ea"/>
              </a:rPr>
              <a:t>    </a:t>
            </a:r>
            <a:r>
              <a:rPr lang="ja-JP" altLang="en-US">
                <a:latin typeface="+mj-ea"/>
                <a:ea typeface="+mj-ea"/>
              </a:rPr>
              <a:t>「減損額」に弱い</a:t>
            </a:r>
            <a:r>
              <a:rPr lang="ja-JP" altLang="en-US" b="1">
                <a:latin typeface="+mj-ea"/>
                <a:ea typeface="+mj-ea"/>
              </a:rPr>
              <a:t>負の相関</a:t>
            </a:r>
            <a:r>
              <a:rPr lang="en-US" altLang="ja-JP" dirty="0">
                <a:latin typeface="+mj-ea"/>
                <a:ea typeface="+mj-ea"/>
              </a:rPr>
              <a:t>(0.34)</a:t>
            </a:r>
            <a:r>
              <a:rPr lang="ja-JP" altLang="en-US">
                <a:latin typeface="+mj-ea"/>
                <a:ea typeface="+mj-ea"/>
              </a:rPr>
              <a:t>が見られた。（右図）</a:t>
            </a:r>
            <a:endParaRPr lang="en-US" altLang="ja-JP" dirty="0">
              <a:latin typeface="+mj-ea"/>
              <a:ea typeface="+mj-ea"/>
            </a:endParaRPr>
          </a:p>
          <a:p>
            <a:pPr marL="0" indent="0">
              <a:buNone/>
            </a:pPr>
            <a:r>
              <a:rPr lang="en-US" altLang="ja-JP" dirty="0">
                <a:latin typeface="+mj-ea"/>
                <a:ea typeface="+mj-ea"/>
              </a:rPr>
              <a:t>     (</a:t>
            </a:r>
            <a:r>
              <a:rPr lang="ja-JP" altLang="en-US"/>
              <a:t>四分位範囲を基準に外れ値を除外</a:t>
            </a:r>
            <a:r>
              <a:rPr lang="en-US" altLang="ja-JP" dirty="0">
                <a:latin typeface="+mj-ea"/>
                <a:ea typeface="+mj-ea"/>
              </a:rPr>
              <a:t>)</a:t>
            </a:r>
          </a:p>
          <a:p>
            <a:pPr marL="0" indent="0">
              <a:buNone/>
            </a:pPr>
            <a:endParaRPr lang="en-US" altLang="ja-JP" dirty="0">
              <a:latin typeface="+mj-ea"/>
              <a:ea typeface="+mj-ea"/>
            </a:endParaRPr>
          </a:p>
          <a:p>
            <a:r>
              <a:rPr lang="ja-JP" altLang="en-US">
                <a:latin typeface="+mj-ea"/>
                <a:ea typeface="+mj-ea"/>
              </a:rPr>
              <a:t>よって先ほどの先行研究に示されていたことだが、減損が一種の買収の失敗といえるプレミアムの過払いに結びついてる可能性が示された。</a:t>
            </a:r>
            <a:endParaRPr lang="en-US" altLang="ja-JP" dirty="0">
              <a:latin typeface="+mj-ea"/>
              <a:ea typeface="+mj-ea"/>
            </a:endParaRPr>
          </a:p>
          <a:p>
            <a:endParaRPr lang="en-US" altLang="ja-JP" dirty="0">
              <a:latin typeface="+mj-ea"/>
              <a:ea typeface="+mj-ea"/>
            </a:endParaRPr>
          </a:p>
          <a:p>
            <a:r>
              <a:rPr lang="ja-JP" altLang="en-US">
                <a:latin typeface="+mj-ea"/>
                <a:ea typeface="+mj-ea"/>
              </a:rPr>
              <a:t>（会計基準についてデータを絞り込めば、買収の失敗について議論がしやすい？）</a:t>
            </a:r>
            <a:endParaRPr lang="en-US" altLang="ja-JP" dirty="0">
              <a:latin typeface="+mj-ea"/>
              <a:ea typeface="+mj-ea"/>
            </a:endParaRPr>
          </a:p>
          <a:p>
            <a:endParaRPr lang="ja-JP" altLang="en-US"/>
          </a:p>
        </p:txBody>
      </p:sp>
    </p:spTree>
    <p:extLst>
      <p:ext uri="{BB962C8B-B14F-4D97-AF65-F5344CB8AC3E}">
        <p14:creationId xmlns:p14="http://schemas.microsoft.com/office/powerpoint/2010/main" val="749991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ACD34-19C8-E240-A056-64C9C1B679CB}"/>
              </a:ext>
            </a:extLst>
          </p:cNvPr>
          <p:cNvSpPr>
            <a:spLocks noGrp="1"/>
          </p:cNvSpPr>
          <p:nvPr>
            <p:ph type="title"/>
          </p:nvPr>
        </p:nvSpPr>
        <p:spPr/>
        <p:txBody>
          <a:bodyPr/>
          <a:lstStyle/>
          <a:p>
            <a:r>
              <a:rPr kumimoji="1" lang="ja-JP" altLang="en-US"/>
              <a:t>今後の予定</a:t>
            </a:r>
          </a:p>
        </p:txBody>
      </p:sp>
      <p:sp>
        <p:nvSpPr>
          <p:cNvPr id="3" name="コンテンツ プレースホルダー 2">
            <a:extLst>
              <a:ext uri="{FF2B5EF4-FFF2-40B4-BE49-F238E27FC236}">
                <a16:creationId xmlns:a16="http://schemas.microsoft.com/office/drawing/2014/main" id="{83E021CB-D1F0-D44B-9E02-37B7DCC02F87}"/>
              </a:ext>
            </a:extLst>
          </p:cNvPr>
          <p:cNvSpPr>
            <a:spLocks noGrp="1"/>
          </p:cNvSpPr>
          <p:nvPr>
            <p:ph idx="1"/>
          </p:nvPr>
        </p:nvSpPr>
        <p:spPr>
          <a:xfrm>
            <a:off x="677334" y="2160589"/>
            <a:ext cx="9495366" cy="3880773"/>
          </a:xfrm>
        </p:spPr>
        <p:txBody>
          <a:bodyPr>
            <a:normAutofit/>
          </a:bodyPr>
          <a:lstStyle/>
          <a:p>
            <a:r>
              <a:rPr lang="ja-JP" altLang="en-US" sz="2400"/>
              <a:t>ゴール：</a:t>
            </a:r>
            <a:r>
              <a:rPr lang="en-US" altLang="ja-JP" sz="2400" dirty="0"/>
              <a:t>M</a:t>
            </a:r>
            <a:r>
              <a:rPr lang="ja-JP" altLang="en-US" sz="2400"/>
              <a:t> ＆ </a:t>
            </a:r>
            <a:r>
              <a:rPr lang="en-US" altLang="ja-JP" sz="2400" dirty="0"/>
              <a:t>A</a:t>
            </a:r>
            <a:r>
              <a:rPr lang="ja-JP" altLang="en-US" sz="2400"/>
              <a:t>後の企業の成功（失敗）についての予測</a:t>
            </a:r>
            <a:endParaRPr lang="en-US" altLang="ja-JP" sz="2400" dirty="0"/>
          </a:p>
          <a:p>
            <a:endParaRPr lang="en-US" altLang="ja-JP" sz="2400" dirty="0"/>
          </a:p>
          <a:p>
            <a:r>
              <a:rPr lang="ja-JP" altLang="en-US" sz="2400"/>
              <a:t>サーベイ：今後は「買収の失敗と買収額、減損の関係」　　　</a:t>
            </a:r>
            <a:r>
              <a:rPr lang="en-US" altLang="ja-JP" sz="2400" dirty="0"/>
              <a:t>   </a:t>
            </a:r>
            <a:r>
              <a:rPr lang="ja-JP" altLang="en-US" sz="2400"/>
              <a:t>　</a:t>
            </a:r>
            <a:r>
              <a:rPr lang="en-US" altLang="ja-JP" sz="2400" dirty="0"/>
              <a:t> </a:t>
            </a:r>
            <a:r>
              <a:rPr lang="ja-JP" altLang="en-US" sz="2400"/>
              <a:t>  </a:t>
            </a:r>
            <a:r>
              <a:rPr lang="en-US" altLang="ja-JP" sz="2400" dirty="0"/>
              <a:t>   </a:t>
            </a:r>
          </a:p>
          <a:p>
            <a:pPr marL="0" indent="0">
              <a:buNone/>
            </a:pPr>
            <a:r>
              <a:rPr kumimoji="1" lang="en-US" altLang="ja-JP" sz="2400" dirty="0"/>
              <a:t>                    </a:t>
            </a:r>
            <a:r>
              <a:rPr kumimoji="1" lang="ja-JP" altLang="en-US" sz="2400"/>
              <a:t>レーティング予測・推薦系の論文</a:t>
            </a:r>
            <a:r>
              <a:rPr kumimoji="1" lang="en-US" altLang="ja-JP" sz="2400" dirty="0"/>
              <a:t>(</a:t>
            </a:r>
            <a:r>
              <a:rPr kumimoji="1" lang="ja-JP" altLang="en-US" sz="2400"/>
              <a:t>手法として）</a:t>
            </a:r>
            <a:endParaRPr kumimoji="1" lang="en-US" altLang="ja-JP" sz="2400" dirty="0"/>
          </a:p>
          <a:p>
            <a:pPr marL="0" indent="0">
              <a:buNone/>
            </a:pPr>
            <a:r>
              <a:rPr lang="ja-JP" altLang="en-US" sz="2400"/>
              <a:t>　　　　　　また、減損について</a:t>
            </a:r>
            <a:endParaRPr kumimoji="1" lang="en-US" altLang="ja-JP" sz="2400" dirty="0"/>
          </a:p>
          <a:p>
            <a:pPr marL="0" indent="0">
              <a:buNone/>
            </a:pPr>
            <a:endParaRPr lang="en-US" altLang="ja-JP" dirty="0"/>
          </a:p>
          <a:p>
            <a:r>
              <a:rPr kumimoji="1" lang="ja-JP" altLang="en-US" sz="2400"/>
              <a:t>実験：論理が固まってきたら、</a:t>
            </a:r>
            <a:r>
              <a:rPr lang="en-US" altLang="ja-JP" sz="2400" dirty="0"/>
              <a:t>M</a:t>
            </a:r>
            <a:r>
              <a:rPr lang="ja-JP" altLang="en-US" sz="2400"/>
              <a:t>＆</a:t>
            </a:r>
            <a:r>
              <a:rPr lang="en-US" altLang="ja-JP" sz="2400" dirty="0"/>
              <a:t>A</a:t>
            </a:r>
            <a:r>
              <a:rPr lang="ja-JP" altLang="en-US" sz="2400"/>
              <a:t>と</a:t>
            </a:r>
            <a:endParaRPr lang="en-US" altLang="ja-JP" sz="2400" dirty="0"/>
          </a:p>
          <a:p>
            <a:pPr marL="0" indent="0">
              <a:buNone/>
            </a:pPr>
            <a:r>
              <a:rPr lang="en-US" altLang="ja-JP" sz="2400" dirty="0"/>
              <a:t>              </a:t>
            </a:r>
            <a:r>
              <a:rPr lang="ja-JP" altLang="en-US" sz="2400"/>
              <a:t>プレミアム過払い・減損の関係</a:t>
            </a:r>
            <a:r>
              <a:rPr kumimoji="1" lang="ja-JP" altLang="en-US" sz="2400"/>
              <a:t>を予測してみる。</a:t>
            </a:r>
            <a:endParaRPr kumimoji="1" lang="en-US" altLang="ja-JP" sz="2400" dirty="0"/>
          </a:p>
        </p:txBody>
      </p:sp>
    </p:spTree>
    <p:extLst>
      <p:ext uri="{BB962C8B-B14F-4D97-AF65-F5344CB8AC3E}">
        <p14:creationId xmlns:p14="http://schemas.microsoft.com/office/powerpoint/2010/main" val="2066720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7F5BB3-7DAC-4246-8BDC-0A9B792B2671}"/>
              </a:ext>
            </a:extLst>
          </p:cNvPr>
          <p:cNvSpPr>
            <a:spLocks noGrp="1"/>
          </p:cNvSpPr>
          <p:nvPr>
            <p:ph type="title"/>
          </p:nvPr>
        </p:nvSpPr>
        <p:spPr/>
        <p:txBody>
          <a:bodyPr/>
          <a:lstStyle/>
          <a:p>
            <a:r>
              <a:rPr kumimoji="1" lang="ja-JP" altLang="en-US"/>
              <a:t>研究計画</a:t>
            </a:r>
          </a:p>
        </p:txBody>
      </p:sp>
      <p:sp>
        <p:nvSpPr>
          <p:cNvPr id="3" name="コンテンツ プレースホルダー 2">
            <a:extLst>
              <a:ext uri="{FF2B5EF4-FFF2-40B4-BE49-F238E27FC236}">
                <a16:creationId xmlns:a16="http://schemas.microsoft.com/office/drawing/2014/main" id="{7894AEB1-C9B8-9641-B0E7-B2DA915F0B08}"/>
              </a:ext>
            </a:extLst>
          </p:cNvPr>
          <p:cNvSpPr>
            <a:spLocks noGrp="1"/>
          </p:cNvSpPr>
          <p:nvPr>
            <p:ph idx="1"/>
          </p:nvPr>
        </p:nvSpPr>
        <p:spPr>
          <a:xfrm>
            <a:off x="677333" y="1930401"/>
            <a:ext cx="10345343" cy="4110962"/>
          </a:xfrm>
        </p:spPr>
        <p:txBody>
          <a:bodyPr/>
          <a:lstStyle/>
          <a:p>
            <a:r>
              <a:rPr kumimoji="1" lang="ja-JP" altLang="en-US" sz="2400"/>
              <a:t>テーマ：</a:t>
            </a:r>
            <a:r>
              <a:rPr lang="en-US" altLang="ja-JP" sz="2400" dirty="0"/>
              <a:t> M</a:t>
            </a:r>
            <a:r>
              <a:rPr lang="ja-JP" altLang="en-US" sz="2400"/>
              <a:t>＆</a:t>
            </a:r>
            <a:r>
              <a:rPr lang="en-US" altLang="ja-JP" sz="2400" dirty="0"/>
              <a:t>A</a:t>
            </a:r>
            <a:r>
              <a:rPr lang="ja-JP" altLang="en-US" sz="2400"/>
              <a:t>後の変化も加味した</a:t>
            </a:r>
            <a:r>
              <a:rPr lang="en-US" altLang="ja-JP" sz="2400" dirty="0"/>
              <a:t>M</a:t>
            </a:r>
            <a:r>
              <a:rPr lang="ja-JP" altLang="en-US" sz="2400"/>
              <a:t>＆</a:t>
            </a:r>
            <a:r>
              <a:rPr lang="en-US" altLang="ja-JP" sz="2400" dirty="0"/>
              <a:t>A</a:t>
            </a:r>
            <a:r>
              <a:rPr lang="ja-JP" altLang="en-US" sz="2400"/>
              <a:t>の予測</a:t>
            </a:r>
            <a:endParaRPr kumimoji="1" lang="en-US" altLang="ja-JP" sz="2400" dirty="0"/>
          </a:p>
          <a:p>
            <a:endParaRPr lang="en-US" altLang="ja-JP" dirty="0"/>
          </a:p>
          <a:p>
            <a:r>
              <a:rPr lang="ja-JP" altLang="en-US"/>
              <a:t>ゴール：</a:t>
            </a:r>
            <a:r>
              <a:rPr lang="en-US" altLang="ja-JP" dirty="0"/>
              <a:t>M</a:t>
            </a:r>
            <a:r>
              <a:rPr lang="ja-JP" altLang="en-US"/>
              <a:t>＆</a:t>
            </a:r>
            <a:r>
              <a:rPr lang="en-US" altLang="ja-JP" dirty="0"/>
              <a:t>A</a:t>
            </a:r>
            <a:r>
              <a:rPr lang="ja-JP" altLang="en-US"/>
              <a:t>の成功指標とは何かを定め、</a:t>
            </a:r>
            <a:endParaRPr lang="en-US" altLang="ja-JP" dirty="0"/>
          </a:p>
          <a:p>
            <a:pPr marL="0" indent="0">
              <a:buNone/>
            </a:pPr>
            <a:r>
              <a:rPr lang="en-US" altLang="ja-JP" dirty="0"/>
              <a:t>                   M</a:t>
            </a:r>
            <a:r>
              <a:rPr lang="ja-JP" altLang="en-US"/>
              <a:t>＆</a:t>
            </a:r>
            <a:r>
              <a:rPr lang="en-US" altLang="ja-JP" dirty="0"/>
              <a:t>A</a:t>
            </a:r>
            <a:r>
              <a:rPr lang="ja-JP" altLang="en-US"/>
              <a:t>後の指標についてのの変化の予測を行い、</a:t>
            </a:r>
            <a:endParaRPr lang="en-US" altLang="ja-JP" dirty="0"/>
          </a:p>
          <a:p>
            <a:pPr marL="0" indent="0">
              <a:buNone/>
            </a:pPr>
            <a:r>
              <a:rPr lang="en-US" altLang="ja-JP" dirty="0"/>
              <a:t>                   M</a:t>
            </a:r>
            <a:r>
              <a:rPr lang="ja-JP" altLang="en-US"/>
              <a:t>＆</a:t>
            </a:r>
            <a:r>
              <a:rPr lang="en-US" altLang="ja-JP" dirty="0"/>
              <a:t>A</a:t>
            </a:r>
            <a:r>
              <a:rPr lang="ja-JP" altLang="en-US"/>
              <a:t>の対象候補の推薦をする。</a:t>
            </a:r>
            <a:endParaRPr lang="en-US" altLang="ja-JP" dirty="0"/>
          </a:p>
          <a:p>
            <a:endParaRPr kumimoji="1" lang="en-US" altLang="ja-JP" dirty="0"/>
          </a:p>
          <a:p>
            <a:endParaRPr lang="en-US" altLang="ja-JP" dirty="0"/>
          </a:p>
          <a:p>
            <a:r>
              <a:rPr lang="ja-JP" altLang="en-US"/>
              <a:t>現在取り組んでいるところ</a:t>
            </a:r>
            <a:r>
              <a:rPr kumimoji="1" lang="ja-JP" altLang="en-US"/>
              <a:t>：</a:t>
            </a:r>
            <a:r>
              <a:rPr lang="en-US" altLang="ja-JP" dirty="0"/>
              <a:t>M</a:t>
            </a:r>
            <a:r>
              <a:rPr lang="ja-JP" altLang="en-US"/>
              <a:t>＆</a:t>
            </a:r>
            <a:r>
              <a:rPr lang="en-US" altLang="ja-JP" dirty="0"/>
              <a:t>A</a:t>
            </a:r>
            <a:r>
              <a:rPr lang="ja-JP" altLang="en-US"/>
              <a:t>の成功指標としての買収額プレミアム・減損の関係性</a:t>
            </a:r>
            <a:endParaRPr lang="en-US" altLang="ja-JP" dirty="0"/>
          </a:p>
          <a:p>
            <a:pPr marL="0" indent="0">
              <a:buNone/>
            </a:pPr>
            <a:r>
              <a:rPr lang="ja-JP" altLang="en-US"/>
              <a:t>　　　　　　　　　　　　　　</a:t>
            </a:r>
            <a:r>
              <a:rPr lang="en-US" altLang="ja-JP" dirty="0"/>
              <a:t> </a:t>
            </a:r>
            <a:r>
              <a:rPr lang="ja-JP" altLang="en-US"/>
              <a:t>についての深堀。</a:t>
            </a:r>
            <a:endParaRPr kumimoji="1" lang="ja-JP" altLang="en-US"/>
          </a:p>
        </p:txBody>
      </p:sp>
    </p:spTree>
    <p:extLst>
      <p:ext uri="{BB962C8B-B14F-4D97-AF65-F5344CB8AC3E}">
        <p14:creationId xmlns:p14="http://schemas.microsoft.com/office/powerpoint/2010/main" val="553008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71682A-077D-4F49-B686-3A0189EBB4BB}"/>
              </a:ext>
            </a:extLst>
          </p:cNvPr>
          <p:cNvSpPr>
            <a:spLocks noGrp="1"/>
          </p:cNvSpPr>
          <p:nvPr>
            <p:ph type="title"/>
          </p:nvPr>
        </p:nvSpPr>
        <p:spPr/>
        <p:txBody>
          <a:bodyPr/>
          <a:lstStyle/>
          <a:p>
            <a:r>
              <a:rPr kumimoji="1" lang="ja-JP" altLang="en-US"/>
              <a:t>構成</a:t>
            </a:r>
          </a:p>
        </p:txBody>
      </p:sp>
      <p:sp>
        <p:nvSpPr>
          <p:cNvPr id="3" name="コンテンツ プレースホルダー 2">
            <a:extLst>
              <a:ext uri="{FF2B5EF4-FFF2-40B4-BE49-F238E27FC236}">
                <a16:creationId xmlns:a16="http://schemas.microsoft.com/office/drawing/2014/main" id="{DBC896BB-6E6B-FE49-ADBD-E967861102F4}"/>
              </a:ext>
            </a:extLst>
          </p:cNvPr>
          <p:cNvSpPr>
            <a:spLocks noGrp="1"/>
          </p:cNvSpPr>
          <p:nvPr>
            <p:ph idx="1"/>
          </p:nvPr>
        </p:nvSpPr>
        <p:spPr>
          <a:xfrm>
            <a:off x="677334" y="1280161"/>
            <a:ext cx="8596668" cy="4761202"/>
          </a:xfrm>
        </p:spPr>
        <p:txBody>
          <a:bodyPr>
            <a:normAutofit lnSpcReduction="10000"/>
          </a:bodyPr>
          <a:lstStyle/>
          <a:p>
            <a:pPr marL="0" indent="0">
              <a:buNone/>
            </a:pPr>
            <a:endParaRPr kumimoji="1" lang="en-US" altLang="ja-JP" dirty="0"/>
          </a:p>
          <a:p>
            <a:r>
              <a:rPr kumimoji="1" lang="ja-JP" altLang="en-US" sz="2400"/>
              <a:t>背景</a:t>
            </a:r>
            <a:endParaRPr kumimoji="1" lang="en-US" altLang="ja-JP" sz="2400" dirty="0"/>
          </a:p>
          <a:p>
            <a:endParaRPr lang="en-US" altLang="ja-JP" sz="2400" dirty="0"/>
          </a:p>
          <a:p>
            <a:r>
              <a:rPr kumimoji="1" lang="ja-JP" altLang="en-US" sz="2400"/>
              <a:t>研究テーマ</a:t>
            </a:r>
            <a:endParaRPr kumimoji="1" lang="en-US" altLang="ja-JP" sz="2400" dirty="0"/>
          </a:p>
          <a:p>
            <a:endParaRPr lang="en-US" altLang="ja-JP" sz="2400" dirty="0"/>
          </a:p>
          <a:p>
            <a:r>
              <a:rPr kumimoji="1" lang="ja-JP" altLang="en-US" sz="2400"/>
              <a:t>先行研究</a:t>
            </a:r>
            <a:endParaRPr kumimoji="1" lang="en-US" altLang="ja-JP" sz="2400" dirty="0"/>
          </a:p>
          <a:p>
            <a:pPr marL="0" indent="0">
              <a:buNone/>
            </a:pPr>
            <a:endParaRPr lang="en-US" altLang="ja-JP" sz="2400" dirty="0"/>
          </a:p>
          <a:p>
            <a:r>
              <a:rPr lang="ja-JP" altLang="en-US" sz="2400"/>
              <a:t>今回の進捗</a:t>
            </a:r>
            <a:endParaRPr lang="en-US" altLang="ja-JP" sz="2400" dirty="0"/>
          </a:p>
          <a:p>
            <a:endParaRPr kumimoji="1" lang="en-US" altLang="ja-JP" sz="2400" dirty="0"/>
          </a:p>
          <a:p>
            <a:r>
              <a:rPr lang="ja-JP" altLang="en-US" sz="2400"/>
              <a:t>今後の予定</a:t>
            </a:r>
            <a:r>
              <a:rPr lang="en-US" altLang="ja-JP" sz="2400" dirty="0"/>
              <a:t>(</a:t>
            </a:r>
            <a:r>
              <a:rPr lang="ja-JP" altLang="en-US" sz="2400"/>
              <a:t>ゴール</a:t>
            </a:r>
            <a:r>
              <a:rPr lang="en-US" altLang="ja-JP" sz="2400" dirty="0"/>
              <a:t>)</a:t>
            </a:r>
            <a:endParaRPr kumimoji="1" lang="ja-JP" altLang="en-US" sz="2400"/>
          </a:p>
        </p:txBody>
      </p:sp>
    </p:spTree>
    <p:extLst>
      <p:ext uri="{BB962C8B-B14F-4D97-AF65-F5344CB8AC3E}">
        <p14:creationId xmlns:p14="http://schemas.microsoft.com/office/powerpoint/2010/main" val="385578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809EE6-D455-174C-8582-D25560CD12EC}"/>
              </a:ext>
            </a:extLst>
          </p:cNvPr>
          <p:cNvSpPr>
            <a:spLocks noGrp="1"/>
          </p:cNvSpPr>
          <p:nvPr>
            <p:ph type="title"/>
          </p:nvPr>
        </p:nvSpPr>
        <p:spPr/>
        <p:txBody>
          <a:bodyPr anchor="t">
            <a:normAutofit/>
          </a:bodyPr>
          <a:lstStyle/>
          <a:p>
            <a:r>
              <a:rPr kumimoji="1" lang="ja-JP" altLang="en-US" sz="3600"/>
              <a:t>背景</a:t>
            </a:r>
          </a:p>
        </p:txBody>
      </p:sp>
      <p:sp>
        <p:nvSpPr>
          <p:cNvPr id="3" name="コンテンツ プレースホルダー 2">
            <a:extLst>
              <a:ext uri="{FF2B5EF4-FFF2-40B4-BE49-F238E27FC236}">
                <a16:creationId xmlns:a16="http://schemas.microsoft.com/office/drawing/2014/main" id="{C10B9C31-9DF8-C74A-ADB2-2C1796890555}"/>
              </a:ext>
            </a:extLst>
          </p:cNvPr>
          <p:cNvSpPr>
            <a:spLocks noGrp="1"/>
          </p:cNvSpPr>
          <p:nvPr>
            <p:ph idx="1"/>
          </p:nvPr>
        </p:nvSpPr>
        <p:spPr>
          <a:xfrm>
            <a:off x="461204" y="1911214"/>
            <a:ext cx="4642812" cy="3749323"/>
          </a:xfrm>
        </p:spPr>
        <p:txBody>
          <a:bodyPr>
            <a:normAutofit/>
          </a:bodyPr>
          <a:lstStyle/>
          <a:p>
            <a:r>
              <a:rPr kumimoji="1" lang="en-US" altLang="ja-JP" sz="1800" dirty="0">
                <a:latin typeface="Arial" panose="020B0604020202020204" pitchFamily="34" charset="0"/>
                <a:cs typeface="Arial" panose="020B0604020202020204" pitchFamily="34" charset="0"/>
              </a:rPr>
              <a:t>M&amp;A</a:t>
            </a:r>
            <a:r>
              <a:rPr lang="ja-JP" altLang="en-US" sz="1800"/>
              <a:t>は、他社からの補完性を追求し、優位性を維持または拡大することが必要となっていく現代のビジネスにとって重要な役割を果たしている。</a:t>
            </a:r>
            <a:endParaRPr lang="en-US" altLang="ja-JP" sz="1800" dirty="0"/>
          </a:p>
          <a:p>
            <a:endParaRPr lang="en-US" altLang="ja-JP" sz="1800" dirty="0"/>
          </a:p>
          <a:p>
            <a:r>
              <a:rPr lang="ja-JP" altLang="en-US" sz="1800"/>
              <a:t>しかし、</a:t>
            </a:r>
            <a:r>
              <a:rPr lang="en-US" altLang="ja-JP" sz="1800" dirty="0">
                <a:latin typeface="Arial" panose="020B0604020202020204" pitchFamily="34" charset="0"/>
                <a:cs typeface="Arial" panose="020B0604020202020204" pitchFamily="34" charset="0"/>
              </a:rPr>
              <a:t> M&amp;A</a:t>
            </a:r>
            <a:r>
              <a:rPr lang="ja-JP" altLang="en-US" sz="1800"/>
              <a:t>の推薦は、</a:t>
            </a:r>
            <a:r>
              <a:rPr lang="en-US" altLang="ja-JP" sz="1800" dirty="0">
                <a:latin typeface="Arial" panose="020B0604020202020204" pitchFamily="34" charset="0"/>
                <a:cs typeface="Arial" panose="020B0604020202020204" pitchFamily="34" charset="0"/>
              </a:rPr>
              <a:t> </a:t>
            </a:r>
            <a:r>
              <a:rPr lang="ja-JP" altLang="en-US" sz="1800"/>
              <a:t>対象候補の経営状況など多種多様な要因を精査する必要があるため、すべての企業に対してその候補として網羅的に</a:t>
            </a:r>
            <a:r>
              <a:rPr lang="ja-JP" altLang="en-US"/>
              <a:t>検討</a:t>
            </a:r>
            <a:r>
              <a:rPr lang="ja-JP" altLang="en-US" sz="1800"/>
              <a:t>を行うことは時間・費用的に困難である。</a:t>
            </a:r>
            <a:endParaRPr lang="en-US" altLang="ja-JP" sz="1800" dirty="0"/>
          </a:p>
          <a:p>
            <a:endParaRPr kumimoji="1" lang="en-US" altLang="ja-JP" sz="1800" dirty="0"/>
          </a:p>
          <a:p>
            <a:endParaRPr kumimoji="1" lang="en-US" altLang="ja-JP" sz="1800" dirty="0"/>
          </a:p>
          <a:p>
            <a:pPr marL="0" indent="0">
              <a:buNone/>
            </a:pPr>
            <a:endParaRPr kumimoji="1" lang="ja-JP" altLang="en-US" sz="1800"/>
          </a:p>
        </p:txBody>
      </p:sp>
      <p:pic>
        <p:nvPicPr>
          <p:cNvPr id="4" name="図 3">
            <a:extLst>
              <a:ext uri="{FF2B5EF4-FFF2-40B4-BE49-F238E27FC236}">
                <a16:creationId xmlns:a16="http://schemas.microsoft.com/office/drawing/2014/main" id="{1E694262-FDAB-2740-B782-32B1140A09E8}"/>
              </a:ext>
            </a:extLst>
          </p:cNvPr>
          <p:cNvPicPr>
            <a:picLocks noChangeAspect="1"/>
          </p:cNvPicPr>
          <p:nvPr/>
        </p:nvPicPr>
        <p:blipFill>
          <a:blip r:embed="rId2"/>
          <a:stretch>
            <a:fillRect/>
          </a:stretch>
        </p:blipFill>
        <p:spPr>
          <a:xfrm>
            <a:off x="5108906" y="1270000"/>
            <a:ext cx="6900564" cy="3243262"/>
          </a:xfrm>
          <a:prstGeom prst="rect">
            <a:avLst/>
          </a:prstGeom>
        </p:spPr>
      </p:pic>
      <p:sp>
        <p:nvSpPr>
          <p:cNvPr id="5" name="テキスト ボックス 4">
            <a:extLst>
              <a:ext uri="{FF2B5EF4-FFF2-40B4-BE49-F238E27FC236}">
                <a16:creationId xmlns:a16="http://schemas.microsoft.com/office/drawing/2014/main" id="{0B667A9C-C3AC-1A41-9117-5C5F5F73C6A9}"/>
              </a:ext>
            </a:extLst>
          </p:cNvPr>
          <p:cNvSpPr txBox="1"/>
          <p:nvPr/>
        </p:nvSpPr>
        <p:spPr>
          <a:xfrm>
            <a:off x="6202710" y="4743450"/>
            <a:ext cx="5311956" cy="369332"/>
          </a:xfrm>
          <a:prstGeom prst="rect">
            <a:avLst/>
          </a:prstGeom>
          <a:noFill/>
        </p:spPr>
        <p:txBody>
          <a:bodyPr wrap="square" rtlCol="0">
            <a:spAutoFit/>
          </a:bodyPr>
          <a:lstStyle/>
          <a:p>
            <a:r>
              <a:rPr lang="en-US" altLang="ja-JP" dirty="0"/>
              <a:t>『2018</a:t>
            </a:r>
            <a:r>
              <a:rPr lang="ja-JP" altLang="en-US"/>
              <a:t>年版 中小企業白書</a:t>
            </a:r>
            <a:r>
              <a:rPr lang="en-US" altLang="ja-JP" dirty="0"/>
              <a:t>』</a:t>
            </a:r>
            <a:r>
              <a:rPr lang="ja-JP" altLang="en-US"/>
              <a:t>「</a:t>
            </a:r>
            <a:r>
              <a:rPr lang="en" altLang="ja-JP" dirty="0"/>
              <a:t>M&amp;A</a:t>
            </a:r>
            <a:r>
              <a:rPr lang="ja-JP" altLang="en-US"/>
              <a:t>件数の推移」</a:t>
            </a:r>
            <a:endParaRPr kumimoji="1" lang="ja-JP" altLang="en-US"/>
          </a:p>
        </p:txBody>
      </p:sp>
    </p:spTree>
    <p:extLst>
      <p:ext uri="{BB962C8B-B14F-4D97-AF65-F5344CB8AC3E}">
        <p14:creationId xmlns:p14="http://schemas.microsoft.com/office/powerpoint/2010/main" val="274096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809EE6-D455-174C-8582-D25560CD12EC}"/>
              </a:ext>
            </a:extLst>
          </p:cNvPr>
          <p:cNvSpPr>
            <a:spLocks noGrp="1"/>
          </p:cNvSpPr>
          <p:nvPr>
            <p:ph type="title"/>
          </p:nvPr>
        </p:nvSpPr>
        <p:spPr/>
        <p:txBody>
          <a:bodyPr/>
          <a:lstStyle/>
          <a:p>
            <a:r>
              <a:rPr lang="ja-JP" altLang="en-US"/>
              <a:t>研究テーマの方向性</a:t>
            </a:r>
            <a:endParaRPr kumimoji="1" lang="ja-JP" altLang="en-US"/>
          </a:p>
        </p:txBody>
      </p:sp>
      <p:sp>
        <p:nvSpPr>
          <p:cNvPr id="3" name="コンテンツ プレースホルダー 2">
            <a:extLst>
              <a:ext uri="{FF2B5EF4-FFF2-40B4-BE49-F238E27FC236}">
                <a16:creationId xmlns:a16="http://schemas.microsoft.com/office/drawing/2014/main" id="{C10B9C31-9DF8-C74A-ADB2-2C1796890555}"/>
              </a:ext>
            </a:extLst>
          </p:cNvPr>
          <p:cNvSpPr>
            <a:spLocks noGrp="1"/>
          </p:cNvSpPr>
          <p:nvPr>
            <p:ph idx="1"/>
          </p:nvPr>
        </p:nvSpPr>
        <p:spPr/>
        <p:txBody>
          <a:bodyPr/>
          <a:lstStyle/>
          <a:p>
            <a:r>
              <a:rPr lang="ja-JP" altLang="en-US" sz="3200" b="1">
                <a:latin typeface="Arial" panose="020B0604020202020204" pitchFamily="34" charset="0"/>
                <a:cs typeface="Arial" panose="020B0604020202020204" pitchFamily="34" charset="0"/>
              </a:rPr>
              <a:t>「</a:t>
            </a:r>
            <a:r>
              <a:rPr lang="en-US" altLang="ja-JP" sz="3200" b="1" dirty="0">
                <a:latin typeface="Arial" panose="020B0604020202020204" pitchFamily="34" charset="0"/>
                <a:cs typeface="Arial" panose="020B0604020202020204" pitchFamily="34" charset="0"/>
              </a:rPr>
              <a:t>M&amp;A</a:t>
            </a:r>
            <a:r>
              <a:rPr lang="ja-JP" altLang="en-US" sz="3200" b="1">
                <a:latin typeface="Arial" panose="020B0604020202020204" pitchFamily="34" charset="0"/>
                <a:cs typeface="Arial" panose="020B0604020202020204" pitchFamily="34" charset="0"/>
              </a:rPr>
              <a:t>の推薦を自動化したい」</a:t>
            </a:r>
            <a:endParaRPr lang="en-US" altLang="ja-JP" sz="3200" b="1" dirty="0">
              <a:latin typeface="Arial" panose="020B0604020202020204" pitchFamily="34" charset="0"/>
              <a:cs typeface="Arial" panose="020B0604020202020204" pitchFamily="34" charset="0"/>
            </a:endParaRPr>
          </a:p>
          <a:p>
            <a:endParaRPr lang="en-US" altLang="ja-JP" sz="2800" dirty="0">
              <a:latin typeface="Arial" panose="020B0604020202020204" pitchFamily="34" charset="0"/>
              <a:cs typeface="Arial" panose="020B0604020202020204" pitchFamily="34" charset="0"/>
            </a:endParaRPr>
          </a:p>
          <a:p>
            <a:r>
              <a:rPr lang="en-US" altLang="ja-JP" sz="2000" dirty="0">
                <a:latin typeface="Arial" panose="020B0604020202020204" pitchFamily="34" charset="0"/>
                <a:cs typeface="Arial" panose="020B0604020202020204" pitchFamily="34" charset="0"/>
              </a:rPr>
              <a:t>M&amp;A</a:t>
            </a:r>
            <a:r>
              <a:rPr lang="ja-JP" altLang="en-US" sz="2000"/>
              <a:t>そのものを予測するだけでなく、</a:t>
            </a:r>
            <a:r>
              <a:rPr lang="en-US" altLang="ja-JP" sz="2000" dirty="0">
                <a:latin typeface="Arial" panose="020B0604020202020204" pitchFamily="34" charset="0"/>
                <a:cs typeface="Arial" panose="020B0604020202020204" pitchFamily="34" charset="0"/>
              </a:rPr>
              <a:t> M&amp;A</a:t>
            </a:r>
            <a:r>
              <a:rPr lang="ja-JP" altLang="en-US" sz="2000">
                <a:latin typeface="Arial" panose="020B0604020202020204" pitchFamily="34" charset="0"/>
                <a:cs typeface="Arial" panose="020B0604020202020204" pitchFamily="34" charset="0"/>
              </a:rPr>
              <a:t>後の企業の変化（成功）を予測し、推薦への手がかりとしたい。</a:t>
            </a:r>
            <a:endParaRPr lang="en-US" altLang="ja-JP" sz="2000" dirty="0"/>
          </a:p>
        </p:txBody>
      </p:sp>
    </p:spTree>
    <p:extLst>
      <p:ext uri="{BB962C8B-B14F-4D97-AF65-F5344CB8AC3E}">
        <p14:creationId xmlns:p14="http://schemas.microsoft.com/office/powerpoint/2010/main" val="873044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32F1308-AA7F-A044-BAA7-DD74CDB200AF}"/>
              </a:ext>
            </a:extLst>
          </p:cNvPr>
          <p:cNvPicPr>
            <a:picLocks noChangeAspect="1"/>
          </p:cNvPicPr>
          <p:nvPr/>
        </p:nvPicPr>
        <p:blipFill>
          <a:blip r:embed="rId3"/>
          <a:stretch>
            <a:fillRect/>
          </a:stretch>
        </p:blipFill>
        <p:spPr>
          <a:xfrm>
            <a:off x="7238492" y="3113484"/>
            <a:ext cx="4953508" cy="3744516"/>
          </a:xfrm>
          <a:prstGeom prst="rect">
            <a:avLst/>
          </a:prstGeom>
        </p:spPr>
      </p:pic>
      <p:sp>
        <p:nvSpPr>
          <p:cNvPr id="2" name="タイトル 1">
            <a:extLst>
              <a:ext uri="{FF2B5EF4-FFF2-40B4-BE49-F238E27FC236}">
                <a16:creationId xmlns:a16="http://schemas.microsoft.com/office/drawing/2014/main" id="{1522F238-C5E7-2A4F-B6CF-DEC91CAA7C7D}"/>
              </a:ext>
            </a:extLst>
          </p:cNvPr>
          <p:cNvSpPr>
            <a:spLocks noGrp="1"/>
          </p:cNvSpPr>
          <p:nvPr>
            <p:ph type="title"/>
          </p:nvPr>
        </p:nvSpPr>
        <p:spPr/>
        <p:txBody>
          <a:bodyPr/>
          <a:lstStyle/>
          <a:p>
            <a:r>
              <a:rPr kumimoji="1" lang="ja-JP" altLang="en-US"/>
              <a:t>先行研究</a:t>
            </a:r>
            <a:r>
              <a:rPr kumimoji="1" lang="en-US" altLang="ja-JP" dirty="0"/>
              <a:t>(</a:t>
            </a:r>
            <a:r>
              <a:rPr kumimoji="1" lang="ja-JP" altLang="en-US"/>
              <a:t>紹介済み</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E92C242-CE4B-B445-AB24-FD1F94823229}"/>
              </a:ext>
            </a:extLst>
          </p:cNvPr>
          <p:cNvSpPr>
            <a:spLocks noGrp="1"/>
          </p:cNvSpPr>
          <p:nvPr>
            <p:ph idx="1"/>
          </p:nvPr>
        </p:nvSpPr>
        <p:spPr>
          <a:xfrm>
            <a:off x="677334" y="1328929"/>
            <a:ext cx="9076266" cy="4712434"/>
          </a:xfrm>
        </p:spPr>
        <p:txBody>
          <a:bodyPr>
            <a:normAutofit fontScale="92500" lnSpcReduction="10000"/>
          </a:bodyPr>
          <a:lstStyle/>
          <a:p>
            <a:r>
              <a:rPr lang="en-US" altLang="ja-JP" sz="2800" b="1" dirty="0">
                <a:latin typeface="Arial" panose="020B0604020202020204" pitchFamily="34" charset="0"/>
                <a:cs typeface="Arial" panose="020B0604020202020204" pitchFamily="34" charset="0"/>
              </a:rPr>
              <a:t>M&amp;A</a:t>
            </a:r>
            <a:r>
              <a:rPr lang="ja-JP" altLang="en-US" sz="2800" b="1"/>
              <a:t>後の業績変化を考慮した買収候補推薦のための内容ベースニューラル協調フィルタリング法</a:t>
            </a:r>
            <a:endParaRPr lang="en-US" altLang="ja-JP" sz="2800" b="1" dirty="0"/>
          </a:p>
          <a:p>
            <a:r>
              <a:rPr lang="ja-JP" altLang="en-US"/>
              <a:t>大知正直</a:t>
            </a:r>
            <a:r>
              <a:rPr lang="en-US" altLang="ja-JP" dirty="0"/>
              <a:t>, </a:t>
            </a:r>
            <a:r>
              <a:rPr lang="en" altLang="ja-JP" dirty="0"/>
              <a:t>et al.  </a:t>
            </a:r>
            <a:r>
              <a:rPr lang="en" altLang="ja-JP" i="1" dirty="0"/>
              <a:t>JSAI </a:t>
            </a:r>
            <a:r>
              <a:rPr lang="ja-JP" altLang="en-US" i="1"/>
              <a:t>大会論文集</a:t>
            </a:r>
            <a:r>
              <a:rPr lang="ja-JP" altLang="en-US"/>
              <a:t> </a:t>
            </a:r>
            <a:r>
              <a:rPr lang="en-US" altLang="ja-JP" dirty="0"/>
              <a:t>2018 (2018): 1</a:t>
            </a:r>
            <a:r>
              <a:rPr lang="en" altLang="ja-JP" dirty="0"/>
              <a:t>E204-1E204.</a:t>
            </a:r>
          </a:p>
          <a:p>
            <a:r>
              <a:rPr lang="ja-JP" altLang="en-US" sz="2000"/>
              <a:t>概要：「</a:t>
            </a:r>
            <a:r>
              <a:rPr lang="en-US" altLang="ja-JP" sz="2000" dirty="0">
                <a:latin typeface="Arial" panose="020B0604020202020204" pitchFamily="34" charset="0"/>
                <a:cs typeface="Arial" panose="020B0604020202020204" pitchFamily="34" charset="0"/>
              </a:rPr>
              <a:t>M&amp;A</a:t>
            </a:r>
            <a:r>
              <a:rPr lang="ja-JP" altLang="en-US" sz="2000"/>
              <a:t>」および</a:t>
            </a:r>
            <a:endParaRPr lang="en-US" altLang="ja-JP" sz="2000" dirty="0"/>
          </a:p>
          <a:p>
            <a:pPr marL="0" indent="0">
              <a:buNone/>
            </a:pPr>
            <a:r>
              <a:rPr lang="en-US" altLang="ja-JP" sz="2000" dirty="0"/>
              <a:t>  </a:t>
            </a:r>
            <a:r>
              <a:rPr lang="ja-JP" altLang="en-US" sz="2000"/>
              <a:t>「</a:t>
            </a:r>
            <a:r>
              <a:rPr lang="en-US" altLang="ja-JP" sz="2000" dirty="0">
                <a:latin typeface="Arial" panose="020B0604020202020204" pitchFamily="34" charset="0"/>
                <a:cs typeface="Arial" panose="020B0604020202020204" pitchFamily="34" charset="0"/>
              </a:rPr>
              <a:t>M&amp;A</a:t>
            </a:r>
            <a:r>
              <a:rPr lang="ja-JP" altLang="en-US" sz="2000"/>
              <a:t>後の買収者・被買収者の売上高の増減」を予測</a:t>
            </a:r>
            <a:endParaRPr lang="en-US" altLang="ja-JP" sz="2000" dirty="0"/>
          </a:p>
          <a:p>
            <a:r>
              <a:rPr lang="en-US" altLang="ja-JP" sz="2000" dirty="0">
                <a:latin typeface="Arial" panose="020B0604020202020204" pitchFamily="34" charset="0"/>
                <a:cs typeface="Arial" panose="020B0604020202020204" pitchFamily="34" charset="0"/>
              </a:rPr>
              <a:t>M&amp;A</a:t>
            </a:r>
            <a:r>
              <a:rPr lang="ja-JP" altLang="en-US" sz="2000"/>
              <a:t>そのものは一定の精度で予測できた。</a:t>
            </a:r>
            <a:endParaRPr lang="en-US" altLang="ja-JP" sz="2000" dirty="0"/>
          </a:p>
          <a:p>
            <a:pPr marL="0" indent="0">
              <a:buNone/>
            </a:pPr>
            <a:r>
              <a:rPr lang="en-US" altLang="ja-JP" sz="2000" dirty="0"/>
              <a:t>   </a:t>
            </a:r>
            <a:r>
              <a:rPr lang="ja-JP" altLang="en-US" sz="2000"/>
              <a:t>（閾値の取り方によるが、</a:t>
            </a:r>
            <a:r>
              <a:rPr lang="en-US" altLang="ja-JP" sz="2000" dirty="0"/>
              <a:t>F</a:t>
            </a:r>
            <a:r>
              <a:rPr lang="ja-JP" altLang="en-US" sz="2000"/>
              <a:t>値が最高になるように取ると、</a:t>
            </a:r>
            <a:endParaRPr lang="en-US" altLang="ja-JP" sz="2000" dirty="0"/>
          </a:p>
          <a:p>
            <a:pPr marL="0" indent="0">
              <a:buNone/>
            </a:pPr>
            <a:r>
              <a:rPr lang="en-US" altLang="ja-JP" sz="2000" dirty="0"/>
              <a:t>     F</a:t>
            </a:r>
            <a:r>
              <a:rPr lang="ja-JP" altLang="en-US" sz="2000"/>
              <a:t>値</a:t>
            </a:r>
            <a:r>
              <a:rPr lang="en-US" altLang="ja-JP" sz="2000" dirty="0"/>
              <a:t>=0.613)</a:t>
            </a:r>
          </a:p>
          <a:p>
            <a:r>
              <a:rPr lang="ja-JP" altLang="en-US" sz="2000">
                <a:latin typeface="Arial" panose="020B0604020202020204" pitchFamily="34" charset="0"/>
                <a:cs typeface="Arial" panose="020B0604020202020204" pitchFamily="34" charset="0"/>
              </a:rPr>
              <a:t>成功指標としては売上高の変化を用いたが</a:t>
            </a:r>
            <a:endParaRPr lang="en-US" altLang="ja-JP" sz="2000" dirty="0">
              <a:latin typeface="Arial" panose="020B0604020202020204" pitchFamily="34" charset="0"/>
              <a:cs typeface="Arial" panose="020B0604020202020204" pitchFamily="34" charset="0"/>
            </a:endParaRPr>
          </a:p>
          <a:p>
            <a:pPr marL="0" indent="0">
              <a:buNone/>
            </a:pPr>
            <a:r>
              <a:rPr lang="en-US" altLang="ja-JP" sz="2000" dirty="0">
                <a:latin typeface="Arial" panose="020B0604020202020204" pitchFamily="34" charset="0"/>
                <a:cs typeface="Arial" panose="020B0604020202020204" pitchFamily="34" charset="0"/>
              </a:rPr>
              <a:t>     </a:t>
            </a:r>
            <a:r>
              <a:rPr lang="ja-JP" altLang="en-US" sz="2000">
                <a:latin typeface="Arial" panose="020B0604020202020204" pitchFamily="34" charset="0"/>
                <a:cs typeface="Arial" panose="020B0604020202020204" pitchFamily="34" charset="0"/>
              </a:rPr>
              <a:t>こちらについては精度が出なかった。</a:t>
            </a:r>
            <a:endParaRPr lang="en-US" altLang="ja-JP" sz="2000" dirty="0">
              <a:latin typeface="Arial" panose="020B0604020202020204" pitchFamily="34" charset="0"/>
              <a:cs typeface="Arial" panose="020B0604020202020204" pitchFamily="34" charset="0"/>
            </a:endParaRPr>
          </a:p>
          <a:p>
            <a:pPr marL="0" indent="0">
              <a:buNone/>
            </a:pPr>
            <a:r>
              <a:rPr lang="en-US" altLang="ja-JP" sz="2000" dirty="0"/>
              <a:t>     </a:t>
            </a:r>
            <a:r>
              <a:rPr lang="ja-JP" altLang="en-US" sz="2000"/>
              <a:t>→成功指標として適切でない可能性が考えられた。</a:t>
            </a:r>
            <a:endParaRPr lang="en-US" altLang="ja-JP" sz="2000" dirty="0"/>
          </a:p>
          <a:p>
            <a:pPr marL="0" indent="0">
              <a:buNone/>
            </a:pPr>
            <a:r>
              <a:rPr lang="ja-JP" altLang="en-US" sz="2000"/>
              <a:t>　</a:t>
            </a:r>
            <a:r>
              <a:rPr lang="en-US" altLang="ja-JP" sz="2000" dirty="0"/>
              <a:t>   </a:t>
            </a:r>
            <a:r>
              <a:rPr lang="ja-JP" altLang="en-US" sz="2000"/>
              <a:t>（景気などの要因が大きく予測が難しい）</a:t>
            </a:r>
          </a:p>
          <a:p>
            <a:pPr marL="0" indent="0">
              <a:buNone/>
            </a:pPr>
            <a:endParaRPr lang="en-US" altLang="ja-JP" sz="2000" dirty="0"/>
          </a:p>
          <a:p>
            <a:endParaRPr lang="en-US" altLang="ja-JP" dirty="0"/>
          </a:p>
          <a:p>
            <a:endParaRPr lang="en-US" altLang="ja-JP" dirty="0"/>
          </a:p>
          <a:p>
            <a:pPr marL="0" indent="0">
              <a:buNone/>
            </a:pPr>
            <a:endParaRPr lang="en-US" altLang="ja-JP" dirty="0"/>
          </a:p>
          <a:p>
            <a:endParaRPr lang="en-US" altLang="ja-JP" dirty="0"/>
          </a:p>
          <a:p>
            <a:pPr marL="0" indent="0">
              <a:buNone/>
            </a:pPr>
            <a:endParaRPr kumimoji="1" lang="en" altLang="ja-JP" dirty="0"/>
          </a:p>
          <a:p>
            <a:pPr marL="0" indent="0">
              <a:buNone/>
            </a:pPr>
            <a:endParaRPr lang="en" altLang="ja-JP" dirty="0"/>
          </a:p>
          <a:p>
            <a:endParaRPr kumimoji="1" lang="en-US" altLang="ja-JP" dirty="0"/>
          </a:p>
        </p:txBody>
      </p:sp>
      <p:sp>
        <p:nvSpPr>
          <p:cNvPr id="5" name="右中かっこ 4">
            <a:extLst>
              <a:ext uri="{FF2B5EF4-FFF2-40B4-BE49-F238E27FC236}">
                <a16:creationId xmlns:a16="http://schemas.microsoft.com/office/drawing/2014/main" id="{7A474EBF-B843-0643-8BD8-60566E9F761E}"/>
              </a:ext>
            </a:extLst>
          </p:cNvPr>
          <p:cNvSpPr/>
          <p:nvPr/>
        </p:nvSpPr>
        <p:spPr>
          <a:xfrm>
            <a:off x="11222058" y="5821680"/>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右中かっこ 5">
            <a:extLst>
              <a:ext uri="{FF2B5EF4-FFF2-40B4-BE49-F238E27FC236}">
                <a16:creationId xmlns:a16="http://schemas.microsoft.com/office/drawing/2014/main" id="{17032BD9-EFDF-BF46-BAC5-14FD1694EE4F}"/>
              </a:ext>
            </a:extLst>
          </p:cNvPr>
          <p:cNvSpPr/>
          <p:nvPr/>
        </p:nvSpPr>
        <p:spPr>
          <a:xfrm>
            <a:off x="10949262" y="4401312"/>
            <a:ext cx="133266" cy="11826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右中かっこ 6">
            <a:extLst>
              <a:ext uri="{FF2B5EF4-FFF2-40B4-BE49-F238E27FC236}">
                <a16:creationId xmlns:a16="http://schemas.microsoft.com/office/drawing/2014/main" id="{3A68CC90-EBE1-EE49-80EA-EED4D08753F6}"/>
              </a:ext>
            </a:extLst>
          </p:cNvPr>
          <p:cNvSpPr/>
          <p:nvPr/>
        </p:nvSpPr>
        <p:spPr>
          <a:xfrm>
            <a:off x="11244240" y="3877056"/>
            <a:ext cx="133266" cy="3619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BE6C900-1402-4448-8B98-1C26751DE94D}"/>
              </a:ext>
            </a:extLst>
          </p:cNvPr>
          <p:cNvSpPr txBox="1"/>
          <p:nvPr/>
        </p:nvSpPr>
        <p:spPr>
          <a:xfrm>
            <a:off x="11472672" y="6094214"/>
            <a:ext cx="719328" cy="369332"/>
          </a:xfrm>
          <a:prstGeom prst="rect">
            <a:avLst/>
          </a:prstGeom>
          <a:noFill/>
        </p:spPr>
        <p:txBody>
          <a:bodyPr wrap="square" rtlCol="0">
            <a:spAutoFit/>
          </a:bodyPr>
          <a:lstStyle/>
          <a:p>
            <a:r>
              <a:rPr kumimoji="1" lang="en-US" altLang="ja-JP" dirty="0"/>
              <a:t>3</a:t>
            </a:r>
            <a:r>
              <a:rPr kumimoji="1" lang="ja-JP" altLang="en-US"/>
              <a:t>層</a:t>
            </a:r>
          </a:p>
        </p:txBody>
      </p:sp>
      <p:sp>
        <p:nvSpPr>
          <p:cNvPr id="9" name="テキスト ボックス 8">
            <a:extLst>
              <a:ext uri="{FF2B5EF4-FFF2-40B4-BE49-F238E27FC236}">
                <a16:creationId xmlns:a16="http://schemas.microsoft.com/office/drawing/2014/main" id="{4B79AA2F-8B3B-FA46-AE7D-7CFF6BEF1842}"/>
              </a:ext>
            </a:extLst>
          </p:cNvPr>
          <p:cNvSpPr txBox="1"/>
          <p:nvPr/>
        </p:nvSpPr>
        <p:spPr>
          <a:xfrm>
            <a:off x="11155002" y="4817888"/>
            <a:ext cx="719328" cy="369332"/>
          </a:xfrm>
          <a:prstGeom prst="rect">
            <a:avLst/>
          </a:prstGeom>
          <a:noFill/>
        </p:spPr>
        <p:txBody>
          <a:bodyPr wrap="square" rtlCol="0">
            <a:spAutoFit/>
          </a:bodyPr>
          <a:lstStyle/>
          <a:p>
            <a:r>
              <a:rPr kumimoji="1" lang="en-US" altLang="ja-JP" dirty="0"/>
              <a:t>3</a:t>
            </a:r>
            <a:r>
              <a:rPr kumimoji="1" lang="ja-JP" altLang="en-US"/>
              <a:t>層</a:t>
            </a:r>
          </a:p>
        </p:txBody>
      </p:sp>
      <p:sp>
        <p:nvSpPr>
          <p:cNvPr id="10" name="テキスト ボックス 9">
            <a:extLst>
              <a:ext uri="{FF2B5EF4-FFF2-40B4-BE49-F238E27FC236}">
                <a16:creationId xmlns:a16="http://schemas.microsoft.com/office/drawing/2014/main" id="{D5DE358A-612B-0946-B5EB-C14E868FA38A}"/>
              </a:ext>
            </a:extLst>
          </p:cNvPr>
          <p:cNvSpPr txBox="1"/>
          <p:nvPr/>
        </p:nvSpPr>
        <p:spPr>
          <a:xfrm>
            <a:off x="11466576" y="3873353"/>
            <a:ext cx="719328" cy="369332"/>
          </a:xfrm>
          <a:prstGeom prst="rect">
            <a:avLst/>
          </a:prstGeom>
          <a:noFill/>
        </p:spPr>
        <p:txBody>
          <a:bodyPr wrap="square" rtlCol="0">
            <a:spAutoFit/>
          </a:bodyPr>
          <a:lstStyle/>
          <a:p>
            <a:r>
              <a:rPr kumimoji="1" lang="en-US" altLang="ja-JP" dirty="0"/>
              <a:t>1</a:t>
            </a:r>
            <a:r>
              <a:rPr kumimoji="1" lang="ja-JP" altLang="en-US"/>
              <a:t>層</a:t>
            </a:r>
          </a:p>
        </p:txBody>
      </p:sp>
    </p:spTree>
    <p:extLst>
      <p:ext uri="{BB962C8B-B14F-4D97-AF65-F5344CB8AC3E}">
        <p14:creationId xmlns:p14="http://schemas.microsoft.com/office/powerpoint/2010/main" val="1975422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F8DF3C-8DFA-5243-8094-7E6F26192EFE}"/>
              </a:ext>
            </a:extLst>
          </p:cNvPr>
          <p:cNvSpPr>
            <a:spLocks noGrp="1"/>
          </p:cNvSpPr>
          <p:nvPr>
            <p:ph type="title"/>
          </p:nvPr>
        </p:nvSpPr>
        <p:spPr/>
        <p:txBody>
          <a:bodyPr/>
          <a:lstStyle/>
          <a:p>
            <a:r>
              <a:rPr kumimoji="1" lang="ja-JP" altLang="en-US"/>
              <a:t>先行研究（紹介済み）</a:t>
            </a:r>
          </a:p>
        </p:txBody>
      </p:sp>
      <p:sp>
        <p:nvSpPr>
          <p:cNvPr id="3" name="コンテンツ プレースホルダー 2">
            <a:extLst>
              <a:ext uri="{FF2B5EF4-FFF2-40B4-BE49-F238E27FC236}">
                <a16:creationId xmlns:a16="http://schemas.microsoft.com/office/drawing/2014/main" id="{A2BCF12A-849D-7347-850B-78C60CAE5F7C}"/>
              </a:ext>
            </a:extLst>
          </p:cNvPr>
          <p:cNvSpPr>
            <a:spLocks noGrp="1"/>
          </p:cNvSpPr>
          <p:nvPr>
            <p:ph idx="1"/>
          </p:nvPr>
        </p:nvSpPr>
        <p:spPr/>
        <p:txBody>
          <a:bodyPr>
            <a:normAutofit/>
          </a:bodyPr>
          <a:lstStyle/>
          <a:p>
            <a:r>
              <a:rPr lang="en" altLang="ja-JP" b="1" dirty="0"/>
              <a:t>A Supervised Approach to Predict Company Acquisition with Factual and Topic Features Using Profiles and News Articles on TechCrunch </a:t>
            </a:r>
          </a:p>
          <a:p>
            <a:pPr marL="0" indent="0">
              <a:buNone/>
            </a:pPr>
            <a:r>
              <a:rPr lang="ja-JP" altLang="en-US" b="1"/>
              <a:t>　　</a:t>
            </a:r>
            <a:r>
              <a:rPr lang="ja-JP" altLang="en-US"/>
              <a:t>トピック特徴量も用いた</a:t>
            </a:r>
            <a:r>
              <a:rPr lang="en-US" altLang="ja-JP" dirty="0"/>
              <a:t>IT</a:t>
            </a:r>
            <a:r>
              <a:rPr lang="ja-JP" altLang="en-US"/>
              <a:t>ベンチャーの買収予測</a:t>
            </a:r>
            <a:endParaRPr lang="en-US" altLang="ja-JP" dirty="0"/>
          </a:p>
          <a:p>
            <a:pPr marL="0" indent="0">
              <a:buNone/>
            </a:pPr>
            <a:r>
              <a:rPr lang="ja-JP" altLang="en-US"/>
              <a:t>　　ベンチャーにとっては買収されること自体が成功としていた。</a:t>
            </a:r>
            <a:endParaRPr lang="en-US" altLang="ja-JP" dirty="0"/>
          </a:p>
          <a:p>
            <a:pPr marL="0" indent="0">
              <a:buNone/>
            </a:pPr>
            <a:r>
              <a:rPr lang="ja-JP" altLang="en-US"/>
              <a:t>　　</a:t>
            </a:r>
            <a:endParaRPr lang="en-US" altLang="ja-JP" b="1" dirty="0"/>
          </a:p>
          <a:p>
            <a:r>
              <a:rPr lang="en" altLang="ja-JP" b="1" dirty="0"/>
              <a:t>Forecasting the Price of the Candidate in M&amp;A Based on Multiple-Kernel SVMR</a:t>
            </a:r>
          </a:p>
          <a:p>
            <a:pPr marL="0" indent="0">
              <a:buNone/>
            </a:pPr>
            <a:r>
              <a:rPr lang="ja-JP" altLang="en-US" b="1"/>
              <a:t>　　</a:t>
            </a:r>
            <a:r>
              <a:rPr lang="ja-JP" altLang="en-US"/>
              <a:t>買収時の価格予測（オーバーフィッティング気味）</a:t>
            </a:r>
            <a:endParaRPr lang="en-US" altLang="ja-JP" dirty="0"/>
          </a:p>
          <a:p>
            <a:pPr marL="0" indent="0">
              <a:buNone/>
            </a:pPr>
            <a:r>
              <a:rPr lang="ja-JP" altLang="en-US"/>
              <a:t>　　買収時の価格も成功と関わってくるのではないかと考えた。</a:t>
            </a:r>
            <a:br>
              <a:rPr lang="en" altLang="ja-JP" dirty="0"/>
            </a:br>
            <a:endParaRPr kumimoji="1" lang="ja-JP" altLang="en-US"/>
          </a:p>
        </p:txBody>
      </p:sp>
    </p:spTree>
    <p:extLst>
      <p:ext uri="{BB962C8B-B14F-4D97-AF65-F5344CB8AC3E}">
        <p14:creationId xmlns:p14="http://schemas.microsoft.com/office/powerpoint/2010/main" val="2555483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CE769-7F58-DD41-9855-EA135D0428FA}"/>
              </a:ext>
            </a:extLst>
          </p:cNvPr>
          <p:cNvSpPr>
            <a:spLocks noGrp="1"/>
          </p:cNvSpPr>
          <p:nvPr>
            <p:ph type="title"/>
          </p:nvPr>
        </p:nvSpPr>
        <p:spPr/>
        <p:txBody>
          <a:bodyPr/>
          <a:lstStyle/>
          <a:p>
            <a:r>
              <a:rPr kumimoji="1" lang="ja-JP" altLang="en-US"/>
              <a:t>代替となる成功指標</a:t>
            </a:r>
          </a:p>
        </p:txBody>
      </p:sp>
      <p:sp>
        <p:nvSpPr>
          <p:cNvPr id="3" name="コンテンツ プレースホルダー 2">
            <a:extLst>
              <a:ext uri="{FF2B5EF4-FFF2-40B4-BE49-F238E27FC236}">
                <a16:creationId xmlns:a16="http://schemas.microsoft.com/office/drawing/2014/main" id="{D028703A-67CF-814C-B590-B0E7BF109090}"/>
              </a:ext>
            </a:extLst>
          </p:cNvPr>
          <p:cNvSpPr>
            <a:spLocks noGrp="1"/>
          </p:cNvSpPr>
          <p:nvPr>
            <p:ph idx="1"/>
          </p:nvPr>
        </p:nvSpPr>
        <p:spPr>
          <a:xfrm>
            <a:off x="677333" y="1534887"/>
            <a:ext cx="10012834" cy="4713514"/>
          </a:xfrm>
        </p:spPr>
        <p:txBody>
          <a:bodyPr>
            <a:normAutofit/>
          </a:bodyPr>
          <a:lstStyle/>
          <a:p>
            <a:r>
              <a:rPr lang="ja-JP" altLang="en-US" sz="2800"/>
              <a:t>売上高などの指標は景気の影響を受けやすく予測が難しい。</a:t>
            </a:r>
            <a:endParaRPr kumimoji="1" lang="en-US" altLang="ja-JP" sz="2800" dirty="0"/>
          </a:p>
          <a:p>
            <a:r>
              <a:rPr lang="en-US" altLang="ja-JP" sz="2800" dirty="0"/>
              <a:t>SDGs</a:t>
            </a:r>
            <a:r>
              <a:rPr lang="ja-JP" altLang="en-US" sz="2800"/>
              <a:t>への貢献、</a:t>
            </a:r>
            <a:r>
              <a:rPr lang="en-US" altLang="ja-JP" sz="2800" dirty="0"/>
              <a:t> ESG</a:t>
            </a:r>
            <a:r>
              <a:rPr lang="ja-JP" altLang="en-US" sz="2800"/>
              <a:t>リスク、ビジネスリスク、</a:t>
            </a:r>
            <a:r>
              <a:rPr lang="en-US" altLang="ja-JP" sz="2800" dirty="0"/>
              <a:t>               SNS</a:t>
            </a:r>
            <a:r>
              <a:rPr lang="ja-JP" altLang="en-US" sz="2800"/>
              <a:t>上での評価、適切な額での買収、減損（失敗）などの</a:t>
            </a:r>
            <a:r>
              <a:rPr lang="en-US" altLang="ja-JP" sz="2800" dirty="0"/>
              <a:t>  </a:t>
            </a:r>
            <a:r>
              <a:rPr lang="ja-JP" altLang="en-US" sz="2800"/>
              <a:t>予測を考えた。</a:t>
            </a:r>
            <a:endParaRPr lang="en-US" altLang="ja-JP" sz="2800" dirty="0"/>
          </a:p>
          <a:p>
            <a:endParaRPr lang="en-US" altLang="ja-JP" sz="2800" dirty="0"/>
          </a:p>
          <a:p>
            <a:r>
              <a:rPr lang="ja-JP" altLang="en-US" sz="2300"/>
              <a:t>前々回：</a:t>
            </a:r>
            <a:r>
              <a:rPr kumimoji="1" lang="en-US" altLang="ja-JP" sz="2300" dirty="0"/>
              <a:t>ESG</a:t>
            </a:r>
            <a:r>
              <a:rPr kumimoji="1" lang="ja-JP" altLang="en-US" sz="2300"/>
              <a:t>評価</a:t>
            </a:r>
            <a:r>
              <a:rPr kumimoji="1" lang="en-US" altLang="ja-JP" sz="2300" dirty="0"/>
              <a:t>(</a:t>
            </a:r>
            <a:r>
              <a:rPr kumimoji="1" lang="en-US" altLang="ja-JP" sz="2300" dirty="0" err="1"/>
              <a:t>RepRisk</a:t>
            </a:r>
            <a:r>
              <a:rPr kumimoji="1" lang="en-US" altLang="ja-JP" sz="2300" dirty="0"/>
              <a:t>)</a:t>
            </a:r>
            <a:r>
              <a:rPr lang="ja-JP" altLang="en-US" sz="2300"/>
              <a:t>→</a:t>
            </a:r>
            <a:r>
              <a:rPr kumimoji="1" lang="ja-JP" altLang="en-US" sz="2300"/>
              <a:t>変化が乏しく十分な指標とは言い切れない</a:t>
            </a:r>
            <a:endParaRPr kumimoji="1" lang="en-US" altLang="ja-JP" sz="2300" dirty="0"/>
          </a:p>
          <a:p>
            <a:r>
              <a:rPr lang="ja-JP" altLang="en-US" sz="2300"/>
              <a:t>前回：大きな減損が</a:t>
            </a:r>
            <a:r>
              <a:rPr lang="en-US" altLang="ja-JP" sz="2300" dirty="0"/>
              <a:t>M&amp;A</a:t>
            </a:r>
            <a:r>
              <a:rPr lang="ja-JP" altLang="en-US" sz="2300"/>
              <a:t>の失敗と結びつく傾向がみられた</a:t>
            </a:r>
            <a:endParaRPr kumimoji="1" lang="en-US" altLang="ja-JP" sz="2300" dirty="0"/>
          </a:p>
          <a:p>
            <a:r>
              <a:rPr lang="ja-JP" altLang="en-US" sz="2300"/>
              <a:t>今回：買収額のプレミアム・減損の関係性について調べた。</a:t>
            </a:r>
            <a:endParaRPr kumimoji="1" lang="en-US" altLang="ja-JP" sz="2300" dirty="0"/>
          </a:p>
        </p:txBody>
      </p:sp>
    </p:spTree>
    <p:extLst>
      <p:ext uri="{BB962C8B-B14F-4D97-AF65-F5344CB8AC3E}">
        <p14:creationId xmlns:p14="http://schemas.microsoft.com/office/powerpoint/2010/main" val="385625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920F5B-9B92-D04E-94AA-DBC0A14AA5B8}"/>
              </a:ext>
            </a:extLst>
          </p:cNvPr>
          <p:cNvSpPr>
            <a:spLocks noGrp="1"/>
          </p:cNvSpPr>
          <p:nvPr>
            <p:ph type="title"/>
          </p:nvPr>
        </p:nvSpPr>
        <p:spPr/>
        <p:txBody>
          <a:bodyPr/>
          <a:lstStyle/>
          <a:p>
            <a:r>
              <a:rPr kumimoji="1" lang="ja-JP" altLang="en-US"/>
              <a:t>買収額についての調査</a:t>
            </a:r>
          </a:p>
        </p:txBody>
      </p:sp>
      <p:sp>
        <p:nvSpPr>
          <p:cNvPr id="3" name="コンテンツ プレースホルダー 2">
            <a:extLst>
              <a:ext uri="{FF2B5EF4-FFF2-40B4-BE49-F238E27FC236}">
                <a16:creationId xmlns:a16="http://schemas.microsoft.com/office/drawing/2014/main" id="{C2655E9F-DCE6-1F40-A088-56DDD0EA4B8B}"/>
              </a:ext>
            </a:extLst>
          </p:cNvPr>
          <p:cNvSpPr>
            <a:spLocks noGrp="1"/>
          </p:cNvSpPr>
          <p:nvPr>
            <p:ph idx="1"/>
          </p:nvPr>
        </p:nvSpPr>
        <p:spPr>
          <a:xfrm>
            <a:off x="166255" y="1512917"/>
            <a:ext cx="12369337" cy="4528446"/>
          </a:xfrm>
        </p:spPr>
        <p:txBody>
          <a:bodyPr>
            <a:normAutofit/>
          </a:bodyPr>
          <a:lstStyle/>
          <a:p>
            <a:r>
              <a:rPr lang="en-US" altLang="ja-JP" sz="2400" dirty="0"/>
              <a:t>2009~2018</a:t>
            </a:r>
            <a:r>
              <a:rPr lang="ja-JP" altLang="en-US" sz="2400"/>
              <a:t>年の日本企業同士の買収</a:t>
            </a:r>
            <a:r>
              <a:rPr lang="en-US" altLang="ja-JP" sz="2400" dirty="0"/>
              <a:t>120</a:t>
            </a:r>
            <a:r>
              <a:rPr lang="ja-JP" altLang="en-US" sz="2400"/>
              <a:t>件</a:t>
            </a:r>
            <a:r>
              <a:rPr lang="ja-JP" altLang="en-US" sz="2000"/>
              <a:t>に対し、</a:t>
            </a:r>
            <a:endParaRPr lang="en-US" altLang="ja-JP" sz="2000" dirty="0"/>
          </a:p>
          <a:p>
            <a:r>
              <a:rPr lang="ja-JP" altLang="en-US" sz="2400"/>
              <a:t>「</a:t>
            </a:r>
            <a:r>
              <a:rPr lang="en-US" altLang="ja-JP" sz="2400" dirty="0"/>
              <a:t>(</a:t>
            </a:r>
            <a:r>
              <a:rPr lang="ja-JP" altLang="en-US" sz="2400"/>
              <a:t>買収額</a:t>
            </a:r>
            <a:r>
              <a:rPr lang="en-US" altLang="ja-JP" sz="2400" dirty="0"/>
              <a:t>)</a:t>
            </a:r>
            <a:r>
              <a:rPr lang="ja-JP" altLang="en-US" sz="2400"/>
              <a:t> </a:t>
            </a:r>
            <a:r>
              <a:rPr lang="en-US" altLang="ja-JP" sz="2400" dirty="0"/>
              <a:t>/(</a:t>
            </a:r>
            <a:r>
              <a:rPr lang="ja-JP" altLang="en-US" sz="2400"/>
              <a:t>被買収純資産額</a:t>
            </a:r>
            <a:r>
              <a:rPr lang="en-US" altLang="ja-JP" sz="2400" dirty="0"/>
              <a:t>×</a:t>
            </a:r>
            <a:r>
              <a:rPr lang="ja-JP" altLang="en-US" sz="2400"/>
              <a:t>買収比率</a:t>
            </a:r>
            <a:r>
              <a:rPr lang="en-US" altLang="ja-JP" sz="2400" dirty="0"/>
              <a:t>)</a:t>
            </a:r>
            <a:r>
              <a:rPr lang="ja-JP" altLang="en-US" sz="2400"/>
              <a:t>」</a:t>
            </a:r>
            <a:r>
              <a:rPr lang="ja-JP" altLang="en-US" sz="1600"/>
              <a:t>の比率を算出。</a:t>
            </a:r>
            <a:endParaRPr lang="en-US" altLang="ja-JP" sz="1600" dirty="0"/>
          </a:p>
          <a:p>
            <a:r>
              <a:rPr lang="en-US" altLang="ja-JP" dirty="0"/>
              <a:t>(</a:t>
            </a:r>
            <a:r>
              <a:rPr lang="ja-JP" altLang="en-US"/>
              <a:t>注：純資産額は買収年度の値）</a:t>
            </a:r>
            <a:endParaRPr lang="en-US" altLang="ja-JP" dirty="0"/>
          </a:p>
          <a:p>
            <a:endParaRPr kumimoji="1" lang="en-US" altLang="ja-JP" sz="2400" dirty="0"/>
          </a:p>
          <a:p>
            <a:r>
              <a:rPr lang="ja-JP" altLang="en-US" sz="2400"/>
              <a:t>多くは１付近に集中したが、</a:t>
            </a:r>
            <a:endParaRPr lang="en-US" altLang="ja-JP" sz="2400" dirty="0"/>
          </a:p>
          <a:p>
            <a:pPr marL="0" indent="0">
              <a:buNone/>
            </a:pPr>
            <a:r>
              <a:rPr lang="ja-JP" altLang="en-US" sz="2400"/>
              <a:t>　かなり大きな比率となる買収が一定数存在。</a:t>
            </a:r>
            <a:endParaRPr lang="en-US" altLang="ja-JP" sz="2400" dirty="0"/>
          </a:p>
        </p:txBody>
      </p:sp>
      <p:pic>
        <p:nvPicPr>
          <p:cNvPr id="9" name="図 8" descr="スクリーンショットの画面&#10;&#10;自動的に生成された説明">
            <a:extLst>
              <a:ext uri="{FF2B5EF4-FFF2-40B4-BE49-F238E27FC236}">
                <a16:creationId xmlns:a16="http://schemas.microsoft.com/office/drawing/2014/main" id="{FD3F248B-5654-1541-9A12-87D3C07091E7}"/>
              </a:ext>
            </a:extLst>
          </p:cNvPr>
          <p:cNvPicPr>
            <a:picLocks noChangeAspect="1"/>
          </p:cNvPicPr>
          <p:nvPr/>
        </p:nvPicPr>
        <p:blipFill>
          <a:blip r:embed="rId2"/>
          <a:stretch>
            <a:fillRect/>
          </a:stretch>
        </p:blipFill>
        <p:spPr>
          <a:xfrm>
            <a:off x="6946900" y="2160589"/>
            <a:ext cx="5245100" cy="3619500"/>
          </a:xfrm>
          <a:prstGeom prst="rect">
            <a:avLst/>
          </a:prstGeom>
        </p:spPr>
      </p:pic>
    </p:spTree>
    <p:extLst>
      <p:ext uri="{BB962C8B-B14F-4D97-AF65-F5344CB8AC3E}">
        <p14:creationId xmlns:p14="http://schemas.microsoft.com/office/powerpoint/2010/main" val="1648214827"/>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1793</Words>
  <Application>Microsoft Macintosh PowerPoint</Application>
  <PresentationFormat>ワイド画面</PresentationFormat>
  <Paragraphs>229</Paragraphs>
  <Slides>16</Slides>
  <Notes>6</Notes>
  <HiddenSlides>2</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メイリオ</vt:lpstr>
      <vt:lpstr>游ゴシック</vt:lpstr>
      <vt:lpstr>Arial</vt:lpstr>
      <vt:lpstr>Trebuchet MS</vt:lpstr>
      <vt:lpstr>Wingdings 3</vt:lpstr>
      <vt:lpstr>ファセット</vt:lpstr>
      <vt:lpstr>ミーティング資料</vt:lpstr>
      <vt:lpstr>研究計画</vt:lpstr>
      <vt:lpstr>構成</vt:lpstr>
      <vt:lpstr>背景</vt:lpstr>
      <vt:lpstr>研究テーマの方向性</vt:lpstr>
      <vt:lpstr>先行研究(紹介済み)</vt:lpstr>
      <vt:lpstr>先行研究（紹介済み）</vt:lpstr>
      <vt:lpstr>代替となる成功指標</vt:lpstr>
      <vt:lpstr>買収額についての調査</vt:lpstr>
      <vt:lpstr>「前回」買収額についての調査：事例</vt:lpstr>
      <vt:lpstr>「前回」減損についての調査</vt:lpstr>
      <vt:lpstr>買収プレミアムと減損</vt:lpstr>
      <vt:lpstr>補：減損についての調査：グローバル</vt:lpstr>
      <vt:lpstr>原因：会計基準？</vt:lpstr>
      <vt:lpstr>イギリスでの買収額のプレミアムと減損の関係</vt:lpstr>
      <vt:lpstr>今後の予定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デロイトミーティング資料</dc:title>
  <dc:creator>樋口　旺秀</dc:creator>
  <cp:lastModifiedBy>樋口　旺秀</cp:lastModifiedBy>
  <cp:revision>14</cp:revision>
  <dcterms:created xsi:type="dcterms:W3CDTF">2020-04-23T00:06:52Z</dcterms:created>
  <dcterms:modified xsi:type="dcterms:W3CDTF">2020-04-23T09:28:07Z</dcterms:modified>
</cp:coreProperties>
</file>