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handoutMasterIdLst>
    <p:handoutMasterId r:id="rId40"/>
  </p:handoutMasterIdLst>
  <p:sldIdLst>
    <p:sldId id="258" r:id="rId2"/>
    <p:sldId id="285" r:id="rId3"/>
    <p:sldId id="296" r:id="rId4"/>
    <p:sldId id="295" r:id="rId5"/>
    <p:sldId id="308" r:id="rId6"/>
    <p:sldId id="324" r:id="rId7"/>
    <p:sldId id="325" r:id="rId8"/>
    <p:sldId id="269" r:id="rId9"/>
    <p:sldId id="292" r:id="rId10"/>
    <p:sldId id="274" r:id="rId11"/>
    <p:sldId id="260" r:id="rId12"/>
    <p:sldId id="264" r:id="rId13"/>
    <p:sldId id="304" r:id="rId14"/>
    <p:sldId id="262" r:id="rId15"/>
    <p:sldId id="263" r:id="rId16"/>
    <p:sldId id="326" r:id="rId17"/>
    <p:sldId id="275" r:id="rId18"/>
    <p:sldId id="306" r:id="rId19"/>
    <p:sldId id="314" r:id="rId20"/>
    <p:sldId id="310" r:id="rId21"/>
    <p:sldId id="311" r:id="rId22"/>
    <p:sldId id="276" r:id="rId23"/>
    <p:sldId id="309" r:id="rId24"/>
    <p:sldId id="281" r:id="rId25"/>
    <p:sldId id="307" r:id="rId26"/>
    <p:sldId id="290" r:id="rId27"/>
    <p:sldId id="313" r:id="rId28"/>
    <p:sldId id="277" r:id="rId29"/>
    <p:sldId id="301" r:id="rId30"/>
    <p:sldId id="283" r:id="rId31"/>
    <p:sldId id="323" r:id="rId32"/>
    <p:sldId id="315" r:id="rId33"/>
    <p:sldId id="321" r:id="rId34"/>
    <p:sldId id="320" r:id="rId35"/>
    <p:sldId id="317" r:id="rId36"/>
    <p:sldId id="318" r:id="rId37"/>
    <p:sldId id="319" r:id="rId3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41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9"/>
  </p:normalViewPr>
  <p:slideViewPr>
    <p:cSldViewPr snapToGrid="0" snapToObjects="1" showGuides="1">
      <p:cViewPr>
        <p:scale>
          <a:sx n="100" d="100"/>
          <a:sy n="100" d="100"/>
        </p:scale>
        <p:origin x="1000" y="256"/>
      </p:cViewPr>
      <p:guideLst>
        <p:guide orient="horz" pos="2183"/>
        <p:guide pos="41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Workbook1" TargetMode="External"/><Relationship Id="rId4" Type="http://schemas.openxmlformats.org/officeDocument/2006/relationships/chartUserShapes" Target="../drawings/drawing1.xml"/><Relationship Id="rId1" Type="http://schemas.microsoft.com/office/2011/relationships/chartStyle" Target="style1.xml"/><Relationship Id="rId2"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Workbook1"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Workbook1"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Workbook1"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Users/yoshiokaryuya/research/codes/experiment/neural/for_check1218.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Users/yoshiokaryuya/research/codes/experiment/sceval%20(Autosav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Sheet1!$F$9</c:f>
              <c:strCache>
                <c:ptCount val="1"/>
                <c:pt idx="0">
                  <c:v>Sustainability</c:v>
                </c:pt>
              </c:strCache>
            </c:strRef>
          </c:tx>
          <c:spPr>
            <a:solidFill>
              <a:schemeClr val="accent1"/>
            </a:solidFill>
            <a:ln>
              <a:noFill/>
            </a:ln>
            <a:effectLst/>
          </c:spPr>
          <c:invertIfNegative val="0"/>
          <c:dPt>
            <c:idx val="0"/>
            <c:invertIfNegative val="0"/>
            <c:bubble3D val="0"/>
            <c:spPr>
              <a:solidFill>
                <a:schemeClr val="accent1">
                  <a:lumMod val="40000"/>
                  <a:lumOff val="60000"/>
                </a:schemeClr>
              </a:solidFill>
              <a:ln>
                <a:noFill/>
              </a:ln>
              <a:effectLst/>
            </c:spPr>
          </c:dPt>
          <c:cat>
            <c:strRef>
              <c:f>Sheet1!$E$10:$E$12</c:f>
              <c:strCache>
                <c:ptCount val="3"/>
                <c:pt idx="0">
                  <c:v>5年</c:v>
                </c:pt>
                <c:pt idx="1">
                  <c:v>10年</c:v>
                </c:pt>
                <c:pt idx="2">
                  <c:v>20年</c:v>
                </c:pt>
              </c:strCache>
            </c:strRef>
          </c:cat>
          <c:val>
            <c:numRef>
              <c:f>Sheet1!$F$10:$F$12</c:f>
              <c:numCache>
                <c:formatCode>General</c:formatCode>
                <c:ptCount val="3"/>
                <c:pt idx="0">
                  <c:v>-0.07</c:v>
                </c:pt>
                <c:pt idx="1">
                  <c:v>0.89</c:v>
                </c:pt>
                <c:pt idx="2">
                  <c:v>0.97</c:v>
                </c:pt>
              </c:numCache>
            </c:numRef>
          </c:val>
        </c:ser>
        <c:ser>
          <c:idx val="1"/>
          <c:order val="1"/>
          <c:tx>
            <c:strRef>
              <c:f>Sheet1!$G$9</c:f>
              <c:strCache>
                <c:ptCount val="1"/>
                <c:pt idx="0">
                  <c:v>Service science</c:v>
                </c:pt>
              </c:strCache>
            </c:strRef>
          </c:tx>
          <c:spPr>
            <a:solidFill>
              <a:schemeClr val="accent2"/>
            </a:solidFill>
            <a:ln>
              <a:noFill/>
            </a:ln>
            <a:effectLst/>
          </c:spPr>
          <c:invertIfNegative val="0"/>
          <c:dPt>
            <c:idx val="0"/>
            <c:invertIfNegative val="0"/>
            <c:bubble3D val="0"/>
            <c:spPr>
              <a:solidFill>
                <a:schemeClr val="accent2">
                  <a:lumMod val="40000"/>
                  <a:lumOff val="60000"/>
                </a:schemeClr>
              </a:solidFill>
              <a:ln>
                <a:noFill/>
              </a:ln>
              <a:effectLst/>
            </c:spPr>
          </c:dPt>
          <c:cat>
            <c:strRef>
              <c:f>Sheet1!$E$10:$E$12</c:f>
              <c:strCache>
                <c:ptCount val="3"/>
                <c:pt idx="0">
                  <c:v>5年</c:v>
                </c:pt>
                <c:pt idx="1">
                  <c:v>10年</c:v>
                </c:pt>
                <c:pt idx="2">
                  <c:v>20年</c:v>
                </c:pt>
              </c:strCache>
            </c:strRef>
          </c:cat>
          <c:val>
            <c:numRef>
              <c:f>Sheet1!$G$10:$G$12</c:f>
              <c:numCache>
                <c:formatCode>General</c:formatCode>
                <c:ptCount val="3"/>
                <c:pt idx="0">
                  <c:v>-0.07</c:v>
                </c:pt>
                <c:pt idx="1">
                  <c:v>0.84</c:v>
                </c:pt>
                <c:pt idx="2">
                  <c:v>0.98</c:v>
                </c:pt>
              </c:numCache>
            </c:numRef>
          </c:val>
        </c:ser>
        <c:ser>
          <c:idx val="2"/>
          <c:order val="2"/>
          <c:tx>
            <c:strRef>
              <c:f>Sheet1!$H$9</c:f>
              <c:strCache>
                <c:ptCount val="1"/>
                <c:pt idx="0">
                  <c:v>Solar cell</c:v>
                </c:pt>
              </c:strCache>
            </c:strRef>
          </c:tx>
          <c:spPr>
            <a:solidFill>
              <a:schemeClr val="accent6"/>
            </a:solidFill>
            <a:ln>
              <a:noFill/>
            </a:ln>
            <a:effectLst/>
          </c:spPr>
          <c:invertIfNegative val="0"/>
          <c:dPt>
            <c:idx val="0"/>
            <c:invertIfNegative val="0"/>
            <c:bubble3D val="0"/>
            <c:spPr>
              <a:solidFill>
                <a:schemeClr val="accent6">
                  <a:lumMod val="40000"/>
                  <a:lumOff val="60000"/>
                </a:schemeClr>
              </a:solidFill>
              <a:ln>
                <a:noFill/>
              </a:ln>
              <a:effectLst/>
            </c:spPr>
          </c:dPt>
          <c:cat>
            <c:strRef>
              <c:f>Sheet1!$E$10:$E$12</c:f>
              <c:strCache>
                <c:ptCount val="3"/>
                <c:pt idx="0">
                  <c:v>5年</c:v>
                </c:pt>
                <c:pt idx="1">
                  <c:v>10年</c:v>
                </c:pt>
                <c:pt idx="2">
                  <c:v>20年</c:v>
                </c:pt>
              </c:strCache>
            </c:strRef>
          </c:cat>
          <c:val>
            <c:numRef>
              <c:f>Sheet1!$H$10:$H$12</c:f>
              <c:numCache>
                <c:formatCode>General</c:formatCode>
                <c:ptCount val="3"/>
                <c:pt idx="0">
                  <c:v>-0.12</c:v>
                </c:pt>
                <c:pt idx="1">
                  <c:v>0.86</c:v>
                </c:pt>
                <c:pt idx="2">
                  <c:v>0.93</c:v>
                </c:pt>
              </c:numCache>
            </c:numRef>
          </c:val>
        </c:ser>
        <c:ser>
          <c:idx val="3"/>
          <c:order val="3"/>
          <c:tx>
            <c:strRef>
              <c:f>Sheet1!$I$9</c:f>
              <c:strCache>
                <c:ptCount val="1"/>
                <c:pt idx="0">
                  <c:v>Neural network</c:v>
                </c:pt>
              </c:strCache>
            </c:strRef>
          </c:tx>
          <c:spPr>
            <a:solidFill>
              <a:schemeClr val="accent4"/>
            </a:solidFill>
            <a:ln>
              <a:noFill/>
            </a:ln>
            <a:effectLst/>
          </c:spPr>
          <c:invertIfNegative val="0"/>
          <c:dPt>
            <c:idx val="0"/>
            <c:invertIfNegative val="0"/>
            <c:bubble3D val="0"/>
            <c:spPr>
              <a:solidFill>
                <a:schemeClr val="accent4">
                  <a:lumMod val="40000"/>
                  <a:lumOff val="60000"/>
                </a:schemeClr>
              </a:solidFill>
              <a:ln>
                <a:noFill/>
              </a:ln>
              <a:effectLst/>
            </c:spPr>
          </c:dPt>
          <c:cat>
            <c:strRef>
              <c:f>Sheet1!$E$10:$E$12</c:f>
              <c:strCache>
                <c:ptCount val="3"/>
                <c:pt idx="0">
                  <c:v>5年</c:v>
                </c:pt>
                <c:pt idx="1">
                  <c:v>10年</c:v>
                </c:pt>
                <c:pt idx="2">
                  <c:v>20年</c:v>
                </c:pt>
              </c:strCache>
            </c:strRef>
          </c:cat>
          <c:val>
            <c:numRef>
              <c:f>Sheet1!$I$10:$I$12</c:f>
              <c:numCache>
                <c:formatCode>General</c:formatCode>
                <c:ptCount val="3"/>
                <c:pt idx="0">
                  <c:v>-0.09</c:v>
                </c:pt>
                <c:pt idx="1">
                  <c:v>0.82</c:v>
                </c:pt>
                <c:pt idx="2">
                  <c:v>0.0</c:v>
                </c:pt>
              </c:numCache>
            </c:numRef>
          </c:val>
        </c:ser>
        <c:dLbls>
          <c:showLegendKey val="0"/>
          <c:showVal val="0"/>
          <c:showCatName val="0"/>
          <c:showSerName val="0"/>
          <c:showPercent val="0"/>
          <c:showBubbleSize val="0"/>
        </c:dLbls>
        <c:gapWidth val="219"/>
        <c:overlap val="-27"/>
        <c:axId val="1714387312"/>
        <c:axId val="1593786032"/>
      </c:barChart>
      <c:catAx>
        <c:axId val="171438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93786032"/>
        <c:crossesAt val="0.0"/>
        <c:auto val="1"/>
        <c:lblAlgn val="ctr"/>
        <c:lblOffset val="100"/>
        <c:noMultiLvlLbl val="0"/>
      </c:catAx>
      <c:valAx>
        <c:axId val="1593786032"/>
        <c:scaling>
          <c:orientation val="minMax"/>
          <c:max val="1.0"/>
          <c:min val="-0.2"/>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714387312"/>
        <c:crosses val="autoZero"/>
        <c:crossBetween val="between"/>
        <c:majorUnit val="0.2"/>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val>
            <c:numRef>
              <c:f>Sheet1!$B$8:$B$11</c:f>
              <c:numCache>
                <c:formatCode>General</c:formatCode>
                <c:ptCount val="4"/>
                <c:pt idx="0">
                  <c:v>0.7</c:v>
                </c:pt>
                <c:pt idx="1">
                  <c:v>0.718</c:v>
                </c:pt>
                <c:pt idx="2">
                  <c:v>0.724</c:v>
                </c:pt>
                <c:pt idx="3">
                  <c:v>0.765</c:v>
                </c:pt>
              </c:numCache>
            </c:numRef>
          </c:val>
        </c:ser>
        <c:dLbls>
          <c:showLegendKey val="0"/>
          <c:showVal val="0"/>
          <c:showCatName val="0"/>
          <c:showSerName val="0"/>
          <c:showPercent val="0"/>
          <c:showBubbleSize val="0"/>
        </c:dLbls>
        <c:gapWidth val="219"/>
        <c:overlap val="-27"/>
        <c:axId val="1233460224"/>
        <c:axId val="1233284224"/>
      </c:barChart>
      <c:catAx>
        <c:axId val="1233460224"/>
        <c:scaling>
          <c:orientation val="minMax"/>
        </c:scaling>
        <c:delete val="1"/>
        <c:axPos val="b"/>
        <c:majorTickMark val="none"/>
        <c:minorTickMark val="none"/>
        <c:tickLblPos val="nextTo"/>
        <c:crossAx val="1233284224"/>
        <c:crosses val="autoZero"/>
        <c:auto val="1"/>
        <c:lblAlgn val="ctr"/>
        <c:lblOffset val="100"/>
        <c:noMultiLvlLbl val="0"/>
      </c:catAx>
      <c:valAx>
        <c:axId val="1233284224"/>
        <c:scaling>
          <c:orientation val="minMax"/>
          <c:max val="0.8"/>
          <c:min val="0.65"/>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33460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Pt>
            <c:idx val="2"/>
            <c:invertIfNegative val="0"/>
            <c:bubble3D val="0"/>
            <c:spPr>
              <a:solidFill>
                <a:schemeClr val="accent1">
                  <a:lumMod val="20000"/>
                  <a:lumOff val="80000"/>
                </a:schemeClr>
              </a:solidFill>
              <a:ln>
                <a:noFill/>
              </a:ln>
              <a:effectLst/>
            </c:spPr>
          </c:dPt>
          <c:dPt>
            <c:idx val="3"/>
            <c:invertIfNegative val="0"/>
            <c:bubble3D val="0"/>
            <c:spPr>
              <a:solidFill>
                <a:schemeClr val="accent1">
                  <a:lumMod val="20000"/>
                  <a:lumOff val="80000"/>
                </a:schemeClr>
              </a:solidFill>
              <a:ln>
                <a:noFill/>
              </a:ln>
              <a:effectLst/>
            </c:spPr>
          </c:dPt>
          <c:val>
            <c:numRef>
              <c:f>Sheet1!$D$8:$D$11</c:f>
              <c:numCache>
                <c:formatCode>General</c:formatCode>
                <c:ptCount val="4"/>
                <c:pt idx="0">
                  <c:v>0.734</c:v>
                </c:pt>
                <c:pt idx="1">
                  <c:v>0.772</c:v>
                </c:pt>
                <c:pt idx="2">
                  <c:v>0.72</c:v>
                </c:pt>
                <c:pt idx="3">
                  <c:v>0.714</c:v>
                </c:pt>
              </c:numCache>
            </c:numRef>
          </c:val>
        </c:ser>
        <c:dLbls>
          <c:showLegendKey val="0"/>
          <c:showVal val="0"/>
          <c:showCatName val="0"/>
          <c:showSerName val="0"/>
          <c:showPercent val="0"/>
          <c:showBubbleSize val="0"/>
        </c:dLbls>
        <c:gapWidth val="219"/>
        <c:overlap val="-27"/>
        <c:axId val="1240308752"/>
        <c:axId val="1240310528"/>
      </c:barChart>
      <c:catAx>
        <c:axId val="1240308752"/>
        <c:scaling>
          <c:orientation val="minMax"/>
        </c:scaling>
        <c:delete val="1"/>
        <c:axPos val="b"/>
        <c:majorTickMark val="none"/>
        <c:minorTickMark val="none"/>
        <c:tickLblPos val="nextTo"/>
        <c:crossAx val="1240310528"/>
        <c:crosses val="autoZero"/>
        <c:auto val="1"/>
        <c:lblAlgn val="ctr"/>
        <c:lblOffset val="100"/>
        <c:noMultiLvlLbl val="0"/>
      </c:catAx>
      <c:valAx>
        <c:axId val="1240310528"/>
        <c:scaling>
          <c:orientation val="minMax"/>
          <c:max val="0.8"/>
          <c:min val="0.65"/>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40308752"/>
        <c:crosses val="autoZero"/>
        <c:crossBetween val="between"/>
        <c:majorUnit val="0.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c:f>
              <c:strCache>
                <c:ptCount val="1"/>
                <c:pt idx="0">
                  <c:v>組割合</c:v>
                </c:pt>
              </c:strCache>
            </c:strRef>
          </c:tx>
          <c:spPr>
            <a:solidFill>
              <a:schemeClr val="accent2"/>
            </a:solidFill>
            <a:ln>
              <a:noFill/>
            </a:ln>
            <a:effectLst/>
          </c:spPr>
          <c:invertIfNegative val="0"/>
          <c:val>
            <c:numRef>
              <c:f>Sheet1!$C$2:$C$4</c:f>
              <c:numCache>
                <c:formatCode>General</c:formatCode>
                <c:ptCount val="3"/>
                <c:pt idx="0">
                  <c:v>0.32</c:v>
                </c:pt>
                <c:pt idx="1">
                  <c:v>0.449</c:v>
                </c:pt>
                <c:pt idx="2">
                  <c:v>0.512</c:v>
                </c:pt>
              </c:numCache>
            </c:numRef>
          </c:val>
        </c:ser>
        <c:dLbls>
          <c:showLegendKey val="0"/>
          <c:showVal val="0"/>
          <c:showCatName val="0"/>
          <c:showSerName val="0"/>
          <c:showPercent val="0"/>
          <c:showBubbleSize val="0"/>
        </c:dLbls>
        <c:gapWidth val="219"/>
        <c:overlap val="-27"/>
        <c:axId val="1671035632"/>
        <c:axId val="1489879040"/>
      </c:barChart>
      <c:catAx>
        <c:axId val="1671035632"/>
        <c:scaling>
          <c:orientation val="minMax"/>
        </c:scaling>
        <c:delete val="1"/>
        <c:axPos val="b"/>
        <c:majorTickMark val="none"/>
        <c:minorTickMark val="none"/>
        <c:tickLblPos val="nextTo"/>
        <c:crossAx val="1489879040"/>
        <c:crosses val="autoZero"/>
        <c:auto val="1"/>
        <c:lblAlgn val="ctr"/>
        <c:lblOffset val="100"/>
        <c:noMultiLvlLbl val="0"/>
      </c:catAx>
      <c:valAx>
        <c:axId val="148987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671035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ja-JP" sz="2000" smtClean="0"/>
              <a:t>Solar cell</a:t>
            </a:r>
            <a:endParaRPr lang="en-US" sz="2000" dirty="0"/>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lumMod val="40000"/>
                  <a:lumOff val="60000"/>
                </a:schemeClr>
              </a:solidFill>
              <a:ln>
                <a:noFill/>
              </a:ln>
              <a:effectLst/>
            </c:spPr>
          </c:dPt>
          <c:dPt>
            <c:idx val="1"/>
            <c:invertIfNegative val="0"/>
            <c:bubble3D val="0"/>
            <c:spPr>
              <a:solidFill>
                <a:schemeClr val="accent1">
                  <a:lumMod val="40000"/>
                  <a:lumOff val="60000"/>
                </a:schemeClr>
              </a:solidFill>
              <a:ln>
                <a:noFill/>
              </a:ln>
              <a:effectLst/>
            </c:spPr>
          </c:dPt>
          <c:dPt>
            <c:idx val="2"/>
            <c:invertIfNegative val="0"/>
            <c:bubble3D val="0"/>
            <c:spPr>
              <a:solidFill>
                <a:schemeClr val="accent1">
                  <a:lumMod val="40000"/>
                  <a:lumOff val="60000"/>
                </a:schemeClr>
              </a:solidFill>
              <a:ln>
                <a:noFill/>
              </a:ln>
              <a:effectLst/>
            </c:spPr>
          </c:dPt>
          <c:dPt>
            <c:idx val="3"/>
            <c:invertIfNegative val="0"/>
            <c:bubble3D val="0"/>
            <c:spPr>
              <a:solidFill>
                <a:schemeClr val="accent2"/>
              </a:solidFill>
              <a:ln>
                <a:noFill/>
              </a:ln>
              <a:effectLst/>
            </c:spPr>
          </c:dPt>
          <c:cat>
            <c:strRef>
              <c:f>Sheet1!$B$14:$B$17</c:f>
              <c:strCache>
                <c:ptCount val="4"/>
                <c:pt idx="0">
                  <c:v>引用</c:v>
                </c:pt>
                <c:pt idx="1">
                  <c:v>特徴語</c:v>
                </c:pt>
                <c:pt idx="2">
                  <c:v>著者</c:v>
                </c:pt>
                <c:pt idx="3">
                  <c:v>全体</c:v>
                </c:pt>
              </c:strCache>
            </c:strRef>
          </c:cat>
          <c:val>
            <c:numRef>
              <c:f>Sheet1!$C$14:$C$17</c:f>
              <c:numCache>
                <c:formatCode>General</c:formatCode>
                <c:ptCount val="4"/>
                <c:pt idx="0">
                  <c:v>0.161</c:v>
                </c:pt>
                <c:pt idx="1">
                  <c:v>0.364</c:v>
                </c:pt>
                <c:pt idx="2">
                  <c:v>0.673</c:v>
                </c:pt>
                <c:pt idx="3">
                  <c:v>0.7</c:v>
                </c:pt>
              </c:numCache>
            </c:numRef>
          </c:val>
        </c:ser>
        <c:dLbls>
          <c:showLegendKey val="0"/>
          <c:showVal val="0"/>
          <c:showCatName val="0"/>
          <c:showSerName val="0"/>
          <c:showPercent val="0"/>
          <c:showBubbleSize val="0"/>
        </c:dLbls>
        <c:gapWidth val="219"/>
        <c:overlap val="-27"/>
        <c:axId val="1671167952"/>
        <c:axId val="1671170272"/>
      </c:barChart>
      <c:catAx>
        <c:axId val="1671167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71170272"/>
        <c:crosses val="autoZero"/>
        <c:auto val="1"/>
        <c:lblAlgn val="ctr"/>
        <c:lblOffset val="100"/>
        <c:noMultiLvlLbl val="0"/>
      </c:catAx>
      <c:valAx>
        <c:axId val="1671170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71167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ja-JP" sz="2000" b="0" i="0" baseline="0" smtClean="0">
                <a:effectLst/>
              </a:rPr>
              <a:t>Neural </a:t>
            </a:r>
            <a:r>
              <a:rPr lang="en-US" altLang="ja-JP" sz="2000" b="0" i="0" baseline="0" dirty="0" smtClean="0">
                <a:effectLst/>
              </a:rPr>
              <a:t>network</a:t>
            </a:r>
            <a:endParaRPr lang="ja-JP" altLang="en-US" sz="2000" dirty="0">
              <a:effectLst/>
            </a:endParaRP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Pt>
            <c:idx val="0"/>
            <c:invertIfNegative val="0"/>
            <c:bubble3D val="0"/>
            <c:spPr>
              <a:solidFill>
                <a:schemeClr val="accent1">
                  <a:lumMod val="40000"/>
                  <a:lumOff val="60000"/>
                </a:schemeClr>
              </a:solidFill>
              <a:ln>
                <a:noFill/>
              </a:ln>
              <a:effectLst/>
            </c:spPr>
          </c:dPt>
          <c:dPt>
            <c:idx val="1"/>
            <c:invertIfNegative val="0"/>
            <c:bubble3D val="0"/>
            <c:spPr>
              <a:solidFill>
                <a:schemeClr val="accent1">
                  <a:lumMod val="40000"/>
                  <a:lumOff val="60000"/>
                </a:schemeClr>
              </a:solidFill>
              <a:ln>
                <a:noFill/>
              </a:ln>
              <a:effectLst/>
            </c:spPr>
          </c:dPt>
          <c:dPt>
            <c:idx val="2"/>
            <c:invertIfNegative val="0"/>
            <c:bubble3D val="0"/>
            <c:spPr>
              <a:solidFill>
                <a:schemeClr val="accent1">
                  <a:lumMod val="40000"/>
                  <a:lumOff val="60000"/>
                </a:schemeClr>
              </a:solidFill>
              <a:ln>
                <a:noFill/>
              </a:ln>
              <a:effectLst/>
            </c:spPr>
          </c:dPt>
          <c:dPt>
            <c:idx val="3"/>
            <c:invertIfNegative val="0"/>
            <c:bubble3D val="0"/>
            <c:spPr>
              <a:solidFill>
                <a:schemeClr val="accent2"/>
              </a:solidFill>
              <a:ln>
                <a:noFill/>
              </a:ln>
              <a:effectLst/>
            </c:spPr>
          </c:dPt>
          <c:cat>
            <c:strRef>
              <c:f>Sheet1!$B$19:$B$22</c:f>
              <c:strCache>
                <c:ptCount val="4"/>
                <c:pt idx="0">
                  <c:v>引用</c:v>
                </c:pt>
                <c:pt idx="1">
                  <c:v>特徴語</c:v>
                </c:pt>
                <c:pt idx="2">
                  <c:v>著者</c:v>
                </c:pt>
                <c:pt idx="3">
                  <c:v>全体</c:v>
                </c:pt>
              </c:strCache>
            </c:strRef>
          </c:cat>
          <c:val>
            <c:numRef>
              <c:f>Sheet1!$C$19:$C$22</c:f>
              <c:numCache>
                <c:formatCode>General</c:formatCode>
                <c:ptCount val="4"/>
                <c:pt idx="0">
                  <c:v>0.291</c:v>
                </c:pt>
                <c:pt idx="1">
                  <c:v>0.639</c:v>
                </c:pt>
                <c:pt idx="2">
                  <c:v>0.469</c:v>
                </c:pt>
                <c:pt idx="3">
                  <c:v>0.734</c:v>
                </c:pt>
              </c:numCache>
            </c:numRef>
          </c:val>
        </c:ser>
        <c:dLbls>
          <c:showLegendKey val="0"/>
          <c:showVal val="0"/>
          <c:showCatName val="0"/>
          <c:showSerName val="0"/>
          <c:showPercent val="0"/>
          <c:showBubbleSize val="0"/>
        </c:dLbls>
        <c:gapWidth val="219"/>
        <c:overlap val="-27"/>
        <c:axId val="1644212928"/>
        <c:axId val="1593301808"/>
      </c:barChart>
      <c:catAx>
        <c:axId val="164421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93301808"/>
        <c:crosses val="autoZero"/>
        <c:auto val="1"/>
        <c:lblAlgn val="ctr"/>
        <c:lblOffset val="100"/>
        <c:noMultiLvlLbl val="0"/>
      </c:catAx>
      <c:valAx>
        <c:axId val="1593301808"/>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44212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val>
            <c:numRef>
              <c:f>Sheet5!$T$13:$T$15</c:f>
              <c:numCache>
                <c:formatCode>General</c:formatCode>
                <c:ptCount val="3"/>
                <c:pt idx="0">
                  <c:v>0.457796014067995</c:v>
                </c:pt>
                <c:pt idx="1">
                  <c:v>0.486807387862797</c:v>
                </c:pt>
                <c:pt idx="2">
                  <c:v>0.513888888888889</c:v>
                </c:pt>
              </c:numCache>
            </c:numRef>
          </c:val>
        </c:ser>
        <c:dLbls>
          <c:showLegendKey val="0"/>
          <c:showVal val="0"/>
          <c:showCatName val="0"/>
          <c:showSerName val="0"/>
          <c:showPercent val="0"/>
          <c:showBubbleSize val="0"/>
        </c:dLbls>
        <c:gapWidth val="219"/>
        <c:overlap val="-27"/>
        <c:axId val="1714886144"/>
        <c:axId val="1593595056"/>
      </c:barChart>
      <c:catAx>
        <c:axId val="1714886144"/>
        <c:scaling>
          <c:orientation val="minMax"/>
        </c:scaling>
        <c:delete val="1"/>
        <c:axPos val="b"/>
        <c:majorTickMark val="none"/>
        <c:minorTickMark val="none"/>
        <c:tickLblPos val="nextTo"/>
        <c:crossAx val="1593595056"/>
        <c:crosses val="autoZero"/>
        <c:auto val="1"/>
        <c:lblAlgn val="ctr"/>
        <c:lblOffset val="100"/>
        <c:noMultiLvlLbl val="0"/>
      </c:catAx>
      <c:valAx>
        <c:axId val="1593595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714886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lumMod val="20000"/>
                <a:lumOff val="80000"/>
              </a:schemeClr>
            </a:solidFill>
            <a:ln>
              <a:noFill/>
            </a:ln>
            <a:effectLst/>
          </c:spPr>
          <c:invertIfNegative val="0"/>
          <c:dPt>
            <c:idx val="3"/>
            <c:invertIfNegative val="0"/>
            <c:bubble3D val="0"/>
            <c:spPr>
              <a:solidFill>
                <a:schemeClr val="accent2"/>
              </a:solidFill>
              <a:ln>
                <a:noFill/>
              </a:ln>
              <a:effectLst/>
            </c:spPr>
          </c:dPt>
          <c:val>
            <c:numRef>
              <c:f>'1217厳選'!$Q$25:$Q$28</c:f>
              <c:numCache>
                <c:formatCode>General</c:formatCode>
                <c:ptCount val="4"/>
                <c:pt idx="0">
                  <c:v>0.369230769230769</c:v>
                </c:pt>
                <c:pt idx="1">
                  <c:v>0.458</c:v>
                </c:pt>
                <c:pt idx="2">
                  <c:v>0.622641509433962</c:v>
                </c:pt>
                <c:pt idx="3">
                  <c:v>0.7</c:v>
                </c:pt>
              </c:numCache>
            </c:numRef>
          </c:val>
        </c:ser>
        <c:dLbls>
          <c:showLegendKey val="0"/>
          <c:showVal val="0"/>
          <c:showCatName val="0"/>
          <c:showSerName val="0"/>
          <c:showPercent val="0"/>
          <c:showBubbleSize val="0"/>
        </c:dLbls>
        <c:gapWidth val="219"/>
        <c:overlap val="-27"/>
        <c:axId val="1676509024"/>
        <c:axId val="1675643504"/>
      </c:barChart>
      <c:catAx>
        <c:axId val="1676509024"/>
        <c:scaling>
          <c:orientation val="minMax"/>
        </c:scaling>
        <c:delete val="1"/>
        <c:axPos val="b"/>
        <c:majorTickMark val="none"/>
        <c:minorTickMark val="none"/>
        <c:tickLblPos val="nextTo"/>
        <c:crossAx val="1675643504"/>
        <c:crosses val="autoZero"/>
        <c:auto val="1"/>
        <c:lblAlgn val="ctr"/>
        <c:lblOffset val="100"/>
        <c:noMultiLvlLbl val="0"/>
      </c:catAx>
      <c:valAx>
        <c:axId val="1675643504"/>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76509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0.2826</cdr:x>
      <cdr:y>0.14486</cdr:y>
    </cdr:from>
    <cdr:to>
      <cdr:x>0.2826</cdr:x>
      <cdr:y>0.75021</cdr:y>
    </cdr:to>
    <cdr:cxnSp macro="">
      <cdr:nvCxnSpPr>
        <cdr:cNvPr id="3" name="Straight Arrow Connector 2"/>
        <cdr:cNvCxnSpPr/>
      </cdr:nvCxnSpPr>
      <cdr:spPr>
        <a:xfrm xmlns:a="http://schemas.openxmlformats.org/drawingml/2006/main">
          <a:off x="2724615" y="356780"/>
          <a:ext cx="0" cy="1490979"/>
        </a:xfrm>
        <a:prstGeom xmlns:a="http://schemas.openxmlformats.org/drawingml/2006/main" prst="straightConnector1">
          <a:avLst/>
        </a:prstGeom>
        <a:ln xmlns:a="http://schemas.openxmlformats.org/drawingml/2006/main" w="76200">
          <a:solidFill>
            <a:srgbClr val="FF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7D5F9DA-84E1-6549-8EB1-288D6A1B1036}" type="datetimeFigureOut">
              <a:rPr lang="en-US" smtClean="0"/>
              <a:t>1/30/19</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ED9924A-A745-B241-91C0-97F96A592A12}" type="slidenum">
              <a:rPr lang="en-US" smtClean="0"/>
              <a:t>‹#›</a:t>
            </a:fld>
            <a:endParaRPr lang="en-US"/>
          </a:p>
        </p:txBody>
      </p:sp>
    </p:spTree>
    <p:extLst>
      <p:ext uri="{BB962C8B-B14F-4D97-AF65-F5344CB8AC3E}">
        <p14:creationId xmlns:p14="http://schemas.microsoft.com/office/powerpoint/2010/main" val="395378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80B4298-9E3F-DC49-BF87-2E0735A5D73E}" type="datetimeFigureOut">
              <a:rPr lang="en-US" smtClean="0"/>
              <a:t>1/30/19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1A55497-AC11-DA49-A559-33EBDC4D1137}" type="slidenum">
              <a:rPr lang="en-US" smtClean="0"/>
              <a:t>‹#›</a:t>
            </a:fld>
            <a:endParaRPr lang="en-US"/>
          </a:p>
        </p:txBody>
      </p:sp>
    </p:spTree>
    <p:extLst>
      <p:ext uri="{BB962C8B-B14F-4D97-AF65-F5344CB8AC3E}">
        <p14:creationId xmlns:p14="http://schemas.microsoft.com/office/powerpoint/2010/main" val="1139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A55497-AC11-DA49-A559-33EBDC4D1137}" type="slidenum">
              <a:rPr lang="en-US" smtClean="0"/>
              <a:t>1</a:t>
            </a:fld>
            <a:endParaRPr lang="en-US"/>
          </a:p>
        </p:txBody>
      </p:sp>
    </p:spTree>
    <p:extLst>
      <p:ext uri="{BB962C8B-B14F-4D97-AF65-F5344CB8AC3E}">
        <p14:creationId xmlns:p14="http://schemas.microsoft.com/office/powerpoint/2010/main" val="182471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A55497-AC11-DA49-A559-33EBDC4D1137}" type="slidenum">
              <a:rPr lang="en-US" smtClean="0"/>
              <a:t>7</a:t>
            </a:fld>
            <a:endParaRPr lang="en-US"/>
          </a:p>
        </p:txBody>
      </p:sp>
    </p:spTree>
    <p:extLst>
      <p:ext uri="{BB962C8B-B14F-4D97-AF65-F5344CB8AC3E}">
        <p14:creationId xmlns:p14="http://schemas.microsoft.com/office/powerpoint/2010/main" val="48301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A55497-AC11-DA49-A559-33EBDC4D1137}" type="slidenum">
              <a:rPr lang="en-US" smtClean="0"/>
              <a:t>21</a:t>
            </a:fld>
            <a:endParaRPr lang="en-US"/>
          </a:p>
        </p:txBody>
      </p:sp>
    </p:spTree>
    <p:extLst>
      <p:ext uri="{BB962C8B-B14F-4D97-AF65-F5344CB8AC3E}">
        <p14:creationId xmlns:p14="http://schemas.microsoft.com/office/powerpoint/2010/main" val="14095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A55497-AC11-DA49-A559-33EBDC4D1137}" type="slidenum">
              <a:rPr lang="en-US" smtClean="0"/>
              <a:t>30</a:t>
            </a:fld>
            <a:endParaRPr lang="en-US"/>
          </a:p>
        </p:txBody>
      </p:sp>
    </p:spTree>
    <p:extLst>
      <p:ext uri="{BB962C8B-B14F-4D97-AF65-F5344CB8AC3E}">
        <p14:creationId xmlns:p14="http://schemas.microsoft.com/office/powerpoint/2010/main" val="203888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A55497-AC11-DA49-A559-33EBDC4D1137}" type="slidenum">
              <a:rPr lang="en-US" smtClean="0"/>
              <a:t>32</a:t>
            </a:fld>
            <a:endParaRPr lang="en-US"/>
          </a:p>
        </p:txBody>
      </p:sp>
    </p:spTree>
    <p:extLst>
      <p:ext uri="{BB962C8B-B14F-4D97-AF65-F5344CB8AC3E}">
        <p14:creationId xmlns:p14="http://schemas.microsoft.com/office/powerpoint/2010/main" val="15714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A55497-AC11-DA49-A559-33EBDC4D1137}" type="slidenum">
              <a:rPr lang="en-US" smtClean="0"/>
              <a:t>33</a:t>
            </a:fld>
            <a:endParaRPr lang="en-US"/>
          </a:p>
        </p:txBody>
      </p:sp>
    </p:spTree>
    <p:extLst>
      <p:ext uri="{BB962C8B-B14F-4D97-AF65-F5344CB8AC3E}">
        <p14:creationId xmlns:p14="http://schemas.microsoft.com/office/powerpoint/2010/main" val="121093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A55497-AC11-DA49-A559-33EBDC4D1137}" type="slidenum">
              <a:rPr lang="en-US" smtClean="0"/>
              <a:t>34</a:t>
            </a:fld>
            <a:endParaRPr lang="en-US"/>
          </a:p>
        </p:txBody>
      </p:sp>
    </p:spTree>
    <p:extLst>
      <p:ext uri="{BB962C8B-B14F-4D97-AF65-F5344CB8AC3E}">
        <p14:creationId xmlns:p14="http://schemas.microsoft.com/office/powerpoint/2010/main" val="50564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5EDEA8-8145-9A48-B4DA-3D7B7BFB8D64}" type="datetime1">
              <a:rPr lang="en-US" smtClean="0"/>
              <a:t>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31D94-E2BD-0647-A753-B0E43B5AA6E1}" type="datetime1">
              <a:rPr lang="en-US" smtClean="0"/>
              <a:t>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CBEC5-55E7-5546-81E5-D2A2162983C8}" type="datetime1">
              <a:rPr lang="en-US" smtClean="0"/>
              <a:t>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5378"/>
          </a:xfrm>
        </p:spPr>
        <p:txBody>
          <a:bodyPr>
            <a:normAutofit/>
          </a:bodyPr>
          <a:lstStyle>
            <a:lvl1pPr algn="l">
              <a:defRPr sz="28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7C58B-96FD-6743-968B-9403B958A221}" type="datetime1">
              <a:rPr lang="en-US" smtClean="0"/>
              <a:t>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8741-0027-014A-8760-0907C0A507BD}" type="slidenum">
              <a:rPr lang="en-US" smtClean="0"/>
              <a:t>‹#›</a:t>
            </a:fld>
            <a:endParaRPr lang="en-US"/>
          </a:p>
        </p:txBody>
      </p:sp>
      <p:cxnSp>
        <p:nvCxnSpPr>
          <p:cNvPr id="8" name="Straight Connector 7"/>
          <p:cNvCxnSpPr/>
          <p:nvPr/>
        </p:nvCxnSpPr>
        <p:spPr>
          <a:xfrm>
            <a:off x="0" y="835379"/>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C0FD1A-0FA0-3249-BFDD-B1CB1B7AAD20}" type="datetime1">
              <a:rPr lang="en-US" smtClean="0"/>
              <a:t>1/30/19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2C18FD-DD3A-BF49-B370-53D98A5D03F6}" type="datetime1">
              <a:rPr lang="en-US" smtClean="0"/>
              <a:t>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0237C1-E90F-624E-9707-257B464E41AD}" type="datetime1">
              <a:rPr lang="en-US" smtClean="0"/>
              <a:t>1/30/19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473E29-C039-924C-AC56-3B0E706B1831}" type="datetime1">
              <a:rPr lang="en-US" smtClean="0"/>
              <a:t>1/30/19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AB602-BB3F-EC40-9933-2C4B82A08770}" type="datetime1">
              <a:rPr lang="en-US" smtClean="0"/>
              <a:t>1/30/19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3BB4D-61DA-0445-9F96-8BDD6A9B315A}" type="datetime1">
              <a:rPr lang="en-US" smtClean="0"/>
              <a:t>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CE004-B5ED-EB46-8CE5-00F788A9CCF7}" type="datetime1">
              <a:rPr lang="en-US" smtClean="0"/>
              <a:t>1/30/19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348741-0027-014A-8760-0907C0A507BD}"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54961-89F0-A848-8F7C-D75B95595370}" type="datetime1">
              <a:rPr lang="en-US" smtClean="0"/>
              <a:t>1/30/19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48741-0027-014A-8760-0907C0A507BD}" type="slidenum">
              <a:rPr lang="en-US" smtClean="0"/>
              <a:t>‹#›</a:t>
            </a:fld>
            <a:endParaRPr lang="en-US"/>
          </a:p>
        </p:txBody>
      </p:sp>
    </p:spTree>
    <p:extLst>
      <p:ext uri="{BB962C8B-B14F-4D97-AF65-F5344CB8AC3E}">
        <p14:creationId xmlns:p14="http://schemas.microsoft.com/office/powerpoint/2010/main" val="694185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chart" Target="../charts/char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 y="1154448"/>
            <a:ext cx="12170664" cy="2387600"/>
          </a:xfrm>
        </p:spPr>
        <p:txBody>
          <a:bodyPr anchor="ctr">
            <a:normAutofit/>
          </a:bodyPr>
          <a:lstStyle/>
          <a:p>
            <a:r>
              <a:rPr lang="ja-JP" altLang="en-US" sz="4800" dirty="0" smtClean="0"/>
              <a:t>学術文献データを用いた研究分野の</a:t>
            </a:r>
            <a:r>
              <a:rPr lang="en-US" altLang="ja-JP" sz="4800" dirty="0" smtClean="0"/>
              <a:t/>
            </a:r>
            <a:br>
              <a:rPr lang="en-US" altLang="ja-JP" sz="4800" dirty="0" smtClean="0"/>
            </a:br>
            <a:r>
              <a:rPr lang="ja-JP" altLang="en-US" sz="4800" dirty="0" smtClean="0"/>
              <a:t>盛衰が他の分野に与える影響の推定手法</a:t>
            </a:r>
            <a:endParaRPr lang="en-US" sz="4800" dirty="0"/>
          </a:p>
        </p:txBody>
      </p:sp>
      <p:sp>
        <p:nvSpPr>
          <p:cNvPr id="3" name="Subtitle 2"/>
          <p:cNvSpPr>
            <a:spLocks noGrp="1"/>
          </p:cNvSpPr>
          <p:nvPr>
            <p:ph type="subTitle" idx="1"/>
          </p:nvPr>
        </p:nvSpPr>
        <p:spPr>
          <a:xfrm>
            <a:off x="1524000" y="4001283"/>
            <a:ext cx="9144000" cy="1655762"/>
          </a:xfrm>
        </p:spPr>
        <p:txBody>
          <a:bodyPr>
            <a:normAutofit/>
          </a:bodyPr>
          <a:lstStyle/>
          <a:p>
            <a:r>
              <a:rPr lang="en-US" altLang="ja-JP" sz="2800" dirty="0" smtClean="0"/>
              <a:t>19/01/30</a:t>
            </a:r>
          </a:p>
          <a:p>
            <a:r>
              <a:rPr lang="ja-JP" altLang="en-US" sz="2800" dirty="0" smtClean="0"/>
              <a:t>坂田・森研究室</a:t>
            </a:r>
            <a:endParaRPr lang="en-US" altLang="ja-JP" sz="2800" dirty="0"/>
          </a:p>
          <a:p>
            <a:r>
              <a:rPr lang="en-US" altLang="ja-JP" sz="2800" dirty="0" smtClean="0"/>
              <a:t>37-176851  </a:t>
            </a:r>
            <a:r>
              <a:rPr lang="ja-JP" altLang="en-US" sz="2800" dirty="0" smtClean="0"/>
              <a:t>吉岡龍弥</a:t>
            </a:r>
            <a:endParaRPr lang="en-US" sz="2800" dirty="0"/>
          </a:p>
        </p:txBody>
      </p:sp>
    </p:spTree>
    <p:extLst>
      <p:ext uri="{BB962C8B-B14F-4D97-AF65-F5344CB8AC3E}">
        <p14:creationId xmlns:p14="http://schemas.microsoft.com/office/powerpoint/2010/main" val="1719463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目次</a:t>
            </a:r>
            <a:endParaRPr lang="en-US" dirty="0"/>
          </a:p>
        </p:txBody>
      </p:sp>
      <p:sp>
        <p:nvSpPr>
          <p:cNvPr id="5" name="Content Placeholder 2"/>
          <p:cNvSpPr>
            <a:spLocks noGrp="1"/>
          </p:cNvSpPr>
          <p:nvPr>
            <p:ph idx="1"/>
          </p:nvPr>
        </p:nvSpPr>
        <p:spPr>
          <a:xfrm>
            <a:off x="442415" y="1239684"/>
            <a:ext cx="10515600" cy="5018680"/>
          </a:xfrm>
        </p:spPr>
        <p:txBody>
          <a:bodyPr>
            <a:normAutofit/>
          </a:bodyPr>
          <a:lstStyle/>
          <a:p>
            <a:pPr marL="742950" indent="-742950">
              <a:buFont typeface="+mj-lt"/>
              <a:buAutoNum type="arabicPeriod"/>
            </a:pPr>
            <a:r>
              <a:rPr lang="ja-JP" altLang="en-US" sz="3600" dirty="0" smtClean="0">
                <a:solidFill>
                  <a:schemeClr val="bg1">
                    <a:lumMod val="75000"/>
                  </a:schemeClr>
                </a:solidFill>
              </a:rPr>
              <a:t>序論</a:t>
            </a:r>
            <a:r>
              <a:rPr lang="en-US" altLang="ja-JP" sz="3600" dirty="0">
                <a:solidFill>
                  <a:schemeClr val="bg1">
                    <a:lumMod val="75000"/>
                  </a:schemeClr>
                </a:solidFill>
              </a:rPr>
              <a:t>&amp;</a:t>
            </a:r>
            <a:r>
              <a:rPr lang="ja-JP" altLang="en-US" sz="3600" dirty="0" smtClean="0">
                <a:solidFill>
                  <a:schemeClr val="bg1">
                    <a:lumMod val="65000"/>
                  </a:schemeClr>
                </a:solidFill>
              </a:rPr>
              <a:t>関連研究</a:t>
            </a:r>
            <a:endParaRPr lang="en-US" altLang="ja-JP" sz="3600" dirty="0" smtClean="0">
              <a:solidFill>
                <a:schemeClr val="bg1">
                  <a:lumMod val="65000"/>
                </a:schemeClr>
              </a:solidFill>
            </a:endParaRPr>
          </a:p>
          <a:p>
            <a:pPr marL="742950" indent="-742950">
              <a:buFont typeface="+mj-lt"/>
              <a:buAutoNum type="arabicPeriod"/>
            </a:pPr>
            <a:r>
              <a:rPr lang="ja-JP" altLang="en-US" sz="3600" dirty="0" smtClean="0"/>
              <a:t>提案手法</a:t>
            </a:r>
            <a:endParaRPr lang="en-US" altLang="ja-JP" sz="3600" dirty="0" smtClean="0"/>
          </a:p>
          <a:p>
            <a:pPr marL="742950" indent="-742950">
              <a:buFont typeface="+mj-lt"/>
              <a:buAutoNum type="arabicPeriod"/>
            </a:pPr>
            <a:r>
              <a:rPr lang="ja-JP" altLang="en-US" sz="3600" dirty="0" smtClean="0">
                <a:solidFill>
                  <a:schemeClr val="bg1">
                    <a:lumMod val="75000"/>
                  </a:schemeClr>
                </a:solidFill>
              </a:rPr>
              <a:t>実験と結果</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75000"/>
                  </a:schemeClr>
                </a:solidFill>
              </a:rPr>
              <a:t>考察</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75000"/>
                  </a:schemeClr>
                </a:solidFill>
              </a:rPr>
              <a:t>結論</a:t>
            </a:r>
            <a:endParaRPr lang="en-US" sz="3600" dirty="0">
              <a:solidFill>
                <a:schemeClr val="bg1">
                  <a:lumMod val="75000"/>
                </a:schemeClr>
              </a:solidFill>
            </a:endParaRPr>
          </a:p>
        </p:txBody>
      </p:sp>
    </p:spTree>
    <p:extLst>
      <p:ext uri="{BB962C8B-B14F-4D97-AF65-F5344CB8AC3E}">
        <p14:creationId xmlns:p14="http://schemas.microsoft.com/office/powerpoint/2010/main" val="711564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提案手法の概要</a:t>
            </a:r>
            <a:endParaRPr lang="en-US" dirty="0"/>
          </a:p>
        </p:txBody>
      </p:sp>
      <p:sp>
        <p:nvSpPr>
          <p:cNvPr id="4" name="Content Placeholder 2"/>
          <p:cNvSpPr txBox="1">
            <a:spLocks/>
          </p:cNvSpPr>
          <p:nvPr/>
        </p:nvSpPr>
        <p:spPr>
          <a:xfrm>
            <a:off x="312420" y="981075"/>
            <a:ext cx="11567160" cy="752475"/>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文献データを取得し、引用関係に基づいて研究分野に分類する。その後各分野の文献の出版数を時系列データとし、分野間の因果関係の推定を行い、最後に分野間の意味的な影響を推定する。</a:t>
            </a:r>
            <a:endParaRPr lang="en-US" altLang="ja-JP" sz="2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 y="2185251"/>
            <a:ext cx="5230091" cy="4121727"/>
          </a:xfrm>
          <a:prstGeom prst="rect">
            <a:avLst/>
          </a:prstGeom>
        </p:spPr>
      </p:pic>
      <p:sp>
        <p:nvSpPr>
          <p:cNvPr id="6" name="TextBox 5"/>
          <p:cNvSpPr txBox="1"/>
          <p:nvPr/>
        </p:nvSpPr>
        <p:spPr>
          <a:xfrm>
            <a:off x="5927959" y="1737735"/>
            <a:ext cx="5951621" cy="5324535"/>
          </a:xfrm>
          <a:prstGeom prst="rect">
            <a:avLst/>
          </a:prstGeom>
          <a:noFill/>
        </p:spPr>
        <p:txBody>
          <a:bodyPr wrap="square" rtlCol="0">
            <a:spAutoFit/>
          </a:bodyPr>
          <a:lstStyle/>
          <a:p>
            <a:pPr marL="514350" indent="-514350">
              <a:buFont typeface="+mj-lt"/>
              <a:buAutoNum type="romanLcPeriod"/>
            </a:pPr>
            <a:endParaRPr lang="en-US" altLang="ja-JP" sz="2000" dirty="0" smtClean="0"/>
          </a:p>
          <a:p>
            <a:pPr marL="514350" indent="-514350">
              <a:buFont typeface="+mj-lt"/>
              <a:buAutoNum type="romanLcPeriod" startAt="2"/>
            </a:pPr>
            <a:r>
              <a:rPr lang="ja-JP" altLang="en-US" sz="2000" dirty="0" smtClean="0"/>
              <a:t>全体の文献を、分野内部での引用関係の多い、より近い内容の文献の集合に分割するクラスタリング手法を用いる</a:t>
            </a:r>
            <a:r>
              <a:rPr lang="en-US" altLang="ja-JP" sz="2000" dirty="0" smtClean="0"/>
              <a:t>(Louvain et al; 2008)</a:t>
            </a:r>
          </a:p>
          <a:p>
            <a:pPr marL="514350" indent="-514350">
              <a:buFont typeface="+mj-lt"/>
              <a:buAutoNum type="romanLcPeriod" startAt="2"/>
            </a:pPr>
            <a:endParaRPr lang="en-US" altLang="ja-JP" sz="2000" dirty="0"/>
          </a:p>
          <a:p>
            <a:pPr marL="514350" indent="-514350">
              <a:buFont typeface="+mj-lt"/>
              <a:buAutoNum type="romanLcPeriod" startAt="2"/>
            </a:pPr>
            <a:r>
              <a:rPr lang="ja-JP" altLang="en-US" sz="2000" dirty="0" smtClean="0"/>
              <a:t>分野の文献の出版数を時系列データとし、より少量のデータで、多数の系列を考慮して因果関係を推定することのできる手法を用いる</a:t>
            </a:r>
            <a:r>
              <a:rPr lang="en-US" altLang="ja-JP" sz="2000" dirty="0" smtClean="0"/>
              <a:t>(</a:t>
            </a:r>
            <a:r>
              <a:rPr lang="en-US" altLang="ja-JP" sz="2000" dirty="0" err="1" smtClean="0"/>
              <a:t>Nicolau</a:t>
            </a:r>
            <a:r>
              <a:rPr lang="en-US" altLang="ja-JP" sz="2000" dirty="0" smtClean="0"/>
              <a:t> et al; 2016)</a:t>
            </a:r>
          </a:p>
          <a:p>
            <a:pPr marL="514350" indent="-514350">
              <a:buFont typeface="+mj-lt"/>
              <a:buAutoNum type="romanLcPeriod" startAt="2"/>
            </a:pPr>
            <a:endParaRPr lang="en-US" altLang="ja-JP" sz="2000" dirty="0"/>
          </a:p>
          <a:p>
            <a:pPr marL="514350" indent="-514350">
              <a:buFont typeface="+mj-lt"/>
              <a:buAutoNum type="romanLcPeriod" startAt="2"/>
            </a:pPr>
            <a:r>
              <a:rPr lang="ja-JP" altLang="en-US" sz="2000" dirty="0" smtClean="0"/>
              <a:t>因果関係が認められた分野の組において、書誌情報から得られる</a:t>
            </a:r>
            <a:r>
              <a:rPr lang="en-US" altLang="ja-JP" sz="2000" dirty="0" smtClean="0"/>
              <a:t>3</a:t>
            </a:r>
            <a:r>
              <a:rPr lang="ja-JP" altLang="en-US" sz="2000" dirty="0" smtClean="0"/>
              <a:t>つの</a:t>
            </a:r>
            <a:r>
              <a:rPr lang="ja-JP" altLang="en-US" sz="2000" dirty="0"/>
              <a:t>指標（引用・特徴語・著者）</a:t>
            </a:r>
            <a:r>
              <a:rPr lang="ja-JP" altLang="en-US" sz="2000" dirty="0" smtClean="0"/>
              <a:t>から研究分野への関心量を求め、研究分野間の関心移行・双方の分野への関心の増加の関係性を推定</a:t>
            </a:r>
            <a:endParaRPr lang="en-US" altLang="ja-JP" sz="2000" dirty="0" smtClean="0"/>
          </a:p>
          <a:p>
            <a:endParaRPr lang="en-US" altLang="ja-JP" sz="2000" dirty="0"/>
          </a:p>
          <a:p>
            <a:endParaRPr lang="en-US" altLang="ja-JP" sz="2000" dirty="0" smtClean="0"/>
          </a:p>
        </p:txBody>
      </p:sp>
    </p:spTree>
    <p:extLst>
      <p:ext uri="{BB962C8B-B14F-4D97-AF65-F5344CB8AC3E}">
        <p14:creationId xmlns:p14="http://schemas.microsoft.com/office/powerpoint/2010/main" val="105735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LcPeriod" startAt="3"/>
            </a:pPr>
            <a:r>
              <a:rPr lang="ja-JP" altLang="en-US" dirty="0" smtClean="0"/>
              <a:t>因果</a:t>
            </a:r>
            <a:r>
              <a:rPr lang="ja-JP" altLang="en-US" dirty="0"/>
              <a:t>関係推定の</a:t>
            </a:r>
            <a:r>
              <a:rPr lang="ja-JP" altLang="en-US" dirty="0" smtClean="0"/>
              <a:t>概要</a:t>
            </a:r>
            <a:r>
              <a:rPr lang="en-US" altLang="ja-JP" dirty="0" smtClean="0"/>
              <a:t>(</a:t>
            </a:r>
            <a:r>
              <a:rPr lang="en-US" altLang="ja-JP" dirty="0" err="1" smtClean="0"/>
              <a:t>Nicolaou</a:t>
            </a:r>
            <a:r>
              <a:rPr lang="en-US" altLang="ja-JP" dirty="0"/>
              <a:t>; </a:t>
            </a:r>
            <a:r>
              <a:rPr lang="en-US" altLang="ja-JP" dirty="0" smtClean="0"/>
              <a:t>2016)</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ja-JP" altLang="en-US" sz="2000" dirty="0" smtClean="0"/>
              <a:t>分野</a:t>
            </a:r>
            <a:r>
              <a:rPr lang="en-US" altLang="ja-JP" sz="2400" b="1" i="1" dirty="0" err="1" smtClean="0"/>
              <a:t>C</a:t>
            </a:r>
            <a:r>
              <a:rPr lang="en-US" altLang="ja-JP" sz="1800" b="1" i="1" dirty="0" err="1" smtClean="0"/>
              <a:t>ca</a:t>
            </a:r>
            <a:r>
              <a:rPr lang="ja-JP" altLang="en-US" sz="2000" dirty="0" smtClean="0"/>
              <a:t>の</a:t>
            </a:r>
            <a:r>
              <a:rPr lang="en-US" altLang="ja-JP" sz="2400" b="1" i="1" dirty="0" err="1" smtClean="0"/>
              <a:t>C</a:t>
            </a:r>
            <a:r>
              <a:rPr lang="en-US" altLang="ja-JP" sz="1800" b="1" i="1" dirty="0" err="1" smtClean="0"/>
              <a:t>ef</a:t>
            </a:r>
            <a:r>
              <a:rPr lang="en-US" altLang="ja-JP" sz="2000" b="1" i="1" dirty="0" smtClean="0"/>
              <a:t>*</a:t>
            </a:r>
            <a:r>
              <a:rPr lang="ja-JP" altLang="en-US" sz="2000" dirty="0" smtClean="0"/>
              <a:t>に</a:t>
            </a:r>
            <a:r>
              <a:rPr lang="ja-JP" altLang="en-US" sz="2000" dirty="0"/>
              <a:t>対する因果</a:t>
            </a:r>
            <a:r>
              <a:rPr lang="ja-JP" altLang="en-US" sz="2000" dirty="0" smtClean="0"/>
              <a:t>関係の推定において、</a:t>
            </a:r>
            <a:r>
              <a:rPr lang="en-US" altLang="ja-JP" sz="2400" b="1" i="1" dirty="0" err="1" smtClean="0"/>
              <a:t>C</a:t>
            </a:r>
            <a:r>
              <a:rPr lang="en-US" altLang="ja-JP" sz="1800" b="1" i="1" dirty="0" err="1" smtClean="0"/>
              <a:t>ca</a:t>
            </a:r>
            <a:r>
              <a:rPr lang="ja-JP" altLang="en-US" sz="2000" dirty="0" smtClean="0"/>
              <a:t>を</a:t>
            </a:r>
            <a:r>
              <a:rPr lang="ja-JP" altLang="en-US" sz="2000" dirty="0"/>
              <a:t>含む</a:t>
            </a:r>
            <a:r>
              <a:rPr lang="ja-JP" altLang="en-US" sz="2000" dirty="0" smtClean="0"/>
              <a:t>全ての分野のデータ用いて</a:t>
            </a:r>
            <a:r>
              <a:rPr lang="en-US" altLang="ja-JP" sz="2400" b="1" i="1" dirty="0" err="1" smtClean="0"/>
              <a:t>C</a:t>
            </a:r>
            <a:r>
              <a:rPr lang="en-US" altLang="ja-JP" sz="1800" b="1" i="1" dirty="0" err="1" smtClean="0"/>
              <a:t>ef</a:t>
            </a:r>
            <a:r>
              <a:rPr lang="ja-JP" altLang="en-US" sz="2000" dirty="0" smtClean="0"/>
              <a:t>の時系列を予測</a:t>
            </a:r>
            <a:r>
              <a:rPr lang="ja-JP" altLang="en-US" sz="2000" dirty="0"/>
              <a:t>した時と</a:t>
            </a:r>
            <a:r>
              <a:rPr lang="ja-JP" altLang="en-US" sz="2000" dirty="0" smtClean="0"/>
              <a:t>、</a:t>
            </a:r>
            <a:r>
              <a:rPr lang="en-US" altLang="ja-JP" sz="2400" b="1" i="1" dirty="0" err="1" smtClean="0"/>
              <a:t>C</a:t>
            </a:r>
            <a:r>
              <a:rPr lang="en-US" altLang="ja-JP" sz="1800" b="1" i="1" dirty="0" err="1" smtClean="0"/>
              <a:t>ca</a:t>
            </a:r>
            <a:r>
              <a:rPr lang="ja-JP" altLang="en-US" sz="2000" dirty="0" smtClean="0"/>
              <a:t>を</a:t>
            </a:r>
            <a:r>
              <a:rPr lang="ja-JP" altLang="en-US" sz="2000" dirty="0"/>
              <a:t>除く全て</a:t>
            </a:r>
            <a:r>
              <a:rPr lang="ja-JP" altLang="en-US" sz="2000" dirty="0" smtClean="0"/>
              <a:t>の分野のデータから</a:t>
            </a:r>
            <a:r>
              <a:rPr lang="en-US" altLang="ja-JP" sz="2400" b="1" i="1" dirty="0" err="1" smtClean="0"/>
              <a:t>C</a:t>
            </a:r>
            <a:r>
              <a:rPr lang="en-US" altLang="ja-JP" sz="1800" b="1" i="1" dirty="0" err="1" smtClean="0"/>
              <a:t>ef</a:t>
            </a:r>
            <a:r>
              <a:rPr lang="ja-JP" altLang="en-US" sz="2000" dirty="0" smtClean="0"/>
              <a:t>の時系列を</a:t>
            </a:r>
            <a:r>
              <a:rPr lang="ja-JP" altLang="en-US" sz="2000" dirty="0"/>
              <a:t>予測した</a:t>
            </a:r>
            <a:r>
              <a:rPr lang="ja-JP" altLang="en-US" sz="2000" dirty="0" smtClean="0"/>
              <a:t>時の予測精度を比較する。</a:t>
            </a:r>
            <a:endParaRPr lang="en-US" altLang="ja-JP" sz="2000" dirty="0"/>
          </a:p>
        </p:txBody>
      </p:sp>
      <p:sp>
        <p:nvSpPr>
          <p:cNvPr id="12" name="TextBox 11"/>
          <p:cNvSpPr txBox="1"/>
          <p:nvPr/>
        </p:nvSpPr>
        <p:spPr>
          <a:xfrm>
            <a:off x="409312" y="1818909"/>
            <a:ext cx="4616179" cy="400110"/>
          </a:xfrm>
          <a:prstGeom prst="rect">
            <a:avLst/>
          </a:prstGeom>
          <a:noFill/>
        </p:spPr>
        <p:txBody>
          <a:bodyPr wrap="square" rtlCol="0">
            <a:spAutoFit/>
          </a:bodyPr>
          <a:lstStyle/>
          <a:p>
            <a:pPr algn="ctr"/>
            <a:r>
              <a:rPr lang="en-US" altLang="ja-JP" sz="2000" b="1" i="1" dirty="0" err="1" smtClean="0"/>
              <a:t>C</a:t>
            </a:r>
            <a:r>
              <a:rPr lang="en-US" altLang="ja-JP" sz="1600" b="1" i="1" dirty="0" err="1" smtClean="0"/>
              <a:t>ca</a:t>
            </a:r>
            <a:r>
              <a:rPr lang="ja-JP" altLang="en-US" dirty="0" smtClean="0"/>
              <a:t>を除いた分野のデータで</a:t>
            </a:r>
            <a:r>
              <a:rPr lang="en-US" altLang="ja-JP" sz="2000" b="1" i="1" dirty="0" err="1" smtClean="0"/>
              <a:t>C</a:t>
            </a:r>
            <a:r>
              <a:rPr lang="en-US" altLang="ja-JP" sz="1600" b="1" i="1" dirty="0" err="1" smtClean="0"/>
              <a:t>ef</a:t>
            </a:r>
            <a:r>
              <a:rPr lang="ja-JP" altLang="en-US" dirty="0" smtClean="0"/>
              <a:t>を予測</a:t>
            </a:r>
            <a:r>
              <a:rPr lang="en-US" altLang="ja-JP" dirty="0" smtClean="0"/>
              <a:t>(Ⅰ)</a:t>
            </a:r>
          </a:p>
        </p:txBody>
      </p:sp>
      <p:sp>
        <p:nvSpPr>
          <p:cNvPr id="13" name="TextBox 12"/>
          <p:cNvSpPr txBox="1"/>
          <p:nvPr/>
        </p:nvSpPr>
        <p:spPr>
          <a:xfrm>
            <a:off x="146524" y="4120286"/>
            <a:ext cx="5394602" cy="400110"/>
          </a:xfrm>
          <a:prstGeom prst="rect">
            <a:avLst/>
          </a:prstGeom>
          <a:noFill/>
        </p:spPr>
        <p:txBody>
          <a:bodyPr wrap="square" rtlCol="0">
            <a:spAutoFit/>
          </a:bodyPr>
          <a:lstStyle/>
          <a:p>
            <a:pPr algn="ctr"/>
            <a:r>
              <a:rPr lang="en-US" altLang="ja-JP" sz="2000" b="1" i="1" dirty="0" err="1" smtClean="0"/>
              <a:t>C</a:t>
            </a:r>
            <a:r>
              <a:rPr lang="en-US" altLang="ja-JP" sz="1600" b="1" i="1" dirty="0" err="1" smtClean="0"/>
              <a:t>ca</a:t>
            </a:r>
            <a:r>
              <a:rPr lang="ja-JP" altLang="en-US" dirty="0" smtClean="0"/>
              <a:t>を含む全ての分野のデータから</a:t>
            </a:r>
            <a:r>
              <a:rPr lang="en-US" altLang="ja-JP" sz="2000" b="1" i="1" dirty="0" err="1" smtClean="0"/>
              <a:t>C</a:t>
            </a:r>
            <a:r>
              <a:rPr lang="en-US" altLang="ja-JP" sz="1600" b="1" i="1" dirty="0" err="1" smtClean="0"/>
              <a:t>ef</a:t>
            </a:r>
            <a:r>
              <a:rPr lang="ja-JP" altLang="en-US" dirty="0" smtClean="0"/>
              <a:t>を予測</a:t>
            </a:r>
            <a:r>
              <a:rPr lang="en-US" altLang="ja-JP" dirty="0" smtClean="0"/>
              <a:t>(Ⅱ)</a:t>
            </a:r>
          </a:p>
        </p:txBody>
      </p:sp>
      <p:sp>
        <p:nvSpPr>
          <p:cNvPr id="14" name="Right Arrow 13"/>
          <p:cNvSpPr/>
          <p:nvPr/>
        </p:nvSpPr>
        <p:spPr>
          <a:xfrm>
            <a:off x="5441571" y="3112276"/>
            <a:ext cx="641706" cy="194592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517144" y="1748751"/>
            <a:ext cx="3776495" cy="707886"/>
          </a:xfrm>
          <a:prstGeom prst="rect">
            <a:avLst/>
          </a:prstGeom>
          <a:noFill/>
        </p:spPr>
        <p:txBody>
          <a:bodyPr wrap="square" rtlCol="0">
            <a:spAutoFit/>
          </a:bodyPr>
          <a:lstStyle/>
          <a:p>
            <a:r>
              <a:rPr lang="ja-JP" altLang="en-US" dirty="0" smtClean="0"/>
              <a:t>それぞれのモデルにおける</a:t>
            </a:r>
            <a:r>
              <a:rPr lang="en-US" altLang="ja-JP" sz="2000" b="1" i="1" dirty="0" err="1" smtClean="0"/>
              <a:t>C</a:t>
            </a:r>
            <a:r>
              <a:rPr lang="en-US" altLang="ja-JP" sz="1600" b="1" i="1" dirty="0" err="1" smtClean="0"/>
              <a:t>ef</a:t>
            </a:r>
            <a:r>
              <a:rPr lang="ja-JP" altLang="en-US" dirty="0" smtClean="0"/>
              <a:t>の予測値と実際の</a:t>
            </a:r>
            <a:r>
              <a:rPr lang="en-US" altLang="ja-JP" sz="2000" b="1" i="1" dirty="0" err="1" smtClean="0"/>
              <a:t>C</a:t>
            </a:r>
            <a:r>
              <a:rPr lang="en-US" altLang="ja-JP" sz="1600" b="1" i="1" dirty="0" err="1" smtClean="0"/>
              <a:t>ef</a:t>
            </a:r>
            <a:r>
              <a:rPr lang="ja-JP" altLang="en-US" dirty="0" smtClean="0"/>
              <a:t>の値の誤差を比較</a:t>
            </a:r>
            <a:endParaRPr lang="en-US" altLang="ja-JP" dirty="0" smtClean="0"/>
          </a:p>
        </p:txBody>
      </p:sp>
      <p:cxnSp>
        <p:nvCxnSpPr>
          <p:cNvPr id="17" name="Straight Connector 16"/>
          <p:cNvCxnSpPr/>
          <p:nvPr/>
        </p:nvCxnSpPr>
        <p:spPr>
          <a:xfrm>
            <a:off x="705902" y="2130631"/>
            <a:ext cx="41815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4566" y="4449579"/>
            <a:ext cx="50596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451003" y="2386346"/>
            <a:ext cx="38013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23961" y="4327273"/>
            <a:ext cx="3962859" cy="461665"/>
          </a:xfrm>
          <a:prstGeom prst="rect">
            <a:avLst/>
          </a:prstGeom>
          <a:noFill/>
          <a:ln>
            <a:solidFill>
              <a:schemeClr val="accent1"/>
            </a:solidFill>
          </a:ln>
        </p:spPr>
        <p:txBody>
          <a:bodyPr wrap="square" rtlCol="0">
            <a:spAutoFit/>
          </a:bodyPr>
          <a:lstStyle/>
          <a:p>
            <a:r>
              <a:rPr lang="en-US" altLang="ja-JP" sz="2400" dirty="0" smtClean="0"/>
              <a:t>C</a:t>
            </a:r>
            <a:r>
              <a:rPr lang="en-US" altLang="ja-JP" sz="1600" dirty="0" smtClean="0"/>
              <a:t>NPMR</a:t>
            </a:r>
            <a:r>
              <a:rPr lang="en-US" altLang="ja-JP" sz="2400" dirty="0" smtClean="0"/>
              <a:t> &gt; 0</a:t>
            </a:r>
            <a:r>
              <a:rPr lang="ja-JP" altLang="en-US" sz="2400" dirty="0" smtClean="0"/>
              <a:t>：因果関係がある</a:t>
            </a:r>
            <a:endParaRPr lang="en-US" altLang="ja-JP" sz="24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209" y="4505941"/>
            <a:ext cx="3478383" cy="22032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30" y="2170712"/>
            <a:ext cx="3162166" cy="2002968"/>
          </a:xfrm>
          <a:prstGeom prst="rect">
            <a:avLst/>
          </a:prstGeom>
        </p:spPr>
      </p:pic>
      <p:sp>
        <p:nvSpPr>
          <p:cNvPr id="21" name="TextBox 20"/>
          <p:cNvSpPr txBox="1"/>
          <p:nvPr/>
        </p:nvSpPr>
        <p:spPr>
          <a:xfrm>
            <a:off x="5986255" y="3172196"/>
            <a:ext cx="2892618" cy="461665"/>
          </a:xfrm>
          <a:prstGeom prst="rect">
            <a:avLst/>
          </a:prstGeom>
          <a:noFill/>
          <a:ln>
            <a:noFill/>
          </a:ln>
        </p:spPr>
        <p:txBody>
          <a:bodyPr wrap="square" rtlCol="0">
            <a:spAutoFit/>
          </a:bodyPr>
          <a:lstStyle/>
          <a:p>
            <a:r>
              <a:rPr lang="en-US" altLang="ja-JP" sz="2400" dirty="0" smtClean="0"/>
              <a:t>C</a:t>
            </a:r>
            <a:r>
              <a:rPr lang="en-US" altLang="ja-JP" sz="1600" dirty="0" smtClean="0"/>
              <a:t>NPMR</a:t>
            </a:r>
            <a:r>
              <a:rPr lang="en-US" altLang="ja-JP" dirty="0" smtClean="0"/>
              <a:t> </a:t>
            </a:r>
            <a:r>
              <a:rPr lang="en-US" altLang="ja-JP" dirty="0"/>
              <a:t> </a:t>
            </a:r>
            <a:r>
              <a:rPr lang="en-US" altLang="ja-JP" sz="2400" dirty="0" smtClean="0"/>
              <a:t>=</a:t>
            </a:r>
            <a:r>
              <a:rPr lang="ja-JP" altLang="en-US" sz="2400" dirty="0" smtClean="0"/>
              <a:t> </a:t>
            </a:r>
            <a:r>
              <a:rPr lang="en-US" altLang="ja-JP" sz="2000" dirty="0" smtClean="0"/>
              <a:t>log</a:t>
            </a:r>
            <a:endParaRPr lang="en-US" altLang="ja-JP" dirty="0" smtClean="0"/>
          </a:p>
        </p:txBody>
      </p:sp>
      <p:sp>
        <p:nvSpPr>
          <p:cNvPr id="23" name="TextBox 22"/>
          <p:cNvSpPr txBox="1"/>
          <p:nvPr/>
        </p:nvSpPr>
        <p:spPr>
          <a:xfrm>
            <a:off x="7517144" y="3056264"/>
            <a:ext cx="4546243" cy="400110"/>
          </a:xfrm>
          <a:prstGeom prst="rect">
            <a:avLst/>
          </a:prstGeom>
          <a:noFill/>
          <a:ln>
            <a:noFill/>
          </a:ln>
        </p:spPr>
        <p:txBody>
          <a:bodyPr wrap="square" rtlCol="0">
            <a:spAutoFit/>
          </a:bodyPr>
          <a:lstStyle/>
          <a:p>
            <a:r>
              <a:rPr lang="en-US" altLang="ja-JP" dirty="0"/>
              <a:t>(</a:t>
            </a:r>
            <a:r>
              <a:rPr lang="en-US" altLang="ja-JP" dirty="0" smtClean="0"/>
              <a:t>Ⅰ)</a:t>
            </a:r>
            <a:r>
              <a:rPr lang="ja-JP" altLang="en-US" dirty="0" smtClean="0"/>
              <a:t>の予測値と実際の</a:t>
            </a:r>
            <a:r>
              <a:rPr lang="en-US" altLang="ja-JP" sz="2000" b="1" i="1" dirty="0" err="1" smtClean="0"/>
              <a:t>C</a:t>
            </a:r>
            <a:r>
              <a:rPr lang="en-US" altLang="ja-JP" sz="1600" b="1" i="1" dirty="0" err="1" smtClean="0"/>
              <a:t>ef</a:t>
            </a:r>
            <a:r>
              <a:rPr lang="ja-JP" altLang="en-US" dirty="0" smtClean="0"/>
              <a:t>の値との誤差平均</a:t>
            </a:r>
            <a:endParaRPr lang="en-US" altLang="ja-JP" dirty="0" smtClean="0"/>
          </a:p>
        </p:txBody>
      </p:sp>
      <p:sp>
        <p:nvSpPr>
          <p:cNvPr id="24" name="TextBox 23"/>
          <p:cNvSpPr txBox="1"/>
          <p:nvPr/>
        </p:nvSpPr>
        <p:spPr>
          <a:xfrm>
            <a:off x="7517144" y="3474227"/>
            <a:ext cx="4571679" cy="400110"/>
          </a:xfrm>
          <a:prstGeom prst="rect">
            <a:avLst/>
          </a:prstGeom>
          <a:noFill/>
          <a:ln>
            <a:noFill/>
          </a:ln>
        </p:spPr>
        <p:txBody>
          <a:bodyPr wrap="square" rtlCol="0">
            <a:spAutoFit/>
          </a:bodyPr>
          <a:lstStyle/>
          <a:p>
            <a:r>
              <a:rPr lang="en-US" altLang="ja-JP" dirty="0" smtClean="0"/>
              <a:t>(Ⅱ)</a:t>
            </a:r>
            <a:r>
              <a:rPr lang="ja-JP" altLang="en-US" dirty="0" smtClean="0"/>
              <a:t>の予測値と実際の</a:t>
            </a:r>
            <a:r>
              <a:rPr lang="en-US" altLang="ja-JP" sz="2000" b="1" i="1" dirty="0" err="1" smtClean="0"/>
              <a:t>C</a:t>
            </a:r>
            <a:r>
              <a:rPr lang="en-US" altLang="ja-JP" sz="1600" b="1" i="1" dirty="0" err="1" smtClean="0"/>
              <a:t>ef</a:t>
            </a:r>
            <a:r>
              <a:rPr lang="ja-JP" altLang="en-US" dirty="0" smtClean="0"/>
              <a:t>の値との誤差平均</a:t>
            </a:r>
            <a:endParaRPr lang="en-US" altLang="ja-JP" dirty="0" smtClean="0"/>
          </a:p>
        </p:txBody>
      </p:sp>
      <p:sp>
        <p:nvSpPr>
          <p:cNvPr id="25" name="TextBox 24"/>
          <p:cNvSpPr txBox="1"/>
          <p:nvPr/>
        </p:nvSpPr>
        <p:spPr>
          <a:xfrm>
            <a:off x="3792849" y="6236997"/>
            <a:ext cx="1615436" cy="369332"/>
          </a:xfrm>
          <a:prstGeom prst="rect">
            <a:avLst/>
          </a:prstGeom>
          <a:noFill/>
          <a:ln>
            <a:noFill/>
          </a:ln>
        </p:spPr>
        <p:txBody>
          <a:bodyPr wrap="square" rtlCol="0">
            <a:spAutoFit/>
          </a:bodyPr>
          <a:lstStyle/>
          <a:p>
            <a:r>
              <a:rPr lang="en-US" altLang="ja-JP" b="1" i="1" dirty="0" smtClean="0"/>
              <a:t>Z</a:t>
            </a:r>
            <a:r>
              <a:rPr lang="ja-JP" altLang="en-US" dirty="0" smtClean="0"/>
              <a:t>：他の分野</a:t>
            </a:r>
            <a:endParaRPr lang="en-US" altLang="ja-JP" dirty="0" smtClean="0"/>
          </a:p>
        </p:txBody>
      </p:sp>
      <p:cxnSp>
        <p:nvCxnSpPr>
          <p:cNvPr id="26" name="Straight Connector 25"/>
          <p:cNvCxnSpPr/>
          <p:nvPr/>
        </p:nvCxnSpPr>
        <p:spPr>
          <a:xfrm>
            <a:off x="7597811" y="3448890"/>
            <a:ext cx="41815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27878" y="3026310"/>
            <a:ext cx="192590" cy="769441"/>
          </a:xfrm>
          <a:prstGeom prst="rect">
            <a:avLst/>
          </a:prstGeom>
          <a:noFill/>
          <a:ln>
            <a:noFill/>
          </a:ln>
        </p:spPr>
        <p:txBody>
          <a:bodyPr wrap="square" rtlCol="0">
            <a:spAutoFit/>
          </a:bodyPr>
          <a:lstStyle/>
          <a:p>
            <a:r>
              <a:rPr lang="en-US" altLang="ja-JP" sz="4400" smtClean="0"/>
              <a:t>(</a:t>
            </a:r>
            <a:endParaRPr lang="en-US" altLang="ja-JP" sz="4400" dirty="0" smtClean="0"/>
          </a:p>
        </p:txBody>
      </p:sp>
      <p:sp>
        <p:nvSpPr>
          <p:cNvPr id="28" name="TextBox 27"/>
          <p:cNvSpPr txBox="1"/>
          <p:nvPr/>
        </p:nvSpPr>
        <p:spPr>
          <a:xfrm>
            <a:off x="11814481" y="3026310"/>
            <a:ext cx="192590" cy="769441"/>
          </a:xfrm>
          <a:prstGeom prst="rect">
            <a:avLst/>
          </a:prstGeom>
          <a:noFill/>
          <a:ln>
            <a:noFill/>
          </a:ln>
        </p:spPr>
        <p:txBody>
          <a:bodyPr wrap="square" rtlCol="0">
            <a:spAutoFit/>
          </a:bodyPr>
          <a:lstStyle/>
          <a:p>
            <a:r>
              <a:rPr lang="en-US" altLang="ja-JP" sz="4400" smtClean="0"/>
              <a:t>)</a:t>
            </a:r>
            <a:endParaRPr lang="en-US" altLang="ja-JP" sz="4400" dirty="0" smtClean="0"/>
          </a:p>
        </p:txBody>
      </p:sp>
      <p:sp>
        <p:nvSpPr>
          <p:cNvPr id="29" name="TextBox 28"/>
          <p:cNvSpPr txBox="1"/>
          <p:nvPr/>
        </p:nvSpPr>
        <p:spPr>
          <a:xfrm>
            <a:off x="5903376" y="5556366"/>
            <a:ext cx="5879021" cy="954107"/>
          </a:xfrm>
          <a:prstGeom prst="rect">
            <a:avLst/>
          </a:prstGeom>
          <a:noFill/>
          <a:ln>
            <a:noFill/>
          </a:ln>
        </p:spPr>
        <p:txBody>
          <a:bodyPr wrap="square" rtlCol="0">
            <a:spAutoFit/>
          </a:bodyPr>
          <a:lstStyle/>
          <a:p>
            <a:pPr algn="r"/>
            <a:r>
              <a:rPr lang="en-US" altLang="ja-JP" sz="2800" dirty="0"/>
              <a:t>*</a:t>
            </a:r>
            <a:r>
              <a:rPr lang="en-US" altLang="ja-JP" sz="2800" b="1" i="1" dirty="0" err="1" smtClean="0"/>
              <a:t>C</a:t>
            </a:r>
            <a:r>
              <a:rPr lang="en-US" altLang="ja-JP" b="1" i="1" dirty="0" err="1" smtClean="0"/>
              <a:t>ca</a:t>
            </a:r>
            <a:r>
              <a:rPr lang="ja-JP" altLang="en-US" sz="2400" dirty="0" smtClean="0"/>
              <a:t>：影響</a:t>
            </a:r>
            <a:r>
              <a:rPr lang="ja-JP" altLang="en-US" sz="2400" dirty="0"/>
              <a:t>を与えている</a:t>
            </a:r>
            <a:r>
              <a:rPr lang="ja-JP" altLang="en-US" sz="2400" dirty="0" smtClean="0"/>
              <a:t>分野</a:t>
            </a:r>
            <a:endParaRPr lang="en-US" altLang="ja-JP" sz="2400" dirty="0" smtClean="0"/>
          </a:p>
          <a:p>
            <a:pPr algn="r"/>
            <a:r>
              <a:rPr lang="en-US" altLang="ja-JP" sz="2800" b="1" i="1" dirty="0" err="1" smtClean="0"/>
              <a:t>C</a:t>
            </a:r>
            <a:r>
              <a:rPr lang="en-US" altLang="ja-JP" b="1" i="1" dirty="0" err="1" smtClean="0"/>
              <a:t>ef</a:t>
            </a:r>
            <a:r>
              <a:rPr lang="ja-JP" altLang="en-US" sz="2400" b="1" i="1" dirty="0" smtClean="0"/>
              <a:t>：</a:t>
            </a:r>
            <a:r>
              <a:rPr lang="ja-JP" altLang="en-US" sz="2400" dirty="0" smtClean="0"/>
              <a:t>影響</a:t>
            </a:r>
            <a:r>
              <a:rPr lang="ja-JP" altLang="en-US" sz="2400" dirty="0"/>
              <a:t>を受けている</a:t>
            </a:r>
            <a:r>
              <a:rPr lang="ja-JP" altLang="en-US" sz="2400" dirty="0" smtClean="0"/>
              <a:t>分野</a:t>
            </a:r>
            <a:endParaRPr lang="en-US" altLang="ja-JP" sz="2400" dirty="0"/>
          </a:p>
        </p:txBody>
      </p:sp>
    </p:spTree>
    <p:extLst>
      <p:ext uri="{BB962C8B-B14F-4D97-AF65-F5344CB8AC3E}">
        <p14:creationId xmlns:p14="http://schemas.microsoft.com/office/powerpoint/2010/main" val="1487509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LcPeriod" startAt="3"/>
            </a:pPr>
            <a:r>
              <a:rPr lang="ja-JP" altLang="en-US" dirty="0" smtClean="0"/>
              <a:t>モデルの推定</a:t>
            </a:r>
            <a:endParaRPr lang="en-US" dirty="0"/>
          </a:p>
        </p:txBody>
      </p:sp>
      <p:sp>
        <p:nvSpPr>
          <p:cNvPr id="5"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各分野の文献の出版数の推移を時系列データとして扱う。モデルにおいては各時系列</a:t>
            </a:r>
            <a:r>
              <a:rPr lang="ja-JP" altLang="en-US" sz="2000" dirty="0"/>
              <a:t>を遅延させた時系列</a:t>
            </a:r>
            <a:r>
              <a:rPr lang="ja-JP" altLang="en-US" sz="2000" dirty="0" smtClean="0"/>
              <a:t>を予測因子とし、予測したい系列の</a:t>
            </a:r>
            <a:r>
              <a:rPr lang="en-US" altLang="ja-JP" sz="2000" dirty="0"/>
              <a:t>t</a:t>
            </a:r>
            <a:r>
              <a:rPr lang="ja-JP" altLang="en-US" sz="2000" dirty="0" smtClean="0"/>
              <a:t>時点の値を、系列の他の値の重み付き平均から推定</a:t>
            </a:r>
            <a:endParaRPr lang="en-US" altLang="ja-JP" sz="2000" dirty="0" smtClean="0"/>
          </a:p>
        </p:txBody>
      </p:sp>
      <p:sp>
        <p:nvSpPr>
          <p:cNvPr id="6" name="Content Placeholder 5"/>
          <p:cNvSpPr>
            <a:spLocks noGrp="1"/>
          </p:cNvSpPr>
          <p:nvPr>
            <p:ph idx="1"/>
          </p:nvPr>
        </p:nvSpPr>
        <p:spPr>
          <a:xfrm>
            <a:off x="219744" y="6006801"/>
            <a:ext cx="11752512" cy="752345"/>
          </a:xfrm>
          <a:ln>
            <a:solidFill>
              <a:schemeClr val="accent1"/>
            </a:solidFill>
          </a:ln>
        </p:spPr>
        <p:txBody>
          <a:bodyPr>
            <a:normAutofit/>
          </a:bodyPr>
          <a:lstStyle/>
          <a:p>
            <a:pPr>
              <a:buFont typeface="Wingdings" charset="2"/>
              <a:buChar char="Ø"/>
            </a:pPr>
            <a:r>
              <a:rPr lang="ja-JP" altLang="en-US" sz="1800" dirty="0" smtClean="0"/>
              <a:t>データを型に当てはめていないため、研究分野の不規則な成長を考慮できる。</a:t>
            </a:r>
            <a:endParaRPr lang="en-US" altLang="ja-JP" sz="1800" dirty="0" smtClean="0"/>
          </a:p>
          <a:p>
            <a:pPr>
              <a:buFont typeface="Wingdings" charset="2"/>
              <a:buChar char="Ø"/>
            </a:pPr>
            <a:r>
              <a:rPr lang="ja-JP" altLang="en-US" sz="1800" dirty="0" smtClean="0"/>
              <a:t>各時系列において算出した重みを掛け合わせるだけなので、多数の時系列を考慮した上で因果性の検証が可能。</a:t>
            </a:r>
            <a:endParaRPr lang="en-US" sz="1800"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0412" y="3279573"/>
            <a:ext cx="3036784" cy="922780"/>
          </a:xfrm>
          <a:prstGeom prst="rect">
            <a:avLst/>
          </a:prstGeom>
        </p:spPr>
      </p:pic>
      <p:sp>
        <p:nvSpPr>
          <p:cNvPr id="25" name="TextBox 24"/>
          <p:cNvSpPr txBox="1"/>
          <p:nvPr/>
        </p:nvSpPr>
        <p:spPr>
          <a:xfrm>
            <a:off x="8148118" y="5033042"/>
            <a:ext cx="4115064" cy="369332"/>
          </a:xfrm>
          <a:prstGeom prst="rect">
            <a:avLst/>
          </a:prstGeom>
          <a:noFill/>
        </p:spPr>
        <p:txBody>
          <a:bodyPr wrap="square" rtlCol="0">
            <a:spAutoFit/>
          </a:bodyPr>
          <a:lstStyle/>
          <a:p>
            <a:pPr algn="ctr"/>
            <a:r>
              <a:rPr lang="ja-JP" altLang="en-US" dirty="0" smtClean="0"/>
              <a:t>全ての予測因子の</a:t>
            </a:r>
            <a:r>
              <a:rPr lang="en-US" altLang="ja-JP" dirty="0" err="1" smtClean="0"/>
              <a:t>i</a:t>
            </a:r>
            <a:r>
              <a:rPr lang="ja-JP" altLang="en-US" dirty="0" smtClean="0"/>
              <a:t>時点の</a:t>
            </a:r>
            <a:r>
              <a:rPr lang="en-US" altLang="ja-JP" dirty="0" smtClean="0"/>
              <a:t>w</a:t>
            </a:r>
            <a:r>
              <a:rPr lang="ja-JP" altLang="en-US" dirty="0" smtClean="0"/>
              <a:t>の相乗</a:t>
            </a:r>
            <a:r>
              <a:rPr lang="en-US" altLang="ja-JP" dirty="0" smtClean="0"/>
              <a:t>(</a:t>
            </a:r>
            <a:r>
              <a:rPr lang="en-US" altLang="ja-JP" i="1" dirty="0" smtClean="0"/>
              <a:t>W</a:t>
            </a:r>
            <a:r>
              <a:rPr lang="en-US" altLang="ja-JP" sz="1400" i="1" dirty="0" smtClean="0"/>
              <a:t>i</a:t>
            </a:r>
            <a:r>
              <a:rPr lang="en-US" altLang="ja-JP" dirty="0" smtClean="0"/>
              <a:t>)</a:t>
            </a:r>
          </a:p>
        </p:txBody>
      </p:sp>
      <p:sp>
        <p:nvSpPr>
          <p:cNvPr id="27" name="TextBox 26"/>
          <p:cNvSpPr txBox="1"/>
          <p:nvPr/>
        </p:nvSpPr>
        <p:spPr>
          <a:xfrm>
            <a:off x="1559856" y="1819399"/>
            <a:ext cx="3030357" cy="369332"/>
          </a:xfrm>
          <a:prstGeom prst="rect">
            <a:avLst/>
          </a:prstGeom>
          <a:noFill/>
        </p:spPr>
        <p:txBody>
          <a:bodyPr wrap="square" rtlCol="0">
            <a:spAutoFit/>
          </a:bodyPr>
          <a:lstStyle/>
          <a:p>
            <a:pPr algn="ctr"/>
            <a:r>
              <a:rPr lang="en-US" altLang="ja-JP" dirty="0"/>
              <a:t>t</a:t>
            </a:r>
            <a:r>
              <a:rPr lang="ja-JP" altLang="en-US" dirty="0" smtClean="0"/>
              <a:t>時点の値を予測する場合</a:t>
            </a:r>
            <a:endParaRPr lang="en-US" altLang="ja-JP" dirty="0" smtClean="0"/>
          </a:p>
        </p:txBody>
      </p:sp>
      <p:cxnSp>
        <p:nvCxnSpPr>
          <p:cNvPr id="28" name="Straight Connector 27"/>
          <p:cNvCxnSpPr/>
          <p:nvPr/>
        </p:nvCxnSpPr>
        <p:spPr>
          <a:xfrm>
            <a:off x="1641368" y="2114589"/>
            <a:ext cx="28560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94630" y="2018132"/>
            <a:ext cx="5313286" cy="707886"/>
          </a:xfrm>
          <a:prstGeom prst="rect">
            <a:avLst/>
          </a:prstGeom>
          <a:noFill/>
        </p:spPr>
        <p:txBody>
          <a:bodyPr wrap="square" rtlCol="0">
            <a:spAutoFit/>
          </a:bodyPr>
          <a:lstStyle/>
          <a:p>
            <a:r>
              <a:rPr lang="ja-JP" altLang="en-US" sz="2000" dirty="0" smtClean="0"/>
              <a:t>①各時系列データをずらしたものを予測因子として組み込む</a:t>
            </a:r>
            <a:endParaRPr lang="en-US" altLang="ja-JP" sz="2000" dirty="0" smtClean="0"/>
          </a:p>
        </p:txBody>
      </p:sp>
      <p:sp>
        <p:nvSpPr>
          <p:cNvPr id="30" name="TextBox 29"/>
          <p:cNvSpPr txBox="1"/>
          <p:nvPr/>
        </p:nvSpPr>
        <p:spPr>
          <a:xfrm>
            <a:off x="6694630" y="2830891"/>
            <a:ext cx="5313286" cy="707886"/>
          </a:xfrm>
          <a:prstGeom prst="rect">
            <a:avLst/>
          </a:prstGeom>
          <a:noFill/>
        </p:spPr>
        <p:txBody>
          <a:bodyPr wrap="square" rtlCol="0">
            <a:spAutoFit/>
          </a:bodyPr>
          <a:lstStyle/>
          <a:p>
            <a:r>
              <a:rPr lang="ja-JP" altLang="en-US" sz="2000" dirty="0" smtClean="0"/>
              <a:t>②全ての予測因子の全ての時点について、</a:t>
            </a:r>
            <a:endParaRPr lang="en-US" altLang="ja-JP" sz="2000" dirty="0" smtClean="0"/>
          </a:p>
          <a:p>
            <a:r>
              <a:rPr lang="en-US" altLang="ja-JP" sz="2000" dirty="0"/>
              <a:t>t</a:t>
            </a:r>
            <a:r>
              <a:rPr lang="ja-JP" altLang="en-US" sz="2000" dirty="0" smtClean="0"/>
              <a:t>時点の値との差から</a:t>
            </a:r>
            <a:r>
              <a:rPr lang="en-US" altLang="ja-JP" sz="2000" i="1" dirty="0" smtClean="0"/>
              <a:t>w</a:t>
            </a:r>
            <a:r>
              <a:rPr lang="ja-JP" altLang="en-US" sz="2000" dirty="0" smtClean="0"/>
              <a:t>を算出</a:t>
            </a:r>
            <a:endParaRPr lang="en-US" altLang="ja-JP" sz="2000" dirty="0" smtClean="0"/>
          </a:p>
        </p:txBody>
      </p:sp>
      <p:sp>
        <p:nvSpPr>
          <p:cNvPr id="31" name="TextBox 30"/>
          <p:cNvSpPr txBox="1"/>
          <p:nvPr/>
        </p:nvSpPr>
        <p:spPr>
          <a:xfrm>
            <a:off x="6694630" y="4222338"/>
            <a:ext cx="5313286" cy="707886"/>
          </a:xfrm>
          <a:prstGeom prst="rect">
            <a:avLst/>
          </a:prstGeom>
          <a:noFill/>
        </p:spPr>
        <p:txBody>
          <a:bodyPr wrap="square" rtlCol="0">
            <a:spAutoFit/>
          </a:bodyPr>
          <a:lstStyle/>
          <a:p>
            <a:r>
              <a:rPr lang="ja-JP" altLang="en-US" sz="2000" dirty="0" smtClean="0"/>
              <a:t>③</a:t>
            </a:r>
            <a:r>
              <a:rPr lang="en-US" altLang="ja-JP" sz="2000" i="1" dirty="0" smtClean="0"/>
              <a:t>w</a:t>
            </a:r>
            <a:r>
              <a:rPr lang="ja-JP" altLang="en-US" sz="2000" dirty="0" smtClean="0"/>
              <a:t>から予測したい時系列の各点の重みを算出し、</a:t>
            </a:r>
            <a:r>
              <a:rPr lang="en-US" altLang="ja-JP" sz="2000" dirty="0" smtClean="0"/>
              <a:t>t</a:t>
            </a:r>
            <a:r>
              <a:rPr lang="ja-JP" altLang="en-US" sz="2000" dirty="0" smtClean="0"/>
              <a:t>時点の値を推定</a:t>
            </a:r>
            <a:endParaRPr lang="en-US" altLang="ja-JP" sz="2000" dirty="0" smtClean="0"/>
          </a:p>
        </p:txBody>
      </p:sp>
      <p:sp>
        <p:nvSpPr>
          <p:cNvPr id="32" name="TextBox 31"/>
          <p:cNvSpPr txBox="1"/>
          <p:nvPr/>
        </p:nvSpPr>
        <p:spPr>
          <a:xfrm>
            <a:off x="6660488" y="5106754"/>
            <a:ext cx="1649322" cy="646331"/>
          </a:xfrm>
          <a:prstGeom prst="rect">
            <a:avLst/>
          </a:prstGeom>
          <a:noFill/>
        </p:spPr>
        <p:txBody>
          <a:bodyPr wrap="square" rtlCol="0">
            <a:spAutoFit/>
          </a:bodyPr>
          <a:lstStyle/>
          <a:p>
            <a:r>
              <a:rPr lang="en-US" altLang="ja-JP" dirty="0" err="1" smtClean="0"/>
              <a:t>i</a:t>
            </a:r>
            <a:r>
              <a:rPr lang="ja-JP" altLang="en-US" dirty="0" smtClean="0"/>
              <a:t>時点（黒点）</a:t>
            </a:r>
            <a:endParaRPr lang="en-US" altLang="ja-JP" dirty="0" smtClean="0"/>
          </a:p>
          <a:p>
            <a:r>
              <a:rPr lang="ja-JP" altLang="en-US" dirty="0" smtClean="0"/>
              <a:t>の値の重み</a:t>
            </a:r>
            <a:endParaRPr lang="en-US" altLang="ja-JP" dirty="0" smtClean="0"/>
          </a:p>
        </p:txBody>
      </p:sp>
      <p:sp>
        <p:nvSpPr>
          <p:cNvPr id="33" name="TextBox 32"/>
          <p:cNvSpPr txBox="1"/>
          <p:nvPr/>
        </p:nvSpPr>
        <p:spPr>
          <a:xfrm>
            <a:off x="7931695" y="5202319"/>
            <a:ext cx="589608" cy="400110"/>
          </a:xfrm>
          <a:prstGeom prst="rect">
            <a:avLst/>
          </a:prstGeom>
          <a:noFill/>
        </p:spPr>
        <p:txBody>
          <a:bodyPr wrap="square" rtlCol="0">
            <a:spAutoFit/>
          </a:bodyPr>
          <a:lstStyle/>
          <a:p>
            <a:r>
              <a:rPr lang="ja-JP" altLang="en-US" sz="2000" dirty="0" smtClean="0"/>
              <a:t>＝</a:t>
            </a:r>
            <a:endParaRPr lang="en-US" altLang="ja-JP" sz="2000" dirty="0" smtClean="0"/>
          </a:p>
        </p:txBody>
      </p:sp>
      <p:cxnSp>
        <p:nvCxnSpPr>
          <p:cNvPr id="34" name="Straight Connector 33"/>
          <p:cNvCxnSpPr/>
          <p:nvPr/>
        </p:nvCxnSpPr>
        <p:spPr>
          <a:xfrm>
            <a:off x="8262265" y="5372422"/>
            <a:ext cx="38013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69179" y="5427404"/>
            <a:ext cx="4115064" cy="369332"/>
          </a:xfrm>
          <a:prstGeom prst="rect">
            <a:avLst/>
          </a:prstGeom>
          <a:noFill/>
        </p:spPr>
        <p:txBody>
          <a:bodyPr wrap="square" rtlCol="0">
            <a:spAutoFit/>
          </a:bodyPr>
          <a:lstStyle/>
          <a:p>
            <a:pPr algn="ctr"/>
            <a:r>
              <a:rPr lang="ja-JP" altLang="en-US" dirty="0" smtClean="0"/>
              <a:t>全時点の</a:t>
            </a:r>
            <a:r>
              <a:rPr lang="en-US" altLang="ja-JP" i="1" dirty="0" smtClean="0"/>
              <a:t>W</a:t>
            </a:r>
            <a:r>
              <a:rPr lang="ja-JP" altLang="en-US" i="1" dirty="0" smtClean="0"/>
              <a:t>の総和</a:t>
            </a:r>
            <a:endParaRPr lang="en-US" altLang="ja-JP" i="1" dirty="0" smtClean="0"/>
          </a:p>
        </p:txBody>
      </p:sp>
      <p:sp>
        <p:nvSpPr>
          <p:cNvPr id="36" name="TextBox 35"/>
          <p:cNvSpPr txBox="1"/>
          <p:nvPr/>
        </p:nvSpPr>
        <p:spPr>
          <a:xfrm>
            <a:off x="6726715" y="3557329"/>
            <a:ext cx="1649322" cy="646331"/>
          </a:xfrm>
          <a:prstGeom prst="rect">
            <a:avLst/>
          </a:prstGeom>
          <a:noFill/>
        </p:spPr>
        <p:txBody>
          <a:bodyPr wrap="square" rtlCol="0">
            <a:spAutoFit/>
          </a:bodyPr>
          <a:lstStyle/>
          <a:p>
            <a:r>
              <a:rPr lang="ja-JP" altLang="en-US" dirty="0" smtClean="0"/>
              <a:t>因子</a:t>
            </a:r>
            <a:r>
              <a:rPr lang="en-US" altLang="ja-JP" dirty="0" smtClean="0"/>
              <a:t>j</a:t>
            </a:r>
            <a:r>
              <a:rPr lang="ja-JP" altLang="en-US" dirty="0" smtClean="0"/>
              <a:t>の</a:t>
            </a:r>
            <a:r>
              <a:rPr lang="en-US" altLang="ja-JP" dirty="0" err="1" smtClean="0"/>
              <a:t>i</a:t>
            </a:r>
            <a:r>
              <a:rPr lang="ja-JP" altLang="en-US" dirty="0" smtClean="0"/>
              <a:t>時点の</a:t>
            </a:r>
            <a:r>
              <a:rPr lang="en-US" altLang="ja-JP" i="1" dirty="0" smtClean="0"/>
              <a:t>w</a:t>
            </a:r>
            <a:r>
              <a:rPr lang="ja-JP" altLang="en-US" dirty="0" smtClean="0"/>
              <a:t>の値</a:t>
            </a:r>
            <a:endParaRPr lang="en-US" altLang="ja-JP" dirty="0" smtClean="0"/>
          </a:p>
        </p:txBody>
      </p:sp>
      <p:sp>
        <p:nvSpPr>
          <p:cNvPr id="37" name="TextBox 36"/>
          <p:cNvSpPr txBox="1"/>
          <p:nvPr/>
        </p:nvSpPr>
        <p:spPr>
          <a:xfrm>
            <a:off x="8005010" y="3669920"/>
            <a:ext cx="547252" cy="400110"/>
          </a:xfrm>
          <a:prstGeom prst="rect">
            <a:avLst/>
          </a:prstGeom>
          <a:noFill/>
        </p:spPr>
        <p:txBody>
          <a:bodyPr wrap="square" rtlCol="0">
            <a:spAutoFit/>
          </a:bodyPr>
          <a:lstStyle/>
          <a:p>
            <a:r>
              <a:rPr lang="ja-JP" altLang="en-US" sz="2000" smtClean="0"/>
              <a:t>：</a:t>
            </a:r>
            <a:endParaRPr lang="en-US" altLang="ja-JP" sz="20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44" y="2115504"/>
            <a:ext cx="6549422" cy="3705041"/>
          </a:xfrm>
          <a:prstGeom prst="rect">
            <a:avLst/>
          </a:prstGeom>
        </p:spPr>
      </p:pic>
    </p:spTree>
    <p:extLst>
      <p:ext uri="{BB962C8B-B14F-4D97-AF65-F5344CB8AC3E}">
        <p14:creationId xmlns:p14="http://schemas.microsoft.com/office/powerpoint/2010/main" val="929523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LcPeriod" startAt="4"/>
            </a:pPr>
            <a:r>
              <a:rPr lang="ja-JP" altLang="en-US" dirty="0" smtClean="0"/>
              <a:t>分野間の意味的な影響の推定（分野間の関心の移行）</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ja-JP" altLang="en-US" sz="2000" dirty="0" smtClean="0"/>
              <a:t>分野</a:t>
            </a:r>
            <a:r>
              <a:rPr lang="en-US" altLang="ja-JP" sz="2000" dirty="0" smtClean="0"/>
              <a:t>A</a:t>
            </a:r>
            <a:r>
              <a:rPr lang="ja-JP" altLang="en-US" sz="2000" dirty="0" smtClean="0"/>
              <a:t>に対して寄せられていた関心が時間を経て分野</a:t>
            </a:r>
            <a:r>
              <a:rPr lang="en-US" altLang="ja-JP" sz="2000" dirty="0" smtClean="0"/>
              <a:t>B</a:t>
            </a:r>
            <a:r>
              <a:rPr lang="ja-JP" altLang="en-US" sz="2000" dirty="0" smtClean="0"/>
              <a:t>に移るという事象を、「分野</a:t>
            </a:r>
            <a:r>
              <a:rPr lang="en-US" altLang="ja-JP" sz="2000" dirty="0"/>
              <a:t>A</a:t>
            </a:r>
            <a:r>
              <a:rPr lang="ja-JP" altLang="en-US" sz="2000" dirty="0"/>
              <a:t>から分野</a:t>
            </a:r>
            <a:r>
              <a:rPr lang="en-US" altLang="ja-JP" sz="2000" dirty="0"/>
              <a:t>B</a:t>
            </a:r>
            <a:r>
              <a:rPr lang="ja-JP" altLang="en-US" sz="2000" dirty="0"/>
              <a:t>への関心の</a:t>
            </a:r>
            <a:r>
              <a:rPr lang="ja-JP" altLang="en-US" sz="2000" dirty="0" smtClean="0"/>
              <a:t>移行」として推定する。</a:t>
            </a:r>
            <a:endParaRPr lang="en-US" altLang="ja-JP"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69" y="2266787"/>
            <a:ext cx="3925043" cy="26112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922" y="2206431"/>
            <a:ext cx="3897185" cy="2592754"/>
          </a:xfrm>
          <a:prstGeom prst="rect">
            <a:avLst/>
          </a:prstGeom>
        </p:spPr>
      </p:pic>
      <p:sp>
        <p:nvSpPr>
          <p:cNvPr id="6" name="TextBox 5"/>
          <p:cNvSpPr txBox="1"/>
          <p:nvPr/>
        </p:nvSpPr>
        <p:spPr>
          <a:xfrm>
            <a:off x="2089436" y="1822086"/>
            <a:ext cx="1569308" cy="369332"/>
          </a:xfrm>
          <a:prstGeom prst="rect">
            <a:avLst/>
          </a:prstGeom>
          <a:noFill/>
        </p:spPr>
        <p:txBody>
          <a:bodyPr wrap="square" rtlCol="0">
            <a:spAutoFit/>
          </a:bodyPr>
          <a:lstStyle/>
          <a:p>
            <a:pPr algn="ctr"/>
            <a:r>
              <a:rPr lang="en-US" dirty="0" smtClean="0"/>
              <a:t>Before(</a:t>
            </a:r>
            <a:r>
              <a:rPr lang="en-US" i="1" dirty="0" smtClean="0"/>
              <a:t>t</a:t>
            </a:r>
            <a:r>
              <a:rPr lang="en-US" sz="1200" i="1" dirty="0" smtClean="0"/>
              <a:t>0</a:t>
            </a:r>
            <a:r>
              <a:rPr lang="en-US" dirty="0" smtClean="0"/>
              <a:t>)</a:t>
            </a:r>
            <a:endParaRPr lang="en-US" dirty="0"/>
          </a:p>
        </p:txBody>
      </p:sp>
      <p:sp>
        <p:nvSpPr>
          <p:cNvPr id="7" name="TextBox 6"/>
          <p:cNvSpPr txBox="1"/>
          <p:nvPr/>
        </p:nvSpPr>
        <p:spPr>
          <a:xfrm>
            <a:off x="8129889" y="1821057"/>
            <a:ext cx="1569308" cy="369332"/>
          </a:xfrm>
          <a:prstGeom prst="rect">
            <a:avLst/>
          </a:prstGeom>
          <a:noFill/>
        </p:spPr>
        <p:txBody>
          <a:bodyPr wrap="square" rtlCol="0">
            <a:spAutoFit/>
          </a:bodyPr>
          <a:lstStyle/>
          <a:p>
            <a:pPr algn="ctr"/>
            <a:r>
              <a:rPr lang="en-US" dirty="0" smtClean="0"/>
              <a:t>After(</a:t>
            </a:r>
            <a:r>
              <a:rPr lang="en-US" i="1" dirty="0" smtClean="0"/>
              <a:t>t</a:t>
            </a:r>
            <a:r>
              <a:rPr lang="en-US" sz="1200" i="1" dirty="0" smtClean="0"/>
              <a:t>1</a:t>
            </a:r>
            <a:r>
              <a:rPr lang="en-US" dirty="0" smtClean="0"/>
              <a:t>)</a:t>
            </a:r>
            <a:endParaRPr lang="en-US" dirty="0"/>
          </a:p>
        </p:txBody>
      </p:sp>
      <p:sp>
        <p:nvSpPr>
          <p:cNvPr id="8" name="Content Placeholder 5"/>
          <p:cNvSpPr>
            <a:spLocks noGrp="1"/>
          </p:cNvSpPr>
          <p:nvPr>
            <p:ph idx="1"/>
          </p:nvPr>
        </p:nvSpPr>
        <p:spPr>
          <a:xfrm>
            <a:off x="219744" y="5589588"/>
            <a:ext cx="11752512" cy="1169559"/>
          </a:xfrm>
          <a:ln>
            <a:solidFill>
              <a:schemeClr val="accent1"/>
            </a:solidFill>
          </a:ln>
        </p:spPr>
        <p:txBody>
          <a:bodyPr anchor="ctr">
            <a:noAutofit/>
          </a:bodyPr>
          <a:lstStyle/>
          <a:p>
            <a:pPr marL="342900" lvl="0" indent="-342900">
              <a:lnSpc>
                <a:spcPct val="100000"/>
              </a:lnSpc>
              <a:spcBef>
                <a:spcPts val="0"/>
              </a:spcBef>
              <a:buFont typeface="+mj-lt"/>
              <a:buAutoNum type="arabicPeriod"/>
            </a:pPr>
            <a:r>
              <a:rPr lang="en-US" sz="1800" dirty="0" smtClean="0"/>
              <a:t>A</a:t>
            </a:r>
            <a:r>
              <a:rPr lang="ja-JP" altLang="en-US" sz="1800" dirty="0" smtClean="0"/>
              <a:t>を多く引用していた分野群が</a:t>
            </a:r>
            <a:r>
              <a:rPr lang="en-US" altLang="ja-JP" sz="1800" dirty="0" smtClean="0"/>
              <a:t>A</a:t>
            </a:r>
            <a:r>
              <a:rPr lang="ja-JP" altLang="en-US" sz="1800" dirty="0" smtClean="0"/>
              <a:t>よりも</a:t>
            </a:r>
            <a:r>
              <a:rPr lang="en-US" altLang="ja-JP" sz="1800" dirty="0" smtClean="0"/>
              <a:t>B</a:t>
            </a:r>
            <a:r>
              <a:rPr lang="ja-JP" altLang="en-US" sz="1800" dirty="0" smtClean="0"/>
              <a:t>を多く引用するようになった</a:t>
            </a:r>
            <a:endParaRPr lang="en-US" altLang="ja-JP" sz="1800" dirty="0" smtClean="0"/>
          </a:p>
          <a:p>
            <a:pPr marL="342900" lvl="0" indent="-342900">
              <a:lnSpc>
                <a:spcPct val="100000"/>
              </a:lnSpc>
              <a:spcBef>
                <a:spcPts val="0"/>
              </a:spcBef>
              <a:buFont typeface="+mj-lt"/>
              <a:buAutoNum type="arabicPeriod"/>
            </a:pPr>
            <a:r>
              <a:rPr lang="en-US" altLang="ja-JP" sz="1800" dirty="0" smtClean="0"/>
              <a:t>A</a:t>
            </a:r>
            <a:r>
              <a:rPr lang="ja-JP" altLang="en-US" sz="1800" dirty="0" smtClean="0"/>
              <a:t>の特徴語が出現する論文が多かった分野群において、</a:t>
            </a:r>
            <a:r>
              <a:rPr lang="en-US" altLang="ja-JP" sz="1800" dirty="0" smtClean="0"/>
              <a:t>B</a:t>
            </a:r>
            <a:r>
              <a:rPr lang="ja-JP" altLang="en-US" sz="1800" dirty="0" smtClean="0"/>
              <a:t>の特徴語が出現する論文数の方が多くなった</a:t>
            </a:r>
            <a:endParaRPr lang="en-US" altLang="ja-JP" sz="1800" dirty="0" smtClean="0"/>
          </a:p>
          <a:p>
            <a:pPr marL="342900" lvl="0" indent="-342900">
              <a:lnSpc>
                <a:spcPct val="100000"/>
              </a:lnSpc>
              <a:spcBef>
                <a:spcPts val="0"/>
              </a:spcBef>
              <a:buFont typeface="+mj-lt"/>
              <a:buAutoNum type="arabicPeriod"/>
            </a:pPr>
            <a:r>
              <a:rPr lang="en-US" altLang="ja-JP" sz="1800" dirty="0" smtClean="0"/>
              <a:t>A</a:t>
            </a:r>
            <a:r>
              <a:rPr lang="ja-JP" altLang="en-US" sz="1800" dirty="0" smtClean="0"/>
              <a:t>と分野横断的に研究をしていた研究者が多かった分野群において、</a:t>
            </a:r>
            <a:r>
              <a:rPr lang="en-US" altLang="ja-JP" sz="1800" dirty="0" smtClean="0"/>
              <a:t>A</a:t>
            </a:r>
            <a:r>
              <a:rPr lang="ja-JP" altLang="en-US" sz="1800" dirty="0" smtClean="0"/>
              <a:t>よりも</a:t>
            </a:r>
            <a:r>
              <a:rPr lang="en-US" altLang="ja-JP" sz="1800" dirty="0" smtClean="0"/>
              <a:t>B</a:t>
            </a:r>
            <a:r>
              <a:rPr lang="ja-JP" altLang="en-US" sz="1800" dirty="0" smtClean="0"/>
              <a:t>と横断的に研究を行う研究者の方が多くなった</a:t>
            </a:r>
            <a:endParaRPr lang="en-US" altLang="ja-JP" sz="1800" dirty="0" smtClean="0"/>
          </a:p>
        </p:txBody>
      </p:sp>
      <p:sp>
        <p:nvSpPr>
          <p:cNvPr id="9" name="Right Arrow 8"/>
          <p:cNvSpPr/>
          <p:nvPr/>
        </p:nvSpPr>
        <p:spPr>
          <a:xfrm>
            <a:off x="5246557" y="3255097"/>
            <a:ext cx="1184223" cy="76449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440283" y="5038319"/>
            <a:ext cx="6531973" cy="400110"/>
          </a:xfrm>
          <a:prstGeom prst="rect">
            <a:avLst/>
          </a:prstGeom>
          <a:noFill/>
          <a:ln>
            <a:solidFill>
              <a:srgbClr val="FF0000"/>
            </a:solidFill>
          </a:ln>
        </p:spPr>
        <p:txBody>
          <a:bodyPr wrap="square" rtlCol="0">
            <a:spAutoFit/>
          </a:bodyPr>
          <a:lstStyle/>
          <a:p>
            <a:r>
              <a:rPr lang="ja-JP" altLang="en-US" sz="2000" dirty="0" smtClean="0"/>
              <a:t>推定において</a:t>
            </a:r>
            <a:r>
              <a:rPr lang="ja-JP" altLang="en-US" sz="2000" smtClean="0"/>
              <a:t>値が一定以上となるように閾値を設ける</a:t>
            </a:r>
            <a:endParaRPr lang="en-US" altLang="ja-JP" sz="2000" dirty="0" smtClean="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1728" y="3392642"/>
            <a:ext cx="444500" cy="266700"/>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9810" y="3348016"/>
            <a:ext cx="406400" cy="279400"/>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4300" y="3373416"/>
            <a:ext cx="406400" cy="254000"/>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2290" y="3375808"/>
            <a:ext cx="431800" cy="254000"/>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97200" y="4019596"/>
            <a:ext cx="508000" cy="304800"/>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41716" y="3948523"/>
            <a:ext cx="508000" cy="304800"/>
          </a:xfrm>
          <a:prstGeom prst="rect">
            <a:avLst/>
          </a:prstGeom>
        </p:spPr>
      </p:pic>
    </p:spTree>
    <p:extLst>
      <p:ext uri="{BB962C8B-B14F-4D97-AF65-F5344CB8AC3E}">
        <p14:creationId xmlns:p14="http://schemas.microsoft.com/office/powerpoint/2010/main" val="189230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LcPeriod" startAt="4"/>
            </a:pPr>
            <a:r>
              <a:rPr lang="ja-JP" altLang="en-US" dirty="0"/>
              <a:t>分野間の意味的な影響の推定</a:t>
            </a:r>
            <a:r>
              <a:rPr lang="ja-JP" altLang="en-US" dirty="0" smtClean="0"/>
              <a:t>（双方の分野への関心の増加）</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ja-JP" sz="2000" dirty="0" smtClean="0"/>
              <a:t>2</a:t>
            </a:r>
            <a:r>
              <a:rPr lang="ja-JP" altLang="en-US" sz="2000" dirty="0" smtClean="0"/>
              <a:t>つの分野</a:t>
            </a:r>
            <a:r>
              <a:rPr lang="en-US" altLang="ja-JP" sz="2000" dirty="0" smtClean="0"/>
              <a:t>A</a:t>
            </a:r>
            <a:r>
              <a:rPr lang="ja-JP" altLang="en-US" sz="2000" dirty="0" smtClean="0"/>
              <a:t>と</a:t>
            </a:r>
            <a:r>
              <a:rPr lang="en-US" altLang="ja-JP" sz="2000" dirty="0" smtClean="0"/>
              <a:t>B</a:t>
            </a:r>
            <a:r>
              <a:rPr lang="ja-JP" altLang="en-US" sz="2000" dirty="0" smtClean="0"/>
              <a:t>に対して、共通する他の分野から寄せられる関心の量が大きく増加した場合を、「</a:t>
            </a:r>
            <a:r>
              <a:rPr lang="ja-JP" altLang="en-US" sz="2000" dirty="0"/>
              <a:t>分野</a:t>
            </a:r>
            <a:r>
              <a:rPr lang="en-US" altLang="ja-JP" sz="2000" dirty="0"/>
              <a:t>A</a:t>
            </a:r>
            <a:r>
              <a:rPr lang="ja-JP" altLang="en-US" sz="2000" dirty="0"/>
              <a:t>と</a:t>
            </a:r>
            <a:r>
              <a:rPr lang="en-US" altLang="ja-JP" sz="2000" dirty="0"/>
              <a:t>B </a:t>
            </a:r>
            <a:r>
              <a:rPr lang="ja-JP" altLang="en-US" sz="2000" dirty="0" smtClean="0"/>
              <a:t>の双方への関心の増加」として推定する。</a:t>
            </a:r>
            <a:endParaRPr lang="en-US" altLang="ja-JP" sz="2000" dirty="0" smtClean="0"/>
          </a:p>
        </p:txBody>
      </p:sp>
      <p:sp>
        <p:nvSpPr>
          <p:cNvPr id="6" name="TextBox 5"/>
          <p:cNvSpPr txBox="1"/>
          <p:nvPr/>
        </p:nvSpPr>
        <p:spPr>
          <a:xfrm>
            <a:off x="2089436" y="1794790"/>
            <a:ext cx="1569308" cy="369332"/>
          </a:xfrm>
          <a:prstGeom prst="rect">
            <a:avLst/>
          </a:prstGeom>
          <a:noFill/>
        </p:spPr>
        <p:txBody>
          <a:bodyPr wrap="square" rtlCol="0">
            <a:spAutoFit/>
          </a:bodyPr>
          <a:lstStyle/>
          <a:p>
            <a:pPr algn="ctr"/>
            <a:r>
              <a:rPr lang="en-US" dirty="0" smtClean="0"/>
              <a:t>Before(</a:t>
            </a:r>
            <a:r>
              <a:rPr lang="en-US" i="1" dirty="0" smtClean="0"/>
              <a:t>t</a:t>
            </a:r>
            <a:r>
              <a:rPr lang="en-US" sz="1200" i="1" dirty="0" smtClean="0"/>
              <a:t>0</a:t>
            </a:r>
            <a:r>
              <a:rPr lang="en-US" dirty="0" smtClean="0"/>
              <a:t>)</a:t>
            </a:r>
            <a:endParaRPr lang="en-US" dirty="0"/>
          </a:p>
        </p:txBody>
      </p:sp>
      <p:sp>
        <p:nvSpPr>
          <p:cNvPr id="7" name="TextBox 6"/>
          <p:cNvSpPr txBox="1"/>
          <p:nvPr/>
        </p:nvSpPr>
        <p:spPr>
          <a:xfrm>
            <a:off x="8129889" y="1793761"/>
            <a:ext cx="1569308" cy="369332"/>
          </a:xfrm>
          <a:prstGeom prst="rect">
            <a:avLst/>
          </a:prstGeom>
          <a:noFill/>
        </p:spPr>
        <p:txBody>
          <a:bodyPr wrap="square" rtlCol="0">
            <a:spAutoFit/>
          </a:bodyPr>
          <a:lstStyle/>
          <a:p>
            <a:pPr algn="ctr"/>
            <a:r>
              <a:rPr lang="en-US" dirty="0" smtClean="0"/>
              <a:t>After(</a:t>
            </a:r>
            <a:r>
              <a:rPr lang="en-US" i="1" dirty="0" smtClean="0"/>
              <a:t>t</a:t>
            </a:r>
            <a:r>
              <a:rPr lang="en-US" sz="1200" i="1" dirty="0" smtClean="0"/>
              <a:t>1</a:t>
            </a:r>
            <a:r>
              <a:rPr lang="en-US" dirty="0" smtClean="0"/>
              <a:t>)</a:t>
            </a:r>
            <a:endParaRPr lang="en-US" dirty="0"/>
          </a:p>
        </p:txBody>
      </p:sp>
      <p:sp>
        <p:nvSpPr>
          <p:cNvPr id="10" name="Content Placeholder 5"/>
          <p:cNvSpPr txBox="1">
            <a:spLocks/>
          </p:cNvSpPr>
          <p:nvPr/>
        </p:nvSpPr>
        <p:spPr>
          <a:xfrm>
            <a:off x="219744" y="5608915"/>
            <a:ext cx="11752512" cy="1150231"/>
          </a:xfrm>
          <a:prstGeom prst="rect">
            <a:avLst/>
          </a:prstGeom>
          <a:ln>
            <a:solidFill>
              <a:schemeClr val="accent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00000"/>
              </a:lnSpc>
              <a:spcBef>
                <a:spcPts val="0"/>
              </a:spcBef>
              <a:buFont typeface="+mj-lt"/>
              <a:buAutoNum type="arabicPeriod"/>
            </a:pPr>
            <a:r>
              <a:rPr lang="en-US" sz="1800" dirty="0" smtClean="0"/>
              <a:t>A,B</a:t>
            </a:r>
            <a:r>
              <a:rPr lang="ja-JP" altLang="en-US" sz="1800" dirty="0" smtClean="0"/>
              <a:t>双方に対して引用をする分野群、</a:t>
            </a:r>
            <a:r>
              <a:rPr lang="ja-JP" altLang="en-US" sz="1800" dirty="0"/>
              <a:t>その分野群</a:t>
            </a:r>
            <a:r>
              <a:rPr lang="ja-JP" altLang="en-US" sz="1800" dirty="0" smtClean="0"/>
              <a:t>からの引用数が大きく増加した</a:t>
            </a:r>
            <a:endParaRPr lang="en-US" altLang="ja-JP" sz="1800" dirty="0" smtClean="0"/>
          </a:p>
          <a:p>
            <a:pPr marL="342900" indent="-342900">
              <a:lnSpc>
                <a:spcPct val="100000"/>
              </a:lnSpc>
              <a:spcBef>
                <a:spcPts val="0"/>
              </a:spcBef>
              <a:buFont typeface="+mj-lt"/>
              <a:buAutoNum type="arabicPeriod"/>
            </a:pPr>
            <a:r>
              <a:rPr lang="en-US" sz="1800" dirty="0" smtClean="0"/>
              <a:t>A,B</a:t>
            </a:r>
            <a:r>
              <a:rPr lang="ja-JP" altLang="en-US" sz="1800" dirty="0" smtClean="0"/>
              <a:t>双方に特徴語が出現</a:t>
            </a:r>
            <a:r>
              <a:rPr lang="ja-JP" altLang="en-US" sz="1800" dirty="0"/>
              <a:t>する分野群</a:t>
            </a:r>
            <a:r>
              <a:rPr lang="ja-JP" altLang="en-US" sz="1800" dirty="0" smtClean="0"/>
              <a:t>、</a:t>
            </a:r>
            <a:r>
              <a:rPr lang="ja-JP" altLang="en-US" sz="1800" dirty="0"/>
              <a:t>その分野群</a:t>
            </a:r>
            <a:r>
              <a:rPr lang="ja-JP" altLang="en-US" sz="1800" dirty="0" smtClean="0"/>
              <a:t>における特徴語の出現文献数が大きく増加した</a:t>
            </a:r>
            <a:endParaRPr lang="en-US" altLang="ja-JP" sz="1800" dirty="0" smtClean="0"/>
          </a:p>
          <a:p>
            <a:pPr marL="342900" indent="-342900">
              <a:lnSpc>
                <a:spcPct val="100000"/>
              </a:lnSpc>
              <a:spcBef>
                <a:spcPts val="0"/>
              </a:spcBef>
              <a:buFont typeface="+mj-lt"/>
              <a:buAutoNum type="arabicPeriod"/>
            </a:pPr>
            <a:r>
              <a:rPr lang="en-US" sz="1800" dirty="0" smtClean="0"/>
              <a:t>A,B</a:t>
            </a:r>
            <a:r>
              <a:rPr lang="ja-JP" altLang="en-US" sz="1800" dirty="0" smtClean="0"/>
              <a:t>双方において横断的な研究者が存在する分野群、その分野群における横断的な研究者の数が大きく増加した</a:t>
            </a:r>
            <a:endParaRPr lang="en-US" altLang="ja-JP" sz="18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031" y="2178798"/>
            <a:ext cx="3131412" cy="279311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297" y="2178798"/>
            <a:ext cx="3322245" cy="2793115"/>
          </a:xfrm>
          <a:prstGeom prst="rect">
            <a:avLst/>
          </a:prstGeom>
        </p:spPr>
      </p:pic>
      <p:sp>
        <p:nvSpPr>
          <p:cNvPr id="9" name="Right Arrow 8"/>
          <p:cNvSpPr/>
          <p:nvPr/>
        </p:nvSpPr>
        <p:spPr>
          <a:xfrm>
            <a:off x="5246557" y="3254381"/>
            <a:ext cx="1184223" cy="76449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40283" y="5037422"/>
            <a:ext cx="6531973" cy="400110"/>
          </a:xfrm>
          <a:prstGeom prst="rect">
            <a:avLst/>
          </a:prstGeom>
          <a:noFill/>
          <a:ln>
            <a:solidFill>
              <a:srgbClr val="FF0000"/>
            </a:solidFill>
          </a:ln>
        </p:spPr>
        <p:txBody>
          <a:bodyPr wrap="square" rtlCol="0">
            <a:spAutoFit/>
          </a:bodyPr>
          <a:lstStyle/>
          <a:p>
            <a:r>
              <a:rPr lang="ja-JP" altLang="en-US" sz="2000" dirty="0" smtClean="0"/>
              <a:t>推定において</a:t>
            </a:r>
            <a:r>
              <a:rPr lang="ja-JP" altLang="en-US" sz="2000" smtClean="0"/>
              <a:t>値が一定以上となるように閾値を設ける</a:t>
            </a:r>
            <a:endParaRPr lang="en-US" altLang="ja-JP" sz="2000" dirty="0" smtClean="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300" y="4039009"/>
            <a:ext cx="1193800" cy="3175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1189" y="4051805"/>
            <a:ext cx="1231900" cy="304800"/>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3831" y="3289204"/>
            <a:ext cx="495300" cy="368300"/>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2912" y="3289204"/>
            <a:ext cx="495300" cy="368300"/>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52100" y="3289204"/>
            <a:ext cx="482600" cy="355600"/>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31907" y="3327400"/>
            <a:ext cx="469900" cy="279400"/>
          </a:xfrm>
          <a:prstGeom prst="rect">
            <a:avLst/>
          </a:prstGeom>
        </p:spPr>
      </p:pic>
    </p:spTree>
    <p:extLst>
      <p:ext uri="{BB962C8B-B14F-4D97-AF65-F5344CB8AC3E}">
        <p14:creationId xmlns:p14="http://schemas.microsoft.com/office/powerpoint/2010/main" val="1814855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LcPeriod" startAt="4"/>
            </a:pPr>
            <a:r>
              <a:rPr lang="ja-JP" altLang="en-US" dirty="0" smtClean="0"/>
              <a:t>関心量を表すスコアの算出</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ja-JP" altLang="en-US" sz="2000" dirty="0" smtClean="0"/>
              <a:t>関心量を表すスコアを、</a:t>
            </a:r>
            <a:r>
              <a:rPr lang="en-US" altLang="ja-JP" sz="2000" dirty="0" smtClean="0"/>
              <a:t> </a:t>
            </a:r>
            <a:r>
              <a:rPr lang="en-US" altLang="ja-JP" sz="2000" dirty="0"/>
              <a:t>2</a:t>
            </a:r>
            <a:r>
              <a:rPr lang="ja-JP" altLang="en-US" sz="2000" dirty="0"/>
              <a:t>つの</a:t>
            </a:r>
            <a:r>
              <a:rPr lang="ja-JP" altLang="en-US" sz="2000" dirty="0" smtClean="0"/>
              <a:t>関心</a:t>
            </a:r>
            <a:r>
              <a:rPr lang="ja-JP" altLang="en-US" sz="2000" dirty="0"/>
              <a:t>を寄せる・</a:t>
            </a:r>
            <a:r>
              <a:rPr lang="ja-JP" altLang="en-US" sz="2000" dirty="0" smtClean="0"/>
              <a:t>寄せられる分野間で、①被引用数②分野</a:t>
            </a:r>
            <a:r>
              <a:rPr lang="ja-JP" altLang="en-US" sz="2000" dirty="0"/>
              <a:t>の特徴語の出現</a:t>
            </a:r>
            <a:r>
              <a:rPr lang="ja-JP" altLang="en-US" sz="2000" dirty="0" smtClean="0"/>
              <a:t>文献数③分野</a:t>
            </a:r>
            <a:r>
              <a:rPr lang="ja-JP" altLang="en-US" sz="2000" dirty="0"/>
              <a:t>横断的な研究を行う</a:t>
            </a:r>
            <a:r>
              <a:rPr lang="ja-JP" altLang="en-US" sz="2000" dirty="0" smtClean="0"/>
              <a:t>研究者数の指標について、分野の大きさを考慮して算出する。</a:t>
            </a:r>
            <a:endParaRPr lang="en-US" altLang="ja-JP" sz="2000" dirty="0"/>
          </a:p>
        </p:txBody>
      </p:sp>
      <p:sp>
        <p:nvSpPr>
          <p:cNvPr id="5" name="Oval 4"/>
          <p:cNvSpPr/>
          <p:nvPr/>
        </p:nvSpPr>
        <p:spPr>
          <a:xfrm>
            <a:off x="4114621" y="3143454"/>
            <a:ext cx="968991" cy="96899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rPr>
              <a:t>C</a:t>
            </a:r>
            <a:r>
              <a:rPr lang="en-US" sz="2400" b="1" i="1" dirty="0" err="1" smtClean="0">
                <a:solidFill>
                  <a:schemeClr val="tx1"/>
                </a:solidFill>
              </a:rPr>
              <a:t>k</a:t>
            </a:r>
            <a:endParaRPr lang="en-US" dirty="0"/>
          </a:p>
        </p:txBody>
      </p:sp>
      <p:sp>
        <p:nvSpPr>
          <p:cNvPr id="6" name="Oval 5"/>
          <p:cNvSpPr/>
          <p:nvPr/>
        </p:nvSpPr>
        <p:spPr>
          <a:xfrm>
            <a:off x="935313" y="3143454"/>
            <a:ext cx="968991" cy="968991"/>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rPr>
              <a:t>C</a:t>
            </a:r>
            <a:r>
              <a:rPr lang="en-US" sz="2400" b="1" i="1" dirty="0">
                <a:solidFill>
                  <a:schemeClr val="tx1"/>
                </a:solidFill>
              </a:rPr>
              <a:t>i</a:t>
            </a:r>
            <a:endParaRPr lang="en-US" b="1" i="1" dirty="0">
              <a:solidFill>
                <a:schemeClr val="tx1"/>
              </a:solidFill>
            </a:endParaRPr>
          </a:p>
        </p:txBody>
      </p:sp>
      <p:cxnSp>
        <p:nvCxnSpPr>
          <p:cNvPr id="8" name="Straight Arrow Connector 7"/>
          <p:cNvCxnSpPr>
            <a:stCxn id="6" idx="6"/>
            <a:endCxn id="5" idx="2"/>
          </p:cNvCxnSpPr>
          <p:nvPr/>
        </p:nvCxnSpPr>
        <p:spPr>
          <a:xfrm>
            <a:off x="1904304" y="3627950"/>
            <a:ext cx="221031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5176" y="4208309"/>
            <a:ext cx="2249263" cy="707886"/>
          </a:xfrm>
          <a:prstGeom prst="rect">
            <a:avLst/>
          </a:prstGeom>
          <a:noFill/>
        </p:spPr>
        <p:txBody>
          <a:bodyPr wrap="square" rtlCol="0">
            <a:spAutoFit/>
          </a:bodyPr>
          <a:lstStyle/>
          <a:p>
            <a:pPr algn="ctr"/>
            <a:r>
              <a:rPr lang="ja-JP" altLang="en-US" sz="2000" dirty="0" smtClean="0"/>
              <a:t>関心を寄せる分野</a:t>
            </a:r>
            <a:endParaRPr lang="en-US" altLang="ja-JP" sz="2000" dirty="0"/>
          </a:p>
          <a:p>
            <a:pPr algn="ctr"/>
            <a:r>
              <a:rPr lang="ja-JP" altLang="en-US" sz="2000" dirty="0" smtClean="0"/>
              <a:t>（その他の分野）</a:t>
            </a:r>
            <a:endParaRPr lang="en-US" altLang="ja-JP" sz="2000" dirty="0" smtClean="0"/>
          </a:p>
        </p:txBody>
      </p:sp>
      <p:sp>
        <p:nvSpPr>
          <p:cNvPr id="10" name="TextBox 9"/>
          <p:cNvSpPr txBox="1"/>
          <p:nvPr/>
        </p:nvSpPr>
        <p:spPr>
          <a:xfrm>
            <a:off x="3102231" y="4208309"/>
            <a:ext cx="2993769" cy="707886"/>
          </a:xfrm>
          <a:prstGeom prst="rect">
            <a:avLst/>
          </a:prstGeom>
          <a:noFill/>
        </p:spPr>
        <p:txBody>
          <a:bodyPr wrap="square" rtlCol="0">
            <a:spAutoFit/>
          </a:bodyPr>
          <a:lstStyle/>
          <a:p>
            <a:pPr algn="ctr"/>
            <a:r>
              <a:rPr lang="ja-JP" altLang="en-US" sz="2000" dirty="0" smtClean="0"/>
              <a:t>関心を寄せられる分野</a:t>
            </a:r>
            <a:endParaRPr lang="en-US" altLang="ja-JP" sz="2000" dirty="0" smtClean="0"/>
          </a:p>
          <a:p>
            <a:pPr algn="ctr"/>
            <a:r>
              <a:rPr lang="ja-JP" altLang="en-US" sz="2000" dirty="0" smtClean="0"/>
              <a:t>（</a:t>
            </a:r>
            <a:r>
              <a:rPr lang="en-US" altLang="ja-JP" sz="2000" dirty="0" smtClean="0"/>
              <a:t>A</a:t>
            </a:r>
            <a:r>
              <a:rPr lang="ja-JP" altLang="en-US" sz="2000" dirty="0" smtClean="0"/>
              <a:t>または</a:t>
            </a:r>
            <a:r>
              <a:rPr lang="en-US" altLang="ja-JP" sz="2000" dirty="0" smtClean="0"/>
              <a:t>B</a:t>
            </a:r>
            <a:r>
              <a:rPr lang="ja-JP" altLang="en-US" sz="2000" dirty="0" smtClean="0"/>
              <a:t>）</a:t>
            </a:r>
            <a:endParaRPr lang="en-US" altLang="ja-JP" sz="2000" dirty="0" smtClean="0"/>
          </a:p>
        </p:txBody>
      </p:sp>
      <p:sp>
        <p:nvSpPr>
          <p:cNvPr id="13" name="TextBox 12"/>
          <p:cNvSpPr txBox="1"/>
          <p:nvPr/>
        </p:nvSpPr>
        <p:spPr>
          <a:xfrm>
            <a:off x="6205184" y="2338300"/>
            <a:ext cx="2249263" cy="400110"/>
          </a:xfrm>
          <a:prstGeom prst="rect">
            <a:avLst/>
          </a:prstGeom>
          <a:noFill/>
        </p:spPr>
        <p:txBody>
          <a:bodyPr wrap="square" rtlCol="0">
            <a:spAutoFit/>
          </a:bodyPr>
          <a:lstStyle/>
          <a:p>
            <a:r>
              <a:rPr lang="en-US" altLang="ja-JP" sz="2000" dirty="0" smtClean="0"/>
              <a:t>1.</a:t>
            </a:r>
            <a:r>
              <a:rPr lang="ja-JP" altLang="en-US" sz="2000" dirty="0" smtClean="0"/>
              <a:t>被引用数</a:t>
            </a:r>
            <a:endParaRPr lang="en-US" altLang="ja-JP" sz="2000" dirty="0" smtClean="0"/>
          </a:p>
        </p:txBody>
      </p:sp>
      <p:sp>
        <p:nvSpPr>
          <p:cNvPr id="14" name="TextBox 13"/>
          <p:cNvSpPr txBox="1"/>
          <p:nvPr/>
        </p:nvSpPr>
        <p:spPr>
          <a:xfrm>
            <a:off x="6205184" y="3734024"/>
            <a:ext cx="3996641" cy="400110"/>
          </a:xfrm>
          <a:prstGeom prst="rect">
            <a:avLst/>
          </a:prstGeom>
          <a:noFill/>
        </p:spPr>
        <p:txBody>
          <a:bodyPr wrap="square" rtlCol="0">
            <a:spAutoFit/>
          </a:bodyPr>
          <a:lstStyle/>
          <a:p>
            <a:r>
              <a:rPr lang="en-US" altLang="ja-JP" sz="2000" smtClean="0"/>
              <a:t>2.</a:t>
            </a:r>
            <a:r>
              <a:rPr lang="ja-JP" altLang="en-US" sz="2000" dirty="0" smtClean="0"/>
              <a:t>分野の特徴語の出現文献数</a:t>
            </a:r>
            <a:endParaRPr lang="en-US" altLang="ja-JP" sz="2000" dirty="0" smtClean="0"/>
          </a:p>
        </p:txBody>
      </p:sp>
      <p:sp>
        <p:nvSpPr>
          <p:cNvPr id="15" name="TextBox 14"/>
          <p:cNvSpPr txBox="1"/>
          <p:nvPr/>
        </p:nvSpPr>
        <p:spPr>
          <a:xfrm>
            <a:off x="6205184" y="5172720"/>
            <a:ext cx="4326539" cy="400110"/>
          </a:xfrm>
          <a:prstGeom prst="rect">
            <a:avLst/>
          </a:prstGeom>
          <a:noFill/>
        </p:spPr>
        <p:txBody>
          <a:bodyPr wrap="square" rtlCol="0">
            <a:spAutoFit/>
          </a:bodyPr>
          <a:lstStyle/>
          <a:p>
            <a:r>
              <a:rPr lang="en-US" altLang="ja-JP" sz="2000" smtClean="0"/>
              <a:t>3.</a:t>
            </a:r>
            <a:r>
              <a:rPr lang="ja-JP" altLang="en-US" sz="2000" dirty="0" smtClean="0"/>
              <a:t>分野横断的な研究を行う研究者数</a:t>
            </a:r>
            <a:endParaRPr lang="en-US" altLang="ja-JP" sz="2000" dirty="0" smtClean="0"/>
          </a:p>
        </p:txBody>
      </p:sp>
      <p:sp>
        <p:nvSpPr>
          <p:cNvPr id="17" name="TextBox 16"/>
          <p:cNvSpPr txBox="1"/>
          <p:nvPr/>
        </p:nvSpPr>
        <p:spPr>
          <a:xfrm>
            <a:off x="1245611" y="1844620"/>
            <a:ext cx="3713238" cy="400110"/>
          </a:xfrm>
          <a:prstGeom prst="rect">
            <a:avLst/>
          </a:prstGeom>
          <a:noFill/>
        </p:spPr>
        <p:txBody>
          <a:bodyPr wrap="square" rtlCol="0">
            <a:spAutoFit/>
          </a:bodyPr>
          <a:lstStyle/>
          <a:p>
            <a:pPr algn="ctr"/>
            <a:r>
              <a:rPr lang="ja-JP" altLang="en-US" sz="2000" dirty="0" smtClean="0"/>
              <a:t>関心量のスコア化</a:t>
            </a:r>
            <a:endParaRPr lang="en-US" altLang="ja-JP" sz="2000" dirty="0" smtClean="0"/>
          </a:p>
        </p:txBody>
      </p:sp>
      <p:cxnSp>
        <p:nvCxnSpPr>
          <p:cNvPr id="18" name="Straight Connector 17"/>
          <p:cNvCxnSpPr/>
          <p:nvPr/>
        </p:nvCxnSpPr>
        <p:spPr>
          <a:xfrm>
            <a:off x="1790379" y="2185732"/>
            <a:ext cx="25964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32728" y="1844620"/>
            <a:ext cx="2789811" cy="400110"/>
          </a:xfrm>
          <a:prstGeom prst="rect">
            <a:avLst/>
          </a:prstGeom>
          <a:noFill/>
        </p:spPr>
        <p:txBody>
          <a:bodyPr wrap="square" rtlCol="0">
            <a:spAutoFit/>
          </a:bodyPr>
          <a:lstStyle/>
          <a:p>
            <a:pPr algn="ctr"/>
            <a:r>
              <a:rPr lang="ja-JP" altLang="en-US" sz="2000" dirty="0" smtClean="0"/>
              <a:t>指標ごとのスコア算出</a:t>
            </a:r>
            <a:endParaRPr lang="en-US" altLang="ja-JP" sz="2000" dirty="0" smtClean="0"/>
          </a:p>
        </p:txBody>
      </p:sp>
      <p:cxnSp>
        <p:nvCxnSpPr>
          <p:cNvPr id="20" name="Straight Connector 19"/>
          <p:cNvCxnSpPr/>
          <p:nvPr/>
        </p:nvCxnSpPr>
        <p:spPr>
          <a:xfrm>
            <a:off x="7715782" y="2185732"/>
            <a:ext cx="25964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5"/>
          <p:cNvSpPr>
            <a:spLocks noGrp="1"/>
          </p:cNvSpPr>
          <p:nvPr>
            <p:ph idx="1"/>
          </p:nvPr>
        </p:nvSpPr>
        <p:spPr>
          <a:xfrm>
            <a:off x="455254" y="5098260"/>
            <a:ext cx="5293952" cy="1200485"/>
          </a:xfrm>
          <a:ln>
            <a:solidFill>
              <a:schemeClr val="accent1"/>
            </a:solidFill>
          </a:ln>
        </p:spPr>
        <p:txBody>
          <a:bodyPr anchor="ctr">
            <a:noAutofit/>
          </a:bodyPr>
          <a:lstStyle/>
          <a:p>
            <a:pPr marL="342900" lvl="0" indent="-342900">
              <a:lnSpc>
                <a:spcPct val="100000"/>
              </a:lnSpc>
              <a:spcBef>
                <a:spcPts val="0"/>
              </a:spcBef>
              <a:buFont typeface="+mj-lt"/>
              <a:buAutoNum type="arabicPeriod"/>
            </a:pPr>
            <a:r>
              <a:rPr lang="en-US" altLang="ja-JP" sz="2000" dirty="0" err="1" smtClean="0"/>
              <a:t>C</a:t>
            </a:r>
            <a:r>
              <a:rPr lang="en-US" altLang="ja-JP" sz="1600" dirty="0" err="1" smtClean="0"/>
              <a:t>k</a:t>
            </a:r>
            <a:r>
              <a:rPr lang="ja-JP" altLang="en-US" sz="1800" dirty="0" smtClean="0"/>
              <a:t>の分野の文献を引用した</a:t>
            </a:r>
            <a:endParaRPr lang="en-US" altLang="ja-JP" sz="1800" dirty="0" smtClean="0"/>
          </a:p>
          <a:p>
            <a:pPr marL="342900" lvl="0" indent="-342900">
              <a:lnSpc>
                <a:spcPct val="100000"/>
              </a:lnSpc>
              <a:spcBef>
                <a:spcPts val="0"/>
              </a:spcBef>
              <a:buFont typeface="+mj-lt"/>
              <a:buAutoNum type="arabicPeriod"/>
            </a:pPr>
            <a:r>
              <a:rPr lang="en-US" altLang="ja-JP" sz="2000" dirty="0" err="1"/>
              <a:t>C</a:t>
            </a:r>
            <a:r>
              <a:rPr lang="en-US" altLang="ja-JP" sz="1600" dirty="0" err="1"/>
              <a:t>k</a:t>
            </a:r>
            <a:r>
              <a:rPr lang="ja-JP" altLang="en-US" sz="1800" dirty="0"/>
              <a:t>の分野</a:t>
            </a:r>
            <a:r>
              <a:rPr lang="ja-JP" altLang="en-US" sz="1800" dirty="0" smtClean="0"/>
              <a:t>の特徴語を利用した</a:t>
            </a:r>
            <a:endParaRPr lang="en-US" altLang="ja-JP" sz="1800" dirty="0" smtClean="0"/>
          </a:p>
          <a:p>
            <a:pPr marL="342900" lvl="0" indent="-342900">
              <a:lnSpc>
                <a:spcPct val="100000"/>
              </a:lnSpc>
              <a:spcBef>
                <a:spcPts val="0"/>
              </a:spcBef>
              <a:buFont typeface="+mj-lt"/>
              <a:buAutoNum type="arabicPeriod"/>
            </a:pPr>
            <a:r>
              <a:rPr lang="en-US" altLang="ja-JP" sz="2000" dirty="0" err="1" smtClean="0"/>
              <a:t>C</a:t>
            </a:r>
            <a:r>
              <a:rPr lang="en-US" altLang="ja-JP" sz="1600" dirty="0" err="1" smtClean="0"/>
              <a:t>i</a:t>
            </a:r>
            <a:r>
              <a:rPr lang="en-US" altLang="ja-JP" sz="1800" dirty="0" err="1" smtClean="0"/>
              <a:t>,</a:t>
            </a:r>
            <a:r>
              <a:rPr lang="en-US" altLang="ja-JP" sz="2000" dirty="0" err="1" smtClean="0"/>
              <a:t>C</a:t>
            </a:r>
            <a:r>
              <a:rPr lang="en-US" altLang="ja-JP" sz="1600" dirty="0" err="1" smtClean="0"/>
              <a:t>k</a:t>
            </a:r>
            <a:r>
              <a:rPr lang="ja-JP" altLang="en-US" sz="1800" dirty="0" smtClean="0"/>
              <a:t>の両方の分野において研究を行っている</a:t>
            </a:r>
            <a:endParaRPr lang="en-US" altLang="ja-JP" sz="1800" dirty="0" smtClean="0"/>
          </a:p>
        </p:txBody>
      </p:sp>
      <p:sp>
        <p:nvSpPr>
          <p:cNvPr id="22" name="TextBox 21"/>
          <p:cNvSpPr txBox="1"/>
          <p:nvPr/>
        </p:nvSpPr>
        <p:spPr>
          <a:xfrm>
            <a:off x="2080013" y="3178642"/>
            <a:ext cx="1858896" cy="364837"/>
          </a:xfrm>
          <a:prstGeom prst="rect">
            <a:avLst/>
          </a:prstGeom>
          <a:noFill/>
          <a:ln>
            <a:solidFill>
              <a:schemeClr val="accent1"/>
            </a:solidFill>
          </a:ln>
        </p:spPr>
        <p:txBody>
          <a:bodyPr wrap="square" rtlCol="0">
            <a:spAutoFit/>
          </a:bodyPr>
          <a:lstStyle/>
          <a:p>
            <a:pPr algn="ctr"/>
            <a:r>
              <a:rPr lang="ja-JP" altLang="en-US" dirty="0" smtClean="0"/>
              <a:t>関心</a:t>
            </a:r>
            <a:r>
              <a:rPr lang="ja-JP" altLang="en-US" smtClean="0"/>
              <a:t>を示す指標</a:t>
            </a:r>
            <a:endParaRPr lang="en-US" altLang="ja-JP" dirty="0" smtClean="0"/>
          </a:p>
        </p:txBody>
      </p:sp>
      <p:sp>
        <p:nvSpPr>
          <p:cNvPr id="25" name="TextBox 24"/>
          <p:cNvSpPr txBox="1"/>
          <p:nvPr/>
        </p:nvSpPr>
        <p:spPr>
          <a:xfrm>
            <a:off x="6742624" y="3244057"/>
            <a:ext cx="4745606" cy="707886"/>
          </a:xfrm>
          <a:prstGeom prst="rect">
            <a:avLst/>
          </a:prstGeom>
          <a:noFill/>
        </p:spPr>
        <p:txBody>
          <a:bodyPr wrap="square" rtlCol="0">
            <a:spAutoFit/>
          </a:bodyPr>
          <a:lstStyle/>
          <a:p>
            <a:pPr algn="ctr"/>
            <a:r>
              <a:rPr lang="en-US" altLang="ja-JP" sz="2000" dirty="0" smtClean="0"/>
              <a:t>(C</a:t>
            </a:r>
            <a:r>
              <a:rPr lang="en-US" altLang="ja-JP" dirty="0" smtClean="0"/>
              <a:t>i</a:t>
            </a:r>
            <a:r>
              <a:rPr lang="ja-JP" altLang="en-US" sz="2000" dirty="0" smtClean="0"/>
              <a:t>の文献数</a:t>
            </a:r>
            <a:r>
              <a:rPr lang="en-US" altLang="ja-JP" sz="2000" dirty="0" smtClean="0"/>
              <a:t>)</a:t>
            </a:r>
            <a:r>
              <a:rPr lang="ja-JP" altLang="en-US" sz="2000" dirty="0" smtClean="0"/>
              <a:t> </a:t>
            </a:r>
            <a:r>
              <a:rPr lang="en-US" altLang="ja-JP" sz="2000" dirty="0" smtClean="0"/>
              <a:t>×</a:t>
            </a:r>
            <a:r>
              <a:rPr lang="ja-JP" altLang="en-US" sz="2000" dirty="0" smtClean="0"/>
              <a:t> </a:t>
            </a:r>
            <a:r>
              <a:rPr lang="en-US" altLang="ja-JP" sz="2000" dirty="0"/>
              <a:t>(</a:t>
            </a:r>
            <a:r>
              <a:rPr lang="en-US" altLang="ja-JP" sz="2000" dirty="0" err="1"/>
              <a:t>C</a:t>
            </a:r>
            <a:r>
              <a:rPr lang="en-US" altLang="ja-JP" dirty="0" err="1"/>
              <a:t>k</a:t>
            </a:r>
            <a:r>
              <a:rPr lang="ja-JP" altLang="en-US" sz="2000" dirty="0"/>
              <a:t>の文献数</a:t>
            </a:r>
            <a:r>
              <a:rPr lang="en-US" altLang="ja-JP" sz="2000" dirty="0"/>
              <a:t>)</a:t>
            </a:r>
          </a:p>
          <a:p>
            <a:pPr algn="ctr"/>
            <a:endParaRPr lang="en-US" altLang="ja-JP" sz="2000" dirty="0" smtClean="0"/>
          </a:p>
        </p:txBody>
      </p:sp>
      <p:sp>
        <p:nvSpPr>
          <p:cNvPr id="27" name="TextBox 26"/>
          <p:cNvSpPr txBox="1"/>
          <p:nvPr/>
        </p:nvSpPr>
        <p:spPr>
          <a:xfrm>
            <a:off x="7990796" y="2759424"/>
            <a:ext cx="2249263" cy="400110"/>
          </a:xfrm>
          <a:prstGeom prst="rect">
            <a:avLst/>
          </a:prstGeom>
          <a:noFill/>
        </p:spPr>
        <p:txBody>
          <a:bodyPr wrap="square" rtlCol="0">
            <a:spAutoFit/>
          </a:bodyPr>
          <a:lstStyle/>
          <a:p>
            <a:pPr algn="ctr"/>
            <a:r>
              <a:rPr lang="en-US" altLang="ja-JP" sz="2000" dirty="0" smtClean="0"/>
              <a:t>(C</a:t>
            </a:r>
            <a:r>
              <a:rPr lang="en-US" altLang="ja-JP" dirty="0" smtClean="0"/>
              <a:t>i</a:t>
            </a:r>
            <a:r>
              <a:rPr lang="ja-JP" altLang="en-US" sz="2000" dirty="0" smtClean="0"/>
              <a:t>→</a:t>
            </a:r>
            <a:r>
              <a:rPr lang="en-US" altLang="ja-JP" sz="2000" dirty="0" err="1" smtClean="0"/>
              <a:t>C</a:t>
            </a:r>
            <a:r>
              <a:rPr lang="en-US" altLang="ja-JP" dirty="0" err="1" smtClean="0"/>
              <a:t>k</a:t>
            </a:r>
            <a:r>
              <a:rPr lang="ja-JP" altLang="en-US" sz="2000" dirty="0" smtClean="0"/>
              <a:t>の引用数</a:t>
            </a:r>
            <a:r>
              <a:rPr lang="en-US" altLang="ja-JP" sz="2000" dirty="0" smtClean="0"/>
              <a:t>)</a:t>
            </a:r>
          </a:p>
        </p:txBody>
      </p:sp>
      <p:cxnSp>
        <p:nvCxnSpPr>
          <p:cNvPr id="28" name="Straight Connector 27"/>
          <p:cNvCxnSpPr/>
          <p:nvPr/>
        </p:nvCxnSpPr>
        <p:spPr>
          <a:xfrm>
            <a:off x="7024659" y="3190622"/>
            <a:ext cx="41815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42624" y="4693097"/>
            <a:ext cx="4745606" cy="399583"/>
          </a:xfrm>
          <a:prstGeom prst="rect">
            <a:avLst/>
          </a:prstGeom>
          <a:noFill/>
        </p:spPr>
        <p:txBody>
          <a:bodyPr wrap="square" rtlCol="0">
            <a:spAutoFit/>
          </a:bodyPr>
          <a:lstStyle/>
          <a:p>
            <a:pPr algn="ctr"/>
            <a:r>
              <a:rPr lang="en-US" altLang="ja-JP" sz="2000" dirty="0" smtClean="0"/>
              <a:t>(C</a:t>
            </a:r>
            <a:r>
              <a:rPr lang="en-US" altLang="ja-JP" dirty="0" smtClean="0"/>
              <a:t>i</a:t>
            </a:r>
            <a:r>
              <a:rPr lang="ja-JP" altLang="en-US" sz="2000" dirty="0" smtClean="0"/>
              <a:t>の文献数</a:t>
            </a:r>
            <a:r>
              <a:rPr lang="en-US" altLang="ja-JP" sz="2000" dirty="0" smtClean="0"/>
              <a:t>)</a:t>
            </a:r>
          </a:p>
        </p:txBody>
      </p:sp>
      <p:sp>
        <p:nvSpPr>
          <p:cNvPr id="30" name="TextBox 29"/>
          <p:cNvSpPr txBox="1"/>
          <p:nvPr/>
        </p:nvSpPr>
        <p:spPr>
          <a:xfrm>
            <a:off x="6923838" y="4208464"/>
            <a:ext cx="4383178" cy="400110"/>
          </a:xfrm>
          <a:prstGeom prst="rect">
            <a:avLst/>
          </a:prstGeom>
          <a:noFill/>
        </p:spPr>
        <p:txBody>
          <a:bodyPr wrap="square" rtlCol="0">
            <a:spAutoFit/>
          </a:bodyPr>
          <a:lstStyle/>
          <a:p>
            <a:pPr algn="ctr"/>
            <a:r>
              <a:rPr lang="en-US" altLang="ja-JP" sz="2000" dirty="0" smtClean="0"/>
              <a:t>(</a:t>
            </a:r>
            <a:r>
              <a:rPr lang="en-US" altLang="ja-JP" sz="2000" dirty="0" err="1" smtClean="0"/>
              <a:t>C</a:t>
            </a:r>
            <a:r>
              <a:rPr lang="en-US" altLang="ja-JP" dirty="0" err="1" smtClean="0"/>
              <a:t>k</a:t>
            </a:r>
            <a:r>
              <a:rPr lang="ja-JP" altLang="en-US" sz="2000" dirty="0" smtClean="0"/>
              <a:t>の特徴語が出現する</a:t>
            </a:r>
            <a:r>
              <a:rPr lang="en-US" altLang="ja-JP" sz="2000" dirty="0" smtClean="0"/>
              <a:t>C</a:t>
            </a:r>
            <a:r>
              <a:rPr lang="en-US" altLang="ja-JP" dirty="0" smtClean="0"/>
              <a:t>i</a:t>
            </a:r>
            <a:r>
              <a:rPr lang="ja-JP" altLang="en-US" sz="2000" dirty="0" smtClean="0"/>
              <a:t>の文献数</a:t>
            </a:r>
            <a:r>
              <a:rPr lang="en-US" altLang="ja-JP" sz="2000" dirty="0" smtClean="0"/>
              <a:t>)</a:t>
            </a:r>
          </a:p>
        </p:txBody>
      </p:sp>
      <p:cxnSp>
        <p:nvCxnSpPr>
          <p:cNvPr id="31" name="Straight Connector 30"/>
          <p:cNvCxnSpPr/>
          <p:nvPr/>
        </p:nvCxnSpPr>
        <p:spPr>
          <a:xfrm>
            <a:off x="7024659" y="4639662"/>
            <a:ext cx="41815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64400" y="6173656"/>
            <a:ext cx="5220167" cy="707886"/>
          </a:xfrm>
          <a:prstGeom prst="rect">
            <a:avLst/>
          </a:prstGeom>
          <a:noFill/>
        </p:spPr>
        <p:txBody>
          <a:bodyPr wrap="square" rtlCol="0">
            <a:spAutoFit/>
          </a:bodyPr>
          <a:lstStyle/>
          <a:p>
            <a:pPr algn="ctr"/>
            <a:r>
              <a:rPr lang="en-US" altLang="ja-JP" sz="2000" dirty="0" smtClean="0"/>
              <a:t>(C</a:t>
            </a:r>
            <a:r>
              <a:rPr lang="en-US" altLang="ja-JP" dirty="0" smtClean="0"/>
              <a:t>i</a:t>
            </a:r>
            <a:r>
              <a:rPr lang="ja-JP" altLang="en-US" sz="2000" dirty="0" smtClean="0"/>
              <a:t>の文献の著者数</a:t>
            </a:r>
            <a:r>
              <a:rPr lang="en-US" altLang="ja-JP" sz="2000" dirty="0" smtClean="0"/>
              <a:t>)</a:t>
            </a:r>
            <a:r>
              <a:rPr lang="ja-JP" altLang="en-US" sz="2000" dirty="0" smtClean="0"/>
              <a:t> </a:t>
            </a:r>
            <a:r>
              <a:rPr lang="en-US" altLang="ja-JP" sz="2000" dirty="0" smtClean="0"/>
              <a:t>×</a:t>
            </a:r>
            <a:r>
              <a:rPr lang="ja-JP" altLang="en-US" sz="2000" dirty="0" smtClean="0"/>
              <a:t> </a:t>
            </a:r>
            <a:r>
              <a:rPr lang="en-US" altLang="ja-JP" sz="2000" dirty="0"/>
              <a:t>(</a:t>
            </a:r>
            <a:r>
              <a:rPr lang="en-US" altLang="ja-JP" sz="2000" dirty="0" err="1"/>
              <a:t>C</a:t>
            </a:r>
            <a:r>
              <a:rPr lang="en-US" altLang="ja-JP" dirty="0" err="1"/>
              <a:t>k</a:t>
            </a:r>
            <a:r>
              <a:rPr lang="ja-JP" altLang="en-US" sz="2000" dirty="0"/>
              <a:t>の</a:t>
            </a:r>
            <a:r>
              <a:rPr lang="ja-JP" altLang="en-US" sz="2000" dirty="0" smtClean="0"/>
              <a:t>文献の著者数</a:t>
            </a:r>
            <a:r>
              <a:rPr lang="en-US" altLang="ja-JP" sz="2000" dirty="0"/>
              <a:t>)</a:t>
            </a:r>
          </a:p>
          <a:p>
            <a:pPr algn="ctr"/>
            <a:endParaRPr lang="en-US" altLang="ja-JP" sz="2000" dirty="0" smtClean="0"/>
          </a:p>
        </p:txBody>
      </p:sp>
      <p:sp>
        <p:nvSpPr>
          <p:cNvPr id="33" name="TextBox 32"/>
          <p:cNvSpPr txBox="1"/>
          <p:nvPr/>
        </p:nvSpPr>
        <p:spPr>
          <a:xfrm>
            <a:off x="7123074" y="5684582"/>
            <a:ext cx="3984707" cy="400110"/>
          </a:xfrm>
          <a:prstGeom prst="rect">
            <a:avLst/>
          </a:prstGeom>
          <a:noFill/>
        </p:spPr>
        <p:txBody>
          <a:bodyPr wrap="square" rtlCol="0">
            <a:spAutoFit/>
          </a:bodyPr>
          <a:lstStyle/>
          <a:p>
            <a:pPr algn="ctr"/>
            <a:r>
              <a:rPr lang="en-US" altLang="ja-JP" sz="2000" dirty="0" smtClean="0"/>
              <a:t>(</a:t>
            </a:r>
            <a:r>
              <a:rPr lang="en-US" altLang="ja-JP" sz="2000" dirty="0" err="1" smtClean="0"/>
              <a:t>C</a:t>
            </a:r>
            <a:r>
              <a:rPr lang="en-US" altLang="ja-JP" dirty="0" err="1" smtClean="0"/>
              <a:t>i</a:t>
            </a:r>
            <a:r>
              <a:rPr lang="en-US" altLang="ja-JP" sz="2000" dirty="0" err="1" smtClean="0"/>
              <a:t>,C</a:t>
            </a:r>
            <a:r>
              <a:rPr lang="en-US" altLang="ja-JP" dirty="0" err="1" smtClean="0"/>
              <a:t>k</a:t>
            </a:r>
            <a:r>
              <a:rPr lang="ja-JP" altLang="en-US" sz="2000" dirty="0" smtClean="0"/>
              <a:t>の両方で出版のある著者数</a:t>
            </a:r>
            <a:r>
              <a:rPr lang="en-US" altLang="ja-JP" sz="2000" dirty="0" smtClean="0"/>
              <a:t>)</a:t>
            </a:r>
          </a:p>
        </p:txBody>
      </p:sp>
      <p:cxnSp>
        <p:nvCxnSpPr>
          <p:cNvPr id="34" name="Straight Connector 33"/>
          <p:cNvCxnSpPr/>
          <p:nvPr/>
        </p:nvCxnSpPr>
        <p:spPr>
          <a:xfrm>
            <a:off x="6815582" y="6115780"/>
            <a:ext cx="45996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47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目次</a:t>
            </a:r>
            <a:endParaRPr lang="en-US" dirty="0"/>
          </a:p>
        </p:txBody>
      </p:sp>
      <p:sp>
        <p:nvSpPr>
          <p:cNvPr id="5" name="Content Placeholder 2"/>
          <p:cNvSpPr>
            <a:spLocks noGrp="1"/>
          </p:cNvSpPr>
          <p:nvPr>
            <p:ph idx="1"/>
          </p:nvPr>
        </p:nvSpPr>
        <p:spPr>
          <a:xfrm>
            <a:off x="442415" y="1239684"/>
            <a:ext cx="10515600" cy="5018680"/>
          </a:xfrm>
        </p:spPr>
        <p:txBody>
          <a:bodyPr>
            <a:normAutofit/>
          </a:bodyPr>
          <a:lstStyle/>
          <a:p>
            <a:pPr marL="742950" indent="-742950">
              <a:buFont typeface="+mj-lt"/>
              <a:buAutoNum type="arabicPeriod"/>
            </a:pPr>
            <a:r>
              <a:rPr lang="ja-JP" altLang="en-US" sz="3600" dirty="0" smtClean="0">
                <a:solidFill>
                  <a:schemeClr val="bg1">
                    <a:lumMod val="75000"/>
                  </a:schemeClr>
                </a:solidFill>
              </a:rPr>
              <a:t>序論</a:t>
            </a:r>
            <a:r>
              <a:rPr lang="en-US" altLang="ja-JP" sz="3600" dirty="0" smtClean="0">
                <a:solidFill>
                  <a:schemeClr val="bg1">
                    <a:lumMod val="75000"/>
                  </a:schemeClr>
                </a:solidFill>
              </a:rPr>
              <a:t>&amp;</a:t>
            </a:r>
            <a:r>
              <a:rPr lang="ja-JP" altLang="en-US" sz="3600" dirty="0">
                <a:solidFill>
                  <a:schemeClr val="bg1">
                    <a:lumMod val="65000"/>
                  </a:schemeClr>
                </a:solidFill>
              </a:rPr>
              <a:t>関連</a:t>
            </a:r>
            <a:r>
              <a:rPr lang="ja-JP" altLang="en-US" sz="3600" dirty="0" smtClean="0">
                <a:solidFill>
                  <a:schemeClr val="bg1">
                    <a:lumMod val="65000"/>
                  </a:schemeClr>
                </a:solidFill>
              </a:rPr>
              <a:t>研究</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65000"/>
                  </a:schemeClr>
                </a:solidFill>
              </a:rPr>
              <a:t>提案手法</a:t>
            </a:r>
            <a:endParaRPr lang="en-US" altLang="ja-JP" sz="3600" dirty="0" smtClean="0">
              <a:solidFill>
                <a:schemeClr val="bg1">
                  <a:lumMod val="65000"/>
                </a:schemeClr>
              </a:solidFill>
            </a:endParaRPr>
          </a:p>
          <a:p>
            <a:pPr marL="742950" indent="-742950">
              <a:buFont typeface="+mj-lt"/>
              <a:buAutoNum type="arabicPeriod"/>
            </a:pPr>
            <a:r>
              <a:rPr lang="ja-JP" altLang="en-US" sz="3600" dirty="0" smtClean="0"/>
              <a:t>実験と結果</a:t>
            </a:r>
            <a:endParaRPr lang="en-US" altLang="ja-JP" sz="3600" dirty="0" smtClean="0"/>
          </a:p>
          <a:p>
            <a:pPr marL="742950" indent="-742950">
              <a:buFont typeface="+mj-lt"/>
              <a:buAutoNum type="arabicPeriod"/>
            </a:pPr>
            <a:r>
              <a:rPr lang="ja-JP" altLang="en-US" sz="3600" dirty="0" smtClean="0">
                <a:solidFill>
                  <a:schemeClr val="bg1">
                    <a:lumMod val="75000"/>
                  </a:schemeClr>
                </a:solidFill>
              </a:rPr>
              <a:t>考察</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75000"/>
                  </a:schemeClr>
                </a:solidFill>
              </a:rPr>
              <a:t>結論</a:t>
            </a:r>
            <a:endParaRPr lang="en-US" sz="3600" dirty="0">
              <a:solidFill>
                <a:schemeClr val="bg1">
                  <a:lumMod val="75000"/>
                </a:schemeClr>
              </a:solidFill>
            </a:endParaRPr>
          </a:p>
        </p:txBody>
      </p:sp>
    </p:spTree>
    <p:extLst>
      <p:ext uri="{BB962C8B-B14F-4D97-AF65-F5344CB8AC3E}">
        <p14:creationId xmlns:p14="http://schemas.microsoft.com/office/powerpoint/2010/main" val="2083504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実験の概要</a:t>
            </a:r>
            <a:endParaRPr lang="en-US" dirty="0"/>
          </a:p>
        </p:txBody>
      </p:sp>
      <p:sp>
        <p:nvSpPr>
          <p:cNvPr id="4" name="Content Placeholder 2"/>
          <p:cNvSpPr txBox="1">
            <a:spLocks/>
          </p:cNvSpPr>
          <p:nvPr/>
        </p:nvSpPr>
        <p:spPr>
          <a:xfrm>
            <a:off x="312420" y="1002021"/>
            <a:ext cx="11567160" cy="785836"/>
          </a:xfrm>
          <a:prstGeom prst="rect">
            <a:avLst/>
          </a:prstGeom>
          <a:solidFill>
            <a:schemeClr val="bg1">
              <a:lumMod val="8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ja-JP" sz="2000" dirty="0" smtClean="0"/>
              <a:t>4</a:t>
            </a:r>
            <a:r>
              <a:rPr lang="ja-JP" altLang="en-US" sz="2000" dirty="0" smtClean="0"/>
              <a:t>つのデータセットについて実際に分析を行い、因果関係推定の適合度の検証及び研究分野間の意味的な影響の推定結果を定性的に評価した。</a:t>
            </a:r>
            <a:endParaRPr lang="en-US" altLang="ja-JP" sz="2000" dirty="0" smtClean="0"/>
          </a:p>
        </p:txBody>
      </p:sp>
      <p:sp>
        <p:nvSpPr>
          <p:cNvPr id="5" name="Content Placeholder 5"/>
          <p:cNvSpPr>
            <a:spLocks noGrp="1"/>
          </p:cNvSpPr>
          <p:nvPr>
            <p:ph idx="1"/>
          </p:nvPr>
        </p:nvSpPr>
        <p:spPr>
          <a:xfrm>
            <a:off x="312420" y="6251060"/>
            <a:ext cx="8729980" cy="617327"/>
          </a:xfrm>
          <a:ln>
            <a:noFill/>
          </a:ln>
        </p:spPr>
        <p:txBody>
          <a:bodyPr>
            <a:normAutofit/>
          </a:bodyPr>
          <a:lstStyle/>
          <a:p>
            <a:r>
              <a:rPr lang="en-US" altLang="ja-JP" sz="1400" dirty="0" smtClean="0"/>
              <a:t>Sustainability, Service science, Solar cell: Web </a:t>
            </a:r>
            <a:r>
              <a:rPr lang="en-US" altLang="ja-JP" sz="1400" dirty="0"/>
              <a:t>of Science</a:t>
            </a:r>
            <a:r>
              <a:rPr lang="ja-JP" altLang="en-US" sz="1400" dirty="0" smtClean="0"/>
              <a:t>から</a:t>
            </a:r>
            <a:r>
              <a:rPr lang="en-US" altLang="ja-JP" sz="1400" dirty="0" smtClean="0"/>
              <a:t>2010</a:t>
            </a:r>
            <a:r>
              <a:rPr lang="ja-JP" altLang="en-US" sz="1400" dirty="0"/>
              <a:t>年までの</a:t>
            </a:r>
            <a:r>
              <a:rPr lang="ja-JP" altLang="en-US" sz="1400" dirty="0" smtClean="0"/>
              <a:t>論文を取得</a:t>
            </a:r>
            <a:endParaRPr lang="en-US" altLang="ja-JP" sz="1400" dirty="0" smtClean="0"/>
          </a:p>
          <a:p>
            <a:r>
              <a:rPr lang="en-US" altLang="ja-JP" sz="1400" dirty="0" smtClean="0"/>
              <a:t>Neural network: Scopus</a:t>
            </a:r>
            <a:r>
              <a:rPr lang="ja-JP" altLang="en-US" sz="1400" dirty="0"/>
              <a:t>のコンピュータサイエンス</a:t>
            </a:r>
            <a:r>
              <a:rPr lang="ja-JP" altLang="en-US" sz="1400" dirty="0" smtClean="0"/>
              <a:t>のデータベースからの</a:t>
            </a:r>
            <a:r>
              <a:rPr lang="en-US" altLang="ja-JP" sz="1400" dirty="0" smtClean="0"/>
              <a:t>2007~2016</a:t>
            </a:r>
            <a:r>
              <a:rPr lang="ja-JP" altLang="en-US" sz="1400" dirty="0" smtClean="0"/>
              <a:t>年の</a:t>
            </a:r>
            <a:r>
              <a:rPr lang="ja-JP" altLang="en-US" sz="1400" dirty="0"/>
              <a:t>論文を取得</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813670856"/>
              </p:ext>
            </p:extLst>
          </p:nvPr>
        </p:nvGraphicFramePr>
        <p:xfrm>
          <a:off x="312420" y="4400649"/>
          <a:ext cx="5044683" cy="1798320"/>
        </p:xfrm>
        <a:graphic>
          <a:graphicData uri="http://schemas.openxmlformats.org/drawingml/2006/table">
            <a:tbl>
              <a:tblPr firstRow="1" bandRow="1">
                <a:tableStyleId>{F2DE63D5-997A-4646-A377-4702673A728D}</a:tableStyleId>
              </a:tblPr>
              <a:tblGrid>
                <a:gridCol w="3522293"/>
                <a:gridCol w="1522390"/>
              </a:tblGrid>
              <a:tr h="285235">
                <a:tc>
                  <a:txBody>
                    <a:bodyPr/>
                    <a:lstStyle/>
                    <a:p>
                      <a:r>
                        <a:rPr lang="ja-JP" altLang="en-US" sz="1600" dirty="0" smtClean="0">
                          <a:solidFill>
                            <a:schemeClr val="tx1"/>
                          </a:solidFill>
                        </a:rPr>
                        <a:t>データセット</a:t>
                      </a:r>
                      <a:endParaRPr lang="en-US" sz="1600" dirty="0">
                        <a:solidFill>
                          <a:schemeClr val="tx1"/>
                        </a:solidFill>
                      </a:endParaRPr>
                    </a:p>
                  </a:txBody>
                  <a:tcPr>
                    <a:solidFill>
                      <a:schemeClr val="bg1">
                        <a:lumMod val="85000"/>
                      </a:schemeClr>
                    </a:solidFill>
                  </a:tcPr>
                </a:tc>
                <a:tc>
                  <a:txBody>
                    <a:bodyPr/>
                    <a:lstStyle/>
                    <a:p>
                      <a:r>
                        <a:rPr lang="ja-JP" altLang="en-US" sz="1600" dirty="0" smtClean="0">
                          <a:solidFill>
                            <a:schemeClr val="tx1"/>
                          </a:solidFill>
                        </a:rPr>
                        <a:t>文献数</a:t>
                      </a:r>
                      <a:endParaRPr lang="en-US" sz="1600" dirty="0">
                        <a:solidFill>
                          <a:schemeClr val="tx1"/>
                        </a:solidFill>
                      </a:endParaRPr>
                    </a:p>
                  </a:txBody>
                  <a:tcPr>
                    <a:solidFill>
                      <a:schemeClr val="bg1">
                        <a:lumMod val="85000"/>
                      </a:schemeClr>
                    </a:solidFill>
                  </a:tcPr>
                </a:tc>
              </a:tr>
              <a:tr h="309005">
                <a:tc>
                  <a:txBody>
                    <a:bodyPr/>
                    <a:lstStyle/>
                    <a:p>
                      <a:r>
                        <a:rPr lang="en-US" altLang="ja-JP" sz="1800" dirty="0" smtClean="0"/>
                        <a:t>Sustainability</a:t>
                      </a:r>
                      <a:endParaRPr lang="en-US" sz="1800" dirty="0">
                        <a:solidFill>
                          <a:schemeClr val="tx1"/>
                        </a:solidFill>
                      </a:endParaRPr>
                    </a:p>
                  </a:txBody>
                  <a:tcPr/>
                </a:tc>
                <a:tc>
                  <a:txBody>
                    <a:bodyPr/>
                    <a:lstStyle/>
                    <a:p>
                      <a:r>
                        <a:rPr lang="en-US" sz="1800" dirty="0" smtClean="0"/>
                        <a:t>63657</a:t>
                      </a:r>
                      <a:endParaRPr lang="en-US" sz="1800" dirty="0">
                        <a:solidFill>
                          <a:schemeClr val="tx1"/>
                        </a:solidFill>
                      </a:endParaRPr>
                    </a:p>
                  </a:txBody>
                  <a:tcPr/>
                </a:tc>
              </a:tr>
              <a:tr h="309005">
                <a:tc>
                  <a:txBody>
                    <a:bodyPr/>
                    <a:lstStyle/>
                    <a:p>
                      <a:r>
                        <a:rPr lang="en-US" sz="1800" dirty="0" smtClean="0"/>
                        <a:t>Service science</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67809</a:t>
                      </a:r>
                    </a:p>
                  </a:txBody>
                  <a:tcPr/>
                </a:tc>
              </a:tr>
              <a:tr h="309005">
                <a:tc>
                  <a:txBody>
                    <a:bodyPr/>
                    <a:lstStyle/>
                    <a:p>
                      <a:r>
                        <a:rPr lang="en-US" altLang="ja-JP" sz="1800" dirty="0" smtClean="0"/>
                        <a:t>Solar cell</a:t>
                      </a:r>
                      <a:endParaRPr lang="en-US" sz="1800" dirty="0"/>
                    </a:p>
                  </a:txBody>
                  <a:tcPr/>
                </a:tc>
                <a:tc>
                  <a:txBody>
                    <a:bodyPr/>
                    <a:lstStyle/>
                    <a:p>
                      <a:r>
                        <a:rPr lang="en-US" sz="1800" dirty="0" smtClean="0"/>
                        <a:t>33878</a:t>
                      </a:r>
                      <a:endParaRPr lang="en-US" sz="1800" dirty="0"/>
                    </a:p>
                  </a:txBody>
                  <a:tcPr/>
                </a:tc>
              </a:tr>
              <a:tr h="309005">
                <a:tc>
                  <a:txBody>
                    <a:bodyPr/>
                    <a:lstStyle/>
                    <a:p>
                      <a:r>
                        <a:rPr lang="en-US" altLang="ja-JP" sz="1800" dirty="0" smtClean="0"/>
                        <a:t>Neural network</a:t>
                      </a:r>
                      <a:endParaRPr lang="en-US" sz="1800" dirty="0"/>
                    </a:p>
                  </a:txBody>
                  <a:tcPr/>
                </a:tc>
                <a:tc>
                  <a:txBody>
                    <a:bodyPr/>
                    <a:lstStyle/>
                    <a:p>
                      <a:r>
                        <a:rPr lang="en-US" sz="1800" dirty="0" smtClean="0"/>
                        <a:t>76865</a:t>
                      </a:r>
                      <a:endParaRPr lang="en-US" sz="1800" dirty="0"/>
                    </a:p>
                  </a:txBody>
                  <a:tcPr/>
                </a:tc>
              </a:tr>
            </a:tbl>
          </a:graphicData>
        </a:graphic>
      </p:graphicFrame>
      <p:sp>
        <p:nvSpPr>
          <p:cNvPr id="9" name="Content Placeholder 2"/>
          <p:cNvSpPr txBox="1">
            <a:spLocks/>
          </p:cNvSpPr>
          <p:nvPr/>
        </p:nvSpPr>
        <p:spPr>
          <a:xfrm>
            <a:off x="5240741" y="1794328"/>
            <a:ext cx="6638839" cy="25327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romanLcPeriod" startAt="3"/>
            </a:pPr>
            <a:r>
              <a:rPr lang="ja-JP" altLang="en-US" sz="2000" dirty="0" smtClean="0"/>
              <a:t>ある分野の文献数の変動の他の分野の変動への関与を正しく推定できているか</a:t>
            </a:r>
            <a:endParaRPr lang="en-US" altLang="ja-JP" sz="2000" dirty="0" smtClean="0"/>
          </a:p>
          <a:p>
            <a:pPr marL="457200" lvl="1" indent="0">
              <a:buNone/>
            </a:pPr>
            <a:r>
              <a:rPr lang="ja-JP" altLang="en-US" sz="2000" dirty="0" smtClean="0"/>
              <a:t>→推定手法とともに示されているモデルの適合度をもとに検証</a:t>
            </a:r>
            <a:endParaRPr lang="en-US" altLang="ja-JP" sz="2000" dirty="0" smtClean="0"/>
          </a:p>
          <a:p>
            <a:pPr marL="514350" indent="-514350">
              <a:buFont typeface="+mj-lt"/>
              <a:buAutoNum type="romanLcPeriod" startAt="3"/>
            </a:pPr>
            <a:r>
              <a:rPr lang="ja-JP" altLang="en-US" sz="2000" dirty="0" smtClean="0"/>
              <a:t>因果関係が認められた分野間の意味的な影響を正しく推定できているか</a:t>
            </a:r>
            <a:endParaRPr lang="en-US" altLang="ja-JP" sz="2000" dirty="0" smtClean="0"/>
          </a:p>
          <a:p>
            <a:pPr marL="457200" lvl="1" indent="0">
              <a:buNone/>
            </a:pPr>
            <a:r>
              <a:rPr lang="ja-JP" altLang="en-US" sz="2000" dirty="0" smtClean="0"/>
              <a:t>→専門的知見及び他の文献から分析結果を定性的に評価し、妥当性を検証</a:t>
            </a:r>
            <a:endParaRPr lang="en-US" altLang="ja-JP" sz="20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08" y="1944132"/>
            <a:ext cx="3987946" cy="2382921"/>
          </a:xfrm>
          <a:prstGeom prst="rect">
            <a:avLst/>
          </a:prstGeom>
        </p:spPr>
      </p:pic>
      <p:sp>
        <p:nvSpPr>
          <p:cNvPr id="10" name="TextBox 9"/>
          <p:cNvSpPr txBox="1"/>
          <p:nvPr/>
        </p:nvSpPr>
        <p:spPr>
          <a:xfrm>
            <a:off x="229405" y="1944132"/>
            <a:ext cx="1106405" cy="400110"/>
          </a:xfrm>
          <a:prstGeom prst="rect">
            <a:avLst/>
          </a:prstGeom>
          <a:noFill/>
          <a:ln>
            <a:noFill/>
          </a:ln>
        </p:spPr>
        <p:txBody>
          <a:bodyPr wrap="square" rtlCol="0">
            <a:spAutoFit/>
          </a:bodyPr>
          <a:lstStyle/>
          <a:p>
            <a:pPr marL="400050" indent="-400050" algn="ctr">
              <a:buFont typeface="+mj-lt"/>
              <a:buAutoNum type="romanLcPeriod"/>
            </a:pPr>
            <a:r>
              <a:rPr lang="ja-JP" altLang="en-US" sz="2000" b="1" dirty="0"/>
              <a:t>　</a:t>
            </a:r>
            <a:r>
              <a:rPr lang="en-US" altLang="ja-JP" dirty="0" smtClean="0"/>
              <a:t> </a:t>
            </a:r>
          </a:p>
        </p:txBody>
      </p:sp>
      <p:sp>
        <p:nvSpPr>
          <p:cNvPr id="11" name="TextBox 10"/>
          <p:cNvSpPr txBox="1"/>
          <p:nvPr/>
        </p:nvSpPr>
        <p:spPr>
          <a:xfrm>
            <a:off x="2281558" y="1942081"/>
            <a:ext cx="1106405" cy="400110"/>
          </a:xfrm>
          <a:prstGeom prst="rect">
            <a:avLst/>
          </a:prstGeom>
          <a:noFill/>
          <a:ln>
            <a:noFill/>
          </a:ln>
        </p:spPr>
        <p:txBody>
          <a:bodyPr wrap="square" rtlCol="0">
            <a:spAutoFit/>
          </a:bodyPr>
          <a:lstStyle/>
          <a:p>
            <a:pPr marL="514350" indent="-514350" algn="ctr">
              <a:buFont typeface="+mj-lt"/>
              <a:buAutoNum type="romanLcPeriod" startAt="2"/>
            </a:pPr>
            <a:r>
              <a:rPr lang="ja-JP" altLang="en-US" sz="2000" b="1" dirty="0"/>
              <a:t>　</a:t>
            </a:r>
            <a:r>
              <a:rPr lang="en-US" altLang="ja-JP" dirty="0" smtClean="0"/>
              <a:t> </a:t>
            </a:r>
          </a:p>
        </p:txBody>
      </p:sp>
      <p:sp>
        <p:nvSpPr>
          <p:cNvPr id="12" name="TextBox 11"/>
          <p:cNvSpPr txBox="1"/>
          <p:nvPr/>
        </p:nvSpPr>
        <p:spPr>
          <a:xfrm>
            <a:off x="223629" y="3252940"/>
            <a:ext cx="1106405" cy="400110"/>
          </a:xfrm>
          <a:prstGeom prst="rect">
            <a:avLst/>
          </a:prstGeom>
          <a:noFill/>
          <a:ln>
            <a:noFill/>
          </a:ln>
        </p:spPr>
        <p:txBody>
          <a:bodyPr wrap="square" rtlCol="0">
            <a:spAutoFit/>
          </a:bodyPr>
          <a:lstStyle/>
          <a:p>
            <a:pPr marL="514350" indent="-514350" algn="ctr">
              <a:buFont typeface="+mj-lt"/>
              <a:buAutoNum type="romanLcPeriod" startAt="3"/>
            </a:pPr>
            <a:r>
              <a:rPr lang="ja-JP" altLang="en-US" sz="2000" b="1" dirty="0"/>
              <a:t>　</a:t>
            </a:r>
            <a:r>
              <a:rPr lang="en-US" altLang="ja-JP" dirty="0" smtClean="0"/>
              <a:t> </a:t>
            </a:r>
          </a:p>
        </p:txBody>
      </p:sp>
      <p:sp>
        <p:nvSpPr>
          <p:cNvPr id="13" name="TextBox 12"/>
          <p:cNvSpPr txBox="1"/>
          <p:nvPr/>
        </p:nvSpPr>
        <p:spPr>
          <a:xfrm>
            <a:off x="2281558" y="3252940"/>
            <a:ext cx="1106405" cy="400110"/>
          </a:xfrm>
          <a:prstGeom prst="rect">
            <a:avLst/>
          </a:prstGeom>
          <a:noFill/>
          <a:ln>
            <a:noFill/>
          </a:ln>
        </p:spPr>
        <p:txBody>
          <a:bodyPr wrap="square" rtlCol="0">
            <a:spAutoFit/>
          </a:bodyPr>
          <a:lstStyle/>
          <a:p>
            <a:pPr marL="514350" indent="-514350" algn="ctr">
              <a:buFont typeface="+mj-lt"/>
              <a:buAutoNum type="romanLcPeriod" startAt="4"/>
            </a:pPr>
            <a:r>
              <a:rPr lang="ja-JP" altLang="en-US" sz="2000" b="1" dirty="0"/>
              <a:t>　</a:t>
            </a:r>
            <a:r>
              <a:rPr lang="en-US" altLang="ja-JP" dirty="0" smtClean="0"/>
              <a:t> </a:t>
            </a:r>
          </a:p>
        </p:txBody>
      </p:sp>
      <p:sp>
        <p:nvSpPr>
          <p:cNvPr id="14" name="Rectangle 13"/>
          <p:cNvSpPr/>
          <p:nvPr/>
        </p:nvSpPr>
        <p:spPr>
          <a:xfrm>
            <a:off x="312420" y="3272269"/>
            <a:ext cx="1740969" cy="10741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23576" y="3252940"/>
            <a:ext cx="2317230" cy="10741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34964" y="3060690"/>
            <a:ext cx="6644615" cy="12663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17535" y="1813784"/>
            <a:ext cx="6662044" cy="11355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5"/>
          <p:cNvSpPr txBox="1">
            <a:spLocks/>
          </p:cNvSpPr>
          <p:nvPr/>
        </p:nvSpPr>
        <p:spPr>
          <a:xfrm>
            <a:off x="6242341" y="4917538"/>
            <a:ext cx="5281638" cy="34846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ja-JP" altLang="en-US" sz="1800" dirty="0" smtClean="0"/>
              <a:t>学際的な大きな</a:t>
            </a:r>
            <a:r>
              <a:rPr lang="ja-JP" altLang="en-US" sz="1800" smtClean="0"/>
              <a:t>概念的な集合を表すデータセット</a:t>
            </a:r>
            <a:endParaRPr lang="en-US" sz="1800" dirty="0"/>
          </a:p>
        </p:txBody>
      </p:sp>
      <p:sp>
        <p:nvSpPr>
          <p:cNvPr id="20" name="Content Placeholder 5"/>
          <p:cNvSpPr txBox="1">
            <a:spLocks/>
          </p:cNvSpPr>
          <p:nvPr/>
        </p:nvSpPr>
        <p:spPr>
          <a:xfrm>
            <a:off x="6242341" y="5621223"/>
            <a:ext cx="4364990" cy="34846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ja-JP" altLang="en-US" sz="1800" dirty="0" smtClean="0"/>
              <a:t>特定の技術の集合を表すデータセット</a:t>
            </a:r>
            <a:endParaRPr lang="en-US" sz="1800" dirty="0"/>
          </a:p>
        </p:txBody>
      </p:sp>
      <p:cxnSp>
        <p:nvCxnSpPr>
          <p:cNvPr id="8" name="Straight Connector 7"/>
          <p:cNvCxnSpPr/>
          <p:nvPr/>
        </p:nvCxnSpPr>
        <p:spPr>
          <a:xfrm>
            <a:off x="5613400" y="5464728"/>
            <a:ext cx="6266179" cy="207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5844172" y="4793951"/>
            <a:ext cx="266700" cy="59564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5844172" y="5497636"/>
            <a:ext cx="266700" cy="59564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571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549" y="2254790"/>
            <a:ext cx="3835957" cy="993485"/>
          </a:xfrm>
          <a:prstGeom prst="rect">
            <a:avLst/>
          </a:prstGeom>
        </p:spPr>
      </p:pic>
      <p:sp>
        <p:nvSpPr>
          <p:cNvPr id="2" name="Title 1"/>
          <p:cNvSpPr>
            <a:spLocks noGrp="1"/>
          </p:cNvSpPr>
          <p:nvPr>
            <p:ph type="title"/>
          </p:nvPr>
        </p:nvSpPr>
        <p:spPr/>
        <p:txBody>
          <a:bodyPr/>
          <a:lstStyle/>
          <a:p>
            <a:r>
              <a:rPr lang="ja-JP" altLang="en-US" dirty="0" smtClean="0"/>
              <a:t>実験結果　因果関係の推定</a:t>
            </a:r>
            <a:endParaRPr lang="en-US" dirty="0"/>
          </a:p>
        </p:txBody>
      </p:sp>
      <p:sp>
        <p:nvSpPr>
          <p:cNvPr id="5"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ja-JP" altLang="en-US" sz="2000" dirty="0" smtClean="0"/>
              <a:t>因果関係の推定では、</a:t>
            </a:r>
            <a:r>
              <a:rPr lang="en-US" altLang="ja-JP" sz="2000" dirty="0" smtClean="0"/>
              <a:t>20,10,5</a:t>
            </a:r>
            <a:r>
              <a:rPr lang="ja-JP" altLang="en-US" sz="2000" dirty="0" smtClean="0"/>
              <a:t>年分のデータを用いた分析</a:t>
            </a:r>
            <a:r>
              <a:rPr lang="ja-JP" altLang="en-US" sz="2000" smtClean="0"/>
              <a:t>を行った。</a:t>
            </a:r>
            <a:r>
              <a:rPr lang="ja-JP" altLang="en-US" sz="2000" dirty="0" smtClean="0"/>
              <a:t>因果</a:t>
            </a:r>
            <a:r>
              <a:rPr lang="ja-JP" altLang="en-US" sz="2000" dirty="0"/>
              <a:t>関係をある程度正確に推定するため</a:t>
            </a:r>
            <a:r>
              <a:rPr lang="ja-JP" altLang="en-US" sz="2000" dirty="0" smtClean="0"/>
              <a:t>には、</a:t>
            </a:r>
            <a:r>
              <a:rPr lang="en-US" altLang="ja-JP" sz="2000" dirty="0"/>
              <a:t>10</a:t>
            </a:r>
            <a:r>
              <a:rPr lang="ja-JP" altLang="en-US" sz="2000" dirty="0"/>
              <a:t>年以上のデータを用いて分析を行うのが</a:t>
            </a:r>
            <a:r>
              <a:rPr lang="ja-JP" altLang="en-US" sz="2000" dirty="0" smtClean="0"/>
              <a:t>望ましいと考えられる。</a:t>
            </a:r>
            <a:endParaRPr lang="en-US" altLang="ja-JP" sz="2000" dirty="0"/>
          </a:p>
        </p:txBody>
      </p:sp>
      <p:sp>
        <p:nvSpPr>
          <p:cNvPr id="7" name="TextBox 6"/>
          <p:cNvSpPr txBox="1"/>
          <p:nvPr/>
        </p:nvSpPr>
        <p:spPr>
          <a:xfrm>
            <a:off x="5487803" y="2331840"/>
            <a:ext cx="4891436" cy="400110"/>
          </a:xfrm>
          <a:prstGeom prst="rect">
            <a:avLst/>
          </a:prstGeom>
          <a:noFill/>
        </p:spPr>
        <p:txBody>
          <a:bodyPr wrap="square" rtlCol="0">
            <a:spAutoFit/>
          </a:bodyPr>
          <a:lstStyle/>
          <a:p>
            <a:r>
              <a:rPr lang="en-US" altLang="ja-JP" sz="2000" smtClean="0"/>
              <a:t>:</a:t>
            </a:r>
            <a:r>
              <a:rPr lang="ja-JP" altLang="en-US" sz="2000" dirty="0" smtClean="0"/>
              <a:t>モデルによる各推定値と各実測値の差</a:t>
            </a:r>
            <a:endParaRPr lang="en-US" altLang="ja-JP" sz="2000" dirty="0" smtClean="0"/>
          </a:p>
        </p:txBody>
      </p:sp>
      <p:sp>
        <p:nvSpPr>
          <p:cNvPr id="8" name="TextBox 7"/>
          <p:cNvSpPr txBox="1"/>
          <p:nvPr/>
        </p:nvSpPr>
        <p:spPr>
          <a:xfrm>
            <a:off x="5487803" y="2703132"/>
            <a:ext cx="4185582" cy="400110"/>
          </a:xfrm>
          <a:prstGeom prst="rect">
            <a:avLst/>
          </a:prstGeom>
          <a:noFill/>
        </p:spPr>
        <p:txBody>
          <a:bodyPr wrap="square" rtlCol="0">
            <a:spAutoFit/>
          </a:bodyPr>
          <a:lstStyle/>
          <a:p>
            <a:r>
              <a:rPr lang="en-US" altLang="ja-JP" sz="2000" dirty="0" smtClean="0"/>
              <a:t>:</a:t>
            </a:r>
            <a:r>
              <a:rPr lang="ja-JP" altLang="en-US" sz="2000" dirty="0" smtClean="0"/>
              <a:t>実測値の平均値と各実測値の差</a:t>
            </a:r>
            <a:endParaRPr lang="en-US" altLang="ja-JP" sz="2000" dirty="0" smtClean="0"/>
          </a:p>
        </p:txBody>
      </p:sp>
      <p:sp>
        <p:nvSpPr>
          <p:cNvPr id="9" name="TextBox 8"/>
          <p:cNvSpPr txBox="1"/>
          <p:nvPr/>
        </p:nvSpPr>
        <p:spPr>
          <a:xfrm>
            <a:off x="312420" y="1897949"/>
            <a:ext cx="11254296" cy="400110"/>
          </a:xfrm>
          <a:prstGeom prst="rect">
            <a:avLst/>
          </a:prstGeom>
          <a:noFill/>
        </p:spPr>
        <p:txBody>
          <a:bodyPr wrap="square" rtlCol="0">
            <a:spAutoFit/>
          </a:bodyPr>
          <a:lstStyle/>
          <a:p>
            <a:pPr marL="342900" lvl="0" indent="-342900">
              <a:buFont typeface="Wingdings" charset="2"/>
              <a:buChar char="Ø"/>
            </a:pPr>
            <a:r>
              <a:rPr lang="ja-JP" altLang="en-US" sz="2000" dirty="0" smtClean="0"/>
              <a:t>適合度の算出</a:t>
            </a:r>
            <a:r>
              <a:rPr lang="en-US" altLang="ja-JP" sz="2000" dirty="0" smtClean="0"/>
              <a:t>(</a:t>
            </a:r>
            <a:r>
              <a:rPr lang="en-US" altLang="ja-JP" sz="2000" dirty="0" err="1" smtClean="0"/>
              <a:t>Nicolau</a:t>
            </a:r>
            <a:r>
              <a:rPr lang="en-US" altLang="ja-JP" sz="2000" dirty="0" smtClean="0"/>
              <a:t>; 2016)</a:t>
            </a:r>
            <a:r>
              <a:rPr lang="ja-JP" altLang="en-US" sz="2000" dirty="0" smtClean="0"/>
              <a:t>：因果性が認められた分野をモデルに組み込み推定値を算出</a:t>
            </a:r>
            <a:endParaRPr lang="en-US" altLang="ja-JP" sz="2000" dirty="0" smtClean="0"/>
          </a:p>
        </p:txBody>
      </p:sp>
      <p:sp>
        <p:nvSpPr>
          <p:cNvPr id="3" name="Rectangle 2"/>
          <p:cNvSpPr/>
          <p:nvPr/>
        </p:nvSpPr>
        <p:spPr>
          <a:xfrm>
            <a:off x="312420" y="5962879"/>
            <a:ext cx="11259743" cy="707886"/>
          </a:xfrm>
          <a:prstGeom prst="rect">
            <a:avLst/>
          </a:prstGeom>
          <a:ln>
            <a:solidFill>
              <a:schemeClr val="accent1"/>
            </a:solidFill>
          </a:ln>
        </p:spPr>
        <p:txBody>
          <a:bodyPr wrap="square">
            <a:spAutoFit/>
          </a:bodyPr>
          <a:lstStyle/>
          <a:p>
            <a:r>
              <a:rPr lang="ja-JP" altLang="en-US" sz="2000" dirty="0" smtClean="0"/>
              <a:t>データセット</a:t>
            </a:r>
            <a:r>
              <a:rPr lang="ja-JP" altLang="en-US" sz="2000" dirty="0"/>
              <a:t>による適合度の差は見られなかったが、</a:t>
            </a:r>
            <a:r>
              <a:rPr lang="en-US" altLang="ja-JP" sz="2000" dirty="0"/>
              <a:t>10</a:t>
            </a:r>
            <a:r>
              <a:rPr lang="ja-JP" altLang="en-US" sz="2000" dirty="0"/>
              <a:t>年以上のデータを用いた分析において高い適合度を示した</a:t>
            </a:r>
            <a:r>
              <a:rPr lang="ja-JP" altLang="en-US" sz="2000" dirty="0" smtClean="0"/>
              <a:t>。</a:t>
            </a:r>
            <a:endParaRPr lang="en-US" altLang="ja-JP" sz="2000" dirty="0"/>
          </a:p>
        </p:txBody>
      </p:sp>
      <p:graphicFrame>
        <p:nvGraphicFramePr>
          <p:cNvPr id="11" name="Chart 10"/>
          <p:cNvGraphicFramePr>
            <a:graphicFrameLocks/>
          </p:cNvGraphicFramePr>
          <p:nvPr>
            <p:extLst>
              <p:ext uri="{D42A27DB-BD31-4B8C-83A1-F6EECF244321}">
                <p14:modId xmlns:p14="http://schemas.microsoft.com/office/powerpoint/2010/main" val="1632092577"/>
              </p:ext>
            </p:extLst>
          </p:nvPr>
        </p:nvGraphicFramePr>
        <p:xfrm>
          <a:off x="1010653" y="3037380"/>
          <a:ext cx="9641305" cy="246298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1083542" y="5437331"/>
            <a:ext cx="7105950" cy="400110"/>
          </a:xfrm>
          <a:prstGeom prst="rect">
            <a:avLst/>
          </a:prstGeom>
          <a:noFill/>
        </p:spPr>
        <p:txBody>
          <a:bodyPr wrap="square" rtlCol="0">
            <a:spAutoFit/>
          </a:bodyPr>
          <a:lstStyle/>
          <a:p>
            <a:pPr algn="ctr"/>
            <a:r>
              <a:rPr lang="ja-JP" altLang="en-US" sz="2000" smtClean="0"/>
              <a:t>用いた</a:t>
            </a:r>
            <a:r>
              <a:rPr lang="ja-JP" altLang="en-US" sz="2000" dirty="0" smtClean="0"/>
              <a:t>データの年数による因果関係推定の適合度の差異</a:t>
            </a:r>
            <a:endParaRPr lang="en-US" altLang="ja-JP" sz="2000" dirty="0" smtClean="0"/>
          </a:p>
        </p:txBody>
      </p:sp>
      <p:sp>
        <p:nvSpPr>
          <p:cNvPr id="4" name="Rectangle 3"/>
          <p:cNvSpPr/>
          <p:nvPr/>
        </p:nvSpPr>
        <p:spPr>
          <a:xfrm>
            <a:off x="3929444" y="3103242"/>
            <a:ext cx="3801979" cy="2334089"/>
          </a:xfrm>
          <a:prstGeom prst="rect">
            <a:avLst/>
          </a:prstGeom>
          <a:solidFill>
            <a:schemeClr val="accent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785875" y="4911783"/>
            <a:ext cx="1773652" cy="558763"/>
          </a:xfrm>
          <a:prstGeom prst="rect">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245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本研究の要旨</a:t>
            </a:r>
            <a:endParaRPr lang="en-US" dirty="0"/>
          </a:p>
        </p:txBody>
      </p:sp>
      <p:sp>
        <p:nvSpPr>
          <p:cNvPr id="4" name="Content Placeholder 2"/>
          <p:cNvSpPr txBox="1">
            <a:spLocks/>
          </p:cNvSpPr>
          <p:nvPr/>
        </p:nvSpPr>
        <p:spPr>
          <a:xfrm>
            <a:off x="312420" y="1367346"/>
            <a:ext cx="11567160" cy="812020"/>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a:t>研究機関が限られた研究資源を効果的</a:t>
            </a:r>
            <a:r>
              <a:rPr lang="ja-JP" altLang="en-US" sz="2000" dirty="0" smtClean="0"/>
              <a:t>に利用するにあたって、研究分野間で生じている影響の観点から将来性の高い分野を特定するにはどのような方法が有用か。</a:t>
            </a:r>
            <a:endParaRPr lang="en-US" altLang="ja-JP" sz="2000" dirty="0" smtClean="0"/>
          </a:p>
        </p:txBody>
      </p:sp>
      <p:sp>
        <p:nvSpPr>
          <p:cNvPr id="5" name="Content Placeholder 2"/>
          <p:cNvSpPr txBox="1">
            <a:spLocks/>
          </p:cNvSpPr>
          <p:nvPr/>
        </p:nvSpPr>
        <p:spPr>
          <a:xfrm>
            <a:off x="312420" y="3484964"/>
            <a:ext cx="11567160" cy="91049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ある分野の盛衰が他の分野に与えている影響について、①分野の文献数の変動が他の分野の変動に関与しているか、②分野間で意味的にどのような影響が生じているかを推定する手法を提案し、その妥当性及び有用性を検証、考察した。</a:t>
            </a:r>
            <a:endParaRPr lang="en-US" altLang="ja-JP" sz="2000" dirty="0" smtClean="0"/>
          </a:p>
        </p:txBody>
      </p:sp>
      <p:sp>
        <p:nvSpPr>
          <p:cNvPr id="7" name="Content Placeholder 2"/>
          <p:cNvSpPr txBox="1">
            <a:spLocks/>
          </p:cNvSpPr>
          <p:nvPr/>
        </p:nvSpPr>
        <p:spPr>
          <a:xfrm>
            <a:off x="312420" y="5456944"/>
            <a:ext cx="11567160" cy="1024066"/>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00000"/>
              </a:lnSpc>
              <a:spcBef>
                <a:spcPts val="0"/>
              </a:spcBef>
              <a:buNone/>
            </a:pPr>
            <a:r>
              <a:rPr lang="ja-JP" altLang="en-US" sz="2000" dirty="0" smtClean="0"/>
              <a:t>研究</a:t>
            </a:r>
            <a:r>
              <a:rPr lang="ja-JP" altLang="en-US" sz="2000" smtClean="0"/>
              <a:t>機関に対して、資源</a:t>
            </a:r>
            <a:r>
              <a:rPr lang="ja-JP" altLang="en-US" sz="2000" dirty="0"/>
              <a:t>を</a:t>
            </a:r>
            <a:r>
              <a:rPr lang="ja-JP" altLang="en-US" sz="2000" dirty="0" smtClean="0"/>
              <a:t>集中・退避す</a:t>
            </a:r>
            <a:r>
              <a:rPr lang="ja-JP" altLang="en-US" sz="2000" dirty="0"/>
              <a:t>べき</a:t>
            </a:r>
            <a:r>
              <a:rPr lang="ja-JP" altLang="en-US" sz="2000" dirty="0" smtClean="0"/>
              <a:t>分野を</a:t>
            </a:r>
            <a:r>
              <a:rPr lang="ja-JP" altLang="en-US" sz="2000" dirty="0"/>
              <a:t>同時に</a:t>
            </a:r>
            <a:r>
              <a:rPr lang="ja-JP" altLang="en-US" sz="2000" dirty="0" smtClean="0"/>
              <a:t>特定することで研究開発における資源配分の意思決定を支援する手法の開発に成功した。また、研究者の関心が及びにくいような分野間の影響を推定でき、関心の範囲が限定的な小規模な研究機関には特に有用性が高いと考えられる。</a:t>
            </a:r>
            <a:endParaRPr lang="en-US" altLang="ja-JP" sz="2000" dirty="0" smtClean="0"/>
          </a:p>
        </p:txBody>
      </p:sp>
      <p:sp>
        <p:nvSpPr>
          <p:cNvPr id="6" name="TextBox 5"/>
          <p:cNvSpPr txBox="1"/>
          <p:nvPr/>
        </p:nvSpPr>
        <p:spPr>
          <a:xfrm>
            <a:off x="312420" y="967235"/>
            <a:ext cx="3392436" cy="400110"/>
          </a:xfrm>
          <a:prstGeom prst="rect">
            <a:avLst/>
          </a:prstGeom>
          <a:noFill/>
          <a:ln>
            <a:solidFill>
              <a:schemeClr val="tx1"/>
            </a:solidFill>
          </a:ln>
        </p:spPr>
        <p:txBody>
          <a:bodyPr wrap="square" rtlCol="0">
            <a:spAutoFit/>
          </a:bodyPr>
          <a:lstStyle/>
          <a:p>
            <a:r>
              <a:rPr lang="ja-JP" altLang="en-US" sz="2000" dirty="0" smtClean="0"/>
              <a:t>本研究で解く課題</a:t>
            </a:r>
            <a:endParaRPr lang="en-US" altLang="ja-JP" sz="2000" dirty="0" smtClean="0"/>
          </a:p>
        </p:txBody>
      </p:sp>
      <p:sp>
        <p:nvSpPr>
          <p:cNvPr id="8" name="TextBox 7"/>
          <p:cNvSpPr txBox="1"/>
          <p:nvPr/>
        </p:nvSpPr>
        <p:spPr>
          <a:xfrm>
            <a:off x="312420" y="3087357"/>
            <a:ext cx="3392436" cy="400110"/>
          </a:xfrm>
          <a:prstGeom prst="rect">
            <a:avLst/>
          </a:prstGeom>
          <a:noFill/>
          <a:ln>
            <a:solidFill>
              <a:schemeClr val="tx1"/>
            </a:solidFill>
          </a:ln>
        </p:spPr>
        <p:txBody>
          <a:bodyPr wrap="square" rtlCol="0">
            <a:spAutoFit/>
          </a:bodyPr>
          <a:lstStyle/>
          <a:p>
            <a:r>
              <a:rPr lang="ja-JP" altLang="en-US" sz="2000" dirty="0" smtClean="0"/>
              <a:t>課題に対するアプローチ</a:t>
            </a:r>
            <a:endParaRPr lang="en-US" altLang="ja-JP" sz="2000" dirty="0" smtClean="0"/>
          </a:p>
        </p:txBody>
      </p:sp>
      <p:sp>
        <p:nvSpPr>
          <p:cNvPr id="9" name="TextBox 8"/>
          <p:cNvSpPr txBox="1"/>
          <p:nvPr/>
        </p:nvSpPr>
        <p:spPr>
          <a:xfrm>
            <a:off x="312420" y="5043293"/>
            <a:ext cx="3392436" cy="400110"/>
          </a:xfrm>
          <a:prstGeom prst="rect">
            <a:avLst/>
          </a:prstGeom>
          <a:noFill/>
          <a:ln>
            <a:solidFill>
              <a:schemeClr val="tx1"/>
            </a:solidFill>
          </a:ln>
        </p:spPr>
        <p:txBody>
          <a:bodyPr wrap="square" rtlCol="0">
            <a:spAutoFit/>
          </a:bodyPr>
          <a:lstStyle/>
          <a:p>
            <a:r>
              <a:rPr lang="ja-JP" altLang="en-US" sz="2000" dirty="0" smtClean="0"/>
              <a:t>課題に対する貢献</a:t>
            </a:r>
            <a:endParaRPr lang="en-US" altLang="ja-JP" sz="2000" dirty="0" smtClean="0"/>
          </a:p>
        </p:txBody>
      </p:sp>
      <p:sp>
        <p:nvSpPr>
          <p:cNvPr id="11" name="Down Arrow 10"/>
          <p:cNvSpPr/>
          <p:nvPr/>
        </p:nvSpPr>
        <p:spPr>
          <a:xfrm>
            <a:off x="4676271" y="2614863"/>
            <a:ext cx="2839453" cy="472494"/>
          </a:xfrm>
          <a:prstGeom prst="down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676272" y="4570799"/>
            <a:ext cx="2839453" cy="472494"/>
          </a:xfrm>
          <a:prstGeom prst="down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271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実験結果　分野間の意味的な影響の推定</a:t>
            </a:r>
            <a:endParaRPr lang="en-US" dirty="0"/>
          </a:p>
        </p:txBody>
      </p:sp>
      <p:sp>
        <p:nvSpPr>
          <p:cNvPr id="5"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ja-JP" sz="2000" dirty="0" smtClean="0"/>
              <a:t>Solar cell, Neural network</a:t>
            </a:r>
            <a:r>
              <a:rPr lang="ja-JP" altLang="en-US" sz="2000" dirty="0" smtClean="0"/>
              <a:t>のデータセットにおいて、特定の分野との間で推定された影響について専門的知見及び他の文献からの定性的な評価を行い、双方のデータセットにおいて妥当な評価を得た。</a:t>
            </a:r>
            <a:endParaRPr lang="en-US" altLang="ja-JP" sz="2000" dirty="0" smtClean="0"/>
          </a:p>
        </p:txBody>
      </p:sp>
      <p:sp>
        <p:nvSpPr>
          <p:cNvPr id="4" name="TextBox 3"/>
          <p:cNvSpPr txBox="1"/>
          <p:nvPr/>
        </p:nvSpPr>
        <p:spPr>
          <a:xfrm>
            <a:off x="312420" y="1892060"/>
            <a:ext cx="11254296" cy="400110"/>
          </a:xfrm>
          <a:prstGeom prst="rect">
            <a:avLst/>
          </a:prstGeom>
          <a:noFill/>
        </p:spPr>
        <p:txBody>
          <a:bodyPr wrap="square" rtlCol="0">
            <a:spAutoFit/>
          </a:bodyPr>
          <a:lstStyle/>
          <a:p>
            <a:pPr marL="342900" lvl="0" indent="-342900">
              <a:buFont typeface="Wingdings" charset="2"/>
              <a:buChar char="Ø"/>
            </a:pPr>
            <a:r>
              <a:rPr lang="en-US" altLang="ja-JP" sz="2000" dirty="0" smtClean="0"/>
              <a:t>Solar cell</a:t>
            </a:r>
          </a:p>
        </p:txBody>
      </p:sp>
      <p:graphicFrame>
        <p:nvGraphicFramePr>
          <p:cNvPr id="7" name="Table 6"/>
          <p:cNvGraphicFramePr>
            <a:graphicFrameLocks noGrp="1"/>
          </p:cNvGraphicFramePr>
          <p:nvPr>
            <p:extLst>
              <p:ext uri="{D42A27DB-BD31-4B8C-83A1-F6EECF244321}">
                <p14:modId xmlns:p14="http://schemas.microsoft.com/office/powerpoint/2010/main" val="1870236576"/>
              </p:ext>
            </p:extLst>
          </p:nvPr>
        </p:nvGraphicFramePr>
        <p:xfrm>
          <a:off x="697431" y="2287069"/>
          <a:ext cx="4580422" cy="1097280"/>
        </p:xfrm>
        <a:graphic>
          <a:graphicData uri="http://schemas.openxmlformats.org/drawingml/2006/table">
            <a:tbl>
              <a:tblPr firstRow="1" bandRow="1">
                <a:tableStyleId>{F2DE63D5-997A-4646-A377-4702673A728D}</a:tableStyleId>
              </a:tblPr>
              <a:tblGrid>
                <a:gridCol w="3543277"/>
                <a:gridCol w="1037145"/>
              </a:tblGrid>
              <a:tr h="289375">
                <a:tc>
                  <a:txBody>
                    <a:bodyPr/>
                    <a:lstStyle/>
                    <a:p>
                      <a:pPr algn="r"/>
                      <a:r>
                        <a:rPr lang="ja-JP" altLang="en-US" sz="1800" dirty="0" smtClean="0">
                          <a:solidFill>
                            <a:schemeClr val="tx1"/>
                          </a:solidFill>
                        </a:rPr>
                        <a:t>精度評価を行った分野</a:t>
                      </a:r>
                      <a:endParaRPr lang="en-US" sz="1800" b="1" dirty="0">
                        <a:solidFill>
                          <a:schemeClr val="tx1"/>
                        </a:solidFill>
                      </a:endParaRPr>
                    </a:p>
                  </a:txBody>
                  <a:tcPr>
                    <a:solidFill>
                      <a:schemeClr val="bg1">
                        <a:lumMod val="85000"/>
                      </a:schemeClr>
                    </a:solidFill>
                  </a:tcPr>
                </a:tc>
                <a:tc>
                  <a:txBody>
                    <a:bodyPr/>
                    <a:lstStyle/>
                    <a:p>
                      <a:pPr algn="r"/>
                      <a:r>
                        <a:rPr lang="ja-JP" altLang="en-US" sz="1800" dirty="0" smtClean="0">
                          <a:solidFill>
                            <a:schemeClr val="tx1"/>
                          </a:solidFill>
                        </a:rPr>
                        <a:t>文献数</a:t>
                      </a:r>
                      <a:endParaRPr lang="en-US" sz="1800" b="1" dirty="0">
                        <a:solidFill>
                          <a:schemeClr val="tx1"/>
                        </a:solidFill>
                      </a:endParaRPr>
                    </a:p>
                  </a:txBody>
                  <a:tcPr>
                    <a:solidFill>
                      <a:schemeClr val="bg1">
                        <a:lumMod val="85000"/>
                      </a:schemeClr>
                    </a:solidFill>
                  </a:tcPr>
                </a:tc>
              </a:tr>
              <a:tr h="289375">
                <a:tc>
                  <a:txBody>
                    <a:bodyPr/>
                    <a:lstStyle/>
                    <a:p>
                      <a:pPr algn="r"/>
                      <a:r>
                        <a:rPr lang="ja-JP" altLang="en-US" sz="1800" dirty="0" smtClean="0"/>
                        <a:t>低分子蒸着型有機薄膜太陽電池</a:t>
                      </a:r>
                      <a:endParaRPr lang="en-US" sz="1800" dirty="0">
                        <a:solidFill>
                          <a:schemeClr val="tx1"/>
                        </a:solidFill>
                      </a:endParaRPr>
                    </a:p>
                  </a:txBody>
                  <a:tcPr/>
                </a:tc>
                <a:tc>
                  <a:txBody>
                    <a:bodyPr/>
                    <a:lstStyle/>
                    <a:p>
                      <a:pPr algn="r"/>
                      <a:r>
                        <a:rPr lang="en-US" sz="1800" dirty="0" smtClean="0"/>
                        <a:t>1044</a:t>
                      </a:r>
                      <a:endParaRPr lang="en-US" sz="1800" dirty="0">
                        <a:solidFill>
                          <a:schemeClr val="tx1"/>
                        </a:solidFill>
                      </a:endParaRPr>
                    </a:p>
                  </a:txBody>
                  <a:tcPr/>
                </a:tc>
              </a:tr>
              <a:tr h="28937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ja-JP" altLang="en-US" sz="1800" dirty="0" smtClean="0"/>
                        <a:t>高分子塗布型有機薄膜太陽電池</a:t>
                      </a:r>
                      <a:endParaRPr lang="en-US" sz="1800"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t>884</a:t>
                      </a:r>
                    </a:p>
                  </a:txBody>
                  <a:tcPr/>
                </a:tc>
              </a:tr>
            </a:tbl>
          </a:graphicData>
        </a:graphic>
      </p:graphicFrame>
      <p:sp>
        <p:nvSpPr>
          <p:cNvPr id="9" name="TextBox 8"/>
          <p:cNvSpPr txBox="1"/>
          <p:nvPr/>
        </p:nvSpPr>
        <p:spPr>
          <a:xfrm>
            <a:off x="6392378" y="1892060"/>
            <a:ext cx="11254296" cy="400110"/>
          </a:xfrm>
          <a:prstGeom prst="rect">
            <a:avLst/>
          </a:prstGeom>
          <a:noFill/>
        </p:spPr>
        <p:txBody>
          <a:bodyPr wrap="square" rtlCol="0">
            <a:spAutoFit/>
          </a:bodyPr>
          <a:lstStyle/>
          <a:p>
            <a:pPr marL="342900" lvl="0" indent="-342900">
              <a:buFont typeface="Wingdings" charset="2"/>
              <a:buChar char="Ø"/>
            </a:pPr>
            <a:r>
              <a:rPr lang="en-US" altLang="ja-JP" sz="2000" dirty="0" smtClean="0"/>
              <a:t>Neural network</a:t>
            </a:r>
          </a:p>
        </p:txBody>
      </p:sp>
      <p:graphicFrame>
        <p:nvGraphicFramePr>
          <p:cNvPr id="10" name="Table 9"/>
          <p:cNvGraphicFramePr>
            <a:graphicFrameLocks noGrp="1"/>
          </p:cNvGraphicFramePr>
          <p:nvPr>
            <p:extLst>
              <p:ext uri="{D42A27DB-BD31-4B8C-83A1-F6EECF244321}">
                <p14:modId xmlns:p14="http://schemas.microsoft.com/office/powerpoint/2010/main" val="1663144680"/>
              </p:ext>
            </p:extLst>
          </p:nvPr>
        </p:nvGraphicFramePr>
        <p:xfrm>
          <a:off x="7034421" y="2288153"/>
          <a:ext cx="4532295" cy="731520"/>
        </p:xfrm>
        <a:graphic>
          <a:graphicData uri="http://schemas.openxmlformats.org/drawingml/2006/table">
            <a:tbl>
              <a:tblPr firstRow="1" bandRow="1">
                <a:tableStyleId>{F2DE63D5-997A-4646-A377-4702673A728D}</a:tableStyleId>
              </a:tblPr>
              <a:tblGrid>
                <a:gridCol w="3505601"/>
                <a:gridCol w="1026694"/>
              </a:tblGrid>
              <a:tr h="289375">
                <a:tc>
                  <a:txBody>
                    <a:bodyPr/>
                    <a:lstStyle/>
                    <a:p>
                      <a:pPr algn="r"/>
                      <a:r>
                        <a:rPr lang="ja-JP" altLang="en-US" sz="1800" dirty="0" smtClean="0">
                          <a:solidFill>
                            <a:schemeClr val="tx1"/>
                          </a:solidFill>
                        </a:rPr>
                        <a:t>精度評価を行った分野</a:t>
                      </a:r>
                      <a:endParaRPr lang="en-US" sz="1800" b="1" dirty="0">
                        <a:solidFill>
                          <a:schemeClr val="tx1"/>
                        </a:solidFill>
                      </a:endParaRPr>
                    </a:p>
                  </a:txBody>
                  <a:tcPr>
                    <a:solidFill>
                      <a:schemeClr val="bg1">
                        <a:lumMod val="85000"/>
                      </a:schemeClr>
                    </a:solidFill>
                  </a:tcPr>
                </a:tc>
                <a:tc>
                  <a:txBody>
                    <a:bodyPr/>
                    <a:lstStyle/>
                    <a:p>
                      <a:pPr algn="r"/>
                      <a:r>
                        <a:rPr lang="ja-JP" altLang="en-US" sz="1800" dirty="0" smtClean="0">
                          <a:solidFill>
                            <a:schemeClr val="tx1"/>
                          </a:solidFill>
                        </a:rPr>
                        <a:t>文献数</a:t>
                      </a:r>
                      <a:endParaRPr lang="en-US" sz="1800" b="1" dirty="0">
                        <a:solidFill>
                          <a:schemeClr val="tx1"/>
                        </a:solidFill>
                      </a:endParaRPr>
                    </a:p>
                  </a:txBody>
                  <a:tcPr>
                    <a:solidFill>
                      <a:schemeClr val="bg1">
                        <a:lumMod val="85000"/>
                      </a:schemeClr>
                    </a:solidFill>
                  </a:tcPr>
                </a:tc>
              </a:tr>
              <a:tr h="289375">
                <a:tc>
                  <a:txBody>
                    <a:bodyPr/>
                    <a:lstStyle/>
                    <a:p>
                      <a:pPr algn="r"/>
                      <a:r>
                        <a:rPr lang="ja-JP" altLang="en-US" sz="1800" dirty="0" smtClean="0"/>
                        <a:t>単語の分散表現</a:t>
                      </a:r>
                      <a:endParaRPr lang="en-US" sz="1800" dirty="0">
                        <a:solidFill>
                          <a:schemeClr val="tx1"/>
                        </a:solidFill>
                      </a:endParaRPr>
                    </a:p>
                  </a:txBody>
                  <a:tcPr/>
                </a:tc>
                <a:tc>
                  <a:txBody>
                    <a:bodyPr/>
                    <a:lstStyle/>
                    <a:p>
                      <a:pPr algn="r"/>
                      <a:r>
                        <a:rPr lang="en-US" sz="1800" dirty="0" smtClean="0">
                          <a:solidFill>
                            <a:schemeClr val="tx1"/>
                          </a:solidFill>
                        </a:rPr>
                        <a:t>231</a:t>
                      </a:r>
                      <a:endParaRPr lang="en-US" sz="1800" dirty="0">
                        <a:solidFill>
                          <a:schemeClr val="tx1"/>
                        </a:solidFill>
                      </a:endParaRPr>
                    </a:p>
                  </a:txBody>
                  <a:tcPr/>
                </a:tc>
              </a:tr>
            </a:tbl>
          </a:graphicData>
        </a:graphic>
      </p:graphicFrame>
      <p:sp>
        <p:nvSpPr>
          <p:cNvPr id="13" name="Rectangle 12"/>
          <p:cNvSpPr/>
          <p:nvPr/>
        </p:nvSpPr>
        <p:spPr>
          <a:xfrm>
            <a:off x="312420" y="5903744"/>
            <a:ext cx="11259743" cy="830997"/>
          </a:xfrm>
          <a:prstGeom prst="rect">
            <a:avLst/>
          </a:prstGeom>
          <a:ln>
            <a:solidFill>
              <a:schemeClr val="accent1"/>
            </a:solidFill>
          </a:ln>
        </p:spPr>
        <p:txBody>
          <a:bodyPr wrap="square">
            <a:spAutoFit/>
          </a:bodyPr>
          <a:lstStyle/>
          <a:p>
            <a:r>
              <a:rPr lang="en-US" altLang="ja-JP" sz="2000" i="1" dirty="0" smtClean="0"/>
              <a:t>C</a:t>
            </a:r>
            <a:r>
              <a:rPr lang="en-US" altLang="ja-JP" sz="1400" i="1" dirty="0" smtClean="0"/>
              <a:t>NPMR</a:t>
            </a:r>
            <a:r>
              <a:rPr lang="ja-JP" altLang="en-US" sz="2000" dirty="0" smtClean="0"/>
              <a:t>の値毎に影響が推定された分野の組について精度を評価した。</a:t>
            </a:r>
            <a:r>
              <a:rPr lang="en-US" altLang="ja-JP" sz="2000" i="1" dirty="0" smtClean="0"/>
              <a:t>C</a:t>
            </a:r>
            <a:r>
              <a:rPr lang="en-US" altLang="ja-JP" sz="1600" i="1" dirty="0" smtClean="0"/>
              <a:t>NPMR</a:t>
            </a:r>
            <a:r>
              <a:rPr lang="ja-JP" altLang="en-US" sz="2000" dirty="0" smtClean="0"/>
              <a:t>の値に関わらず</a:t>
            </a:r>
            <a:r>
              <a:rPr lang="en-US" altLang="ja-JP" sz="2000" dirty="0" smtClean="0"/>
              <a:t>7</a:t>
            </a:r>
            <a:r>
              <a:rPr lang="ja-JP" altLang="en-US" sz="2000" dirty="0" smtClean="0"/>
              <a:t>割以上の</a:t>
            </a:r>
            <a:r>
              <a:rPr lang="en-US" altLang="ja-JP" sz="2000" dirty="0" smtClean="0"/>
              <a:t>F</a:t>
            </a:r>
            <a:r>
              <a:rPr lang="ja-JP" altLang="en-US" sz="2000" dirty="0" smtClean="0"/>
              <a:t>値を示したが、</a:t>
            </a:r>
            <a:r>
              <a:rPr lang="en-US" altLang="ja-JP" sz="2800" i="1" dirty="0"/>
              <a:t> </a:t>
            </a:r>
            <a:r>
              <a:rPr lang="en-US" altLang="ja-JP" sz="2000" i="1" dirty="0" smtClean="0"/>
              <a:t>C</a:t>
            </a:r>
            <a:r>
              <a:rPr lang="en-US" altLang="ja-JP" sz="1600" i="1" dirty="0" smtClean="0"/>
              <a:t>NPMR</a:t>
            </a:r>
            <a:r>
              <a:rPr lang="ja-JP" altLang="en-US" sz="2000" dirty="0" smtClean="0"/>
              <a:t>の値を上げた時に精度が向上するわけではなかった。</a:t>
            </a:r>
            <a:endParaRPr lang="en-US" altLang="ja-JP" sz="2000" dirty="0"/>
          </a:p>
        </p:txBody>
      </p:sp>
      <p:graphicFrame>
        <p:nvGraphicFramePr>
          <p:cNvPr id="15" name="Chart 14"/>
          <p:cNvGraphicFramePr>
            <a:graphicFrameLocks/>
          </p:cNvGraphicFramePr>
          <p:nvPr>
            <p:extLst>
              <p:ext uri="{D42A27DB-BD31-4B8C-83A1-F6EECF244321}">
                <p14:modId xmlns:p14="http://schemas.microsoft.com/office/powerpoint/2010/main" val="872851732"/>
              </p:ext>
            </p:extLst>
          </p:nvPr>
        </p:nvGraphicFramePr>
        <p:xfrm>
          <a:off x="857851" y="3384366"/>
          <a:ext cx="4572000" cy="2061006"/>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p:cNvSpPr txBox="1"/>
          <p:nvPr/>
        </p:nvSpPr>
        <p:spPr>
          <a:xfrm>
            <a:off x="491731" y="5461414"/>
            <a:ext cx="1106405" cy="372153"/>
          </a:xfrm>
          <a:prstGeom prst="rect">
            <a:avLst/>
          </a:prstGeom>
          <a:noFill/>
          <a:ln>
            <a:noFill/>
          </a:ln>
        </p:spPr>
        <p:txBody>
          <a:bodyPr wrap="square" rtlCol="0">
            <a:spAutoFit/>
          </a:bodyPr>
          <a:lstStyle/>
          <a:p>
            <a:pPr algn="ctr"/>
            <a:r>
              <a:rPr lang="en-US" altLang="ja-JP" dirty="0" smtClean="0"/>
              <a:t>C</a:t>
            </a:r>
            <a:r>
              <a:rPr lang="en-US" altLang="ja-JP" sz="1200" dirty="0" smtClean="0"/>
              <a:t>NPMR</a:t>
            </a:r>
            <a:r>
              <a:rPr lang="en-US" altLang="ja-JP" dirty="0"/>
              <a:t> </a:t>
            </a:r>
            <a:r>
              <a:rPr lang="ja-JP" altLang="en-US" sz="1400" dirty="0" smtClean="0"/>
              <a:t>≧</a:t>
            </a:r>
            <a:r>
              <a:rPr lang="en-US" altLang="ja-JP" dirty="0" smtClean="0"/>
              <a:t> </a:t>
            </a:r>
          </a:p>
        </p:txBody>
      </p:sp>
      <p:sp>
        <p:nvSpPr>
          <p:cNvPr id="17" name="TextBox 16"/>
          <p:cNvSpPr txBox="1"/>
          <p:nvPr/>
        </p:nvSpPr>
        <p:spPr>
          <a:xfrm>
            <a:off x="1411053" y="5461414"/>
            <a:ext cx="1106405" cy="372153"/>
          </a:xfrm>
          <a:prstGeom prst="rect">
            <a:avLst/>
          </a:prstGeom>
          <a:noFill/>
          <a:ln>
            <a:noFill/>
          </a:ln>
        </p:spPr>
        <p:txBody>
          <a:bodyPr wrap="square" rtlCol="0">
            <a:spAutoFit/>
          </a:bodyPr>
          <a:lstStyle/>
          <a:p>
            <a:pPr algn="ctr"/>
            <a:r>
              <a:rPr lang="en-US" altLang="ja-JP" smtClean="0"/>
              <a:t>0</a:t>
            </a:r>
            <a:endParaRPr lang="en-US" altLang="ja-JP" dirty="0" smtClean="0"/>
          </a:p>
        </p:txBody>
      </p:sp>
      <p:sp>
        <p:nvSpPr>
          <p:cNvPr id="18" name="TextBox 17"/>
          <p:cNvSpPr txBox="1"/>
          <p:nvPr/>
        </p:nvSpPr>
        <p:spPr>
          <a:xfrm>
            <a:off x="2389034" y="5461414"/>
            <a:ext cx="1106405" cy="372153"/>
          </a:xfrm>
          <a:prstGeom prst="rect">
            <a:avLst/>
          </a:prstGeom>
          <a:noFill/>
          <a:ln>
            <a:noFill/>
          </a:ln>
        </p:spPr>
        <p:txBody>
          <a:bodyPr wrap="square" rtlCol="0">
            <a:spAutoFit/>
          </a:bodyPr>
          <a:lstStyle/>
          <a:p>
            <a:pPr algn="ctr"/>
            <a:r>
              <a:rPr lang="en-US" altLang="ja-JP" dirty="0" smtClean="0"/>
              <a:t>0.0001</a:t>
            </a:r>
          </a:p>
        </p:txBody>
      </p:sp>
      <p:sp>
        <p:nvSpPr>
          <p:cNvPr id="20" name="TextBox 19"/>
          <p:cNvSpPr txBox="1"/>
          <p:nvPr/>
        </p:nvSpPr>
        <p:spPr>
          <a:xfrm>
            <a:off x="3267651" y="5464547"/>
            <a:ext cx="1106405" cy="372153"/>
          </a:xfrm>
          <a:prstGeom prst="rect">
            <a:avLst/>
          </a:prstGeom>
          <a:noFill/>
          <a:ln>
            <a:noFill/>
          </a:ln>
        </p:spPr>
        <p:txBody>
          <a:bodyPr wrap="square" rtlCol="0">
            <a:spAutoFit/>
          </a:bodyPr>
          <a:lstStyle/>
          <a:p>
            <a:pPr algn="ctr"/>
            <a:r>
              <a:rPr lang="en-US" altLang="ja-JP" dirty="0" smtClean="0"/>
              <a:t>0.0003</a:t>
            </a:r>
          </a:p>
        </p:txBody>
      </p:sp>
      <p:sp>
        <p:nvSpPr>
          <p:cNvPr id="21" name="TextBox 20"/>
          <p:cNvSpPr txBox="1"/>
          <p:nvPr/>
        </p:nvSpPr>
        <p:spPr>
          <a:xfrm>
            <a:off x="4186973" y="5461413"/>
            <a:ext cx="1106405" cy="372153"/>
          </a:xfrm>
          <a:prstGeom prst="rect">
            <a:avLst/>
          </a:prstGeom>
          <a:noFill/>
          <a:ln>
            <a:noFill/>
          </a:ln>
        </p:spPr>
        <p:txBody>
          <a:bodyPr wrap="square" rtlCol="0">
            <a:spAutoFit/>
          </a:bodyPr>
          <a:lstStyle/>
          <a:p>
            <a:pPr algn="ctr"/>
            <a:r>
              <a:rPr lang="en-US" altLang="ja-JP" dirty="0" smtClean="0"/>
              <a:t>0.0005</a:t>
            </a:r>
          </a:p>
        </p:txBody>
      </p:sp>
      <p:graphicFrame>
        <p:nvGraphicFramePr>
          <p:cNvPr id="22" name="Chart 21"/>
          <p:cNvGraphicFramePr>
            <a:graphicFrameLocks/>
          </p:cNvGraphicFramePr>
          <p:nvPr>
            <p:extLst>
              <p:ext uri="{D42A27DB-BD31-4B8C-83A1-F6EECF244321}">
                <p14:modId xmlns:p14="http://schemas.microsoft.com/office/powerpoint/2010/main" val="1862206334"/>
              </p:ext>
            </p:extLst>
          </p:nvPr>
        </p:nvGraphicFramePr>
        <p:xfrm>
          <a:off x="6994716" y="3384349"/>
          <a:ext cx="4572000" cy="2061023"/>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p:cNvSpPr txBox="1"/>
          <p:nvPr/>
        </p:nvSpPr>
        <p:spPr>
          <a:xfrm>
            <a:off x="6611794" y="5445373"/>
            <a:ext cx="1106405" cy="372153"/>
          </a:xfrm>
          <a:prstGeom prst="rect">
            <a:avLst/>
          </a:prstGeom>
          <a:noFill/>
          <a:ln>
            <a:noFill/>
          </a:ln>
        </p:spPr>
        <p:txBody>
          <a:bodyPr wrap="square" rtlCol="0">
            <a:spAutoFit/>
          </a:bodyPr>
          <a:lstStyle/>
          <a:p>
            <a:pPr algn="ctr"/>
            <a:r>
              <a:rPr lang="en-US" altLang="ja-JP" dirty="0" smtClean="0"/>
              <a:t>C</a:t>
            </a:r>
            <a:r>
              <a:rPr lang="en-US" altLang="ja-JP" sz="1200" dirty="0" smtClean="0"/>
              <a:t>NPMR</a:t>
            </a:r>
            <a:r>
              <a:rPr lang="en-US" altLang="ja-JP" dirty="0"/>
              <a:t> </a:t>
            </a:r>
            <a:r>
              <a:rPr lang="ja-JP" altLang="en-US" sz="1400" dirty="0" smtClean="0"/>
              <a:t>≧</a:t>
            </a:r>
            <a:r>
              <a:rPr lang="en-US" altLang="ja-JP" dirty="0" smtClean="0"/>
              <a:t> </a:t>
            </a:r>
          </a:p>
        </p:txBody>
      </p:sp>
      <p:sp>
        <p:nvSpPr>
          <p:cNvPr id="24" name="TextBox 23"/>
          <p:cNvSpPr txBox="1"/>
          <p:nvPr/>
        </p:nvSpPr>
        <p:spPr>
          <a:xfrm>
            <a:off x="7531116" y="5445373"/>
            <a:ext cx="1106405" cy="372153"/>
          </a:xfrm>
          <a:prstGeom prst="rect">
            <a:avLst/>
          </a:prstGeom>
          <a:noFill/>
          <a:ln>
            <a:noFill/>
          </a:ln>
        </p:spPr>
        <p:txBody>
          <a:bodyPr wrap="square" rtlCol="0">
            <a:spAutoFit/>
          </a:bodyPr>
          <a:lstStyle/>
          <a:p>
            <a:pPr algn="ctr"/>
            <a:r>
              <a:rPr lang="en-US" altLang="ja-JP" smtClean="0"/>
              <a:t>0</a:t>
            </a:r>
            <a:endParaRPr lang="en-US" altLang="ja-JP" dirty="0" smtClean="0"/>
          </a:p>
        </p:txBody>
      </p:sp>
      <p:sp>
        <p:nvSpPr>
          <p:cNvPr id="25" name="TextBox 24"/>
          <p:cNvSpPr txBox="1"/>
          <p:nvPr/>
        </p:nvSpPr>
        <p:spPr>
          <a:xfrm>
            <a:off x="8509097" y="5445372"/>
            <a:ext cx="1106405" cy="372153"/>
          </a:xfrm>
          <a:prstGeom prst="rect">
            <a:avLst/>
          </a:prstGeom>
          <a:noFill/>
          <a:ln>
            <a:noFill/>
          </a:ln>
        </p:spPr>
        <p:txBody>
          <a:bodyPr wrap="square" rtlCol="0">
            <a:spAutoFit/>
          </a:bodyPr>
          <a:lstStyle/>
          <a:p>
            <a:pPr algn="ctr"/>
            <a:r>
              <a:rPr lang="en-US" altLang="ja-JP" dirty="0" smtClean="0"/>
              <a:t>0.001</a:t>
            </a:r>
          </a:p>
        </p:txBody>
      </p:sp>
      <p:sp>
        <p:nvSpPr>
          <p:cNvPr id="26" name="TextBox 25"/>
          <p:cNvSpPr txBox="1"/>
          <p:nvPr/>
        </p:nvSpPr>
        <p:spPr>
          <a:xfrm>
            <a:off x="9430115" y="5445371"/>
            <a:ext cx="1106405" cy="372153"/>
          </a:xfrm>
          <a:prstGeom prst="rect">
            <a:avLst/>
          </a:prstGeom>
          <a:noFill/>
          <a:ln>
            <a:noFill/>
          </a:ln>
        </p:spPr>
        <p:txBody>
          <a:bodyPr wrap="square" rtlCol="0">
            <a:spAutoFit/>
          </a:bodyPr>
          <a:lstStyle/>
          <a:p>
            <a:pPr algn="ctr"/>
            <a:r>
              <a:rPr lang="en-US" altLang="ja-JP" dirty="0" smtClean="0"/>
              <a:t>0.002</a:t>
            </a:r>
          </a:p>
        </p:txBody>
      </p:sp>
      <p:sp>
        <p:nvSpPr>
          <p:cNvPr id="27" name="TextBox 26"/>
          <p:cNvSpPr txBox="1"/>
          <p:nvPr/>
        </p:nvSpPr>
        <p:spPr>
          <a:xfrm>
            <a:off x="10354384" y="5445372"/>
            <a:ext cx="1106405" cy="372153"/>
          </a:xfrm>
          <a:prstGeom prst="rect">
            <a:avLst/>
          </a:prstGeom>
          <a:noFill/>
          <a:ln>
            <a:noFill/>
          </a:ln>
        </p:spPr>
        <p:txBody>
          <a:bodyPr wrap="square" rtlCol="0">
            <a:spAutoFit/>
          </a:bodyPr>
          <a:lstStyle/>
          <a:p>
            <a:pPr algn="ctr"/>
            <a:r>
              <a:rPr lang="en-US" altLang="ja-JP" smtClean="0"/>
              <a:t>0.003</a:t>
            </a:r>
            <a:endParaRPr lang="en-US" altLang="ja-JP" dirty="0" smtClean="0"/>
          </a:p>
        </p:txBody>
      </p:sp>
      <p:sp>
        <p:nvSpPr>
          <p:cNvPr id="28" name="TextBox 27"/>
          <p:cNvSpPr txBox="1"/>
          <p:nvPr/>
        </p:nvSpPr>
        <p:spPr>
          <a:xfrm>
            <a:off x="6096000" y="3960037"/>
            <a:ext cx="1106405" cy="372153"/>
          </a:xfrm>
          <a:prstGeom prst="rect">
            <a:avLst/>
          </a:prstGeom>
          <a:noFill/>
          <a:ln>
            <a:noFill/>
          </a:ln>
        </p:spPr>
        <p:txBody>
          <a:bodyPr wrap="square" rtlCol="0">
            <a:spAutoFit/>
          </a:bodyPr>
          <a:lstStyle/>
          <a:p>
            <a:pPr algn="ctr"/>
            <a:r>
              <a:rPr lang="en-US" altLang="ja-JP" smtClean="0"/>
              <a:t>F</a:t>
            </a:r>
            <a:r>
              <a:rPr lang="ja-JP" altLang="en-US" dirty="0" smtClean="0"/>
              <a:t>値</a:t>
            </a:r>
            <a:r>
              <a:rPr lang="en-US" altLang="ja-JP" dirty="0" smtClean="0"/>
              <a:t> </a:t>
            </a:r>
          </a:p>
        </p:txBody>
      </p:sp>
      <p:sp>
        <p:nvSpPr>
          <p:cNvPr id="29" name="TextBox 28"/>
          <p:cNvSpPr txBox="1"/>
          <p:nvPr/>
        </p:nvSpPr>
        <p:spPr>
          <a:xfrm>
            <a:off x="0" y="3960037"/>
            <a:ext cx="1106405" cy="372153"/>
          </a:xfrm>
          <a:prstGeom prst="rect">
            <a:avLst/>
          </a:prstGeom>
          <a:noFill/>
          <a:ln>
            <a:noFill/>
          </a:ln>
        </p:spPr>
        <p:txBody>
          <a:bodyPr wrap="square" rtlCol="0">
            <a:spAutoFit/>
          </a:bodyPr>
          <a:lstStyle/>
          <a:p>
            <a:pPr algn="ctr"/>
            <a:r>
              <a:rPr lang="en-US" altLang="ja-JP" smtClean="0"/>
              <a:t>F</a:t>
            </a:r>
            <a:r>
              <a:rPr lang="ja-JP" altLang="en-US" dirty="0" smtClean="0"/>
              <a:t>値</a:t>
            </a:r>
            <a:r>
              <a:rPr lang="en-US" altLang="ja-JP" dirty="0" smtClean="0"/>
              <a:t> </a:t>
            </a:r>
          </a:p>
        </p:txBody>
      </p:sp>
      <p:sp>
        <p:nvSpPr>
          <p:cNvPr id="30" name="Oval 29"/>
          <p:cNvSpPr/>
          <p:nvPr/>
        </p:nvSpPr>
        <p:spPr>
          <a:xfrm>
            <a:off x="7635138" y="3699544"/>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0.73</a:t>
            </a:r>
            <a:endParaRPr lang="en-US" sz="3600" dirty="0">
              <a:solidFill>
                <a:sysClr val="windowText" lastClr="000000"/>
              </a:solidFill>
            </a:endParaRPr>
          </a:p>
        </p:txBody>
      </p:sp>
      <p:sp>
        <p:nvSpPr>
          <p:cNvPr id="31" name="Oval 30"/>
          <p:cNvSpPr/>
          <p:nvPr/>
        </p:nvSpPr>
        <p:spPr>
          <a:xfrm>
            <a:off x="8613119" y="3276068"/>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0.77</a:t>
            </a:r>
            <a:endParaRPr lang="en-US" sz="3600" dirty="0">
              <a:solidFill>
                <a:sysClr val="windowText" lastClr="000000"/>
              </a:solidFill>
            </a:endParaRPr>
          </a:p>
        </p:txBody>
      </p:sp>
      <p:sp>
        <p:nvSpPr>
          <p:cNvPr id="32" name="Oval 31"/>
          <p:cNvSpPr/>
          <p:nvPr/>
        </p:nvSpPr>
        <p:spPr>
          <a:xfrm>
            <a:off x="9527420" y="3863724"/>
            <a:ext cx="898359" cy="52098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0.72</a:t>
            </a:r>
            <a:endParaRPr lang="en-US" sz="3600" dirty="0">
              <a:solidFill>
                <a:sysClr val="windowText" lastClr="000000"/>
              </a:solidFill>
            </a:endParaRPr>
          </a:p>
        </p:txBody>
      </p:sp>
      <p:sp>
        <p:nvSpPr>
          <p:cNvPr id="33" name="Oval 32"/>
          <p:cNvSpPr/>
          <p:nvPr/>
        </p:nvSpPr>
        <p:spPr>
          <a:xfrm>
            <a:off x="10458406" y="3960037"/>
            <a:ext cx="898359" cy="52098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0.71</a:t>
            </a:r>
            <a:endParaRPr lang="en-US" sz="3600" dirty="0">
              <a:solidFill>
                <a:sysClr val="windowText" lastClr="000000"/>
              </a:solidFill>
            </a:endParaRPr>
          </a:p>
        </p:txBody>
      </p:sp>
      <p:sp>
        <p:nvSpPr>
          <p:cNvPr id="34" name="Oval 33"/>
          <p:cNvSpPr/>
          <p:nvPr/>
        </p:nvSpPr>
        <p:spPr>
          <a:xfrm>
            <a:off x="1515075" y="4115323"/>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0.70</a:t>
            </a:r>
            <a:endParaRPr lang="en-US" sz="3600" dirty="0">
              <a:solidFill>
                <a:sysClr val="windowText" lastClr="000000"/>
              </a:solidFill>
            </a:endParaRPr>
          </a:p>
        </p:txBody>
      </p:sp>
      <p:sp>
        <p:nvSpPr>
          <p:cNvPr id="36" name="Oval 35"/>
          <p:cNvSpPr/>
          <p:nvPr/>
        </p:nvSpPr>
        <p:spPr>
          <a:xfrm>
            <a:off x="2493056" y="3885620"/>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0.72</a:t>
            </a:r>
            <a:endParaRPr lang="en-US" sz="3600" dirty="0">
              <a:solidFill>
                <a:sysClr val="windowText" lastClr="000000"/>
              </a:solidFill>
            </a:endParaRPr>
          </a:p>
        </p:txBody>
      </p:sp>
      <p:sp>
        <p:nvSpPr>
          <p:cNvPr id="37" name="Oval 36"/>
          <p:cNvSpPr/>
          <p:nvPr/>
        </p:nvSpPr>
        <p:spPr>
          <a:xfrm>
            <a:off x="3371673" y="3823194"/>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ysClr val="windowText" lastClr="000000"/>
                </a:solidFill>
              </a:rPr>
              <a:t>0.72</a:t>
            </a:r>
            <a:endParaRPr lang="en-US" sz="3600" dirty="0">
              <a:solidFill>
                <a:sysClr val="windowText" lastClr="000000"/>
              </a:solidFill>
            </a:endParaRPr>
          </a:p>
        </p:txBody>
      </p:sp>
      <p:sp>
        <p:nvSpPr>
          <p:cNvPr id="38" name="Oval 37"/>
          <p:cNvSpPr/>
          <p:nvPr/>
        </p:nvSpPr>
        <p:spPr>
          <a:xfrm>
            <a:off x="4333512" y="3388938"/>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0.77</a:t>
            </a:r>
            <a:endParaRPr lang="en-US" sz="3600" dirty="0">
              <a:solidFill>
                <a:sysClr val="windowText" lastClr="000000"/>
              </a:solidFill>
            </a:endParaRPr>
          </a:p>
        </p:txBody>
      </p:sp>
      <p:cxnSp>
        <p:nvCxnSpPr>
          <p:cNvPr id="39" name="Straight Arrow Connector 38"/>
          <p:cNvCxnSpPr/>
          <p:nvPr/>
        </p:nvCxnSpPr>
        <p:spPr>
          <a:xfrm flipV="1">
            <a:off x="2105488" y="4469032"/>
            <a:ext cx="590971" cy="2155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3097042" y="4430398"/>
            <a:ext cx="564029" cy="757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967511" y="3954189"/>
            <a:ext cx="634704" cy="488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8258750" y="3867501"/>
            <a:ext cx="634704" cy="488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9210440" y="3909925"/>
            <a:ext cx="587091" cy="59626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0180453" y="4467039"/>
            <a:ext cx="515794" cy="14986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53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実験</a:t>
            </a:r>
            <a:r>
              <a:rPr lang="ja-JP" altLang="en-US" dirty="0"/>
              <a:t>結果　分野間の意味的な影響の推定</a:t>
            </a:r>
            <a:endParaRPr lang="en-US" dirty="0"/>
          </a:p>
        </p:txBody>
      </p:sp>
      <p:sp>
        <p:nvSpPr>
          <p:cNvPr id="14" name="Content Placeholder 5"/>
          <p:cNvSpPr>
            <a:spLocks noGrp="1"/>
          </p:cNvSpPr>
          <p:nvPr>
            <p:ph idx="1"/>
          </p:nvPr>
        </p:nvSpPr>
        <p:spPr>
          <a:xfrm>
            <a:off x="312420" y="1812756"/>
            <a:ext cx="11567160" cy="4812633"/>
          </a:xfrm>
          <a:ln>
            <a:noFill/>
          </a:ln>
        </p:spPr>
        <p:txBody>
          <a:bodyPr anchor="t">
            <a:noAutofit/>
          </a:bodyPr>
          <a:lstStyle/>
          <a:p>
            <a:pPr>
              <a:buFont typeface="Wingdings" charset="2"/>
              <a:buChar char="Ø"/>
            </a:pPr>
            <a:r>
              <a:rPr lang="ja-JP" altLang="en-US" sz="2400" dirty="0" smtClean="0"/>
              <a:t>低分子</a:t>
            </a:r>
            <a:r>
              <a:rPr lang="ja-JP" altLang="en-US" sz="2400" dirty="0"/>
              <a:t>蒸着型有機薄膜太陽</a:t>
            </a:r>
            <a:r>
              <a:rPr lang="ja-JP" altLang="en-US" sz="2400" dirty="0" smtClean="0"/>
              <a:t>電池</a:t>
            </a:r>
            <a:endParaRPr lang="en-US" altLang="ja-JP" sz="2400" dirty="0" smtClean="0"/>
          </a:p>
          <a:p>
            <a:pPr lvl="1">
              <a:buFont typeface="Wingdings" charset="2"/>
              <a:buChar char="Ø"/>
            </a:pPr>
            <a:r>
              <a:rPr lang="ja-JP" altLang="en-US" sz="2000" dirty="0"/>
              <a:t>他の太陽電池（ </a:t>
            </a:r>
            <a:r>
              <a:rPr lang="en-US" altLang="ja-JP" sz="2000" dirty="0"/>
              <a:t>Si</a:t>
            </a:r>
            <a:r>
              <a:rPr lang="ja-JP" altLang="en-US" sz="2000" dirty="0"/>
              <a:t>系</a:t>
            </a:r>
            <a:r>
              <a:rPr lang="en-US" altLang="ja-JP" sz="2000" dirty="0"/>
              <a:t>,</a:t>
            </a:r>
            <a:r>
              <a:rPr lang="ja-JP" altLang="en-US" sz="2000" dirty="0"/>
              <a:t>化合物系、色素増感型</a:t>
            </a:r>
            <a:r>
              <a:rPr lang="ja-JP" altLang="en-US" sz="2000" dirty="0" smtClean="0"/>
              <a:t>）への関心移行：低分子蒸着型有機薄膜太陽電池は変換効率が低く、製法が他の太陽電池と比較的近いこともあり、既に実用化が進んでいた他の電池の性能の向上による代替が生じていた</a:t>
            </a:r>
            <a:endParaRPr lang="en-US" altLang="ja-JP" sz="2000" dirty="0" smtClean="0"/>
          </a:p>
          <a:p>
            <a:pPr lvl="1">
              <a:buFont typeface="Wingdings" charset="2"/>
              <a:buChar char="Ø"/>
            </a:pPr>
            <a:endParaRPr lang="en-US" altLang="ja-JP" sz="1400" dirty="0" smtClean="0"/>
          </a:p>
          <a:p>
            <a:pPr>
              <a:buFont typeface="Wingdings" charset="2"/>
              <a:buChar char="Ø"/>
            </a:pPr>
            <a:r>
              <a:rPr lang="ja-JP" altLang="en-US" sz="2400" dirty="0" smtClean="0"/>
              <a:t>高分子塗布型有機薄膜太陽電池</a:t>
            </a:r>
            <a:endParaRPr lang="en-US" altLang="ja-JP" sz="2400" dirty="0" smtClean="0"/>
          </a:p>
          <a:p>
            <a:pPr lvl="1">
              <a:buFont typeface="Wingdings" charset="2"/>
              <a:buChar char="Ø"/>
            </a:pPr>
            <a:r>
              <a:rPr lang="ja-JP" altLang="en-US" sz="2000" dirty="0"/>
              <a:t>他の太陽電池（ </a:t>
            </a:r>
            <a:r>
              <a:rPr lang="en-US" altLang="ja-JP" sz="2000" dirty="0"/>
              <a:t>Si</a:t>
            </a:r>
            <a:r>
              <a:rPr lang="ja-JP" altLang="en-US" sz="2000" dirty="0"/>
              <a:t>系</a:t>
            </a:r>
            <a:r>
              <a:rPr lang="en-US" altLang="ja-JP" sz="2000" dirty="0"/>
              <a:t>,</a:t>
            </a:r>
            <a:r>
              <a:rPr lang="ja-JP" altLang="en-US" sz="2000" dirty="0"/>
              <a:t>化合物系、色素増感型）への関心</a:t>
            </a:r>
            <a:r>
              <a:rPr lang="ja-JP" altLang="en-US" sz="2000" dirty="0" smtClean="0"/>
              <a:t>移行はなかった：変換効率が高い、製法も似ていない</a:t>
            </a:r>
            <a:endParaRPr lang="en-US" altLang="ja-JP" sz="2000" dirty="0" smtClean="0"/>
          </a:p>
          <a:p>
            <a:pPr lvl="1">
              <a:buFont typeface="Wingdings" charset="2"/>
              <a:buChar char="Ø"/>
            </a:pPr>
            <a:r>
              <a:rPr lang="ja-JP" altLang="en-US" sz="2000" dirty="0" smtClean="0"/>
              <a:t>有機薄膜系太陽電池におけるアクセプター</a:t>
            </a:r>
            <a:r>
              <a:rPr lang="ja-JP" altLang="en-US" sz="2000" dirty="0"/>
              <a:t>の分野への関心</a:t>
            </a:r>
            <a:r>
              <a:rPr lang="ja-JP" altLang="en-US" sz="2000" dirty="0" smtClean="0"/>
              <a:t>移行：技術の向上において重要な分野への技術的な発展</a:t>
            </a:r>
            <a:endParaRPr lang="en-US" altLang="ja-JP" sz="2000" dirty="0" smtClean="0"/>
          </a:p>
          <a:p>
            <a:pPr lvl="1">
              <a:buFont typeface="Wingdings" charset="2"/>
              <a:buChar char="Ø"/>
            </a:pPr>
            <a:r>
              <a:rPr lang="ja-JP" altLang="en-US" sz="2000" dirty="0" smtClean="0"/>
              <a:t>量子ドット構造などの分野との間で双方の分野への関心の増加：組み合わせることで変換効率を向上させた</a:t>
            </a:r>
            <a:endParaRPr lang="en-US" altLang="ja-JP" sz="2000" dirty="0" smtClean="0"/>
          </a:p>
          <a:p>
            <a:pPr lvl="1">
              <a:buFont typeface="Wingdings" charset="2"/>
              <a:buChar char="Ø"/>
            </a:pPr>
            <a:endParaRPr lang="en-US" altLang="ja-JP" sz="1050" dirty="0" smtClean="0"/>
          </a:p>
          <a:p>
            <a:pPr>
              <a:buFont typeface="Wingdings" charset="2"/>
              <a:buChar char="Ø"/>
            </a:pPr>
            <a:r>
              <a:rPr lang="ja-JP" altLang="en-US" sz="2400" dirty="0" smtClean="0"/>
              <a:t>その他の関係性</a:t>
            </a:r>
            <a:endParaRPr lang="en-US" altLang="ja-JP" sz="2400" dirty="0" smtClean="0"/>
          </a:p>
          <a:p>
            <a:pPr lvl="1">
              <a:buFont typeface="Wingdings" charset="2"/>
              <a:buChar char="Ø"/>
            </a:pPr>
            <a:r>
              <a:rPr lang="ja-JP" altLang="en-US" sz="2000" dirty="0" smtClean="0"/>
              <a:t>化合物系の太陽電池（</a:t>
            </a:r>
            <a:r>
              <a:rPr lang="en-US" altLang="ja-JP" sz="2000" dirty="0" smtClean="0"/>
              <a:t>CIGS</a:t>
            </a:r>
            <a:r>
              <a:rPr lang="ja-JP" altLang="en-US" sz="2000" dirty="0" smtClean="0"/>
              <a:t>）おいて有害物質である</a:t>
            </a:r>
            <a:r>
              <a:rPr lang="en-US" altLang="ja-JP" sz="2000" dirty="0" err="1" smtClean="0"/>
              <a:t>CdS</a:t>
            </a:r>
            <a:r>
              <a:rPr lang="ja-JP" altLang="en-US" sz="2000" dirty="0" smtClean="0"/>
              <a:t>を</a:t>
            </a:r>
            <a:r>
              <a:rPr lang="en-US" altLang="ja-JP" sz="2000" dirty="0" smtClean="0"/>
              <a:t>In</a:t>
            </a:r>
            <a:r>
              <a:rPr lang="en-US" altLang="ja-JP" sz="1400" dirty="0" smtClean="0"/>
              <a:t>2</a:t>
            </a:r>
            <a:r>
              <a:rPr lang="en-US" altLang="ja-JP" sz="2000" dirty="0" smtClean="0"/>
              <a:t>S</a:t>
            </a:r>
            <a:r>
              <a:rPr lang="en-US" altLang="ja-JP" sz="1400" dirty="0" smtClean="0"/>
              <a:t>3</a:t>
            </a:r>
            <a:r>
              <a:rPr lang="ja-JP" altLang="en-US" sz="2000" dirty="0" smtClean="0"/>
              <a:t>によって代替</a:t>
            </a:r>
            <a:endParaRPr lang="en-US" altLang="ja-JP" sz="2000" dirty="0" smtClean="0"/>
          </a:p>
        </p:txBody>
      </p:sp>
      <p:sp>
        <p:nvSpPr>
          <p:cNvPr id="5"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実際に</a:t>
            </a:r>
            <a:r>
              <a:rPr lang="en-US" altLang="ja-JP" sz="2000" dirty="0" smtClean="0"/>
              <a:t>Solar cell</a:t>
            </a:r>
            <a:r>
              <a:rPr lang="ja-JP" altLang="en-US" sz="2000" dirty="0" smtClean="0"/>
              <a:t>のデータセットにおいて定性的に評価を行った分野間の意味的な影響については具体的には次のような関係が推定・評価された。</a:t>
            </a:r>
            <a:endParaRPr lang="en-US" altLang="ja-JP" sz="2000" dirty="0" smtClean="0"/>
          </a:p>
        </p:txBody>
      </p:sp>
    </p:spTree>
    <p:extLst>
      <p:ext uri="{BB962C8B-B14F-4D97-AF65-F5344CB8AC3E}">
        <p14:creationId xmlns:p14="http://schemas.microsoft.com/office/powerpoint/2010/main" val="2031982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目次</a:t>
            </a:r>
            <a:endParaRPr lang="en-US" dirty="0"/>
          </a:p>
        </p:txBody>
      </p:sp>
      <p:sp>
        <p:nvSpPr>
          <p:cNvPr id="5" name="Content Placeholder 2"/>
          <p:cNvSpPr>
            <a:spLocks noGrp="1"/>
          </p:cNvSpPr>
          <p:nvPr>
            <p:ph idx="1"/>
          </p:nvPr>
        </p:nvSpPr>
        <p:spPr>
          <a:xfrm>
            <a:off x="442415" y="1239684"/>
            <a:ext cx="10515600" cy="5018680"/>
          </a:xfrm>
        </p:spPr>
        <p:txBody>
          <a:bodyPr>
            <a:normAutofit/>
          </a:bodyPr>
          <a:lstStyle/>
          <a:p>
            <a:pPr marL="742950" indent="-742950">
              <a:buFont typeface="+mj-lt"/>
              <a:buAutoNum type="arabicPeriod"/>
            </a:pPr>
            <a:r>
              <a:rPr lang="ja-JP" altLang="en-US" sz="3600" dirty="0" smtClean="0">
                <a:solidFill>
                  <a:schemeClr val="bg1">
                    <a:lumMod val="75000"/>
                  </a:schemeClr>
                </a:solidFill>
              </a:rPr>
              <a:t>序論</a:t>
            </a:r>
            <a:r>
              <a:rPr lang="en-US" altLang="ja-JP" sz="3600" dirty="0" smtClean="0">
                <a:solidFill>
                  <a:schemeClr val="bg1">
                    <a:lumMod val="75000"/>
                  </a:schemeClr>
                </a:solidFill>
              </a:rPr>
              <a:t>&amp;</a:t>
            </a:r>
            <a:r>
              <a:rPr lang="ja-JP" altLang="en-US" sz="3600" dirty="0">
                <a:solidFill>
                  <a:schemeClr val="bg1">
                    <a:lumMod val="65000"/>
                  </a:schemeClr>
                </a:solidFill>
              </a:rPr>
              <a:t>関連</a:t>
            </a:r>
            <a:r>
              <a:rPr lang="ja-JP" altLang="en-US" sz="3600" dirty="0" smtClean="0">
                <a:solidFill>
                  <a:schemeClr val="bg1">
                    <a:lumMod val="65000"/>
                  </a:schemeClr>
                </a:solidFill>
              </a:rPr>
              <a:t>研究</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65000"/>
                  </a:schemeClr>
                </a:solidFill>
              </a:rPr>
              <a:t>提案手法</a:t>
            </a:r>
            <a:endParaRPr lang="en-US" altLang="ja-JP" sz="3600" dirty="0" smtClean="0">
              <a:solidFill>
                <a:schemeClr val="bg1">
                  <a:lumMod val="65000"/>
                </a:schemeClr>
              </a:solidFill>
            </a:endParaRPr>
          </a:p>
          <a:p>
            <a:pPr marL="742950" indent="-742950">
              <a:buFont typeface="+mj-lt"/>
              <a:buAutoNum type="arabicPeriod"/>
            </a:pPr>
            <a:r>
              <a:rPr lang="ja-JP" altLang="en-US" sz="3600" dirty="0" smtClean="0">
                <a:solidFill>
                  <a:schemeClr val="bg1">
                    <a:lumMod val="75000"/>
                  </a:schemeClr>
                </a:solidFill>
              </a:rPr>
              <a:t>実験と結果</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t>考察</a:t>
            </a:r>
            <a:endParaRPr lang="en-US" altLang="ja-JP" sz="3600" dirty="0" smtClean="0"/>
          </a:p>
          <a:p>
            <a:pPr marL="742950" indent="-742950">
              <a:buFont typeface="+mj-lt"/>
              <a:buAutoNum type="arabicPeriod"/>
            </a:pPr>
            <a:r>
              <a:rPr lang="ja-JP" altLang="en-US" sz="3600" dirty="0" smtClean="0">
                <a:solidFill>
                  <a:schemeClr val="bg1">
                    <a:lumMod val="75000"/>
                  </a:schemeClr>
                </a:solidFill>
              </a:rPr>
              <a:t>結論</a:t>
            </a:r>
            <a:endParaRPr lang="en-US" sz="3600" dirty="0">
              <a:solidFill>
                <a:schemeClr val="bg1">
                  <a:lumMod val="75000"/>
                </a:schemeClr>
              </a:solidFill>
            </a:endParaRPr>
          </a:p>
        </p:txBody>
      </p:sp>
    </p:spTree>
    <p:extLst>
      <p:ext uri="{BB962C8B-B14F-4D97-AF65-F5344CB8AC3E}">
        <p14:creationId xmlns:p14="http://schemas.microsoft.com/office/powerpoint/2010/main" val="983349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因果関係推定に関する考察</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因果性を表す値</a:t>
            </a:r>
            <a:r>
              <a:rPr lang="en-US" altLang="ja-JP" sz="2000" dirty="0" smtClean="0"/>
              <a:t>C</a:t>
            </a:r>
            <a:r>
              <a:rPr lang="en-US" altLang="ja-JP" sz="1400" dirty="0" smtClean="0"/>
              <a:t>NPMR</a:t>
            </a:r>
            <a:r>
              <a:rPr lang="ja-JP" altLang="en-US" sz="2000" dirty="0" smtClean="0"/>
              <a:t>は、分野間で生じている影響の大きさを表す指標として用いるのが望ましい。データセットや目的に合わせて値を変化することでより効率的な分析を行うことが可能となる。</a:t>
            </a:r>
            <a:endParaRPr lang="en-US" altLang="ja-JP" sz="2000" dirty="0" smtClean="0"/>
          </a:p>
        </p:txBody>
      </p:sp>
      <p:graphicFrame>
        <p:nvGraphicFramePr>
          <p:cNvPr id="42" name="Table 41"/>
          <p:cNvGraphicFramePr>
            <a:graphicFrameLocks noGrp="1"/>
          </p:cNvGraphicFramePr>
          <p:nvPr>
            <p:extLst>
              <p:ext uri="{D42A27DB-BD31-4B8C-83A1-F6EECF244321}">
                <p14:modId xmlns:p14="http://schemas.microsoft.com/office/powerpoint/2010/main" val="1459647838"/>
              </p:ext>
            </p:extLst>
          </p:nvPr>
        </p:nvGraphicFramePr>
        <p:xfrm>
          <a:off x="312419" y="5230017"/>
          <a:ext cx="11567160" cy="1508760"/>
        </p:xfrm>
        <a:graphic>
          <a:graphicData uri="http://schemas.openxmlformats.org/drawingml/2006/table">
            <a:tbl>
              <a:tblPr firstRow="1" bandRow="1">
                <a:tableStyleId>{F2DE63D5-997A-4646-A377-4702673A728D}</a:tableStyleId>
              </a:tblPr>
              <a:tblGrid>
                <a:gridCol w="4341468"/>
                <a:gridCol w="4026089"/>
                <a:gridCol w="1091821"/>
                <a:gridCol w="2107782"/>
              </a:tblGrid>
              <a:tr h="370840">
                <a:tc>
                  <a:txBody>
                    <a:bodyPr/>
                    <a:lstStyle/>
                    <a:p>
                      <a:r>
                        <a:rPr lang="ja-JP" altLang="en-US" sz="1800" dirty="0" smtClean="0">
                          <a:solidFill>
                            <a:schemeClr val="tx1"/>
                          </a:solidFill>
                        </a:rPr>
                        <a:t>影響を与える分野</a:t>
                      </a:r>
                      <a:r>
                        <a:rPr lang="en-US" altLang="ja-JP" sz="1800" dirty="0" smtClean="0">
                          <a:solidFill>
                            <a:schemeClr val="tx1"/>
                          </a:solidFill>
                        </a:rPr>
                        <a:t>(</a:t>
                      </a:r>
                      <a:r>
                        <a:rPr lang="en-US" altLang="ja-JP" i="1" dirty="0" err="1" smtClean="0">
                          <a:solidFill>
                            <a:schemeClr val="tx1"/>
                          </a:solidFill>
                        </a:rPr>
                        <a:t>C</a:t>
                      </a:r>
                      <a:r>
                        <a:rPr lang="en-US" altLang="ja-JP" sz="1600" i="1" dirty="0" err="1" smtClean="0">
                          <a:solidFill>
                            <a:schemeClr val="tx1"/>
                          </a:solidFill>
                        </a:rPr>
                        <a:t>ca</a:t>
                      </a:r>
                      <a:r>
                        <a:rPr lang="en-US" altLang="ja-JP" sz="1800" dirty="0" smtClean="0">
                          <a:solidFill>
                            <a:schemeClr val="tx1"/>
                          </a:solidFill>
                        </a:rPr>
                        <a:t>)</a:t>
                      </a:r>
                      <a:endParaRPr lang="en-US" dirty="0">
                        <a:solidFill>
                          <a:schemeClr val="tx1"/>
                        </a:solidFill>
                      </a:endParaRPr>
                    </a:p>
                  </a:txBody>
                  <a:tcPr>
                    <a:solidFill>
                      <a:schemeClr val="bg1">
                        <a:lumMod val="85000"/>
                      </a:schemeClr>
                    </a:solidFill>
                  </a:tcPr>
                </a:tc>
                <a:tc>
                  <a:txBody>
                    <a:bodyPr/>
                    <a:lstStyle/>
                    <a:p>
                      <a:r>
                        <a:rPr lang="ja-JP" altLang="en-US" sz="1800" dirty="0" smtClean="0">
                          <a:solidFill>
                            <a:schemeClr val="tx1"/>
                          </a:solidFill>
                        </a:rPr>
                        <a:t>影響を受ける分野</a:t>
                      </a:r>
                      <a:r>
                        <a:rPr lang="en-US" altLang="ja-JP" sz="1800" dirty="0" smtClean="0">
                          <a:solidFill>
                            <a:schemeClr val="tx1"/>
                          </a:solidFill>
                        </a:rPr>
                        <a:t>(</a:t>
                      </a:r>
                      <a:r>
                        <a:rPr lang="en-US" altLang="ja-JP" i="1" dirty="0" err="1" smtClean="0">
                          <a:solidFill>
                            <a:schemeClr val="tx1"/>
                          </a:solidFill>
                        </a:rPr>
                        <a:t>C</a:t>
                      </a:r>
                      <a:r>
                        <a:rPr lang="en-US" altLang="ja-JP" sz="1600" i="1" dirty="0" err="1" smtClean="0">
                          <a:solidFill>
                            <a:schemeClr val="tx1"/>
                          </a:solidFill>
                        </a:rPr>
                        <a:t>ef</a:t>
                      </a:r>
                      <a:r>
                        <a:rPr lang="en-US" altLang="ja-JP" sz="1800" dirty="0" smtClean="0">
                          <a:solidFill>
                            <a:schemeClr val="tx1"/>
                          </a:solidFill>
                        </a:rPr>
                        <a:t>)</a:t>
                      </a:r>
                      <a:endParaRPr lang="en-US" dirty="0">
                        <a:solidFill>
                          <a:schemeClr val="tx1"/>
                        </a:solidFill>
                      </a:endParaRPr>
                    </a:p>
                  </a:txBody>
                  <a:tcPr>
                    <a:solidFill>
                      <a:schemeClr val="bg1">
                        <a:lumMod val="85000"/>
                      </a:schemeClr>
                    </a:solidFill>
                  </a:tcPr>
                </a:tc>
                <a:tc>
                  <a:txBody>
                    <a:bodyPr/>
                    <a:lstStyle/>
                    <a:p>
                      <a:r>
                        <a:rPr lang="en-US" altLang="ja-JP" sz="2000" dirty="0" smtClean="0">
                          <a:solidFill>
                            <a:schemeClr val="tx1"/>
                          </a:solidFill>
                        </a:rPr>
                        <a:t>C</a:t>
                      </a:r>
                      <a:r>
                        <a:rPr lang="en-US" altLang="ja-JP" sz="1400" dirty="0" smtClean="0">
                          <a:solidFill>
                            <a:schemeClr val="tx1"/>
                          </a:solidFill>
                        </a:rPr>
                        <a:t>NPMR</a:t>
                      </a:r>
                      <a:r>
                        <a:rPr lang="en-US" altLang="ja-JP" dirty="0" smtClean="0">
                          <a:solidFill>
                            <a:schemeClr val="tx1"/>
                          </a:solidFill>
                        </a:rPr>
                        <a:t> </a:t>
                      </a:r>
                      <a:endParaRPr lang="en-US" dirty="0">
                        <a:solidFill>
                          <a:schemeClr val="tx1"/>
                        </a:solidFill>
                      </a:endParaRPr>
                    </a:p>
                  </a:txBody>
                  <a:tcPr>
                    <a:solidFill>
                      <a:schemeClr val="bg1">
                        <a:lumMod val="85000"/>
                      </a:schemeClr>
                    </a:solidFill>
                  </a:tcPr>
                </a:tc>
                <a:tc>
                  <a:txBody>
                    <a:bodyPr/>
                    <a:lstStyle/>
                    <a:p>
                      <a:r>
                        <a:rPr lang="ja-JP" altLang="en-US" dirty="0" smtClean="0">
                          <a:solidFill>
                            <a:schemeClr val="tx1"/>
                          </a:solidFill>
                        </a:rPr>
                        <a:t>関係性</a:t>
                      </a:r>
                      <a:endParaRPr lang="en-US" dirty="0">
                        <a:solidFill>
                          <a:schemeClr val="tx1"/>
                        </a:solidFill>
                      </a:endParaRPr>
                    </a:p>
                  </a:txBody>
                  <a:tcPr>
                    <a:solidFill>
                      <a:schemeClr val="bg1">
                        <a:lumMod val="85000"/>
                      </a:schemeClr>
                    </a:solidFill>
                  </a:tcPr>
                </a:tc>
              </a:tr>
              <a:tr h="370840">
                <a:tc>
                  <a:txBody>
                    <a:bodyPr/>
                    <a:lstStyle/>
                    <a:p>
                      <a:r>
                        <a:rPr lang="en-US" dirty="0" smtClean="0"/>
                        <a:t>CIGS</a:t>
                      </a:r>
                      <a:r>
                        <a:rPr lang="ja-JP" altLang="en-US" dirty="0" smtClean="0"/>
                        <a:t>電池における</a:t>
                      </a:r>
                      <a:r>
                        <a:rPr lang="en-US" altLang="ja-JP" dirty="0" smtClean="0"/>
                        <a:t>In</a:t>
                      </a:r>
                      <a:r>
                        <a:rPr lang="en-US" altLang="ja-JP" sz="1400" dirty="0" smtClean="0"/>
                        <a:t>2</a:t>
                      </a:r>
                      <a:r>
                        <a:rPr lang="en-US" altLang="ja-JP" dirty="0" smtClean="0"/>
                        <a:t>S</a:t>
                      </a:r>
                      <a:r>
                        <a:rPr lang="en-US" altLang="ja-JP" sz="1400" dirty="0" smtClean="0"/>
                        <a:t>3</a:t>
                      </a:r>
                      <a:r>
                        <a:rPr lang="ja-JP" altLang="en-US" dirty="0" smtClean="0"/>
                        <a:t>の利用</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CIGS</a:t>
                      </a:r>
                      <a:r>
                        <a:rPr lang="ja-JP" altLang="en-US" dirty="0" smtClean="0"/>
                        <a:t>電池における</a:t>
                      </a:r>
                      <a:r>
                        <a:rPr lang="en-US" altLang="ja-JP" dirty="0" err="1" smtClean="0"/>
                        <a:t>CdS</a:t>
                      </a:r>
                      <a:r>
                        <a:rPr lang="ja-JP" altLang="en-US" dirty="0" smtClean="0"/>
                        <a:t>の利用</a:t>
                      </a:r>
                      <a:endParaRPr lang="en-US" dirty="0" smtClean="0"/>
                    </a:p>
                  </a:txBody>
                  <a:tcPr/>
                </a:tc>
                <a:tc>
                  <a:txBody>
                    <a:bodyPr/>
                    <a:lstStyle/>
                    <a:p>
                      <a:r>
                        <a:rPr lang="en-US" dirty="0" smtClean="0"/>
                        <a:t>0.00231</a:t>
                      </a:r>
                      <a:endParaRPr lang="en-US" dirty="0"/>
                    </a:p>
                  </a:txBody>
                  <a:tcPr/>
                </a:tc>
                <a:tc>
                  <a:txBody>
                    <a:bodyPr/>
                    <a:lstStyle/>
                    <a:p>
                      <a:r>
                        <a:rPr lang="ja-JP" altLang="en-US" b="1" dirty="0" smtClean="0">
                          <a:solidFill>
                            <a:srgbClr val="FF0000"/>
                          </a:solidFill>
                        </a:rPr>
                        <a:t>強い代替</a:t>
                      </a:r>
                      <a:endParaRPr lang="en-US" b="1" dirty="0">
                        <a:solidFill>
                          <a:srgbClr val="FF0000"/>
                        </a:solidFill>
                      </a:endParaRPr>
                    </a:p>
                  </a:txBody>
                  <a:tcPr/>
                </a:tc>
              </a:tr>
              <a:tr h="370840">
                <a:tc>
                  <a:txBody>
                    <a:bodyPr/>
                    <a:lstStyle/>
                    <a:p>
                      <a:r>
                        <a:rPr lang="ja-JP" altLang="en-US" dirty="0" smtClean="0"/>
                        <a:t>多結晶シリコン太陽電池</a:t>
                      </a:r>
                      <a:endParaRPr lang="en-US" dirty="0"/>
                    </a:p>
                  </a:txBody>
                  <a:tcPr/>
                </a:tc>
                <a:tc>
                  <a:txBody>
                    <a:bodyPr/>
                    <a:lstStyle/>
                    <a:p>
                      <a:r>
                        <a:rPr lang="ja-JP" altLang="en-US" dirty="0" smtClean="0"/>
                        <a:t>低分子蒸着型有機薄膜太陽電池</a:t>
                      </a:r>
                      <a:endParaRPr lang="en-US" dirty="0"/>
                    </a:p>
                  </a:txBody>
                  <a:tcPr/>
                </a:tc>
                <a:tc>
                  <a:txBody>
                    <a:bodyPr/>
                    <a:lstStyle/>
                    <a:p>
                      <a:r>
                        <a:rPr lang="en-US" dirty="0" smtClean="0"/>
                        <a:t>0.00120</a:t>
                      </a:r>
                      <a:endParaRPr lang="en-US" dirty="0"/>
                    </a:p>
                  </a:txBody>
                  <a:tcPr/>
                </a:tc>
                <a:tc>
                  <a:txBody>
                    <a:bodyPr/>
                    <a:lstStyle/>
                    <a:p>
                      <a:r>
                        <a:rPr lang="ja-JP" altLang="en-US" b="1" dirty="0" smtClean="0">
                          <a:solidFill>
                            <a:srgbClr val="FF0000"/>
                          </a:solidFill>
                        </a:rPr>
                        <a:t>弱い代替</a:t>
                      </a:r>
                      <a:endParaRPr lang="en-US" b="1" dirty="0">
                        <a:solidFill>
                          <a:srgbClr val="FF0000"/>
                        </a:solidFill>
                      </a:endParaRPr>
                    </a:p>
                  </a:txBody>
                  <a:tcPr/>
                </a:tc>
              </a:tr>
              <a:tr h="370840">
                <a:tc>
                  <a:txBody>
                    <a:bodyPr/>
                    <a:lstStyle/>
                    <a:p>
                      <a:r>
                        <a:rPr lang="ja-JP" altLang="en-US" dirty="0" smtClean="0"/>
                        <a:t>有機薄膜太陽電池のアクセプター</a:t>
                      </a:r>
                      <a:endParaRPr lang="en-US" dirty="0"/>
                    </a:p>
                  </a:txBody>
                  <a:tcPr/>
                </a:tc>
                <a:tc>
                  <a:txBody>
                    <a:bodyPr/>
                    <a:lstStyle/>
                    <a:p>
                      <a:r>
                        <a:rPr lang="ja-JP" altLang="en-US" dirty="0" smtClean="0"/>
                        <a:t>高分子塗布型有機薄膜太陽電池</a:t>
                      </a:r>
                      <a:endParaRPr lang="en-US" dirty="0"/>
                    </a:p>
                  </a:txBody>
                  <a:tcPr/>
                </a:tc>
                <a:tc>
                  <a:txBody>
                    <a:bodyPr/>
                    <a:lstStyle/>
                    <a:p>
                      <a:r>
                        <a:rPr lang="en-US" dirty="0" smtClean="0"/>
                        <a:t>0.00001</a:t>
                      </a:r>
                      <a:endParaRPr lang="en-US" dirty="0"/>
                    </a:p>
                  </a:txBody>
                  <a:tcPr/>
                </a:tc>
                <a:tc>
                  <a:txBody>
                    <a:bodyPr/>
                    <a:lstStyle/>
                    <a:p>
                      <a:r>
                        <a:rPr lang="ja-JP" altLang="en-US" b="1" dirty="0" smtClean="0">
                          <a:solidFill>
                            <a:srgbClr val="FF0000"/>
                          </a:solidFill>
                        </a:rPr>
                        <a:t>分野の応用・発展</a:t>
                      </a:r>
                      <a:endParaRPr lang="en-US" b="1" dirty="0">
                        <a:solidFill>
                          <a:srgbClr val="FF0000"/>
                        </a:solidFill>
                      </a:endParaRPr>
                    </a:p>
                  </a:txBody>
                  <a:tcPr/>
                </a:tc>
              </a:tr>
            </a:tbl>
          </a:graphicData>
        </a:graphic>
      </p:graphicFrame>
      <p:sp>
        <p:nvSpPr>
          <p:cNvPr id="43" name="TextBox 42"/>
          <p:cNvSpPr txBox="1"/>
          <p:nvPr/>
        </p:nvSpPr>
        <p:spPr>
          <a:xfrm>
            <a:off x="312420" y="1796577"/>
            <a:ext cx="11567159" cy="400110"/>
          </a:xfrm>
          <a:prstGeom prst="rect">
            <a:avLst/>
          </a:prstGeom>
          <a:noFill/>
        </p:spPr>
        <p:txBody>
          <a:bodyPr wrap="square" rtlCol="0">
            <a:spAutoFit/>
          </a:bodyPr>
          <a:lstStyle/>
          <a:p>
            <a:pPr marL="342900" indent="-342900">
              <a:buFont typeface="Wingdings" charset="2"/>
              <a:buChar char="Ø"/>
            </a:pPr>
            <a:r>
              <a:rPr lang="ja-JP" altLang="en-US" sz="2000" dirty="0" smtClean="0"/>
              <a:t>因果性の値を大きくすると、推定した影響と</a:t>
            </a:r>
            <a:r>
              <a:rPr lang="ja-JP" altLang="en-US" sz="2000" smtClean="0"/>
              <a:t>分野の文献数の変動が</a:t>
            </a:r>
            <a:r>
              <a:rPr lang="ja-JP" altLang="en-US" sz="2000" dirty="0" smtClean="0"/>
              <a:t>合致した組が多く推定された</a:t>
            </a:r>
            <a:endParaRPr lang="en-US" altLang="ja-JP" sz="2000" dirty="0" smtClean="0"/>
          </a:p>
        </p:txBody>
      </p:sp>
      <p:sp>
        <p:nvSpPr>
          <p:cNvPr id="46" name="Oval 45"/>
          <p:cNvSpPr/>
          <p:nvPr/>
        </p:nvSpPr>
        <p:spPr>
          <a:xfrm>
            <a:off x="2008376" y="3874640"/>
            <a:ext cx="800819" cy="8008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err="1" smtClean="0">
                <a:solidFill>
                  <a:schemeClr val="tx1"/>
                </a:solidFill>
              </a:rPr>
              <a:t>C</a:t>
            </a:r>
            <a:r>
              <a:rPr lang="en-US" b="1" i="1" dirty="0" err="1" smtClean="0">
                <a:solidFill>
                  <a:schemeClr val="tx1"/>
                </a:solidFill>
              </a:rPr>
              <a:t>ef</a:t>
            </a:r>
            <a:endParaRPr lang="en-US" sz="1400" dirty="0"/>
          </a:p>
        </p:txBody>
      </p:sp>
      <p:sp>
        <p:nvSpPr>
          <p:cNvPr id="47" name="Oval 46"/>
          <p:cNvSpPr/>
          <p:nvPr/>
        </p:nvSpPr>
        <p:spPr>
          <a:xfrm>
            <a:off x="2008377" y="2794404"/>
            <a:ext cx="800819" cy="8008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err="1" smtClean="0">
                <a:solidFill>
                  <a:schemeClr val="tx1"/>
                </a:solidFill>
              </a:rPr>
              <a:t>C</a:t>
            </a:r>
            <a:r>
              <a:rPr lang="en-US" b="1" i="1" dirty="0" err="1" smtClean="0">
                <a:solidFill>
                  <a:schemeClr val="tx1"/>
                </a:solidFill>
              </a:rPr>
              <a:t>ca</a:t>
            </a:r>
            <a:endParaRPr lang="en-US" sz="1400" b="1" i="1" dirty="0">
              <a:solidFill>
                <a:schemeClr val="tx1"/>
              </a:solidFill>
            </a:endParaRPr>
          </a:p>
        </p:txBody>
      </p:sp>
      <p:sp>
        <p:nvSpPr>
          <p:cNvPr id="52" name="TextBox 51"/>
          <p:cNvSpPr txBox="1"/>
          <p:nvPr/>
        </p:nvSpPr>
        <p:spPr>
          <a:xfrm>
            <a:off x="498361" y="2172380"/>
            <a:ext cx="3619863" cy="646331"/>
          </a:xfrm>
          <a:prstGeom prst="rect">
            <a:avLst/>
          </a:prstGeom>
          <a:noFill/>
        </p:spPr>
        <p:txBody>
          <a:bodyPr wrap="square" rtlCol="0">
            <a:spAutoFit/>
          </a:bodyPr>
          <a:lstStyle/>
          <a:p>
            <a:pPr algn="ctr"/>
            <a:r>
              <a:rPr lang="en-US" altLang="ja-JP" b="1" i="1" dirty="0" err="1" smtClean="0"/>
              <a:t>Cca</a:t>
            </a:r>
            <a:r>
              <a:rPr lang="ja-JP" altLang="en-US" dirty="0" smtClean="0"/>
              <a:t>から</a:t>
            </a:r>
            <a:r>
              <a:rPr lang="en-US" altLang="ja-JP" b="1" i="1" dirty="0" err="1" smtClean="0"/>
              <a:t>Cef</a:t>
            </a:r>
            <a:r>
              <a:rPr lang="ja-JP" altLang="en-US" dirty="0" smtClean="0"/>
              <a:t>に対して関心が移行していた分野の組を取得</a:t>
            </a:r>
            <a:r>
              <a:rPr lang="en-US" altLang="ja-JP" dirty="0" smtClean="0"/>
              <a:t>(Solar cell)</a:t>
            </a:r>
          </a:p>
        </p:txBody>
      </p:sp>
      <p:sp>
        <p:nvSpPr>
          <p:cNvPr id="53" name="TextBox 52"/>
          <p:cNvSpPr txBox="1"/>
          <p:nvPr/>
        </p:nvSpPr>
        <p:spPr>
          <a:xfrm>
            <a:off x="4649577" y="2142831"/>
            <a:ext cx="1904888" cy="707886"/>
          </a:xfrm>
          <a:prstGeom prst="rect">
            <a:avLst/>
          </a:prstGeom>
          <a:noFill/>
        </p:spPr>
        <p:txBody>
          <a:bodyPr wrap="square" rtlCol="0">
            <a:spAutoFit/>
          </a:bodyPr>
          <a:lstStyle/>
          <a:p>
            <a:pPr algn="ctr"/>
            <a:r>
              <a:rPr lang="ja-JP" altLang="en-US" sz="2000" dirty="0" smtClean="0"/>
              <a:t>全体に対する</a:t>
            </a:r>
            <a:endParaRPr lang="en-US" altLang="ja-JP" sz="2000" dirty="0" smtClean="0"/>
          </a:p>
          <a:p>
            <a:pPr algn="ctr"/>
            <a:r>
              <a:rPr lang="ja-JP" altLang="en-US" sz="2000" dirty="0" smtClean="0"/>
              <a:t>成長率が</a:t>
            </a:r>
            <a:endParaRPr lang="en-US" altLang="ja-JP" sz="2000" dirty="0" smtClean="0"/>
          </a:p>
        </p:txBody>
      </p:sp>
      <p:sp>
        <p:nvSpPr>
          <p:cNvPr id="54" name="TextBox 53"/>
          <p:cNvSpPr txBox="1"/>
          <p:nvPr/>
        </p:nvSpPr>
        <p:spPr>
          <a:xfrm>
            <a:off x="5119536" y="2934897"/>
            <a:ext cx="977508" cy="523220"/>
          </a:xfrm>
          <a:prstGeom prst="rect">
            <a:avLst/>
          </a:prstGeom>
          <a:noFill/>
        </p:spPr>
        <p:txBody>
          <a:bodyPr wrap="square" rtlCol="0">
            <a:spAutoFit/>
          </a:bodyPr>
          <a:lstStyle/>
          <a:p>
            <a:pPr algn="ctr"/>
            <a:r>
              <a:rPr lang="ja-JP" altLang="en-US" sz="2800" b="1" dirty="0" smtClean="0">
                <a:solidFill>
                  <a:srgbClr val="FF0000"/>
                </a:solidFill>
              </a:rPr>
              <a:t>高い</a:t>
            </a:r>
            <a:endParaRPr lang="en-US" altLang="ja-JP" sz="2800" b="1" dirty="0" smtClean="0">
              <a:solidFill>
                <a:srgbClr val="FF0000"/>
              </a:solidFill>
            </a:endParaRPr>
          </a:p>
        </p:txBody>
      </p:sp>
      <p:sp>
        <p:nvSpPr>
          <p:cNvPr id="55" name="TextBox 54"/>
          <p:cNvSpPr txBox="1"/>
          <p:nvPr/>
        </p:nvSpPr>
        <p:spPr>
          <a:xfrm>
            <a:off x="5119536" y="4013439"/>
            <a:ext cx="977508" cy="523220"/>
          </a:xfrm>
          <a:prstGeom prst="rect">
            <a:avLst/>
          </a:prstGeom>
          <a:noFill/>
        </p:spPr>
        <p:txBody>
          <a:bodyPr wrap="square" rtlCol="0">
            <a:spAutoFit/>
          </a:bodyPr>
          <a:lstStyle/>
          <a:p>
            <a:pPr algn="ctr"/>
            <a:r>
              <a:rPr lang="ja-JP" altLang="en-US" sz="2800" b="1" dirty="0" smtClean="0">
                <a:solidFill>
                  <a:schemeClr val="accent5"/>
                </a:solidFill>
              </a:rPr>
              <a:t>低い</a:t>
            </a:r>
            <a:endParaRPr lang="en-US" altLang="ja-JP" sz="2800" b="1" dirty="0" smtClean="0">
              <a:solidFill>
                <a:schemeClr val="accent5"/>
              </a:solidFill>
            </a:endParaRPr>
          </a:p>
        </p:txBody>
      </p:sp>
      <p:sp>
        <p:nvSpPr>
          <p:cNvPr id="56" name="TextBox 55"/>
          <p:cNvSpPr txBox="1"/>
          <p:nvPr/>
        </p:nvSpPr>
        <p:spPr>
          <a:xfrm>
            <a:off x="4832741" y="4517360"/>
            <a:ext cx="1538560" cy="707886"/>
          </a:xfrm>
          <a:prstGeom prst="rect">
            <a:avLst/>
          </a:prstGeom>
          <a:noFill/>
        </p:spPr>
        <p:txBody>
          <a:bodyPr wrap="square" rtlCol="0">
            <a:spAutoFit/>
          </a:bodyPr>
          <a:lstStyle/>
          <a:p>
            <a:pPr algn="ctr"/>
            <a:r>
              <a:rPr lang="ja-JP" altLang="en-US" sz="2000" dirty="0" smtClean="0"/>
              <a:t>分野の組</a:t>
            </a:r>
            <a:endParaRPr lang="en-US" altLang="ja-JP" sz="2000" dirty="0" smtClean="0"/>
          </a:p>
          <a:p>
            <a:pPr algn="ctr"/>
            <a:r>
              <a:rPr lang="ja-JP" altLang="en-US" sz="2000" dirty="0" smtClean="0"/>
              <a:t>の割合</a:t>
            </a:r>
            <a:endParaRPr lang="en-US" altLang="ja-JP" sz="2000" dirty="0" smtClean="0"/>
          </a:p>
        </p:txBody>
      </p:sp>
      <p:sp>
        <p:nvSpPr>
          <p:cNvPr id="58" name="TextBox 57"/>
          <p:cNvSpPr txBox="1"/>
          <p:nvPr/>
        </p:nvSpPr>
        <p:spPr>
          <a:xfrm>
            <a:off x="225024" y="2840302"/>
            <a:ext cx="1904888" cy="707886"/>
          </a:xfrm>
          <a:prstGeom prst="rect">
            <a:avLst/>
          </a:prstGeom>
          <a:noFill/>
        </p:spPr>
        <p:txBody>
          <a:bodyPr wrap="square" rtlCol="0">
            <a:spAutoFit/>
          </a:bodyPr>
          <a:lstStyle/>
          <a:p>
            <a:r>
              <a:rPr lang="ja-JP" altLang="en-US" sz="2000" dirty="0" smtClean="0"/>
              <a:t>影響を</a:t>
            </a:r>
            <a:r>
              <a:rPr lang="ja-JP" altLang="en-US" sz="2000" b="1" dirty="0" smtClean="0"/>
              <a:t>与える</a:t>
            </a:r>
            <a:endParaRPr lang="en-US" altLang="ja-JP" sz="2000" b="1" dirty="0" smtClean="0"/>
          </a:p>
          <a:p>
            <a:r>
              <a:rPr lang="ja-JP" altLang="en-US" sz="2000" dirty="0" smtClean="0"/>
              <a:t>分野</a:t>
            </a:r>
            <a:endParaRPr lang="en-US" altLang="ja-JP" sz="2000" dirty="0" smtClean="0"/>
          </a:p>
        </p:txBody>
      </p:sp>
      <p:sp>
        <p:nvSpPr>
          <p:cNvPr id="59" name="TextBox 58"/>
          <p:cNvSpPr txBox="1"/>
          <p:nvPr/>
        </p:nvSpPr>
        <p:spPr>
          <a:xfrm>
            <a:off x="216520" y="4035159"/>
            <a:ext cx="1904888" cy="707886"/>
          </a:xfrm>
          <a:prstGeom prst="rect">
            <a:avLst/>
          </a:prstGeom>
          <a:noFill/>
        </p:spPr>
        <p:txBody>
          <a:bodyPr wrap="square" rtlCol="0">
            <a:spAutoFit/>
          </a:bodyPr>
          <a:lstStyle/>
          <a:p>
            <a:r>
              <a:rPr lang="ja-JP" altLang="en-US" sz="2000" dirty="0" smtClean="0"/>
              <a:t>影響を</a:t>
            </a:r>
            <a:r>
              <a:rPr lang="ja-JP" altLang="en-US" sz="2000" b="1" dirty="0" smtClean="0"/>
              <a:t>受ける</a:t>
            </a:r>
            <a:endParaRPr lang="en-US" altLang="ja-JP" sz="2000" b="1" dirty="0" smtClean="0"/>
          </a:p>
          <a:p>
            <a:r>
              <a:rPr lang="ja-JP" altLang="en-US" sz="2000" dirty="0" smtClean="0"/>
              <a:t>分野</a:t>
            </a:r>
            <a:endParaRPr lang="en-US" altLang="ja-JP" sz="2000" dirty="0" smtClean="0"/>
          </a:p>
        </p:txBody>
      </p:sp>
      <p:sp>
        <p:nvSpPr>
          <p:cNvPr id="61" name="Right Arrow 60"/>
          <p:cNvSpPr/>
          <p:nvPr/>
        </p:nvSpPr>
        <p:spPr>
          <a:xfrm>
            <a:off x="3977246" y="2544223"/>
            <a:ext cx="741881" cy="21405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Chart 62"/>
          <p:cNvGraphicFramePr>
            <a:graphicFrameLocks/>
          </p:cNvGraphicFramePr>
          <p:nvPr>
            <p:extLst>
              <p:ext uri="{D42A27DB-BD31-4B8C-83A1-F6EECF244321}">
                <p14:modId xmlns:p14="http://schemas.microsoft.com/office/powerpoint/2010/main" val="527121285"/>
              </p:ext>
            </p:extLst>
          </p:nvPr>
        </p:nvGraphicFramePr>
        <p:xfrm>
          <a:off x="6841693" y="2333057"/>
          <a:ext cx="4572000" cy="2299927"/>
        </p:xfrm>
        <a:graphic>
          <a:graphicData uri="http://schemas.openxmlformats.org/drawingml/2006/chart">
            <c:chart xmlns:c="http://schemas.openxmlformats.org/drawingml/2006/chart" xmlns:r="http://schemas.openxmlformats.org/officeDocument/2006/relationships" r:id="rId2"/>
          </a:graphicData>
        </a:graphic>
      </p:graphicFrame>
      <p:sp>
        <p:nvSpPr>
          <p:cNvPr id="64" name="TextBox 63"/>
          <p:cNvSpPr txBox="1"/>
          <p:nvPr/>
        </p:nvSpPr>
        <p:spPr>
          <a:xfrm>
            <a:off x="6288490" y="4700374"/>
            <a:ext cx="1106405" cy="372153"/>
          </a:xfrm>
          <a:prstGeom prst="rect">
            <a:avLst/>
          </a:prstGeom>
          <a:noFill/>
          <a:ln>
            <a:noFill/>
          </a:ln>
        </p:spPr>
        <p:txBody>
          <a:bodyPr wrap="square" rtlCol="0">
            <a:spAutoFit/>
          </a:bodyPr>
          <a:lstStyle/>
          <a:p>
            <a:pPr algn="ctr"/>
            <a:r>
              <a:rPr lang="en-US" altLang="ja-JP" dirty="0" smtClean="0"/>
              <a:t>C</a:t>
            </a:r>
            <a:r>
              <a:rPr lang="en-US" altLang="ja-JP" sz="1200" dirty="0" smtClean="0"/>
              <a:t>NPMR</a:t>
            </a:r>
            <a:r>
              <a:rPr lang="en-US" altLang="ja-JP" dirty="0"/>
              <a:t> </a:t>
            </a:r>
            <a:r>
              <a:rPr lang="ja-JP" altLang="en-US" sz="1400" dirty="0" smtClean="0"/>
              <a:t>≧</a:t>
            </a:r>
            <a:r>
              <a:rPr lang="en-US" altLang="ja-JP" dirty="0" smtClean="0"/>
              <a:t> </a:t>
            </a:r>
          </a:p>
        </p:txBody>
      </p:sp>
      <p:sp>
        <p:nvSpPr>
          <p:cNvPr id="65" name="TextBox 64"/>
          <p:cNvSpPr txBox="1"/>
          <p:nvPr/>
        </p:nvSpPr>
        <p:spPr>
          <a:xfrm>
            <a:off x="7482711" y="4700374"/>
            <a:ext cx="1106405" cy="372153"/>
          </a:xfrm>
          <a:prstGeom prst="rect">
            <a:avLst/>
          </a:prstGeom>
          <a:noFill/>
          <a:ln>
            <a:noFill/>
          </a:ln>
        </p:spPr>
        <p:txBody>
          <a:bodyPr wrap="square" rtlCol="0">
            <a:spAutoFit/>
          </a:bodyPr>
          <a:lstStyle/>
          <a:p>
            <a:pPr algn="ctr"/>
            <a:r>
              <a:rPr lang="en-US" altLang="ja-JP" smtClean="0"/>
              <a:t>0</a:t>
            </a:r>
            <a:endParaRPr lang="en-US" altLang="ja-JP" dirty="0" smtClean="0"/>
          </a:p>
        </p:txBody>
      </p:sp>
      <p:sp>
        <p:nvSpPr>
          <p:cNvPr id="66" name="TextBox 65"/>
          <p:cNvSpPr txBox="1"/>
          <p:nvPr/>
        </p:nvSpPr>
        <p:spPr>
          <a:xfrm>
            <a:off x="8757142" y="4700374"/>
            <a:ext cx="1106405" cy="372153"/>
          </a:xfrm>
          <a:prstGeom prst="rect">
            <a:avLst/>
          </a:prstGeom>
          <a:noFill/>
          <a:ln>
            <a:noFill/>
          </a:ln>
        </p:spPr>
        <p:txBody>
          <a:bodyPr wrap="square" rtlCol="0">
            <a:spAutoFit/>
          </a:bodyPr>
          <a:lstStyle/>
          <a:p>
            <a:pPr algn="ctr"/>
            <a:r>
              <a:rPr lang="en-US" altLang="ja-JP" smtClean="0"/>
              <a:t>0.001</a:t>
            </a:r>
            <a:endParaRPr lang="en-US" altLang="ja-JP" dirty="0" smtClean="0"/>
          </a:p>
        </p:txBody>
      </p:sp>
      <p:sp>
        <p:nvSpPr>
          <p:cNvPr id="67" name="TextBox 66"/>
          <p:cNvSpPr txBox="1"/>
          <p:nvPr/>
        </p:nvSpPr>
        <p:spPr>
          <a:xfrm>
            <a:off x="10047615" y="4700411"/>
            <a:ext cx="1106405" cy="372153"/>
          </a:xfrm>
          <a:prstGeom prst="rect">
            <a:avLst/>
          </a:prstGeom>
          <a:noFill/>
          <a:ln>
            <a:noFill/>
          </a:ln>
        </p:spPr>
        <p:txBody>
          <a:bodyPr wrap="square" rtlCol="0">
            <a:spAutoFit/>
          </a:bodyPr>
          <a:lstStyle/>
          <a:p>
            <a:pPr algn="ctr"/>
            <a:r>
              <a:rPr lang="en-US" altLang="ja-JP" dirty="0" smtClean="0"/>
              <a:t>0.003</a:t>
            </a:r>
          </a:p>
        </p:txBody>
      </p:sp>
      <p:cxnSp>
        <p:nvCxnSpPr>
          <p:cNvPr id="20" name="Straight Arrow Connector 19"/>
          <p:cNvCxnSpPr/>
          <p:nvPr/>
        </p:nvCxnSpPr>
        <p:spPr>
          <a:xfrm flipV="1">
            <a:off x="8219610" y="3013655"/>
            <a:ext cx="908083" cy="440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570691" y="2860287"/>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0.32</a:t>
            </a:r>
            <a:endParaRPr lang="en-US" sz="3600" dirty="0">
              <a:solidFill>
                <a:sysClr val="windowText" lastClr="000000"/>
              </a:solidFill>
            </a:endParaRPr>
          </a:p>
        </p:txBody>
      </p:sp>
      <p:sp>
        <p:nvSpPr>
          <p:cNvPr id="24" name="Oval 23"/>
          <p:cNvSpPr/>
          <p:nvPr/>
        </p:nvSpPr>
        <p:spPr>
          <a:xfrm>
            <a:off x="8861164" y="2451197"/>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0.45</a:t>
            </a:r>
            <a:endParaRPr lang="en-US" sz="3600" dirty="0">
              <a:solidFill>
                <a:sysClr val="windowText" lastClr="000000"/>
              </a:solidFill>
            </a:endParaRPr>
          </a:p>
        </p:txBody>
      </p:sp>
      <p:sp>
        <p:nvSpPr>
          <p:cNvPr id="25" name="Oval 24"/>
          <p:cNvSpPr/>
          <p:nvPr/>
        </p:nvSpPr>
        <p:spPr>
          <a:xfrm>
            <a:off x="10151637" y="2199102"/>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0.51</a:t>
            </a:r>
            <a:endParaRPr lang="en-US" sz="3600" dirty="0">
              <a:solidFill>
                <a:sysClr val="windowText" lastClr="000000"/>
              </a:solidFill>
            </a:endParaRPr>
          </a:p>
        </p:txBody>
      </p:sp>
      <p:cxnSp>
        <p:nvCxnSpPr>
          <p:cNvPr id="29" name="Straight Arrow Connector 28"/>
          <p:cNvCxnSpPr/>
          <p:nvPr/>
        </p:nvCxnSpPr>
        <p:spPr>
          <a:xfrm flipV="1">
            <a:off x="9531756" y="2751245"/>
            <a:ext cx="880649" cy="2758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757142" y="5678905"/>
            <a:ext cx="774614" cy="240632"/>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757142" y="6042110"/>
            <a:ext cx="499153" cy="264941"/>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757143" y="6405315"/>
            <a:ext cx="104022" cy="302006"/>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p Arrow 2"/>
          <p:cNvSpPr/>
          <p:nvPr/>
        </p:nvSpPr>
        <p:spPr>
          <a:xfrm>
            <a:off x="2064891" y="3635146"/>
            <a:ext cx="687787" cy="23165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567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因果関係が認められた分野間の意味的な影響の推定における考察</a:t>
            </a:r>
            <a:endParaRPr lang="en-US" dirty="0"/>
          </a:p>
        </p:txBody>
      </p:sp>
      <p:sp>
        <p:nvSpPr>
          <p:cNvPr id="6" name="TextBox 5"/>
          <p:cNvSpPr txBox="1"/>
          <p:nvPr/>
        </p:nvSpPr>
        <p:spPr>
          <a:xfrm>
            <a:off x="312420" y="2084566"/>
            <a:ext cx="11382233" cy="400110"/>
          </a:xfrm>
          <a:prstGeom prst="rect">
            <a:avLst/>
          </a:prstGeom>
          <a:noFill/>
        </p:spPr>
        <p:txBody>
          <a:bodyPr wrap="square" rtlCol="0">
            <a:spAutoFit/>
          </a:bodyPr>
          <a:lstStyle/>
          <a:p>
            <a:pPr marL="342900" indent="-342900">
              <a:buFont typeface="Wingdings" charset="2"/>
              <a:buChar char="Ø"/>
            </a:pPr>
            <a:r>
              <a:rPr lang="en-US" altLang="ja-JP" sz="2000" dirty="0" smtClean="0"/>
              <a:t>3</a:t>
            </a:r>
            <a:r>
              <a:rPr lang="ja-JP" altLang="en-US" sz="2000" dirty="0" smtClean="0"/>
              <a:t>種類の意味的な影響</a:t>
            </a:r>
            <a:endParaRPr lang="en-US" altLang="ja-JP" sz="2000"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ja-JP" altLang="en-US" sz="2000" dirty="0" smtClean="0"/>
              <a:t>提案手法によって</a:t>
            </a:r>
            <a:r>
              <a:rPr lang="ja-JP" altLang="en-US" sz="2000" dirty="0"/>
              <a:t>推定した分野間の意味的な</a:t>
            </a:r>
            <a:r>
              <a:rPr lang="ja-JP" altLang="en-US" sz="2000" dirty="0" smtClean="0"/>
              <a:t>影響は①分野の代替、②分野の応用・発展、③組み合わせによる相互成長の</a:t>
            </a:r>
            <a:r>
              <a:rPr lang="en-US" altLang="ja-JP" sz="2000" dirty="0" smtClean="0"/>
              <a:t>3</a:t>
            </a:r>
            <a:r>
              <a:rPr lang="ja-JP" altLang="en-US" sz="2000" dirty="0" smtClean="0"/>
              <a:t>種類が存在した。</a:t>
            </a:r>
            <a:endParaRPr lang="en-US" altLang="ja-JP"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867891136"/>
              </p:ext>
            </p:extLst>
          </p:nvPr>
        </p:nvGraphicFramePr>
        <p:xfrm>
          <a:off x="312420" y="2990267"/>
          <a:ext cx="11567160" cy="2135115"/>
        </p:xfrm>
        <a:graphic>
          <a:graphicData uri="http://schemas.openxmlformats.org/drawingml/2006/table">
            <a:tbl>
              <a:tblPr firstRow="1" bandRow="1">
                <a:tableStyleId>{F2DE63D5-997A-4646-A377-4702673A728D}</a:tableStyleId>
              </a:tblPr>
              <a:tblGrid>
                <a:gridCol w="3633938"/>
                <a:gridCol w="3433010"/>
                <a:gridCol w="1556085"/>
                <a:gridCol w="2944127"/>
              </a:tblGrid>
              <a:tr h="526627">
                <a:tc>
                  <a:txBody>
                    <a:bodyPr/>
                    <a:lstStyle/>
                    <a:p>
                      <a:r>
                        <a:rPr lang="ja-JP" altLang="en-US" sz="1800" dirty="0" smtClean="0">
                          <a:solidFill>
                            <a:schemeClr val="tx1"/>
                          </a:solidFill>
                        </a:rPr>
                        <a:t>影響を与える分野</a:t>
                      </a:r>
                      <a:r>
                        <a:rPr lang="en-US" altLang="ja-JP" sz="1800" dirty="0" smtClean="0">
                          <a:solidFill>
                            <a:schemeClr val="tx1"/>
                          </a:solidFill>
                        </a:rPr>
                        <a:t>(</a:t>
                      </a:r>
                      <a:r>
                        <a:rPr lang="en-US" altLang="ja-JP" sz="1800" i="1" dirty="0" err="1" smtClean="0">
                          <a:solidFill>
                            <a:schemeClr val="tx1"/>
                          </a:solidFill>
                        </a:rPr>
                        <a:t>C</a:t>
                      </a:r>
                      <a:r>
                        <a:rPr lang="en-US" altLang="ja-JP" sz="1600" i="1" dirty="0" err="1" smtClean="0">
                          <a:solidFill>
                            <a:schemeClr val="tx1"/>
                          </a:solidFill>
                        </a:rPr>
                        <a:t>ca</a:t>
                      </a:r>
                      <a:r>
                        <a:rPr lang="en-US" altLang="ja-JP" sz="1800" dirty="0" smtClean="0">
                          <a:solidFill>
                            <a:schemeClr val="tx1"/>
                          </a:solidFill>
                        </a:rPr>
                        <a:t>)</a:t>
                      </a:r>
                      <a:endParaRPr lang="en-US" sz="1800" dirty="0">
                        <a:solidFill>
                          <a:schemeClr val="tx1"/>
                        </a:solidFill>
                      </a:endParaRPr>
                    </a:p>
                  </a:txBody>
                  <a:tcPr>
                    <a:solidFill>
                      <a:schemeClr val="bg1">
                        <a:lumMod val="85000"/>
                      </a:schemeClr>
                    </a:solidFill>
                  </a:tcPr>
                </a:tc>
                <a:tc>
                  <a:txBody>
                    <a:bodyPr/>
                    <a:lstStyle/>
                    <a:p>
                      <a:r>
                        <a:rPr lang="ja-JP" altLang="en-US" sz="1800" dirty="0" smtClean="0">
                          <a:solidFill>
                            <a:schemeClr val="tx1"/>
                          </a:solidFill>
                        </a:rPr>
                        <a:t>影響を受ける分野</a:t>
                      </a:r>
                      <a:r>
                        <a:rPr lang="en-US" altLang="ja-JP" sz="1800" dirty="0" smtClean="0">
                          <a:solidFill>
                            <a:schemeClr val="tx1"/>
                          </a:solidFill>
                        </a:rPr>
                        <a:t>(</a:t>
                      </a:r>
                      <a:r>
                        <a:rPr lang="en-US" altLang="ja-JP" sz="1800" i="1" dirty="0" err="1" smtClean="0">
                          <a:solidFill>
                            <a:schemeClr val="tx1"/>
                          </a:solidFill>
                        </a:rPr>
                        <a:t>C</a:t>
                      </a:r>
                      <a:r>
                        <a:rPr lang="en-US" altLang="ja-JP" sz="1600" i="1" dirty="0" err="1" smtClean="0">
                          <a:solidFill>
                            <a:schemeClr val="tx1"/>
                          </a:solidFill>
                        </a:rPr>
                        <a:t>ef</a:t>
                      </a:r>
                      <a:r>
                        <a:rPr lang="en-US" altLang="ja-JP" sz="1800" dirty="0" smtClean="0">
                          <a:solidFill>
                            <a:schemeClr val="tx1"/>
                          </a:solidFill>
                        </a:rPr>
                        <a:t>)</a:t>
                      </a:r>
                      <a:endParaRPr lang="en-US" sz="1800" dirty="0">
                        <a:solidFill>
                          <a:schemeClr val="tx1"/>
                        </a:solidFill>
                      </a:endParaRPr>
                    </a:p>
                  </a:txBody>
                  <a:tcPr>
                    <a:solidFill>
                      <a:schemeClr val="bg1">
                        <a:lumMod val="85000"/>
                      </a:schemeClr>
                    </a:solidFill>
                  </a:tcPr>
                </a:tc>
                <a:tc>
                  <a:txBody>
                    <a:bodyPr/>
                    <a:lstStyle/>
                    <a:p>
                      <a:r>
                        <a:rPr lang="ja-JP" altLang="en-US" sz="1800" dirty="0" smtClean="0">
                          <a:solidFill>
                            <a:schemeClr val="tx1"/>
                          </a:solidFill>
                        </a:rPr>
                        <a:t>推定した関係</a:t>
                      </a:r>
                      <a:endParaRPr lang="en-US" sz="1800" dirty="0">
                        <a:solidFill>
                          <a:schemeClr val="tx1"/>
                        </a:solidFill>
                      </a:endParaRPr>
                    </a:p>
                  </a:txBody>
                  <a:tcPr>
                    <a:solidFill>
                      <a:schemeClr val="bg1">
                        <a:lumMod val="85000"/>
                      </a:schemeClr>
                    </a:solidFill>
                  </a:tcPr>
                </a:tc>
                <a:tc>
                  <a:txBody>
                    <a:bodyPr/>
                    <a:lstStyle/>
                    <a:p>
                      <a:r>
                        <a:rPr lang="ja-JP" altLang="en-US" sz="1800" dirty="0" smtClean="0">
                          <a:solidFill>
                            <a:schemeClr val="tx1"/>
                          </a:solidFill>
                        </a:rPr>
                        <a:t>意味的な影響</a:t>
                      </a:r>
                      <a:endParaRPr lang="en-US" sz="1800" dirty="0">
                        <a:solidFill>
                          <a:schemeClr val="tx1"/>
                        </a:solidFill>
                      </a:endParaRPr>
                    </a:p>
                  </a:txBody>
                  <a:tcPr>
                    <a:solidFill>
                      <a:schemeClr val="bg1">
                        <a:lumMod val="85000"/>
                      </a:schemeClr>
                    </a:solidFill>
                  </a:tcPr>
                </a:tc>
              </a:tr>
              <a:tr h="526627">
                <a:tc>
                  <a:txBody>
                    <a:bodyPr/>
                    <a:lstStyle/>
                    <a:p>
                      <a:r>
                        <a:rPr lang="en-US" sz="1800" dirty="0" smtClean="0"/>
                        <a:t>CIGS</a:t>
                      </a:r>
                      <a:r>
                        <a:rPr lang="ja-JP" altLang="en-US" sz="1800" dirty="0" smtClean="0"/>
                        <a:t>電池における</a:t>
                      </a:r>
                      <a:r>
                        <a:rPr lang="en-US" altLang="ja-JP" sz="1800" dirty="0" smtClean="0"/>
                        <a:t>In</a:t>
                      </a:r>
                      <a:r>
                        <a:rPr lang="en-US" altLang="ja-JP" sz="1400" dirty="0" smtClean="0"/>
                        <a:t>2</a:t>
                      </a:r>
                      <a:r>
                        <a:rPr lang="en-US" altLang="ja-JP" sz="1800" dirty="0" smtClean="0"/>
                        <a:t>S</a:t>
                      </a:r>
                      <a:r>
                        <a:rPr lang="en-US" altLang="ja-JP" sz="1400" dirty="0" smtClean="0"/>
                        <a:t>3</a:t>
                      </a:r>
                      <a:r>
                        <a:rPr lang="ja-JP" altLang="en-US" sz="1800" dirty="0" smtClean="0"/>
                        <a:t>の利用</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CIGS</a:t>
                      </a:r>
                      <a:r>
                        <a:rPr lang="ja-JP" altLang="en-US" sz="1800" dirty="0" smtClean="0"/>
                        <a:t>電池における</a:t>
                      </a:r>
                      <a:r>
                        <a:rPr lang="en-US" altLang="ja-JP" sz="1800" dirty="0" err="1" smtClean="0"/>
                        <a:t>CdS</a:t>
                      </a:r>
                      <a:r>
                        <a:rPr lang="ja-JP" altLang="en-US" sz="1800" dirty="0" smtClean="0"/>
                        <a:t>の利用</a:t>
                      </a:r>
                      <a:endParaRPr lang="en-US" sz="1800" dirty="0" smtClean="0"/>
                    </a:p>
                  </a:txBody>
                  <a:tcPr/>
                </a:tc>
                <a:tc>
                  <a:txBody>
                    <a:bodyPr/>
                    <a:lstStyle/>
                    <a:p>
                      <a:r>
                        <a:rPr lang="ja-JP" altLang="en-US" sz="1800" dirty="0" smtClean="0"/>
                        <a:t>関心移行</a:t>
                      </a:r>
                      <a:endParaRPr lang="en-US" sz="1800" dirty="0"/>
                    </a:p>
                  </a:txBody>
                  <a:tcPr/>
                </a:tc>
                <a:tc>
                  <a:txBody>
                    <a:bodyPr/>
                    <a:lstStyle/>
                    <a:p>
                      <a:r>
                        <a:rPr lang="ja-JP" altLang="en-US" sz="1800" b="1" dirty="0" smtClean="0">
                          <a:solidFill>
                            <a:srgbClr val="FF0000"/>
                          </a:solidFill>
                        </a:rPr>
                        <a:t>分野の代替</a:t>
                      </a:r>
                      <a:endParaRPr lang="en-US" sz="1800" b="1" dirty="0">
                        <a:solidFill>
                          <a:srgbClr val="FF0000"/>
                        </a:solidFill>
                      </a:endParaRPr>
                    </a:p>
                  </a:txBody>
                  <a:tcPr/>
                </a:tc>
              </a:tr>
              <a:tr h="526627">
                <a:tc>
                  <a:txBody>
                    <a:bodyPr/>
                    <a:lstStyle/>
                    <a:p>
                      <a:r>
                        <a:rPr lang="ja-JP" altLang="en-US" sz="1800" dirty="0" smtClean="0"/>
                        <a:t>有機薄膜太陽電池のアクセプター</a:t>
                      </a:r>
                      <a:endParaRPr lang="en-US" sz="1800" dirty="0"/>
                    </a:p>
                  </a:txBody>
                  <a:tcPr/>
                </a:tc>
                <a:tc>
                  <a:txBody>
                    <a:bodyPr/>
                    <a:lstStyle/>
                    <a:p>
                      <a:r>
                        <a:rPr lang="ja-JP" altLang="en-US" sz="1800" dirty="0" smtClean="0"/>
                        <a:t>高分子塗布型有機薄膜太陽電池</a:t>
                      </a:r>
                      <a:endParaRPr lang="en-US" sz="1800" dirty="0"/>
                    </a:p>
                  </a:txBody>
                  <a:tcPr/>
                </a:tc>
                <a:tc>
                  <a:txBody>
                    <a:bodyPr/>
                    <a:lstStyle/>
                    <a:p>
                      <a:r>
                        <a:rPr lang="ja-JP" altLang="en-US" sz="1800" dirty="0" smtClean="0"/>
                        <a:t>関心移行</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1" dirty="0" smtClean="0">
                          <a:solidFill>
                            <a:srgbClr val="FF0000"/>
                          </a:solidFill>
                        </a:rPr>
                        <a:t>分野の応用・発展</a:t>
                      </a:r>
                      <a:endParaRPr lang="en-US" sz="1800" b="1" dirty="0" smtClean="0">
                        <a:solidFill>
                          <a:srgbClr val="FF0000"/>
                        </a:solidFill>
                      </a:endParaRPr>
                    </a:p>
                  </a:txBody>
                  <a:tcPr/>
                </a:tc>
              </a:tr>
              <a:tr h="555234">
                <a:tc>
                  <a:txBody>
                    <a:bodyPr/>
                    <a:lstStyle/>
                    <a:p>
                      <a:r>
                        <a:rPr lang="ja-JP" altLang="en-US" sz="1800" dirty="0" smtClean="0"/>
                        <a:t>高分子塗布型有機薄膜太陽電池</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t>量子ドット構造</a:t>
                      </a:r>
                      <a:endParaRPr lang="en-US" sz="1800" dirty="0" smtClean="0"/>
                    </a:p>
                  </a:txBody>
                  <a:tcPr/>
                </a:tc>
                <a:tc>
                  <a:txBody>
                    <a:bodyPr/>
                    <a:lstStyle/>
                    <a:p>
                      <a:r>
                        <a:rPr lang="ja-JP" altLang="en-US" sz="1800" dirty="0" smtClean="0"/>
                        <a:t>関心増加</a:t>
                      </a:r>
                      <a:endParaRPr lang="en-US" sz="1800" dirty="0"/>
                    </a:p>
                  </a:txBody>
                  <a:tcPr/>
                </a:tc>
                <a:tc>
                  <a:txBody>
                    <a:bodyPr/>
                    <a:lstStyle/>
                    <a:p>
                      <a:r>
                        <a:rPr lang="ja-JP" altLang="en-US" sz="1800" b="1" dirty="0" smtClean="0">
                          <a:solidFill>
                            <a:srgbClr val="FF0000"/>
                          </a:solidFill>
                        </a:rPr>
                        <a:t>組み合わせによる相互成長</a:t>
                      </a:r>
                      <a:endParaRPr lang="en-US" sz="1800" b="1" dirty="0">
                        <a:solidFill>
                          <a:srgbClr val="FF0000"/>
                        </a:solidFill>
                      </a:endParaRPr>
                    </a:p>
                  </a:txBody>
                  <a:tcPr/>
                </a:tc>
              </a:tr>
            </a:tbl>
          </a:graphicData>
        </a:graphic>
      </p:graphicFrame>
    </p:spTree>
    <p:extLst>
      <p:ext uri="{BB962C8B-B14F-4D97-AF65-F5344CB8AC3E}">
        <p14:creationId xmlns:p14="http://schemas.microsoft.com/office/powerpoint/2010/main" val="1763820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因果関係が認められた分野間の意味的な影響の推定における考察</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提案手法において用いた</a:t>
            </a:r>
            <a:r>
              <a:rPr lang="en-US" altLang="ja-JP" sz="2000" dirty="0" smtClean="0"/>
              <a:t>3</a:t>
            </a:r>
            <a:r>
              <a:rPr lang="ja-JP" altLang="en-US" sz="2000" dirty="0" smtClean="0"/>
              <a:t>つの指標については、指標によって推定される分野間の影響が異なるため、</a:t>
            </a:r>
            <a:r>
              <a:rPr lang="en-US" altLang="ja-JP" sz="2000" dirty="0" smtClean="0"/>
              <a:t>3</a:t>
            </a:r>
            <a:r>
              <a:rPr lang="ja-JP" altLang="en-US" sz="2000" dirty="0" smtClean="0"/>
              <a:t>つの指標を合わせて用いるのが望ましい。</a:t>
            </a:r>
            <a:endParaRPr lang="en-US" altLang="ja-JP" sz="2000" dirty="0" smtClean="0"/>
          </a:p>
        </p:txBody>
      </p:sp>
      <p:sp>
        <p:nvSpPr>
          <p:cNvPr id="10" name="TextBox 9"/>
          <p:cNvSpPr txBox="1"/>
          <p:nvPr/>
        </p:nvSpPr>
        <p:spPr>
          <a:xfrm>
            <a:off x="312420" y="5931972"/>
            <a:ext cx="11567159" cy="707886"/>
          </a:xfrm>
          <a:prstGeom prst="rect">
            <a:avLst/>
          </a:prstGeom>
          <a:noFill/>
          <a:ln>
            <a:solidFill>
              <a:schemeClr val="accent1"/>
            </a:solidFill>
          </a:ln>
        </p:spPr>
        <p:txBody>
          <a:bodyPr wrap="square" rtlCol="0">
            <a:spAutoFit/>
          </a:bodyPr>
          <a:lstStyle/>
          <a:p>
            <a:pPr marL="342900" indent="-342900">
              <a:buFont typeface="Wingdings" charset="2"/>
              <a:buChar char="Ø"/>
            </a:pPr>
            <a:r>
              <a:rPr lang="ja-JP" altLang="en-US" sz="2000" dirty="0" smtClean="0"/>
              <a:t>指標によって推定できる影響が異なり、全ての指標を用いた時に最も精度が高い</a:t>
            </a:r>
            <a:endParaRPr lang="en-US" altLang="ja-JP" sz="2000" dirty="0" smtClean="0"/>
          </a:p>
          <a:p>
            <a:pPr marL="342900" indent="-342900">
              <a:buFont typeface="Wingdings" charset="2"/>
              <a:buChar char="Ø"/>
            </a:pPr>
            <a:r>
              <a:rPr lang="ja-JP" altLang="en-US" sz="2000" dirty="0" smtClean="0"/>
              <a:t>個別の指標に着目した場合も、正確に分野間の影響を推定できる指標がデータセット毎に異なる</a:t>
            </a:r>
            <a:endParaRPr lang="en-US" altLang="ja-JP" sz="2000" dirty="0" smtClean="0"/>
          </a:p>
        </p:txBody>
      </p:sp>
      <p:graphicFrame>
        <p:nvGraphicFramePr>
          <p:cNvPr id="12" name="Chart 11"/>
          <p:cNvGraphicFramePr>
            <a:graphicFrameLocks/>
          </p:cNvGraphicFramePr>
          <p:nvPr>
            <p:extLst>
              <p:ext uri="{D42A27DB-BD31-4B8C-83A1-F6EECF244321}">
                <p14:modId xmlns:p14="http://schemas.microsoft.com/office/powerpoint/2010/main" val="2042056270"/>
              </p:ext>
            </p:extLst>
          </p:nvPr>
        </p:nvGraphicFramePr>
        <p:xfrm>
          <a:off x="729515" y="1743871"/>
          <a:ext cx="5029200" cy="37900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1272760593"/>
              </p:ext>
            </p:extLst>
          </p:nvPr>
        </p:nvGraphicFramePr>
        <p:xfrm>
          <a:off x="6850379" y="1743871"/>
          <a:ext cx="5029200" cy="3790004"/>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5951621" y="3203992"/>
            <a:ext cx="1106405" cy="400110"/>
          </a:xfrm>
          <a:prstGeom prst="rect">
            <a:avLst/>
          </a:prstGeom>
          <a:noFill/>
          <a:ln>
            <a:noFill/>
          </a:ln>
        </p:spPr>
        <p:txBody>
          <a:bodyPr wrap="square" rtlCol="0">
            <a:spAutoFit/>
          </a:bodyPr>
          <a:lstStyle/>
          <a:p>
            <a:pPr algn="ctr"/>
            <a:r>
              <a:rPr lang="en-US" altLang="ja-JP" sz="2000" smtClean="0"/>
              <a:t>F</a:t>
            </a:r>
            <a:r>
              <a:rPr lang="ja-JP" altLang="en-US" sz="2000" dirty="0" smtClean="0"/>
              <a:t>値</a:t>
            </a:r>
            <a:r>
              <a:rPr lang="en-US" altLang="ja-JP" sz="2000" dirty="0" smtClean="0"/>
              <a:t> </a:t>
            </a:r>
          </a:p>
        </p:txBody>
      </p:sp>
      <p:sp>
        <p:nvSpPr>
          <p:cNvPr id="16" name="TextBox 15"/>
          <p:cNvSpPr txBox="1"/>
          <p:nvPr/>
        </p:nvSpPr>
        <p:spPr>
          <a:xfrm>
            <a:off x="-16594" y="3203992"/>
            <a:ext cx="1106405" cy="400110"/>
          </a:xfrm>
          <a:prstGeom prst="rect">
            <a:avLst/>
          </a:prstGeom>
          <a:noFill/>
          <a:ln>
            <a:noFill/>
          </a:ln>
        </p:spPr>
        <p:txBody>
          <a:bodyPr wrap="square" rtlCol="0">
            <a:spAutoFit/>
          </a:bodyPr>
          <a:lstStyle/>
          <a:p>
            <a:pPr algn="ctr"/>
            <a:r>
              <a:rPr lang="en-US" altLang="ja-JP" sz="2000" smtClean="0"/>
              <a:t>F</a:t>
            </a:r>
            <a:r>
              <a:rPr lang="ja-JP" altLang="en-US" sz="2000" dirty="0" smtClean="0"/>
              <a:t>値</a:t>
            </a:r>
            <a:r>
              <a:rPr lang="en-US" altLang="ja-JP" sz="2000" dirty="0" smtClean="0"/>
              <a:t> </a:t>
            </a:r>
          </a:p>
        </p:txBody>
      </p:sp>
      <p:sp>
        <p:nvSpPr>
          <p:cNvPr id="17" name="TextBox 16"/>
          <p:cNvSpPr txBox="1"/>
          <p:nvPr/>
        </p:nvSpPr>
        <p:spPr>
          <a:xfrm>
            <a:off x="-5984809" y="3492748"/>
            <a:ext cx="1106405" cy="400110"/>
          </a:xfrm>
          <a:prstGeom prst="rect">
            <a:avLst/>
          </a:prstGeom>
          <a:noFill/>
          <a:ln>
            <a:noFill/>
          </a:ln>
        </p:spPr>
        <p:txBody>
          <a:bodyPr wrap="square" rtlCol="0">
            <a:spAutoFit/>
          </a:bodyPr>
          <a:lstStyle/>
          <a:p>
            <a:pPr algn="ctr"/>
            <a:r>
              <a:rPr lang="en-US" altLang="ja-JP" sz="2000" smtClean="0"/>
              <a:t>F</a:t>
            </a:r>
            <a:r>
              <a:rPr lang="ja-JP" altLang="en-US" sz="2000" dirty="0" smtClean="0"/>
              <a:t>値</a:t>
            </a:r>
            <a:r>
              <a:rPr lang="en-US" altLang="ja-JP" sz="2000" dirty="0" smtClean="0"/>
              <a:t> </a:t>
            </a:r>
          </a:p>
        </p:txBody>
      </p:sp>
      <p:sp>
        <p:nvSpPr>
          <p:cNvPr id="18" name="TextBox 17"/>
          <p:cNvSpPr txBox="1"/>
          <p:nvPr/>
        </p:nvSpPr>
        <p:spPr>
          <a:xfrm>
            <a:off x="3148388" y="5449995"/>
            <a:ext cx="6312319" cy="400110"/>
          </a:xfrm>
          <a:prstGeom prst="rect">
            <a:avLst/>
          </a:prstGeom>
          <a:noFill/>
          <a:ln>
            <a:noFill/>
          </a:ln>
        </p:spPr>
        <p:txBody>
          <a:bodyPr wrap="square" rtlCol="0">
            <a:spAutoFit/>
          </a:bodyPr>
          <a:lstStyle/>
          <a:p>
            <a:pPr algn="ctr"/>
            <a:r>
              <a:rPr lang="ja-JP" altLang="en-US" sz="2000" dirty="0" smtClean="0"/>
              <a:t>用いる指標別の分野間の</a:t>
            </a:r>
            <a:r>
              <a:rPr lang="ja-JP" altLang="en-US" sz="2000" smtClean="0"/>
              <a:t>意味的な影響の推定精度</a:t>
            </a:r>
            <a:r>
              <a:rPr lang="en-US" altLang="ja-JP" sz="2000" dirty="0" smtClean="0"/>
              <a:t> </a:t>
            </a:r>
          </a:p>
        </p:txBody>
      </p:sp>
      <p:sp>
        <p:nvSpPr>
          <p:cNvPr id="3" name="Oval 2"/>
          <p:cNvSpPr/>
          <p:nvPr/>
        </p:nvSpPr>
        <p:spPr>
          <a:xfrm>
            <a:off x="1443789" y="3789789"/>
            <a:ext cx="898359" cy="52098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ysClr val="windowText" lastClr="000000"/>
                </a:solidFill>
              </a:rPr>
              <a:t>0.16</a:t>
            </a:r>
            <a:endParaRPr lang="en-US" sz="3600" dirty="0">
              <a:solidFill>
                <a:sysClr val="windowText" lastClr="000000"/>
              </a:solidFill>
            </a:endParaRPr>
          </a:p>
        </p:txBody>
      </p:sp>
      <p:sp>
        <p:nvSpPr>
          <p:cNvPr id="14" name="Oval 13"/>
          <p:cNvSpPr/>
          <p:nvPr/>
        </p:nvSpPr>
        <p:spPr>
          <a:xfrm>
            <a:off x="2509861" y="3198618"/>
            <a:ext cx="898359" cy="52098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0.36</a:t>
            </a:r>
            <a:endParaRPr lang="en-US" sz="3600" dirty="0">
              <a:solidFill>
                <a:sysClr val="windowText" lastClr="000000"/>
              </a:solidFill>
            </a:endParaRPr>
          </a:p>
        </p:txBody>
      </p:sp>
      <p:sp>
        <p:nvSpPr>
          <p:cNvPr id="19" name="Oval 18"/>
          <p:cNvSpPr/>
          <p:nvPr/>
        </p:nvSpPr>
        <p:spPr>
          <a:xfrm>
            <a:off x="3544576" y="2218751"/>
            <a:ext cx="898359" cy="52098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0.67</a:t>
            </a:r>
            <a:endParaRPr lang="en-US" sz="3600" dirty="0">
              <a:solidFill>
                <a:sysClr val="windowText" lastClr="000000"/>
              </a:solidFill>
            </a:endParaRPr>
          </a:p>
        </p:txBody>
      </p:sp>
      <p:sp>
        <p:nvSpPr>
          <p:cNvPr id="20" name="Oval 19"/>
          <p:cNvSpPr/>
          <p:nvPr/>
        </p:nvSpPr>
        <p:spPr>
          <a:xfrm>
            <a:off x="7587187" y="3404047"/>
            <a:ext cx="898359" cy="52098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ysClr val="windowText" lastClr="000000"/>
                </a:solidFill>
              </a:rPr>
              <a:t>0.29</a:t>
            </a:r>
            <a:endParaRPr lang="en-US" sz="3600" dirty="0">
              <a:solidFill>
                <a:sysClr val="windowText" lastClr="000000"/>
              </a:solidFill>
            </a:endParaRPr>
          </a:p>
        </p:txBody>
      </p:sp>
      <p:sp>
        <p:nvSpPr>
          <p:cNvPr id="21" name="Oval 20"/>
          <p:cNvSpPr/>
          <p:nvPr/>
        </p:nvSpPr>
        <p:spPr>
          <a:xfrm>
            <a:off x="8621902" y="2338963"/>
            <a:ext cx="898359" cy="52098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0.64</a:t>
            </a:r>
            <a:endParaRPr lang="en-US" sz="3600" dirty="0">
              <a:solidFill>
                <a:sysClr val="windowText" lastClr="000000"/>
              </a:solidFill>
            </a:endParaRPr>
          </a:p>
        </p:txBody>
      </p:sp>
      <p:sp>
        <p:nvSpPr>
          <p:cNvPr id="22" name="Oval 21"/>
          <p:cNvSpPr/>
          <p:nvPr/>
        </p:nvSpPr>
        <p:spPr>
          <a:xfrm>
            <a:off x="9713566" y="2883061"/>
            <a:ext cx="898359" cy="52098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0.47</a:t>
            </a:r>
            <a:endParaRPr lang="en-US" sz="3600" dirty="0">
              <a:solidFill>
                <a:sysClr val="windowText" lastClr="000000"/>
              </a:solidFill>
            </a:endParaRPr>
          </a:p>
        </p:txBody>
      </p:sp>
      <p:sp>
        <p:nvSpPr>
          <p:cNvPr id="23" name="Oval 22"/>
          <p:cNvSpPr/>
          <p:nvPr/>
        </p:nvSpPr>
        <p:spPr>
          <a:xfrm>
            <a:off x="4651645" y="2094512"/>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ysClr val="windowText" lastClr="000000"/>
                </a:solidFill>
              </a:rPr>
              <a:t>0.70</a:t>
            </a:r>
            <a:endParaRPr lang="en-US" sz="3600" dirty="0">
              <a:solidFill>
                <a:sysClr val="windowText" lastClr="000000"/>
              </a:solidFill>
            </a:endParaRPr>
          </a:p>
        </p:txBody>
      </p:sp>
      <p:sp>
        <p:nvSpPr>
          <p:cNvPr id="24" name="Oval 23"/>
          <p:cNvSpPr/>
          <p:nvPr/>
        </p:nvSpPr>
        <p:spPr>
          <a:xfrm>
            <a:off x="10747881" y="1973838"/>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0.73</a:t>
            </a:r>
            <a:endParaRPr lang="en-US" sz="3600" dirty="0">
              <a:solidFill>
                <a:sysClr val="windowText" lastClr="000000"/>
              </a:solidFill>
            </a:endParaRPr>
          </a:p>
        </p:txBody>
      </p:sp>
    </p:spTree>
    <p:extLst>
      <p:ext uri="{BB962C8B-B14F-4D97-AF65-F5344CB8AC3E}">
        <p14:creationId xmlns:p14="http://schemas.microsoft.com/office/powerpoint/2010/main" val="470532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提案手法全体における考察</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本提案手法では分野間の直接引用が少ないような分野間の影響を推定することができ、研究者の関心が及びにくい範囲で生じている分野間の影響を把握する上で有用であると考えられる。</a:t>
            </a:r>
            <a:endParaRPr lang="en-US" altLang="ja-JP"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78482113"/>
              </p:ext>
            </p:extLst>
          </p:nvPr>
        </p:nvGraphicFramePr>
        <p:xfrm>
          <a:off x="312420" y="2217849"/>
          <a:ext cx="11567160" cy="1482908"/>
        </p:xfrm>
        <a:graphic>
          <a:graphicData uri="http://schemas.openxmlformats.org/drawingml/2006/table">
            <a:tbl>
              <a:tblPr firstRow="1" bandRow="1">
                <a:tableStyleId>{F2DE63D5-997A-4646-A377-4702673A728D}</a:tableStyleId>
              </a:tblPr>
              <a:tblGrid>
                <a:gridCol w="3405715"/>
                <a:gridCol w="3413291"/>
                <a:gridCol w="2536044"/>
                <a:gridCol w="2212110"/>
              </a:tblGrid>
              <a:tr h="278516">
                <a:tc>
                  <a:txBody>
                    <a:bodyPr/>
                    <a:lstStyle/>
                    <a:p>
                      <a:r>
                        <a:rPr lang="ja-JP" altLang="en-US" sz="1800" dirty="0" smtClean="0">
                          <a:solidFill>
                            <a:schemeClr val="tx1"/>
                          </a:solidFill>
                        </a:rPr>
                        <a:t>影響を与える分野</a:t>
                      </a:r>
                      <a:r>
                        <a:rPr lang="en-US" altLang="ja-JP" sz="1800" dirty="0" smtClean="0">
                          <a:solidFill>
                            <a:schemeClr val="tx1"/>
                          </a:solidFill>
                        </a:rPr>
                        <a:t>(</a:t>
                      </a:r>
                      <a:r>
                        <a:rPr lang="en-US" altLang="ja-JP" i="1" dirty="0" err="1" smtClean="0">
                          <a:solidFill>
                            <a:schemeClr val="tx1"/>
                          </a:solidFill>
                        </a:rPr>
                        <a:t>C</a:t>
                      </a:r>
                      <a:r>
                        <a:rPr lang="en-US" altLang="ja-JP" sz="1600" i="1" dirty="0" err="1" smtClean="0">
                          <a:solidFill>
                            <a:schemeClr val="tx1"/>
                          </a:solidFill>
                        </a:rPr>
                        <a:t>ca</a:t>
                      </a:r>
                      <a:r>
                        <a:rPr lang="en-US" altLang="ja-JP" sz="1800" dirty="0" smtClean="0">
                          <a:solidFill>
                            <a:schemeClr val="tx1"/>
                          </a:solidFill>
                        </a:rPr>
                        <a:t>)</a:t>
                      </a:r>
                      <a:endParaRPr lang="en-US" dirty="0">
                        <a:solidFill>
                          <a:schemeClr val="tx1"/>
                        </a:solidFill>
                      </a:endParaRPr>
                    </a:p>
                  </a:txBody>
                  <a:tcPr>
                    <a:solidFill>
                      <a:schemeClr val="bg1">
                        <a:lumMod val="85000"/>
                      </a:schemeClr>
                    </a:solidFill>
                  </a:tcPr>
                </a:tc>
                <a:tc>
                  <a:txBody>
                    <a:bodyPr/>
                    <a:lstStyle/>
                    <a:p>
                      <a:r>
                        <a:rPr lang="ja-JP" altLang="en-US" sz="1800" dirty="0" smtClean="0">
                          <a:solidFill>
                            <a:schemeClr val="tx1"/>
                          </a:solidFill>
                        </a:rPr>
                        <a:t>影響を受ける分野</a:t>
                      </a:r>
                      <a:r>
                        <a:rPr lang="en-US" altLang="ja-JP" sz="1800" dirty="0" smtClean="0">
                          <a:solidFill>
                            <a:schemeClr val="tx1"/>
                          </a:solidFill>
                        </a:rPr>
                        <a:t>(</a:t>
                      </a:r>
                      <a:r>
                        <a:rPr lang="en-US" altLang="ja-JP" i="1" dirty="0" err="1" smtClean="0">
                          <a:solidFill>
                            <a:schemeClr val="tx1"/>
                          </a:solidFill>
                        </a:rPr>
                        <a:t>C</a:t>
                      </a:r>
                      <a:r>
                        <a:rPr lang="en-US" altLang="ja-JP" sz="1600" i="1" dirty="0" err="1" smtClean="0">
                          <a:solidFill>
                            <a:schemeClr val="tx1"/>
                          </a:solidFill>
                        </a:rPr>
                        <a:t>ef</a:t>
                      </a:r>
                      <a:r>
                        <a:rPr lang="en-US" altLang="ja-JP" sz="1800" dirty="0" smtClean="0">
                          <a:solidFill>
                            <a:schemeClr val="tx1"/>
                          </a:solidFill>
                        </a:rPr>
                        <a:t>)</a:t>
                      </a:r>
                      <a:endParaRPr lang="en-US" dirty="0">
                        <a:solidFill>
                          <a:schemeClr val="tx1"/>
                        </a:solidFill>
                      </a:endParaRPr>
                    </a:p>
                  </a:txBody>
                  <a:tcPr>
                    <a:solidFill>
                      <a:schemeClr val="bg1">
                        <a:lumMod val="85000"/>
                      </a:schemeClr>
                    </a:solidFill>
                  </a:tcPr>
                </a:tc>
                <a:tc>
                  <a:txBody>
                    <a:bodyPr/>
                    <a:lstStyle/>
                    <a:p>
                      <a:r>
                        <a:rPr lang="ja-JP" altLang="en-US" dirty="0" smtClean="0">
                          <a:solidFill>
                            <a:schemeClr val="tx1"/>
                          </a:solidFill>
                        </a:rPr>
                        <a:t>意味的な影響</a:t>
                      </a:r>
                      <a:endParaRPr lang="en-US" dirty="0">
                        <a:solidFill>
                          <a:schemeClr val="tx1"/>
                        </a:solidFill>
                      </a:endParaRPr>
                    </a:p>
                  </a:txBody>
                  <a:tcPr>
                    <a:solidFill>
                      <a:schemeClr val="bg1">
                        <a:lumMod val="85000"/>
                      </a:schemeClr>
                    </a:solidFill>
                  </a:tcPr>
                </a:tc>
                <a:tc>
                  <a:txBody>
                    <a:bodyPr/>
                    <a:lstStyle/>
                    <a:p>
                      <a:r>
                        <a:rPr lang="ja-JP" altLang="en-US" dirty="0" smtClean="0">
                          <a:solidFill>
                            <a:schemeClr val="tx1"/>
                          </a:solidFill>
                        </a:rPr>
                        <a:t>直接引用割合</a:t>
                      </a:r>
                      <a:endParaRPr lang="en-US" dirty="0">
                        <a:solidFill>
                          <a:schemeClr val="tx1"/>
                        </a:solidFill>
                      </a:endParaRPr>
                    </a:p>
                  </a:txBody>
                  <a:tcPr>
                    <a:solidFill>
                      <a:schemeClr val="bg1">
                        <a:lumMod val="85000"/>
                      </a:schemeClr>
                    </a:solidFill>
                  </a:tcPr>
                </a:tc>
              </a:tr>
              <a:tr h="278516">
                <a:tc>
                  <a:txBody>
                    <a:bodyPr/>
                    <a:lstStyle/>
                    <a:p>
                      <a:r>
                        <a:rPr lang="en-US" dirty="0" smtClean="0"/>
                        <a:t>CIGS</a:t>
                      </a:r>
                      <a:r>
                        <a:rPr lang="ja-JP" altLang="en-US" dirty="0" smtClean="0"/>
                        <a:t>におけるナノ結晶の利用</a:t>
                      </a:r>
                      <a:endParaRPr lang="en-US" dirty="0"/>
                    </a:p>
                  </a:txBody>
                  <a:tcPr/>
                </a:tc>
                <a:tc>
                  <a:txBody>
                    <a:bodyPr/>
                    <a:lstStyle/>
                    <a:p>
                      <a:r>
                        <a:rPr lang="ja-JP" altLang="en-US" dirty="0" smtClean="0"/>
                        <a:t>低分子蒸着型有機薄膜太陽電池</a:t>
                      </a:r>
                      <a:endParaRPr lang="en-US" dirty="0"/>
                    </a:p>
                  </a:txBody>
                  <a:tcPr/>
                </a:tc>
                <a:tc>
                  <a:txBody>
                    <a:bodyPr/>
                    <a:lstStyle/>
                    <a:p>
                      <a:r>
                        <a:rPr lang="ja-JP" altLang="en-US" dirty="0" smtClean="0"/>
                        <a:t>代替</a:t>
                      </a:r>
                      <a:endParaRPr lang="en-US" dirty="0"/>
                    </a:p>
                  </a:txBody>
                  <a:tcPr/>
                </a:tc>
                <a:tc>
                  <a:txBody>
                    <a:bodyPr/>
                    <a:lstStyle/>
                    <a:p>
                      <a:pPr algn="r"/>
                      <a:r>
                        <a:rPr lang="en-US" b="1" dirty="0" smtClean="0">
                          <a:solidFill>
                            <a:srgbClr val="FF0000"/>
                          </a:solidFill>
                        </a:rPr>
                        <a:t>0.005</a:t>
                      </a:r>
                      <a:endParaRPr lang="en-US" b="1" dirty="0">
                        <a:solidFill>
                          <a:srgbClr val="FF0000"/>
                        </a:solidFill>
                      </a:endParaRPr>
                    </a:p>
                  </a:txBody>
                  <a:tcPr/>
                </a:tc>
              </a:tr>
              <a:tr h="278516">
                <a:tc>
                  <a:txBody>
                    <a:bodyPr/>
                    <a:lstStyle/>
                    <a:p>
                      <a:r>
                        <a:rPr lang="ja-JP" altLang="en-US" dirty="0" smtClean="0"/>
                        <a:t>多結晶シリコン太陽電池</a:t>
                      </a:r>
                      <a:endParaRPr lang="en-US" dirty="0"/>
                    </a:p>
                  </a:txBody>
                  <a:tcPr/>
                </a:tc>
                <a:tc>
                  <a:txBody>
                    <a:bodyPr/>
                    <a:lstStyle/>
                    <a:p>
                      <a:r>
                        <a:rPr lang="ja-JP" altLang="en-US" dirty="0" smtClean="0"/>
                        <a:t>低分子蒸着型有機薄膜太陽電池</a:t>
                      </a:r>
                      <a:endParaRPr lang="en-US" dirty="0"/>
                    </a:p>
                  </a:txBody>
                  <a:tcPr/>
                </a:tc>
                <a:tc>
                  <a:txBody>
                    <a:bodyPr/>
                    <a:lstStyle/>
                    <a:p>
                      <a:r>
                        <a:rPr lang="ja-JP" altLang="en-US" dirty="0" smtClean="0"/>
                        <a:t>代替</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0.002</a:t>
                      </a:r>
                    </a:p>
                  </a:txBody>
                  <a:tcPr/>
                </a:tc>
              </a:tr>
              <a:tr h="385628">
                <a:tc>
                  <a:txBody>
                    <a:bodyPr/>
                    <a:lstStyle/>
                    <a:p>
                      <a:r>
                        <a:rPr lang="ja-JP" altLang="en-US" dirty="0" smtClean="0"/>
                        <a:t>高分子塗布型有機薄膜太陽電池</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量子ドット構造</a:t>
                      </a:r>
                      <a:endParaRPr lang="en-US" dirty="0" smtClean="0"/>
                    </a:p>
                  </a:txBody>
                  <a:tcPr/>
                </a:tc>
                <a:tc>
                  <a:txBody>
                    <a:bodyPr/>
                    <a:lstStyle/>
                    <a:p>
                      <a:r>
                        <a:rPr lang="ja-JP" altLang="en-US" dirty="0" smtClean="0"/>
                        <a:t>組み合わせの相互成長</a:t>
                      </a:r>
                      <a:endParaRPr lang="en-US" dirty="0"/>
                    </a:p>
                  </a:txBody>
                  <a:tcPr/>
                </a:tc>
                <a:tc>
                  <a:txBody>
                    <a:bodyPr/>
                    <a:lstStyle/>
                    <a:p>
                      <a:pPr algn="r"/>
                      <a:r>
                        <a:rPr lang="en-US" b="1" dirty="0" smtClean="0">
                          <a:solidFill>
                            <a:srgbClr val="FF0000"/>
                          </a:solidFill>
                        </a:rPr>
                        <a:t>0.019</a:t>
                      </a:r>
                      <a:endParaRPr lang="en-US" b="1" dirty="0">
                        <a:solidFill>
                          <a:srgbClr val="FF0000"/>
                        </a:solidFill>
                      </a:endParaRPr>
                    </a:p>
                  </a:txBody>
                  <a:tcPr/>
                </a:tc>
              </a:tr>
            </a:tbl>
          </a:graphicData>
        </a:graphic>
      </p:graphicFrame>
      <p:sp>
        <p:nvSpPr>
          <p:cNvPr id="7" name="TextBox 6"/>
          <p:cNvSpPr txBox="1"/>
          <p:nvPr/>
        </p:nvSpPr>
        <p:spPr>
          <a:xfrm>
            <a:off x="312420" y="1817739"/>
            <a:ext cx="11254296" cy="400110"/>
          </a:xfrm>
          <a:prstGeom prst="rect">
            <a:avLst/>
          </a:prstGeom>
          <a:noFill/>
        </p:spPr>
        <p:txBody>
          <a:bodyPr wrap="square" rtlCol="0">
            <a:spAutoFit/>
          </a:bodyPr>
          <a:lstStyle/>
          <a:p>
            <a:pPr marL="342900" lvl="0" indent="-342900">
              <a:buFont typeface="Wingdings" charset="2"/>
              <a:buChar char="Ø"/>
            </a:pPr>
            <a:r>
              <a:rPr lang="en-US" altLang="ja-JP" sz="2000" dirty="0" smtClean="0"/>
              <a:t>Solar cell</a:t>
            </a:r>
          </a:p>
        </p:txBody>
      </p:sp>
      <p:sp>
        <p:nvSpPr>
          <p:cNvPr id="8" name="TextBox 7"/>
          <p:cNvSpPr txBox="1"/>
          <p:nvPr/>
        </p:nvSpPr>
        <p:spPr>
          <a:xfrm>
            <a:off x="312420" y="4232074"/>
            <a:ext cx="11254296" cy="400110"/>
          </a:xfrm>
          <a:prstGeom prst="rect">
            <a:avLst/>
          </a:prstGeom>
          <a:noFill/>
        </p:spPr>
        <p:txBody>
          <a:bodyPr wrap="square" rtlCol="0">
            <a:spAutoFit/>
          </a:bodyPr>
          <a:lstStyle/>
          <a:p>
            <a:pPr marL="342900" lvl="0" indent="-342900">
              <a:buFont typeface="Wingdings" charset="2"/>
              <a:buChar char="Ø"/>
            </a:pPr>
            <a:r>
              <a:rPr lang="en-US" altLang="ja-JP" sz="2000" dirty="0" smtClean="0"/>
              <a:t>Neural network</a:t>
            </a:r>
          </a:p>
        </p:txBody>
      </p:sp>
      <p:graphicFrame>
        <p:nvGraphicFramePr>
          <p:cNvPr id="9" name="Table 8"/>
          <p:cNvGraphicFramePr>
            <a:graphicFrameLocks noGrp="1"/>
          </p:cNvGraphicFramePr>
          <p:nvPr>
            <p:extLst>
              <p:ext uri="{D42A27DB-BD31-4B8C-83A1-F6EECF244321}">
                <p14:modId xmlns:p14="http://schemas.microsoft.com/office/powerpoint/2010/main" val="622716760"/>
              </p:ext>
            </p:extLst>
          </p:nvPr>
        </p:nvGraphicFramePr>
        <p:xfrm>
          <a:off x="312420" y="4644260"/>
          <a:ext cx="11567160" cy="1482908"/>
        </p:xfrm>
        <a:graphic>
          <a:graphicData uri="http://schemas.openxmlformats.org/drawingml/2006/table">
            <a:tbl>
              <a:tblPr firstRow="1" bandRow="1">
                <a:tableStyleId>{F2DE63D5-997A-4646-A377-4702673A728D}</a:tableStyleId>
              </a:tblPr>
              <a:tblGrid>
                <a:gridCol w="3405715"/>
                <a:gridCol w="3413291"/>
                <a:gridCol w="2551994"/>
                <a:gridCol w="2196160"/>
              </a:tblGrid>
              <a:tr h="278516">
                <a:tc>
                  <a:txBody>
                    <a:bodyPr/>
                    <a:lstStyle/>
                    <a:p>
                      <a:r>
                        <a:rPr lang="ja-JP" altLang="en-US" sz="1800" dirty="0" smtClean="0">
                          <a:solidFill>
                            <a:schemeClr val="tx1"/>
                          </a:solidFill>
                        </a:rPr>
                        <a:t>影響を与える分野</a:t>
                      </a:r>
                      <a:r>
                        <a:rPr lang="en-US" altLang="ja-JP" sz="1800" dirty="0" smtClean="0">
                          <a:solidFill>
                            <a:schemeClr val="tx1"/>
                          </a:solidFill>
                        </a:rPr>
                        <a:t>(</a:t>
                      </a:r>
                      <a:r>
                        <a:rPr lang="en-US" altLang="ja-JP" i="1" dirty="0" err="1" smtClean="0">
                          <a:solidFill>
                            <a:schemeClr val="tx1"/>
                          </a:solidFill>
                        </a:rPr>
                        <a:t>C</a:t>
                      </a:r>
                      <a:r>
                        <a:rPr lang="en-US" altLang="ja-JP" sz="1600" i="1" dirty="0" err="1" smtClean="0">
                          <a:solidFill>
                            <a:schemeClr val="tx1"/>
                          </a:solidFill>
                        </a:rPr>
                        <a:t>ca</a:t>
                      </a:r>
                      <a:r>
                        <a:rPr lang="en-US" altLang="ja-JP" sz="1800" dirty="0" smtClean="0">
                          <a:solidFill>
                            <a:schemeClr val="tx1"/>
                          </a:solidFill>
                        </a:rPr>
                        <a:t>)</a:t>
                      </a:r>
                      <a:endParaRPr lang="en-US" dirty="0">
                        <a:solidFill>
                          <a:schemeClr val="tx1"/>
                        </a:solidFill>
                      </a:endParaRPr>
                    </a:p>
                  </a:txBody>
                  <a:tcPr>
                    <a:solidFill>
                      <a:schemeClr val="bg1">
                        <a:lumMod val="85000"/>
                      </a:schemeClr>
                    </a:solidFill>
                  </a:tcPr>
                </a:tc>
                <a:tc>
                  <a:txBody>
                    <a:bodyPr/>
                    <a:lstStyle/>
                    <a:p>
                      <a:r>
                        <a:rPr lang="ja-JP" altLang="en-US" sz="1800" dirty="0" smtClean="0">
                          <a:solidFill>
                            <a:schemeClr val="tx1"/>
                          </a:solidFill>
                        </a:rPr>
                        <a:t>影響を受ける分野</a:t>
                      </a:r>
                      <a:r>
                        <a:rPr lang="en-US" altLang="ja-JP" sz="1800" dirty="0" smtClean="0">
                          <a:solidFill>
                            <a:schemeClr val="tx1"/>
                          </a:solidFill>
                        </a:rPr>
                        <a:t>(</a:t>
                      </a:r>
                      <a:r>
                        <a:rPr lang="en-US" altLang="ja-JP" i="1" dirty="0" err="1" smtClean="0">
                          <a:solidFill>
                            <a:schemeClr val="tx1"/>
                          </a:solidFill>
                        </a:rPr>
                        <a:t>C</a:t>
                      </a:r>
                      <a:r>
                        <a:rPr lang="en-US" altLang="ja-JP" sz="1600" i="1" dirty="0" err="1" smtClean="0">
                          <a:solidFill>
                            <a:schemeClr val="tx1"/>
                          </a:solidFill>
                        </a:rPr>
                        <a:t>ef</a:t>
                      </a:r>
                      <a:r>
                        <a:rPr lang="en-US" altLang="ja-JP" sz="1800" dirty="0" smtClean="0">
                          <a:solidFill>
                            <a:schemeClr val="tx1"/>
                          </a:solidFill>
                        </a:rPr>
                        <a:t>)</a:t>
                      </a:r>
                      <a:endParaRPr lang="en-US" dirty="0">
                        <a:solidFill>
                          <a:schemeClr val="tx1"/>
                        </a:solidFill>
                      </a:endParaRPr>
                    </a:p>
                  </a:txBody>
                  <a:tcPr>
                    <a:solidFill>
                      <a:schemeClr val="bg1">
                        <a:lumMod val="85000"/>
                      </a:schemeClr>
                    </a:solidFill>
                  </a:tcPr>
                </a:tc>
                <a:tc>
                  <a:txBody>
                    <a:bodyPr/>
                    <a:lstStyle/>
                    <a:p>
                      <a:r>
                        <a:rPr lang="ja-JP" altLang="en-US" dirty="0" smtClean="0">
                          <a:solidFill>
                            <a:schemeClr val="tx1"/>
                          </a:solidFill>
                        </a:rPr>
                        <a:t>意味的な影響</a:t>
                      </a:r>
                      <a:endParaRPr lang="en-US" dirty="0">
                        <a:solidFill>
                          <a:schemeClr val="tx1"/>
                        </a:solidFill>
                      </a:endParaRPr>
                    </a:p>
                  </a:txBody>
                  <a:tcPr>
                    <a:solidFill>
                      <a:schemeClr val="bg1">
                        <a:lumMod val="85000"/>
                      </a:schemeClr>
                    </a:solidFill>
                  </a:tcPr>
                </a:tc>
                <a:tc>
                  <a:txBody>
                    <a:bodyPr/>
                    <a:lstStyle/>
                    <a:p>
                      <a:r>
                        <a:rPr lang="ja-JP" altLang="en-US" dirty="0" smtClean="0">
                          <a:solidFill>
                            <a:schemeClr val="tx1"/>
                          </a:solidFill>
                        </a:rPr>
                        <a:t>直接引用割合</a:t>
                      </a:r>
                      <a:endParaRPr lang="en-US" dirty="0">
                        <a:solidFill>
                          <a:schemeClr val="tx1"/>
                        </a:solidFill>
                      </a:endParaRPr>
                    </a:p>
                  </a:txBody>
                  <a:tcPr>
                    <a:solidFill>
                      <a:schemeClr val="bg1">
                        <a:lumMod val="85000"/>
                      </a:schemeClr>
                    </a:solidFill>
                  </a:tcPr>
                </a:tc>
              </a:tr>
              <a:tr h="278516">
                <a:tc>
                  <a:txBody>
                    <a:bodyPr/>
                    <a:lstStyle/>
                    <a:p>
                      <a:r>
                        <a:rPr lang="ja-JP" altLang="en-US" dirty="0" smtClean="0"/>
                        <a:t>単語の分散表現</a:t>
                      </a:r>
                      <a:endParaRPr lang="en-US" dirty="0"/>
                    </a:p>
                  </a:txBody>
                  <a:tcPr/>
                </a:tc>
                <a:tc>
                  <a:txBody>
                    <a:bodyPr/>
                    <a:lstStyle/>
                    <a:p>
                      <a:r>
                        <a:rPr lang="ja-JP" altLang="en-US" dirty="0" smtClean="0"/>
                        <a:t>株価予測</a:t>
                      </a:r>
                      <a:endParaRPr lang="en-US" dirty="0"/>
                    </a:p>
                  </a:txBody>
                  <a:tcPr/>
                </a:tc>
                <a:tc>
                  <a:txBody>
                    <a:bodyPr/>
                    <a:lstStyle/>
                    <a:p>
                      <a:r>
                        <a:rPr lang="ja-JP" altLang="en-US" dirty="0" smtClean="0"/>
                        <a:t>分野の応用・発展</a:t>
                      </a:r>
                      <a:endParaRPr lang="en-US" dirty="0"/>
                    </a:p>
                  </a:txBody>
                  <a:tcPr/>
                </a:tc>
                <a:tc>
                  <a:txBody>
                    <a:bodyPr/>
                    <a:lstStyle/>
                    <a:p>
                      <a:pPr algn="r"/>
                      <a:r>
                        <a:rPr lang="en-US" b="1" dirty="0" smtClean="0">
                          <a:solidFill>
                            <a:srgbClr val="FF0000"/>
                          </a:solidFill>
                        </a:rPr>
                        <a:t>0.000</a:t>
                      </a:r>
                      <a:endParaRPr lang="en-US" b="1" dirty="0">
                        <a:solidFill>
                          <a:srgbClr val="FF0000"/>
                        </a:solidFill>
                      </a:endParaRPr>
                    </a:p>
                  </a:txBody>
                  <a:tcPr/>
                </a:tc>
              </a:tr>
              <a:tr h="278516">
                <a:tc>
                  <a:txBody>
                    <a:bodyPr/>
                    <a:lstStyle/>
                    <a:p>
                      <a:r>
                        <a:rPr lang="en-US" altLang="ja-JP" dirty="0" smtClean="0"/>
                        <a:t>RBM*1</a:t>
                      </a:r>
                      <a:endParaRPr lang="en-US" dirty="0"/>
                    </a:p>
                  </a:txBody>
                  <a:tcPr/>
                </a:tc>
                <a:tc>
                  <a:txBody>
                    <a:bodyPr/>
                    <a:lstStyle/>
                    <a:p>
                      <a:r>
                        <a:rPr lang="ja-JP" altLang="en-US" dirty="0" smtClean="0"/>
                        <a:t>腫瘍の検出</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分野の応用・発展</a:t>
                      </a:r>
                      <a:endParaRPr lang="en-US"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0.005</a:t>
                      </a:r>
                    </a:p>
                  </a:txBody>
                  <a:tcPr/>
                </a:tc>
              </a:tr>
              <a:tr h="385628">
                <a:tc>
                  <a:txBody>
                    <a:bodyPr/>
                    <a:lstStyle/>
                    <a:p>
                      <a:r>
                        <a:rPr lang="en-US" dirty="0" smtClean="0"/>
                        <a:t>RBM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ELM*2</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組み合わせの相互成長</a:t>
                      </a:r>
                      <a:endParaRPr lang="en-US" dirty="0" smtClean="0"/>
                    </a:p>
                  </a:txBody>
                  <a:tcPr/>
                </a:tc>
                <a:tc>
                  <a:txBody>
                    <a:bodyPr/>
                    <a:lstStyle/>
                    <a:p>
                      <a:pPr algn="r"/>
                      <a:r>
                        <a:rPr lang="en-US" b="1" dirty="0" smtClean="0">
                          <a:solidFill>
                            <a:srgbClr val="FF0000"/>
                          </a:solidFill>
                        </a:rPr>
                        <a:t>0.015</a:t>
                      </a:r>
                      <a:endParaRPr lang="en-US" b="1" dirty="0">
                        <a:solidFill>
                          <a:srgbClr val="FF0000"/>
                        </a:solidFill>
                      </a:endParaRPr>
                    </a:p>
                  </a:txBody>
                  <a:tcPr/>
                </a:tc>
              </a:tr>
            </a:tbl>
          </a:graphicData>
        </a:graphic>
      </p:graphicFrame>
      <p:sp>
        <p:nvSpPr>
          <p:cNvPr id="10" name="TextBox 9"/>
          <p:cNvSpPr txBox="1"/>
          <p:nvPr/>
        </p:nvSpPr>
        <p:spPr>
          <a:xfrm>
            <a:off x="8903368" y="6175022"/>
            <a:ext cx="2976212" cy="830997"/>
          </a:xfrm>
          <a:prstGeom prst="rect">
            <a:avLst/>
          </a:prstGeom>
          <a:noFill/>
        </p:spPr>
        <p:txBody>
          <a:bodyPr wrap="square" rtlCol="0">
            <a:spAutoFit/>
          </a:bodyPr>
          <a:lstStyle/>
          <a:p>
            <a:pPr marL="342900" lvl="0" indent="-342900" algn="r"/>
            <a:r>
              <a:rPr lang="ja-JP" altLang="en-US" sz="1600" dirty="0" smtClean="0"/>
              <a:t>単語の分散表現</a:t>
            </a:r>
            <a:r>
              <a:rPr lang="en-US" altLang="ja-JP" sz="1600" dirty="0" smtClean="0"/>
              <a:t>:0.029</a:t>
            </a:r>
          </a:p>
          <a:p>
            <a:pPr marL="342900" lvl="0" indent="-342900" algn="r"/>
            <a:r>
              <a:rPr lang="en-US" altLang="ja-JP" sz="1600" dirty="0" smtClean="0"/>
              <a:t>RBM:0.028</a:t>
            </a:r>
          </a:p>
          <a:p>
            <a:pPr marL="342900" lvl="0" indent="-342900" algn="r"/>
            <a:endParaRPr lang="en-US" altLang="ja-JP" sz="1600" dirty="0" smtClean="0"/>
          </a:p>
        </p:txBody>
      </p:sp>
      <p:sp>
        <p:nvSpPr>
          <p:cNvPr id="3" name="Rectangle 2"/>
          <p:cNvSpPr/>
          <p:nvPr/>
        </p:nvSpPr>
        <p:spPr>
          <a:xfrm>
            <a:off x="5969401" y="6175022"/>
            <a:ext cx="3262432" cy="338554"/>
          </a:xfrm>
          <a:prstGeom prst="rect">
            <a:avLst/>
          </a:prstGeom>
        </p:spPr>
        <p:txBody>
          <a:bodyPr wrap="none">
            <a:spAutoFit/>
          </a:bodyPr>
          <a:lstStyle/>
          <a:p>
            <a:pPr marL="342900" lvl="0" indent="-342900"/>
            <a:r>
              <a:rPr lang="ja-JP" altLang="en-US" sz="1600" dirty="0"/>
              <a:t>他の分野との直接引用割合の平均</a:t>
            </a:r>
            <a:endParaRPr lang="en-US" altLang="ja-JP" sz="1600" dirty="0"/>
          </a:p>
        </p:txBody>
      </p:sp>
      <p:sp>
        <p:nvSpPr>
          <p:cNvPr id="11" name="Rectangle 10"/>
          <p:cNvSpPr/>
          <p:nvPr/>
        </p:nvSpPr>
        <p:spPr>
          <a:xfrm>
            <a:off x="298116" y="6139244"/>
            <a:ext cx="3353034" cy="646331"/>
          </a:xfrm>
          <a:prstGeom prst="rect">
            <a:avLst/>
          </a:prstGeom>
        </p:spPr>
        <p:txBody>
          <a:bodyPr wrap="none">
            <a:spAutoFit/>
          </a:bodyPr>
          <a:lstStyle/>
          <a:p>
            <a:pPr marL="342900" lvl="0" indent="-342900"/>
            <a:r>
              <a:rPr lang="en-US" altLang="ja-JP" dirty="0" smtClean="0"/>
              <a:t>*1:Restricted Boltzmann Machine</a:t>
            </a:r>
          </a:p>
          <a:p>
            <a:pPr marL="342900" lvl="0" indent="-342900"/>
            <a:r>
              <a:rPr lang="en-US" altLang="ja-JP" dirty="0" smtClean="0"/>
              <a:t>*2:Extreme Learning Machine</a:t>
            </a:r>
            <a:endParaRPr lang="en-US" altLang="ja-JP" dirty="0"/>
          </a:p>
        </p:txBody>
      </p:sp>
      <p:sp>
        <p:nvSpPr>
          <p:cNvPr id="12" name="Rectangle 11"/>
          <p:cNvSpPr/>
          <p:nvPr/>
        </p:nvSpPr>
        <p:spPr>
          <a:xfrm>
            <a:off x="9026385" y="3735871"/>
            <a:ext cx="2920021" cy="584775"/>
          </a:xfrm>
          <a:prstGeom prst="rect">
            <a:avLst/>
          </a:prstGeom>
        </p:spPr>
        <p:txBody>
          <a:bodyPr wrap="square">
            <a:spAutoFit/>
          </a:bodyPr>
          <a:lstStyle/>
          <a:p>
            <a:pPr marL="342900" lvl="0" indent="-342900" algn="r"/>
            <a:r>
              <a:rPr lang="ja-JP" altLang="en-US" sz="1600" dirty="0"/>
              <a:t>低分子蒸着型太陽電池</a:t>
            </a:r>
            <a:r>
              <a:rPr lang="en-US" altLang="ja-JP" sz="1600" dirty="0"/>
              <a:t>:0.232</a:t>
            </a:r>
          </a:p>
          <a:p>
            <a:pPr marL="342900" lvl="0" indent="-342900" algn="r"/>
            <a:r>
              <a:rPr lang="ja-JP" altLang="en-US" sz="1600" dirty="0"/>
              <a:t>高分子塗布型太陽電池</a:t>
            </a:r>
            <a:r>
              <a:rPr lang="en-US" altLang="ja-JP" sz="1600" dirty="0"/>
              <a:t>:0.332</a:t>
            </a:r>
          </a:p>
        </p:txBody>
      </p:sp>
      <p:sp>
        <p:nvSpPr>
          <p:cNvPr id="13" name="Rectangle 12"/>
          <p:cNvSpPr/>
          <p:nvPr/>
        </p:nvSpPr>
        <p:spPr>
          <a:xfrm>
            <a:off x="5969401" y="3735871"/>
            <a:ext cx="3262432" cy="338554"/>
          </a:xfrm>
          <a:prstGeom prst="rect">
            <a:avLst/>
          </a:prstGeom>
        </p:spPr>
        <p:txBody>
          <a:bodyPr wrap="none">
            <a:spAutoFit/>
          </a:bodyPr>
          <a:lstStyle/>
          <a:p>
            <a:pPr marL="342900" lvl="0" indent="-342900"/>
            <a:r>
              <a:rPr lang="ja-JP" altLang="en-US" sz="1600" dirty="0"/>
              <a:t>他の分野との直接引用割合の平均</a:t>
            </a:r>
            <a:endParaRPr lang="en-US" altLang="ja-JP" sz="1600" dirty="0"/>
          </a:p>
        </p:txBody>
      </p:sp>
    </p:spTree>
    <p:extLst>
      <p:ext uri="{BB962C8B-B14F-4D97-AF65-F5344CB8AC3E}">
        <p14:creationId xmlns:p14="http://schemas.microsoft.com/office/powerpoint/2010/main" val="1920298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6108" y="2477316"/>
            <a:ext cx="7208521" cy="3919842"/>
          </a:xfrm>
        </p:spPr>
      </p:pic>
      <p:sp>
        <p:nvSpPr>
          <p:cNvPr id="2" name="Title 1"/>
          <p:cNvSpPr>
            <a:spLocks noGrp="1"/>
          </p:cNvSpPr>
          <p:nvPr>
            <p:ph type="title"/>
          </p:nvPr>
        </p:nvSpPr>
        <p:spPr/>
        <p:txBody>
          <a:bodyPr/>
          <a:lstStyle/>
          <a:p>
            <a:r>
              <a:rPr lang="ja-JP" altLang="en-US" dirty="0" smtClean="0"/>
              <a:t>提案手法全体における考察</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本提案手法では分野間で生じている影響を意味的に推定した。実際に推定した意味的な影響が研究分野のその後の動向とも合致しており、分野間の影響の観点からある分野の成長性を評価できた。</a:t>
            </a:r>
            <a:endParaRPr lang="en-US" altLang="ja-JP" sz="2000" dirty="0" smtClean="0"/>
          </a:p>
        </p:txBody>
      </p:sp>
      <p:sp>
        <p:nvSpPr>
          <p:cNvPr id="6" name="TextBox 5"/>
          <p:cNvSpPr txBox="1"/>
          <p:nvPr/>
        </p:nvSpPr>
        <p:spPr>
          <a:xfrm>
            <a:off x="312421" y="1769430"/>
            <a:ext cx="11567160" cy="707886"/>
          </a:xfrm>
          <a:prstGeom prst="rect">
            <a:avLst/>
          </a:prstGeom>
          <a:noFill/>
        </p:spPr>
        <p:txBody>
          <a:bodyPr wrap="square" rtlCol="0">
            <a:spAutoFit/>
          </a:bodyPr>
          <a:lstStyle/>
          <a:p>
            <a:pPr marL="342900" indent="-342900">
              <a:buFont typeface="Wingdings" charset="2"/>
              <a:buChar char="Ø"/>
            </a:pPr>
            <a:r>
              <a:rPr lang="en-US" altLang="ja-JP" sz="2000" dirty="0" smtClean="0"/>
              <a:t>〜2010</a:t>
            </a:r>
            <a:r>
              <a:rPr lang="ja-JP" altLang="en-US" sz="2000" dirty="0" smtClean="0"/>
              <a:t>年のデータを用いた実験から</a:t>
            </a:r>
            <a:r>
              <a:rPr lang="ja-JP" altLang="en-US" sz="2000" dirty="0"/>
              <a:t>高分子</a:t>
            </a:r>
            <a:r>
              <a:rPr lang="ja-JP" altLang="en-US" sz="2000" dirty="0" smtClean="0"/>
              <a:t>塗布型太陽</a:t>
            </a:r>
            <a:r>
              <a:rPr lang="ja-JP" altLang="en-US" sz="2000" dirty="0"/>
              <a:t>電池・量子</a:t>
            </a:r>
            <a:r>
              <a:rPr lang="ja-JP" altLang="en-US" sz="2000" dirty="0" smtClean="0"/>
              <a:t>ドットの相互成長を推定</a:t>
            </a:r>
            <a:endParaRPr lang="en-US" altLang="ja-JP" sz="2000" dirty="0" smtClean="0"/>
          </a:p>
          <a:p>
            <a:pPr marL="0" lvl="1"/>
            <a:r>
              <a:rPr lang="ja-JP" altLang="en-US" sz="2000" dirty="0" smtClean="0"/>
              <a:t>→</a:t>
            </a:r>
            <a:r>
              <a:rPr lang="en-US" altLang="ja-JP" sz="2000" dirty="0"/>
              <a:t>2010</a:t>
            </a:r>
            <a:r>
              <a:rPr lang="ja-JP" altLang="en-US" sz="2000" dirty="0"/>
              <a:t>年以降高分子塗布型太陽電池・量子</a:t>
            </a:r>
            <a:r>
              <a:rPr lang="ja-JP" altLang="en-US" sz="2000" dirty="0" smtClean="0"/>
              <a:t>ドット双方の技術においての</a:t>
            </a:r>
            <a:r>
              <a:rPr lang="ja-JP" altLang="en-US" sz="2000" dirty="0"/>
              <a:t>変換効率が共に大きく上昇</a:t>
            </a:r>
            <a:endParaRPr lang="en-US" altLang="ja-JP" sz="2000" dirty="0"/>
          </a:p>
        </p:txBody>
      </p:sp>
      <p:sp>
        <p:nvSpPr>
          <p:cNvPr id="9" name="Line Callout 2 8"/>
          <p:cNvSpPr/>
          <p:nvPr/>
        </p:nvSpPr>
        <p:spPr>
          <a:xfrm>
            <a:off x="9195357" y="4437237"/>
            <a:ext cx="2527300" cy="455076"/>
          </a:xfrm>
          <a:prstGeom prst="borderCallout2">
            <a:avLst>
              <a:gd name="adj1" fmla="val 46657"/>
              <a:gd name="adj2" fmla="val -293"/>
              <a:gd name="adj3" fmla="val 46657"/>
              <a:gd name="adj4" fmla="val -11642"/>
              <a:gd name="adj5" fmla="val 271572"/>
              <a:gd name="adj6" fmla="val -81341"/>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高分子塗布型太陽電池</a:t>
            </a:r>
            <a:endParaRPr lang="en-US" dirty="0">
              <a:solidFill>
                <a:schemeClr val="tx1"/>
              </a:solidFill>
            </a:endParaRPr>
          </a:p>
        </p:txBody>
      </p:sp>
      <p:sp>
        <p:nvSpPr>
          <p:cNvPr id="11" name="Line Callout 2 10"/>
          <p:cNvSpPr/>
          <p:nvPr/>
        </p:nvSpPr>
        <p:spPr>
          <a:xfrm>
            <a:off x="9195357" y="5767997"/>
            <a:ext cx="2527300" cy="455076"/>
          </a:xfrm>
          <a:prstGeom prst="borderCallout2">
            <a:avLst>
              <a:gd name="adj1" fmla="val 46657"/>
              <a:gd name="adj2" fmla="val -293"/>
              <a:gd name="adj3" fmla="val 46657"/>
              <a:gd name="adj4" fmla="val -13652"/>
              <a:gd name="adj5" fmla="val -27038"/>
              <a:gd name="adj6" fmla="val -59732"/>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量子ドット構造</a:t>
            </a:r>
            <a:endParaRPr lang="en-US" dirty="0">
              <a:solidFill>
                <a:schemeClr val="tx1"/>
              </a:solidFill>
            </a:endParaRPr>
          </a:p>
        </p:txBody>
      </p:sp>
      <p:cxnSp>
        <p:nvCxnSpPr>
          <p:cNvPr id="13" name="Straight Arrow Connector 12"/>
          <p:cNvCxnSpPr/>
          <p:nvPr/>
        </p:nvCxnSpPr>
        <p:spPr>
          <a:xfrm flipV="1">
            <a:off x="6993509" y="5398429"/>
            <a:ext cx="1231959" cy="73913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019771" y="5517747"/>
            <a:ext cx="490775" cy="31375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968970" y="2649306"/>
            <a:ext cx="0" cy="41479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400300" y="6597213"/>
            <a:ext cx="4530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30321" y="6397158"/>
            <a:ext cx="2545080" cy="400110"/>
          </a:xfrm>
          <a:prstGeom prst="rect">
            <a:avLst/>
          </a:prstGeom>
          <a:solidFill>
            <a:schemeClr val="bg1"/>
          </a:solidFill>
        </p:spPr>
        <p:txBody>
          <a:bodyPr wrap="square" rtlCol="0">
            <a:spAutoFit/>
          </a:bodyPr>
          <a:lstStyle/>
          <a:p>
            <a:pPr algn="ctr"/>
            <a:r>
              <a:rPr lang="ja-JP" altLang="en-US" sz="2000" smtClean="0"/>
              <a:t>分析に用いたデータ</a:t>
            </a:r>
            <a:endParaRPr lang="en-US" altLang="ja-JP" sz="2000" dirty="0"/>
          </a:p>
        </p:txBody>
      </p:sp>
    </p:spTree>
    <p:extLst>
      <p:ext uri="{BB962C8B-B14F-4D97-AF65-F5344CB8AC3E}">
        <p14:creationId xmlns:p14="http://schemas.microsoft.com/office/powerpoint/2010/main" val="771318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目次</a:t>
            </a:r>
            <a:endParaRPr lang="en-US" dirty="0"/>
          </a:p>
        </p:txBody>
      </p:sp>
      <p:sp>
        <p:nvSpPr>
          <p:cNvPr id="5" name="Content Placeholder 2"/>
          <p:cNvSpPr>
            <a:spLocks noGrp="1"/>
          </p:cNvSpPr>
          <p:nvPr>
            <p:ph idx="1"/>
          </p:nvPr>
        </p:nvSpPr>
        <p:spPr>
          <a:xfrm>
            <a:off x="442415" y="1239684"/>
            <a:ext cx="10515600" cy="5018680"/>
          </a:xfrm>
        </p:spPr>
        <p:txBody>
          <a:bodyPr>
            <a:normAutofit/>
          </a:bodyPr>
          <a:lstStyle/>
          <a:p>
            <a:pPr marL="742950" indent="-742950">
              <a:buFont typeface="+mj-lt"/>
              <a:buAutoNum type="arabicPeriod"/>
            </a:pPr>
            <a:r>
              <a:rPr lang="ja-JP" altLang="en-US" sz="3600" dirty="0" smtClean="0">
                <a:solidFill>
                  <a:schemeClr val="bg1">
                    <a:lumMod val="75000"/>
                  </a:schemeClr>
                </a:solidFill>
              </a:rPr>
              <a:t>序論</a:t>
            </a:r>
            <a:r>
              <a:rPr lang="en-US" altLang="ja-JP" sz="3600" dirty="0" smtClean="0">
                <a:solidFill>
                  <a:schemeClr val="bg1">
                    <a:lumMod val="75000"/>
                  </a:schemeClr>
                </a:solidFill>
              </a:rPr>
              <a:t>&amp;</a:t>
            </a:r>
            <a:r>
              <a:rPr lang="ja-JP" altLang="en-US" sz="3600" dirty="0">
                <a:solidFill>
                  <a:schemeClr val="bg1">
                    <a:lumMod val="65000"/>
                  </a:schemeClr>
                </a:solidFill>
              </a:rPr>
              <a:t>関連</a:t>
            </a:r>
            <a:r>
              <a:rPr lang="ja-JP" altLang="en-US" sz="3600" dirty="0" smtClean="0">
                <a:solidFill>
                  <a:schemeClr val="bg1">
                    <a:lumMod val="65000"/>
                  </a:schemeClr>
                </a:solidFill>
              </a:rPr>
              <a:t>研究</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65000"/>
                  </a:schemeClr>
                </a:solidFill>
              </a:rPr>
              <a:t>提案手法</a:t>
            </a:r>
            <a:endParaRPr lang="en-US" altLang="ja-JP" sz="3600" dirty="0" smtClean="0">
              <a:solidFill>
                <a:schemeClr val="bg1">
                  <a:lumMod val="65000"/>
                </a:schemeClr>
              </a:solidFill>
            </a:endParaRPr>
          </a:p>
          <a:p>
            <a:pPr marL="742950" indent="-742950">
              <a:buFont typeface="+mj-lt"/>
              <a:buAutoNum type="arabicPeriod"/>
            </a:pPr>
            <a:r>
              <a:rPr lang="ja-JP" altLang="en-US" sz="3600" dirty="0" smtClean="0">
                <a:solidFill>
                  <a:schemeClr val="bg1">
                    <a:lumMod val="75000"/>
                  </a:schemeClr>
                </a:solidFill>
              </a:rPr>
              <a:t>実験と結果</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75000"/>
                  </a:schemeClr>
                </a:solidFill>
              </a:rPr>
              <a:t>考察</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t>結論</a:t>
            </a:r>
            <a:endParaRPr lang="en-US" sz="3600" dirty="0"/>
          </a:p>
        </p:txBody>
      </p:sp>
    </p:spTree>
    <p:extLst>
      <p:ext uri="{BB962C8B-B14F-4D97-AF65-F5344CB8AC3E}">
        <p14:creationId xmlns:p14="http://schemas.microsoft.com/office/powerpoint/2010/main" val="128260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本研究の結論</a:t>
            </a:r>
            <a:endParaRPr lang="en-US" dirty="0"/>
          </a:p>
        </p:txBody>
      </p:sp>
      <p:sp>
        <p:nvSpPr>
          <p:cNvPr id="6" name="TextBox 5"/>
          <p:cNvSpPr txBox="1"/>
          <p:nvPr/>
        </p:nvSpPr>
        <p:spPr>
          <a:xfrm>
            <a:off x="192603" y="5474753"/>
            <a:ext cx="11806793" cy="707886"/>
          </a:xfrm>
          <a:prstGeom prst="rect">
            <a:avLst/>
          </a:prstGeom>
          <a:noFill/>
        </p:spPr>
        <p:txBody>
          <a:bodyPr wrap="square" rtlCol="0">
            <a:spAutoFit/>
          </a:bodyPr>
          <a:lstStyle/>
          <a:p>
            <a:pPr marL="342900" indent="-342900">
              <a:buFont typeface="Wingdings" charset="2"/>
              <a:buChar char="Ø"/>
            </a:pPr>
            <a:r>
              <a:rPr lang="ja-JP" altLang="en-US" sz="2000" dirty="0" smtClean="0"/>
              <a:t>特に小規模な研究機関にとっては、手法の特性を生かして現在注力している分野から資源を移行すべき、また新たに資源を投下すべき別の分野を、現状の関心よりも広い範囲から網羅的に特定可能</a:t>
            </a:r>
            <a:endParaRPr lang="en-US" altLang="ja-JP" sz="2000" dirty="0" smtClean="0"/>
          </a:p>
        </p:txBody>
      </p:sp>
      <p:sp>
        <p:nvSpPr>
          <p:cNvPr id="5" name="Content Placeholder 2"/>
          <p:cNvSpPr txBox="1">
            <a:spLocks/>
          </p:cNvSpPr>
          <p:nvPr/>
        </p:nvSpPr>
        <p:spPr>
          <a:xfrm>
            <a:off x="192604" y="932148"/>
            <a:ext cx="11806792"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ja-JP" altLang="en-US" sz="2000" dirty="0"/>
              <a:t>研究分野の盛衰が他の分野に与える影響について，中長期</a:t>
            </a:r>
            <a:r>
              <a:rPr lang="ja-JP" altLang="en-US" sz="2000" dirty="0" smtClean="0"/>
              <a:t>の期間</a:t>
            </a:r>
            <a:r>
              <a:rPr lang="ja-JP" altLang="en-US" sz="2000" dirty="0"/>
              <a:t>で影響を与える分野と影響を受ける分野を同時</a:t>
            </a:r>
            <a:r>
              <a:rPr lang="ja-JP" altLang="en-US" sz="2000" dirty="0" smtClean="0"/>
              <a:t>に特定し，ある分野</a:t>
            </a:r>
            <a:r>
              <a:rPr lang="ja-JP" altLang="en-US" sz="2000" dirty="0"/>
              <a:t>の</a:t>
            </a:r>
            <a:r>
              <a:rPr lang="ja-JP" altLang="en-US" sz="2000" dirty="0" smtClean="0"/>
              <a:t>成長性</a:t>
            </a:r>
            <a:r>
              <a:rPr lang="ja-JP" altLang="en-US" sz="2000" dirty="0"/>
              <a:t>を他</a:t>
            </a:r>
            <a:r>
              <a:rPr lang="ja-JP" altLang="en-US" sz="2000" dirty="0" smtClean="0"/>
              <a:t>の分野</a:t>
            </a:r>
            <a:r>
              <a:rPr lang="ja-JP" altLang="en-US" sz="2000" dirty="0"/>
              <a:t>との関係性といった観点から評価する</a:t>
            </a:r>
            <a:r>
              <a:rPr lang="ja-JP" altLang="en-US" sz="2000" dirty="0" smtClean="0"/>
              <a:t>手法を開発</a:t>
            </a:r>
            <a:endParaRPr lang="ja-JP" altLang="en-US" sz="2000" dirty="0"/>
          </a:p>
        </p:txBody>
      </p:sp>
      <p:sp>
        <p:nvSpPr>
          <p:cNvPr id="7" name="Content Placeholder 2"/>
          <p:cNvSpPr txBox="1">
            <a:spLocks/>
          </p:cNvSpPr>
          <p:nvPr/>
        </p:nvSpPr>
        <p:spPr>
          <a:xfrm>
            <a:off x="192604" y="4561241"/>
            <a:ext cx="11806792"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buNone/>
            </a:pPr>
            <a:r>
              <a:rPr lang="ja-JP" altLang="en-US" sz="2000" dirty="0"/>
              <a:t>研究機関は提案手法を</a:t>
            </a:r>
            <a:r>
              <a:rPr lang="ja-JP" altLang="en-US" sz="2000" dirty="0" smtClean="0"/>
              <a:t>通じて分野の成長性を評価し</a:t>
            </a:r>
            <a:r>
              <a:rPr lang="ja-JP" altLang="en-US" sz="2000" dirty="0"/>
              <a:t>、研究開発のポートフォリオの中で資源を集中すべき分野と、資源の投下を抑えるべき分野を同時に特定し資源配分の意思決定を行うことが可能</a:t>
            </a:r>
            <a:endParaRPr lang="en-US" altLang="ja-JP" sz="2000" dirty="0"/>
          </a:p>
        </p:txBody>
      </p:sp>
      <p:sp>
        <p:nvSpPr>
          <p:cNvPr id="8" name="TextBox 7"/>
          <p:cNvSpPr txBox="1"/>
          <p:nvPr/>
        </p:nvSpPr>
        <p:spPr>
          <a:xfrm>
            <a:off x="192603" y="1845659"/>
            <a:ext cx="12085889" cy="2554545"/>
          </a:xfrm>
          <a:prstGeom prst="rect">
            <a:avLst/>
          </a:prstGeom>
          <a:noFill/>
        </p:spPr>
        <p:txBody>
          <a:bodyPr wrap="square" rtlCol="0">
            <a:spAutoFit/>
          </a:bodyPr>
          <a:lstStyle/>
          <a:p>
            <a:pPr marL="342900" indent="-342900">
              <a:buFont typeface="Wingdings" charset="2"/>
              <a:buChar char="Ø"/>
            </a:pPr>
            <a:r>
              <a:rPr lang="ja-JP" altLang="en-US" sz="2000" dirty="0" smtClean="0"/>
              <a:t>専門家による評価から</a:t>
            </a:r>
            <a:r>
              <a:rPr lang="en-US" altLang="ja-JP" sz="2000" dirty="0" smtClean="0"/>
              <a:t>7</a:t>
            </a:r>
            <a:r>
              <a:rPr lang="ja-JP" altLang="en-US" sz="2000" dirty="0" smtClean="0"/>
              <a:t>割程度の</a:t>
            </a:r>
            <a:r>
              <a:rPr lang="en-US" altLang="ja-JP" sz="2000" dirty="0" smtClean="0"/>
              <a:t>F</a:t>
            </a:r>
            <a:r>
              <a:rPr lang="ja-JP" altLang="en-US" sz="2000" dirty="0" smtClean="0"/>
              <a:t>値を得た</a:t>
            </a:r>
            <a:endParaRPr lang="en-US" altLang="ja-JP" sz="2000" dirty="0" smtClean="0"/>
          </a:p>
          <a:p>
            <a:pPr marL="342900" indent="-342900">
              <a:buFont typeface="Wingdings" charset="2"/>
              <a:buChar char="Ø"/>
            </a:pPr>
            <a:r>
              <a:rPr lang="ja-JP" altLang="en-US" sz="2000" dirty="0" smtClean="0"/>
              <a:t>手法の特性</a:t>
            </a:r>
            <a:endParaRPr lang="en-US" altLang="ja-JP" sz="2000" dirty="0" smtClean="0"/>
          </a:p>
          <a:p>
            <a:pPr marL="800100" lvl="1" indent="-342900">
              <a:buFont typeface="Wingdings" charset="2"/>
              <a:buChar char="Ø"/>
            </a:pPr>
            <a:r>
              <a:rPr lang="en-US" altLang="ja-JP" sz="2000" dirty="0" smtClean="0"/>
              <a:t>3</a:t>
            </a:r>
            <a:r>
              <a:rPr lang="ja-JP" altLang="en-US" sz="2000" dirty="0" smtClean="0"/>
              <a:t>種類の影響について推定することができた</a:t>
            </a:r>
            <a:endParaRPr lang="en-US" altLang="ja-JP" sz="2000" dirty="0" smtClean="0"/>
          </a:p>
          <a:p>
            <a:pPr marL="1257300" lvl="2" indent="-342900">
              <a:buFont typeface="Wingdings" charset="2"/>
              <a:buChar char="Ø"/>
            </a:pPr>
            <a:r>
              <a:rPr lang="ja-JP" altLang="en-US" sz="2000" dirty="0" smtClean="0"/>
              <a:t>分野の代替</a:t>
            </a:r>
            <a:endParaRPr lang="en-US" altLang="ja-JP" sz="2000" dirty="0" smtClean="0"/>
          </a:p>
          <a:p>
            <a:pPr marL="1257300" lvl="2" indent="-342900">
              <a:buFont typeface="Wingdings" charset="2"/>
              <a:buChar char="Ø"/>
            </a:pPr>
            <a:r>
              <a:rPr lang="ja-JP" altLang="en-US" sz="2000" dirty="0" smtClean="0"/>
              <a:t>分野の応用・発展</a:t>
            </a:r>
            <a:endParaRPr lang="en-US" altLang="ja-JP" sz="2000" dirty="0" smtClean="0"/>
          </a:p>
          <a:p>
            <a:pPr marL="1257300" lvl="2" indent="-342900">
              <a:buFont typeface="Wingdings" charset="2"/>
              <a:buChar char="Ø"/>
            </a:pPr>
            <a:r>
              <a:rPr lang="ja-JP" altLang="en-US" sz="2000" dirty="0" smtClean="0"/>
              <a:t>分野同士の組み合わせによる相互成長</a:t>
            </a:r>
            <a:endParaRPr lang="en-US" altLang="ja-JP" sz="2000" dirty="0" smtClean="0"/>
          </a:p>
          <a:p>
            <a:pPr marL="800100" lvl="1" indent="-342900">
              <a:buFont typeface="Wingdings" charset="2"/>
              <a:buChar char="Ø"/>
            </a:pPr>
            <a:r>
              <a:rPr lang="ja-JP" altLang="en-US" sz="2000" dirty="0" smtClean="0"/>
              <a:t>直接引用が少ないなど研究者の関心が及びにくいような範囲の分野間の影響を推定できた</a:t>
            </a:r>
            <a:endParaRPr lang="en-US" altLang="ja-JP" sz="2000" dirty="0" smtClean="0"/>
          </a:p>
          <a:p>
            <a:pPr marL="800100" lvl="1" indent="-342900">
              <a:buFont typeface="Wingdings" charset="2"/>
              <a:buChar char="Ø"/>
            </a:pPr>
            <a:r>
              <a:rPr lang="ja-JP" altLang="en-US" sz="2000" dirty="0" smtClean="0"/>
              <a:t>分野間で生じている影響の観点から分野の成長性を評価することができた</a:t>
            </a:r>
            <a:endParaRPr lang="en-US" altLang="ja-JP" sz="2000" dirty="0"/>
          </a:p>
        </p:txBody>
      </p:sp>
    </p:spTree>
    <p:extLst>
      <p:ext uri="{BB962C8B-B14F-4D97-AF65-F5344CB8AC3E}">
        <p14:creationId xmlns:p14="http://schemas.microsoft.com/office/powerpoint/2010/main" val="1035888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目次</a:t>
            </a:r>
            <a:endParaRPr lang="en-US" dirty="0"/>
          </a:p>
        </p:txBody>
      </p:sp>
      <p:sp>
        <p:nvSpPr>
          <p:cNvPr id="5" name="Content Placeholder 2"/>
          <p:cNvSpPr>
            <a:spLocks noGrp="1"/>
          </p:cNvSpPr>
          <p:nvPr>
            <p:ph idx="1"/>
          </p:nvPr>
        </p:nvSpPr>
        <p:spPr>
          <a:xfrm>
            <a:off x="442415" y="1239684"/>
            <a:ext cx="10515600" cy="5018680"/>
          </a:xfrm>
        </p:spPr>
        <p:txBody>
          <a:bodyPr>
            <a:normAutofit/>
          </a:bodyPr>
          <a:lstStyle/>
          <a:p>
            <a:pPr marL="742950" indent="-742950">
              <a:buFont typeface="+mj-lt"/>
              <a:buAutoNum type="arabicPeriod"/>
            </a:pPr>
            <a:r>
              <a:rPr lang="ja-JP" altLang="en-US" sz="3600" dirty="0" smtClean="0"/>
              <a:t>序論</a:t>
            </a:r>
            <a:r>
              <a:rPr lang="en-US" altLang="ja-JP" sz="3600" dirty="0"/>
              <a:t>&amp;</a:t>
            </a:r>
            <a:r>
              <a:rPr lang="ja-JP" altLang="en-US" sz="3600" dirty="0" smtClean="0"/>
              <a:t>関連研究</a:t>
            </a:r>
            <a:endParaRPr lang="en-US" altLang="ja-JP" sz="3600" dirty="0" smtClean="0"/>
          </a:p>
          <a:p>
            <a:pPr marL="742950" indent="-742950">
              <a:buFont typeface="+mj-lt"/>
              <a:buAutoNum type="arabicPeriod"/>
            </a:pPr>
            <a:r>
              <a:rPr lang="ja-JP" altLang="en-US" sz="3600" dirty="0" smtClean="0"/>
              <a:t>提案手法</a:t>
            </a:r>
            <a:endParaRPr lang="en-US" altLang="ja-JP" sz="3600" dirty="0" smtClean="0"/>
          </a:p>
          <a:p>
            <a:pPr marL="742950" indent="-742950">
              <a:buFont typeface="+mj-lt"/>
              <a:buAutoNum type="arabicPeriod"/>
            </a:pPr>
            <a:r>
              <a:rPr lang="ja-JP" altLang="en-US" sz="3600" dirty="0" smtClean="0"/>
              <a:t>実験と結果</a:t>
            </a:r>
            <a:endParaRPr lang="en-US" altLang="ja-JP" sz="3600" dirty="0" smtClean="0"/>
          </a:p>
          <a:p>
            <a:pPr marL="742950" indent="-742950">
              <a:buFont typeface="+mj-lt"/>
              <a:buAutoNum type="arabicPeriod"/>
            </a:pPr>
            <a:r>
              <a:rPr lang="ja-JP" altLang="en-US" sz="3600" dirty="0" smtClean="0"/>
              <a:t>考察</a:t>
            </a:r>
            <a:endParaRPr lang="en-US" altLang="ja-JP" sz="3600" dirty="0" smtClean="0"/>
          </a:p>
          <a:p>
            <a:pPr marL="742950" indent="-742950">
              <a:buFont typeface="+mj-lt"/>
              <a:buAutoNum type="arabicPeriod"/>
            </a:pPr>
            <a:r>
              <a:rPr lang="ja-JP" altLang="en-US" sz="3600" dirty="0" smtClean="0"/>
              <a:t>結論</a:t>
            </a:r>
            <a:endParaRPr lang="en-US" sz="3600" dirty="0"/>
          </a:p>
        </p:txBody>
      </p:sp>
    </p:spTree>
    <p:extLst>
      <p:ext uri="{BB962C8B-B14F-4D97-AF65-F5344CB8AC3E}">
        <p14:creationId xmlns:p14="http://schemas.microsoft.com/office/powerpoint/2010/main" val="794441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今後の展望</a:t>
            </a:r>
            <a:endParaRPr lang="en-US" dirty="0"/>
          </a:p>
        </p:txBody>
      </p:sp>
      <p:sp>
        <p:nvSpPr>
          <p:cNvPr id="7" name="TextBox 6"/>
          <p:cNvSpPr txBox="1"/>
          <p:nvPr/>
        </p:nvSpPr>
        <p:spPr>
          <a:xfrm>
            <a:off x="312420" y="973221"/>
            <a:ext cx="11462485" cy="1631216"/>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Wingdings" charset="2"/>
              <a:buChar char="Ø"/>
              <a:tabLst/>
              <a:defRPr/>
            </a:pPr>
            <a:r>
              <a:rPr lang="ja-JP" altLang="en-US" sz="2800" dirty="0" smtClean="0"/>
              <a:t>提案手法を用いた分析の実施</a:t>
            </a:r>
            <a:endParaRPr lang="en-US" altLang="ja-JP" sz="2800" dirty="0" smtClean="0"/>
          </a:p>
          <a:p>
            <a:pPr marL="800100" lvl="1" indent="-342900">
              <a:buFont typeface="Wingdings" charset="2"/>
              <a:buChar char="Ø"/>
              <a:defRPr/>
            </a:pPr>
            <a:r>
              <a:rPr lang="ja-JP" altLang="en-US" sz="2400" dirty="0" smtClean="0"/>
              <a:t>本研究では一部の専門家の知見及び他の文献の範囲からしか評価を行っていない。</a:t>
            </a:r>
            <a:endParaRPr lang="en-US" altLang="ja-JP" sz="2400" dirty="0" smtClean="0"/>
          </a:p>
          <a:p>
            <a:pPr marL="285750" marR="0" lvl="0" indent="-285750" defTabSz="914400" eaLnBrk="1" fontAlgn="auto" latinLnBrk="0" hangingPunct="1">
              <a:lnSpc>
                <a:spcPct val="100000"/>
              </a:lnSpc>
              <a:spcBef>
                <a:spcPts val="0"/>
              </a:spcBef>
              <a:spcAft>
                <a:spcPts val="0"/>
              </a:spcAft>
              <a:buClrTx/>
              <a:buSzTx/>
              <a:buFont typeface="Arial" charset="0"/>
              <a:buNone/>
              <a:tabLst/>
              <a:defRPr/>
            </a:pPr>
            <a:r>
              <a:rPr lang="en-US" altLang="ja-JP" sz="2400" dirty="0" smtClean="0"/>
              <a:t>	</a:t>
            </a:r>
            <a:r>
              <a:rPr lang="ja-JP" altLang="en-US" sz="2400" dirty="0" smtClean="0"/>
              <a:t>→未だ把握されていないような分野間の影響を推定できる可能性がある。</a:t>
            </a:r>
            <a:endParaRPr lang="en-US" altLang="ja-JP" sz="2400" dirty="0"/>
          </a:p>
        </p:txBody>
      </p:sp>
      <p:sp>
        <p:nvSpPr>
          <p:cNvPr id="8" name="TextBox 7"/>
          <p:cNvSpPr txBox="1"/>
          <p:nvPr/>
        </p:nvSpPr>
        <p:spPr>
          <a:xfrm>
            <a:off x="312420" y="2860189"/>
            <a:ext cx="11462485" cy="3847207"/>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 typeface="Wingdings" charset="2"/>
              <a:buChar char="Ø"/>
              <a:tabLst/>
              <a:defRPr/>
            </a:pPr>
            <a:r>
              <a:rPr lang="ja-JP" altLang="en-US" sz="2800" dirty="0" smtClean="0"/>
              <a:t>提案手法の改良</a:t>
            </a:r>
            <a:endParaRPr lang="en-US" altLang="ja-JP" sz="2800" dirty="0" smtClean="0"/>
          </a:p>
          <a:p>
            <a:pPr marL="914400" lvl="1" indent="-457200">
              <a:buFont typeface="Wingdings" charset="2"/>
              <a:buChar char="Ø"/>
              <a:defRPr/>
            </a:pPr>
            <a:r>
              <a:rPr lang="ja-JP" altLang="en-US" sz="2400" dirty="0" smtClean="0"/>
              <a:t>より短期間のダイナミックな影響の推定</a:t>
            </a:r>
            <a:endParaRPr lang="en-US" altLang="ja-JP" sz="2400" dirty="0" smtClean="0"/>
          </a:p>
          <a:p>
            <a:pPr marL="1371600" lvl="2" indent="-457200">
              <a:buFont typeface="Wingdings" charset="2"/>
              <a:buChar char="Ø"/>
            </a:pPr>
            <a:r>
              <a:rPr lang="ja-JP" altLang="en-US" sz="2400" dirty="0" smtClean="0"/>
              <a:t>本研究では分析手法によって最低でも</a:t>
            </a:r>
            <a:r>
              <a:rPr lang="en-US" altLang="ja-JP" sz="2400" dirty="0" smtClean="0"/>
              <a:t>10</a:t>
            </a:r>
            <a:r>
              <a:rPr lang="ja-JP" altLang="en-US" sz="2400" dirty="0" smtClean="0"/>
              <a:t>年程度のデータを用いた分析が必要であった</a:t>
            </a:r>
            <a:endParaRPr lang="en-US" altLang="ja-JP" sz="2400" dirty="0" smtClean="0"/>
          </a:p>
          <a:p>
            <a:pPr marL="1371600" lvl="2" indent="-457200">
              <a:buFont typeface="Wingdings" charset="2"/>
              <a:buChar char="Ø"/>
            </a:pPr>
            <a:r>
              <a:rPr lang="ja-JP" altLang="en-US" sz="2400" dirty="0" smtClean="0"/>
              <a:t>短期間で生じる分野間の影響を捉えることが可能な手法の開発も重要である</a:t>
            </a:r>
            <a:endParaRPr lang="en-US" altLang="ja-JP" sz="2400" dirty="0" smtClean="0"/>
          </a:p>
          <a:p>
            <a:pPr marL="914400" lvl="1" indent="-457200">
              <a:buFont typeface="Wingdings" charset="2"/>
              <a:buChar char="Ø"/>
            </a:pPr>
            <a:r>
              <a:rPr lang="ja-JP" altLang="en-US" sz="2400" dirty="0" smtClean="0"/>
              <a:t>研究のみならず、技術・社会的な影響についても捉える</a:t>
            </a:r>
            <a:endParaRPr lang="en-US" altLang="ja-JP" sz="2400" dirty="0" smtClean="0"/>
          </a:p>
          <a:p>
            <a:pPr marL="1371600" lvl="2" indent="-457200">
              <a:buFont typeface="Wingdings" charset="2"/>
              <a:buChar char="Ø"/>
            </a:pPr>
            <a:r>
              <a:rPr lang="ja-JP" altLang="en-US" sz="2400" dirty="0" smtClean="0"/>
              <a:t>本研究ではあくまでも研究分野間のみの影響を推定していた</a:t>
            </a:r>
            <a:endParaRPr lang="en-US" altLang="ja-JP" sz="2400" dirty="0" smtClean="0"/>
          </a:p>
          <a:p>
            <a:pPr marL="1371600" lvl="2" indent="-457200">
              <a:buFont typeface="Wingdings" charset="2"/>
              <a:buChar char="Ø"/>
            </a:pPr>
            <a:r>
              <a:rPr lang="ja-JP" altLang="en-US" sz="2400" dirty="0" smtClean="0"/>
              <a:t>研究が社会に対して与える影響や社会的な動向から受ける影響も推定する余地がある</a:t>
            </a:r>
            <a:endParaRPr lang="en-US" altLang="ja-JP" sz="2400" dirty="0"/>
          </a:p>
        </p:txBody>
      </p:sp>
    </p:spTree>
    <p:extLst>
      <p:ext uri="{BB962C8B-B14F-4D97-AF65-F5344CB8AC3E}">
        <p14:creationId xmlns:p14="http://schemas.microsoft.com/office/powerpoint/2010/main" val="960426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42415" y="1239684"/>
            <a:ext cx="10515600" cy="501868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charset="2"/>
              <a:buChar char="Ø"/>
            </a:pPr>
            <a:r>
              <a:rPr lang="en-US" sz="3600" smtClean="0"/>
              <a:t>Appendix</a:t>
            </a:r>
            <a:endParaRPr lang="en-US" sz="3600" dirty="0"/>
          </a:p>
        </p:txBody>
      </p:sp>
    </p:spTree>
    <p:extLst>
      <p:ext uri="{BB962C8B-B14F-4D97-AF65-F5344CB8AC3E}">
        <p14:creationId xmlns:p14="http://schemas.microsoft.com/office/powerpoint/2010/main" val="1003809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データセット</a:t>
            </a:r>
            <a:endParaRPr lang="en-US" dirty="0"/>
          </a:p>
        </p:txBody>
      </p:sp>
      <p:sp>
        <p:nvSpPr>
          <p:cNvPr id="5"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取得した文献のデータセットは下のようなクエリーで取得した。</a:t>
            </a:r>
            <a:endParaRPr lang="en-US" altLang="ja-JP"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1529565070"/>
              </p:ext>
            </p:extLst>
          </p:nvPr>
        </p:nvGraphicFramePr>
        <p:xfrm>
          <a:off x="312420" y="2054406"/>
          <a:ext cx="11567159" cy="2286000"/>
        </p:xfrm>
        <a:graphic>
          <a:graphicData uri="http://schemas.openxmlformats.org/drawingml/2006/table">
            <a:tbl>
              <a:tblPr firstRow="1" bandRow="1">
                <a:tableStyleId>{F2DE63D5-997A-4646-A377-4702673A728D}</a:tableStyleId>
              </a:tblPr>
              <a:tblGrid>
                <a:gridCol w="2992254"/>
                <a:gridCol w="8574905"/>
              </a:tblGrid>
              <a:tr h="336445">
                <a:tc>
                  <a:txBody>
                    <a:bodyPr/>
                    <a:lstStyle/>
                    <a:p>
                      <a:r>
                        <a:rPr lang="ja-JP" altLang="en-US" sz="2400" dirty="0" smtClean="0">
                          <a:solidFill>
                            <a:schemeClr val="tx1"/>
                          </a:solidFill>
                        </a:rPr>
                        <a:t>データセット</a:t>
                      </a:r>
                      <a:endParaRPr lang="en-US" sz="2400" dirty="0">
                        <a:solidFill>
                          <a:schemeClr val="tx1"/>
                        </a:solidFill>
                      </a:endParaRPr>
                    </a:p>
                  </a:txBody>
                  <a:tcPr>
                    <a:solidFill>
                      <a:schemeClr val="bg1">
                        <a:lumMod val="85000"/>
                      </a:schemeClr>
                    </a:solidFill>
                  </a:tcPr>
                </a:tc>
                <a:tc>
                  <a:txBody>
                    <a:bodyPr/>
                    <a:lstStyle/>
                    <a:p>
                      <a:r>
                        <a:rPr lang="ja-JP" altLang="en-US" sz="2400" dirty="0" smtClean="0">
                          <a:solidFill>
                            <a:schemeClr val="tx1"/>
                          </a:solidFill>
                        </a:rPr>
                        <a:t>クエリー</a:t>
                      </a:r>
                      <a:endParaRPr lang="en-US" sz="2400" dirty="0">
                        <a:solidFill>
                          <a:schemeClr val="tx1"/>
                        </a:solidFill>
                      </a:endParaRPr>
                    </a:p>
                  </a:txBody>
                  <a:tcPr>
                    <a:solidFill>
                      <a:schemeClr val="bg1">
                        <a:lumMod val="85000"/>
                      </a:schemeClr>
                    </a:solidFill>
                  </a:tcPr>
                </a:tc>
              </a:tr>
              <a:tr h="391251">
                <a:tc>
                  <a:txBody>
                    <a:bodyPr/>
                    <a:lstStyle/>
                    <a:p>
                      <a:r>
                        <a:rPr lang="en-US" altLang="ja-JP" sz="2400" dirty="0" smtClean="0"/>
                        <a:t>Sustainability</a:t>
                      </a:r>
                      <a:endParaRPr lang="en-US" sz="2400" dirty="0">
                        <a:solidFill>
                          <a:schemeClr val="tx1"/>
                        </a:solidFill>
                      </a:endParaRPr>
                    </a:p>
                  </a:txBody>
                  <a:tcPr/>
                </a:tc>
                <a:tc>
                  <a:txBody>
                    <a:bodyPr/>
                    <a:lstStyle/>
                    <a:p>
                      <a:r>
                        <a:rPr lang="en-US" sz="2400" dirty="0" err="1" smtClean="0">
                          <a:solidFill>
                            <a:schemeClr val="tx1"/>
                          </a:solidFill>
                        </a:rPr>
                        <a:t>sustainab</a:t>
                      </a:r>
                      <a:r>
                        <a:rPr lang="en-US" sz="2400" dirty="0" smtClean="0">
                          <a:solidFill>
                            <a:schemeClr val="tx1"/>
                          </a:solidFill>
                        </a:rPr>
                        <a:t>*</a:t>
                      </a:r>
                      <a:endParaRPr lang="en-US" sz="2400" dirty="0">
                        <a:solidFill>
                          <a:schemeClr val="tx1"/>
                        </a:solidFill>
                      </a:endParaRPr>
                    </a:p>
                  </a:txBody>
                  <a:tcPr/>
                </a:tc>
              </a:tr>
              <a:tr h="391251">
                <a:tc>
                  <a:txBody>
                    <a:bodyPr/>
                    <a:lstStyle/>
                    <a:p>
                      <a:r>
                        <a:rPr lang="en-US" sz="2400" dirty="0" smtClean="0"/>
                        <a:t>Service science</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service* AND (science* or management* or engineering*)</a:t>
                      </a:r>
                    </a:p>
                  </a:txBody>
                  <a:tcPr/>
                </a:tc>
              </a:tr>
              <a:tr h="391251">
                <a:tc>
                  <a:txBody>
                    <a:bodyPr/>
                    <a:lstStyle/>
                    <a:p>
                      <a:r>
                        <a:rPr lang="en-US" altLang="ja-JP" sz="2400" dirty="0" smtClean="0"/>
                        <a:t>Solar cell</a:t>
                      </a:r>
                      <a:endParaRPr lang="en-US" sz="2400" dirty="0"/>
                    </a:p>
                  </a:txBody>
                  <a:tcPr/>
                </a:tc>
                <a:tc>
                  <a:txBody>
                    <a:bodyPr/>
                    <a:lstStyle/>
                    <a:p>
                      <a:r>
                        <a:rPr lang="en-US" sz="2400" dirty="0" smtClean="0"/>
                        <a:t>solar</a:t>
                      </a:r>
                      <a:r>
                        <a:rPr lang="en-US" sz="2400" baseline="0" dirty="0" smtClean="0"/>
                        <a:t> cell*</a:t>
                      </a:r>
                      <a:endParaRPr lang="en-US" sz="2400" dirty="0"/>
                    </a:p>
                  </a:txBody>
                  <a:tcPr/>
                </a:tc>
              </a:tr>
              <a:tr h="391251">
                <a:tc>
                  <a:txBody>
                    <a:bodyPr/>
                    <a:lstStyle/>
                    <a:p>
                      <a:r>
                        <a:rPr lang="en-US" altLang="ja-JP" sz="2400" dirty="0" smtClean="0"/>
                        <a:t>Neural network</a:t>
                      </a:r>
                      <a:endParaRPr lang="en-US" sz="2400" dirty="0"/>
                    </a:p>
                  </a:txBody>
                  <a:tcPr/>
                </a:tc>
                <a:tc>
                  <a:txBody>
                    <a:bodyPr/>
                    <a:lstStyle/>
                    <a:p>
                      <a:r>
                        <a:rPr lang="en-US" sz="2400" dirty="0" smtClean="0"/>
                        <a:t>neural*</a:t>
                      </a:r>
                      <a:r>
                        <a:rPr lang="en-US" sz="2400" baseline="0" dirty="0" smtClean="0"/>
                        <a:t> AND network*</a:t>
                      </a:r>
                      <a:endParaRPr lang="en-US" sz="2400" dirty="0"/>
                    </a:p>
                  </a:txBody>
                  <a:tcPr/>
                </a:tc>
              </a:tr>
            </a:tbl>
          </a:graphicData>
        </a:graphic>
      </p:graphicFrame>
      <p:sp>
        <p:nvSpPr>
          <p:cNvPr id="7" name="Content Placeholder 5"/>
          <p:cNvSpPr>
            <a:spLocks noGrp="1"/>
          </p:cNvSpPr>
          <p:nvPr>
            <p:ph idx="1"/>
          </p:nvPr>
        </p:nvSpPr>
        <p:spPr>
          <a:xfrm>
            <a:off x="312420" y="4640316"/>
            <a:ext cx="11366232" cy="1972023"/>
          </a:xfrm>
          <a:ln>
            <a:noFill/>
          </a:ln>
        </p:spPr>
        <p:txBody>
          <a:bodyPr>
            <a:normAutofit/>
          </a:bodyPr>
          <a:lstStyle/>
          <a:p>
            <a:r>
              <a:rPr lang="en-US" altLang="ja-JP" sz="2000" dirty="0" smtClean="0"/>
              <a:t>Sustainability, Service science, Solar cell</a:t>
            </a:r>
          </a:p>
          <a:p>
            <a:pPr marL="0" indent="0">
              <a:buNone/>
            </a:pPr>
            <a:r>
              <a:rPr lang="ja-JP" altLang="en-US" sz="2000" dirty="0" smtClean="0"/>
              <a:t>→</a:t>
            </a:r>
            <a:r>
              <a:rPr lang="en-US" altLang="ja-JP" sz="2000" dirty="0" smtClean="0"/>
              <a:t>Web </a:t>
            </a:r>
            <a:r>
              <a:rPr lang="en-US" altLang="ja-JP" sz="2000" dirty="0"/>
              <a:t>of Science</a:t>
            </a:r>
            <a:r>
              <a:rPr lang="ja-JP" altLang="en-US" sz="2000" dirty="0" smtClean="0"/>
              <a:t>から</a:t>
            </a:r>
            <a:r>
              <a:rPr lang="en-US" altLang="ja-JP" sz="2000" dirty="0" smtClean="0"/>
              <a:t>2010</a:t>
            </a:r>
            <a:r>
              <a:rPr lang="ja-JP" altLang="en-US" sz="2000" dirty="0"/>
              <a:t>年までの</a:t>
            </a:r>
            <a:r>
              <a:rPr lang="ja-JP" altLang="en-US" sz="2000" dirty="0" smtClean="0"/>
              <a:t>論文を取得</a:t>
            </a:r>
            <a:endParaRPr lang="en-US" altLang="ja-JP" sz="2000" dirty="0" smtClean="0"/>
          </a:p>
          <a:p>
            <a:r>
              <a:rPr lang="en-US" altLang="ja-JP" sz="2000" dirty="0" smtClean="0"/>
              <a:t>Neural network</a:t>
            </a:r>
          </a:p>
          <a:p>
            <a:pPr marL="0" indent="0">
              <a:buNone/>
            </a:pPr>
            <a:r>
              <a:rPr lang="ja-JP" altLang="en-US" sz="2000" dirty="0" smtClean="0"/>
              <a:t>→</a:t>
            </a:r>
            <a:r>
              <a:rPr lang="en-US" altLang="ja-JP" sz="2000" dirty="0" smtClean="0"/>
              <a:t>Scopus</a:t>
            </a:r>
            <a:r>
              <a:rPr lang="ja-JP" altLang="en-US" sz="2000" dirty="0"/>
              <a:t>のコンピュータサイエンス</a:t>
            </a:r>
            <a:r>
              <a:rPr lang="ja-JP" altLang="en-US" sz="2000" dirty="0" smtClean="0"/>
              <a:t>のデータベースからの</a:t>
            </a:r>
            <a:r>
              <a:rPr lang="en-US" altLang="ja-JP" sz="2000" dirty="0" smtClean="0"/>
              <a:t>2007~2016</a:t>
            </a:r>
            <a:r>
              <a:rPr lang="ja-JP" altLang="en-US" sz="2000" dirty="0" smtClean="0"/>
              <a:t>年の</a:t>
            </a:r>
            <a:r>
              <a:rPr lang="ja-JP" altLang="en-US" sz="2000" dirty="0"/>
              <a:t>論文を取得</a:t>
            </a:r>
            <a:endParaRPr lang="en-US" sz="2000" dirty="0"/>
          </a:p>
        </p:txBody>
      </p:sp>
    </p:spTree>
    <p:extLst>
      <p:ext uri="{BB962C8B-B14F-4D97-AF65-F5344CB8AC3E}">
        <p14:creationId xmlns:p14="http://schemas.microsoft.com/office/powerpoint/2010/main" val="626992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実験条件</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2105595"/>
              </p:ext>
            </p:extLst>
          </p:nvPr>
        </p:nvGraphicFramePr>
        <p:xfrm>
          <a:off x="200125" y="980349"/>
          <a:ext cx="11567159" cy="5268051"/>
        </p:xfrm>
        <a:graphic>
          <a:graphicData uri="http://schemas.openxmlformats.org/drawingml/2006/table">
            <a:tbl>
              <a:tblPr firstRow="1" bandRow="1">
                <a:tableStyleId>{F2DE63D5-997A-4646-A377-4702673A728D}</a:tableStyleId>
              </a:tblPr>
              <a:tblGrid>
                <a:gridCol w="2398696"/>
                <a:gridCol w="3433011"/>
                <a:gridCol w="3930315"/>
                <a:gridCol w="1805137"/>
              </a:tblGrid>
              <a:tr h="391251">
                <a:tc>
                  <a:txBody>
                    <a:bodyPr/>
                    <a:lstStyle/>
                    <a:p>
                      <a:pPr algn="r"/>
                      <a:r>
                        <a:rPr lang="ja-JP" altLang="en-US" sz="1600" dirty="0" smtClean="0">
                          <a:solidFill>
                            <a:schemeClr val="tx1"/>
                          </a:solidFill>
                        </a:rPr>
                        <a:t>項目</a:t>
                      </a:r>
                      <a:endParaRPr lang="en-US" sz="1600" dirty="0">
                        <a:solidFill>
                          <a:schemeClr val="tx1"/>
                        </a:solidFill>
                      </a:endParaRPr>
                    </a:p>
                  </a:txBody>
                  <a:tcPr>
                    <a:solidFill>
                      <a:schemeClr val="bg1">
                        <a:lumMod val="85000"/>
                      </a:schemeClr>
                    </a:solidFill>
                  </a:tcPr>
                </a:tc>
                <a:tc>
                  <a:txBody>
                    <a:bodyPr/>
                    <a:lstStyle/>
                    <a:p>
                      <a:pPr algn="r"/>
                      <a:r>
                        <a:rPr lang="ja-JP" altLang="en-US" sz="1600" dirty="0" smtClean="0">
                          <a:solidFill>
                            <a:schemeClr val="tx1"/>
                          </a:solidFill>
                        </a:rPr>
                        <a:t>内容</a:t>
                      </a:r>
                      <a:endParaRPr lang="en-US" sz="1600" dirty="0">
                        <a:solidFill>
                          <a:schemeClr val="tx1"/>
                        </a:solidFill>
                      </a:endParaRPr>
                    </a:p>
                  </a:txBody>
                  <a:tcPr>
                    <a:solidFill>
                      <a:schemeClr val="bg1">
                        <a:lumMod val="85000"/>
                      </a:schemeClr>
                    </a:solidFill>
                  </a:tcPr>
                </a:tc>
                <a:tc>
                  <a:txBody>
                    <a:bodyPr/>
                    <a:lstStyle/>
                    <a:p>
                      <a:pPr algn="r"/>
                      <a:r>
                        <a:rPr lang="en-US" sz="1600" dirty="0" smtClean="0">
                          <a:solidFill>
                            <a:schemeClr val="tx1"/>
                          </a:solidFill>
                        </a:rPr>
                        <a:t>Sustainability, Service science, Solar cell</a:t>
                      </a:r>
                      <a:endParaRPr lang="en-US" sz="1600" dirty="0">
                        <a:solidFill>
                          <a:schemeClr val="tx1"/>
                        </a:solidFill>
                      </a:endParaRPr>
                    </a:p>
                  </a:txBody>
                  <a:tcPr>
                    <a:solidFill>
                      <a:schemeClr val="bg1">
                        <a:lumMod val="85000"/>
                      </a:schemeClr>
                    </a:solidFill>
                  </a:tcPr>
                </a:tc>
                <a:tc>
                  <a:txBody>
                    <a:bodyPr/>
                    <a:lstStyle/>
                    <a:p>
                      <a:pPr algn="r"/>
                      <a:r>
                        <a:rPr lang="en-US" sz="1600" dirty="0" smtClean="0">
                          <a:solidFill>
                            <a:schemeClr val="tx1"/>
                          </a:solidFill>
                        </a:rPr>
                        <a:t>Neural network</a:t>
                      </a:r>
                      <a:endParaRPr lang="en-US" sz="1600" dirty="0">
                        <a:solidFill>
                          <a:schemeClr val="tx1"/>
                        </a:solidFill>
                      </a:endParaRPr>
                    </a:p>
                  </a:txBody>
                  <a:tcPr>
                    <a:solidFill>
                      <a:schemeClr val="bg1">
                        <a:lumMod val="85000"/>
                      </a:schemeClr>
                    </a:solidFill>
                  </a:tcPr>
                </a:tc>
              </a:tr>
              <a:tr h="391251">
                <a:tc>
                  <a:txBody>
                    <a:bodyPr/>
                    <a:lstStyle/>
                    <a:p>
                      <a:pPr algn="r"/>
                      <a:r>
                        <a:rPr lang="ja-JP" altLang="en-US" sz="2000" dirty="0" smtClean="0"/>
                        <a:t>クラスタリング</a:t>
                      </a:r>
                      <a:endParaRPr lang="en-US" sz="2000" dirty="0">
                        <a:solidFill>
                          <a:schemeClr val="tx1"/>
                        </a:solidFill>
                      </a:endParaRPr>
                    </a:p>
                  </a:txBody>
                  <a:tcPr/>
                </a:tc>
                <a:tc>
                  <a:txBody>
                    <a:bodyPr/>
                    <a:lstStyle/>
                    <a:p>
                      <a:pPr algn="l"/>
                      <a:r>
                        <a:rPr lang="ja-JP" altLang="en-US" sz="2000" dirty="0" smtClean="0">
                          <a:solidFill>
                            <a:schemeClr val="tx1"/>
                          </a:solidFill>
                        </a:rPr>
                        <a:t>サブクラスタリングを行うクラスタの論文数</a:t>
                      </a:r>
                      <a:endParaRPr lang="en-US" altLang="ja-JP" sz="2000" dirty="0" smtClean="0">
                        <a:solidFill>
                          <a:schemeClr val="tx1"/>
                        </a:solidFill>
                      </a:endParaRPr>
                    </a:p>
                    <a:p>
                      <a:pPr algn="l"/>
                      <a:endParaRPr lang="en-US" sz="2000" dirty="0">
                        <a:solidFill>
                          <a:schemeClr val="tx1"/>
                        </a:solidFill>
                      </a:endParaRPr>
                    </a:p>
                  </a:txBody>
                  <a:tcPr/>
                </a:tc>
                <a:tc>
                  <a:txBody>
                    <a:bodyPr/>
                    <a:lstStyle/>
                    <a:p>
                      <a:pPr algn="r"/>
                      <a:r>
                        <a:rPr lang="en-US" sz="2000" dirty="0" smtClean="0">
                          <a:solidFill>
                            <a:schemeClr val="tx1"/>
                          </a:solidFill>
                        </a:rPr>
                        <a:t>1000</a:t>
                      </a:r>
                      <a:endParaRPr lang="en-US" sz="2000" dirty="0">
                        <a:solidFill>
                          <a:schemeClr val="tx1"/>
                        </a:solidFill>
                      </a:endParaRPr>
                    </a:p>
                  </a:txBody>
                  <a:tcPr/>
                </a:tc>
                <a:tc>
                  <a:txBody>
                    <a:bodyPr/>
                    <a:lstStyle/>
                    <a:p>
                      <a:pPr algn="r"/>
                      <a:r>
                        <a:rPr lang="en-US" sz="2000" dirty="0" smtClean="0">
                          <a:solidFill>
                            <a:schemeClr val="tx1"/>
                          </a:solidFill>
                        </a:rPr>
                        <a:t>1000</a:t>
                      </a:r>
                      <a:endParaRPr lang="en-US" sz="2000" dirty="0">
                        <a:solidFill>
                          <a:schemeClr val="tx1"/>
                        </a:solidFill>
                      </a:endParaRPr>
                    </a:p>
                  </a:txBody>
                  <a:tcPr/>
                </a:tc>
              </a:tr>
              <a:tr h="391251">
                <a:tc>
                  <a:txBody>
                    <a:bodyPr/>
                    <a:lstStyle/>
                    <a:p>
                      <a:pPr algn="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000" dirty="0" smtClean="0"/>
                        <a:t>サブクラスタの論文数</a:t>
                      </a:r>
                      <a:endParaRPr lang="en-US" sz="200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t>100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t>100</a:t>
                      </a:r>
                    </a:p>
                  </a:txBody>
                  <a:tcPr/>
                </a:tc>
              </a:tr>
              <a:tr h="391251">
                <a:tc>
                  <a:txBody>
                    <a:bodyPr/>
                    <a:lstStyle/>
                    <a:p>
                      <a:pPr algn="r"/>
                      <a:r>
                        <a:rPr lang="ja-JP" altLang="en-US" sz="2000" dirty="0" smtClean="0"/>
                        <a:t>因果関係推定</a:t>
                      </a:r>
                      <a:endParaRPr lang="en-US" sz="2000" dirty="0"/>
                    </a:p>
                  </a:txBody>
                  <a:tcPr/>
                </a:tc>
                <a:tc>
                  <a:txBody>
                    <a:bodyPr/>
                    <a:lstStyle/>
                    <a:p>
                      <a:pPr algn="l"/>
                      <a:r>
                        <a:rPr lang="ja-JP" altLang="en-US" sz="2000" dirty="0" smtClean="0"/>
                        <a:t>データの年数</a:t>
                      </a:r>
                      <a:endParaRPr lang="en-US" sz="2000" dirty="0"/>
                    </a:p>
                  </a:txBody>
                  <a:tcPr/>
                </a:tc>
                <a:tc>
                  <a:txBody>
                    <a:bodyPr/>
                    <a:lstStyle/>
                    <a:p>
                      <a:pPr algn="r"/>
                      <a:r>
                        <a:rPr lang="en-US" sz="2000" dirty="0" smtClean="0"/>
                        <a:t>20,</a:t>
                      </a:r>
                      <a:r>
                        <a:rPr lang="en-US" sz="2000" baseline="0" dirty="0" smtClean="0"/>
                        <a:t> 10, 5</a:t>
                      </a:r>
                      <a:endParaRPr lang="en-US" sz="2000" dirty="0"/>
                    </a:p>
                  </a:txBody>
                  <a:tcPr/>
                </a:tc>
                <a:tc>
                  <a:txBody>
                    <a:bodyPr/>
                    <a:lstStyle/>
                    <a:p>
                      <a:pPr algn="r"/>
                      <a:r>
                        <a:rPr lang="en-US" sz="2000" dirty="0" smtClean="0"/>
                        <a:t>10, 5</a:t>
                      </a:r>
                      <a:endParaRPr lang="en-US" sz="2000" dirty="0"/>
                    </a:p>
                  </a:txBody>
                  <a:tcPr/>
                </a:tc>
              </a:tr>
              <a:tr h="391251">
                <a:tc>
                  <a:txBody>
                    <a:bodyPr/>
                    <a:lstStyle/>
                    <a:p>
                      <a:pPr algn="r"/>
                      <a:endParaRPr lang="en-US" sz="2000" dirty="0"/>
                    </a:p>
                  </a:txBody>
                  <a:tcPr/>
                </a:tc>
                <a:tc>
                  <a:txBody>
                    <a:bodyPr/>
                    <a:lstStyle/>
                    <a:p>
                      <a:pPr algn="l"/>
                      <a:r>
                        <a:rPr lang="ja-JP" altLang="en-US" sz="2000" dirty="0" smtClean="0"/>
                        <a:t>遅延エンベディング</a:t>
                      </a:r>
                      <a:endParaRPr lang="en-US" altLang="ja-JP" sz="2000" dirty="0" smtClean="0"/>
                    </a:p>
                    <a:p>
                      <a:pPr algn="l"/>
                      <a:r>
                        <a:rPr lang="en-US" altLang="ja-JP" sz="2000" dirty="0" smtClean="0"/>
                        <a:t>(</a:t>
                      </a:r>
                      <a:r>
                        <a:rPr lang="ja-JP" altLang="en-US" sz="2000" dirty="0" smtClean="0"/>
                        <a:t>どこまで時系列をずらすか</a:t>
                      </a:r>
                      <a:r>
                        <a:rPr lang="en-US" altLang="ja-JP" sz="2000" dirty="0" smtClean="0"/>
                        <a:t>)</a:t>
                      </a:r>
                    </a:p>
                  </a:txBody>
                  <a:tcPr/>
                </a:tc>
                <a:tc>
                  <a:txBody>
                    <a:bodyPr/>
                    <a:lstStyle/>
                    <a:p>
                      <a:pPr algn="r"/>
                      <a:r>
                        <a:rPr lang="en-US" altLang="ja-JP" sz="2000" dirty="0" smtClean="0"/>
                        <a:t>3</a:t>
                      </a:r>
                    </a:p>
                  </a:txBody>
                  <a:tcPr/>
                </a:tc>
                <a:tc>
                  <a:txBody>
                    <a:bodyPr/>
                    <a:lstStyle/>
                    <a:p>
                      <a:pPr algn="r"/>
                      <a:r>
                        <a:rPr lang="en-US" altLang="ja-JP" sz="2000" dirty="0" smtClean="0"/>
                        <a:t>3</a:t>
                      </a:r>
                    </a:p>
                  </a:txBody>
                  <a:tcPr/>
                </a:tc>
              </a:tr>
              <a:tr h="391251">
                <a:tc>
                  <a:txBody>
                    <a:bodyPr/>
                    <a:lstStyle/>
                    <a:p>
                      <a:pPr algn="r"/>
                      <a:r>
                        <a:rPr lang="ja-JP" altLang="en-US" sz="2000" dirty="0" smtClean="0"/>
                        <a:t>意味的な関係推定</a:t>
                      </a:r>
                      <a:endParaRPr lang="en-US" sz="2000" dirty="0"/>
                    </a:p>
                  </a:txBody>
                  <a:tcPr/>
                </a:tc>
                <a:tc>
                  <a:txBody>
                    <a:bodyPr/>
                    <a:lstStyle/>
                    <a:p>
                      <a:pPr algn="l"/>
                      <a:r>
                        <a:rPr lang="ja-JP" altLang="en-US" sz="2000" dirty="0" smtClean="0"/>
                        <a:t>前期間</a:t>
                      </a:r>
                      <a:r>
                        <a:rPr lang="en-US" altLang="ja-JP" sz="2000" dirty="0" smtClean="0"/>
                        <a:t>(</a:t>
                      </a:r>
                      <a:r>
                        <a:rPr lang="en-US" altLang="ja-JP" sz="2000" i="1" dirty="0" smtClean="0"/>
                        <a:t>t</a:t>
                      </a:r>
                      <a:r>
                        <a:rPr lang="en-US" altLang="ja-JP" sz="2000" dirty="0" smtClean="0"/>
                        <a:t>)</a:t>
                      </a:r>
                      <a:endParaRPr lang="en-US" sz="2000" dirty="0"/>
                    </a:p>
                  </a:txBody>
                  <a:tcPr/>
                </a:tc>
                <a:tc>
                  <a:txBody>
                    <a:bodyPr/>
                    <a:lstStyle/>
                    <a:p>
                      <a:pPr algn="r"/>
                      <a:r>
                        <a:rPr lang="en-US" sz="2000" dirty="0" smtClean="0"/>
                        <a:t>1991~2000</a:t>
                      </a:r>
                      <a:endParaRPr lang="en-US" sz="2000" dirty="0"/>
                    </a:p>
                  </a:txBody>
                  <a:tcPr/>
                </a:tc>
                <a:tc>
                  <a:txBody>
                    <a:bodyPr/>
                    <a:lstStyle/>
                    <a:p>
                      <a:pPr algn="r"/>
                      <a:r>
                        <a:rPr lang="en-US" sz="2000" dirty="0" smtClean="0"/>
                        <a:t>2007~2011</a:t>
                      </a:r>
                      <a:endParaRPr lang="en-US" sz="2000" dirty="0"/>
                    </a:p>
                  </a:txBody>
                  <a:tcPr/>
                </a:tc>
              </a:tr>
              <a:tr h="391251">
                <a:tc>
                  <a:txBody>
                    <a:bodyPr/>
                    <a:lstStyle/>
                    <a:p>
                      <a:pPr algn="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000" dirty="0" smtClean="0"/>
                        <a:t>後期間</a:t>
                      </a:r>
                      <a:r>
                        <a:rPr lang="en-US" altLang="ja-JP" sz="2000" dirty="0" smtClean="0"/>
                        <a:t>(</a:t>
                      </a:r>
                      <a:r>
                        <a:rPr lang="en-US" altLang="ja-JP" sz="2000" i="1" dirty="0" smtClean="0"/>
                        <a:t>t’</a:t>
                      </a:r>
                      <a:r>
                        <a:rPr lang="en-US" altLang="ja-JP" sz="2000" dirty="0" smtClean="0"/>
                        <a:t>)</a:t>
                      </a:r>
                      <a:endParaRPr lang="en-US" sz="200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t>2001~2010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t>2012~2016</a:t>
                      </a:r>
                    </a:p>
                  </a:txBody>
                  <a:tcPr/>
                </a:tc>
              </a:tr>
              <a:tr h="391251">
                <a:tc>
                  <a:txBody>
                    <a:bodyPr/>
                    <a:lstStyle/>
                    <a:p>
                      <a:pPr algn="r"/>
                      <a:endParaRPr lang="en-US" sz="2000" dirty="0"/>
                    </a:p>
                  </a:txBody>
                  <a:tcPr/>
                </a:tc>
                <a:tc>
                  <a:txBody>
                    <a:bodyPr/>
                    <a:lstStyle/>
                    <a:p>
                      <a:pPr algn="l"/>
                      <a:r>
                        <a:rPr lang="ja-JP" altLang="en-US" sz="2000" dirty="0" smtClean="0"/>
                        <a:t>引用</a:t>
                      </a:r>
                      <a:endParaRPr lang="en-US" sz="2000" dirty="0"/>
                    </a:p>
                  </a:txBody>
                  <a:tcPr/>
                </a:tc>
                <a:tc>
                  <a:txBody>
                    <a:bodyPr/>
                    <a:lstStyle/>
                    <a:p>
                      <a:pPr algn="r"/>
                      <a:r>
                        <a:rPr lang="en-US" sz="2000" dirty="0" smtClean="0"/>
                        <a:t>0.001</a:t>
                      </a:r>
                      <a:endParaRPr lang="en-US" sz="2000" dirty="0"/>
                    </a:p>
                  </a:txBody>
                  <a:tcPr/>
                </a:tc>
                <a:tc>
                  <a:txBody>
                    <a:bodyPr/>
                    <a:lstStyle/>
                    <a:p>
                      <a:pPr algn="r"/>
                      <a:r>
                        <a:rPr lang="en-US" sz="2000" dirty="0" smtClean="0"/>
                        <a:t>0.001</a:t>
                      </a:r>
                      <a:endParaRPr lang="en-US" sz="2000" dirty="0"/>
                    </a:p>
                  </a:txBody>
                  <a:tcPr/>
                </a:tc>
              </a:tr>
              <a:tr h="391251">
                <a:tc>
                  <a:txBody>
                    <a:bodyPr/>
                    <a:lstStyle/>
                    <a:p>
                      <a:pPr algn="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000" dirty="0" smtClean="0"/>
                        <a:t>特徴語</a:t>
                      </a:r>
                      <a:endParaRPr lang="en-US" sz="2800" dirty="0" smtClean="0"/>
                    </a:p>
                  </a:txBody>
                  <a:tcPr/>
                </a:tc>
                <a:tc>
                  <a:txBody>
                    <a:bodyPr/>
                    <a:lstStyle/>
                    <a:p>
                      <a:pPr algn="r"/>
                      <a:r>
                        <a:rPr lang="en-US" sz="2000" dirty="0" smtClean="0"/>
                        <a:t>0.01</a:t>
                      </a:r>
                      <a:endParaRPr lang="en-US" sz="2000" dirty="0"/>
                    </a:p>
                  </a:txBody>
                  <a:tcPr/>
                </a:tc>
                <a:tc>
                  <a:txBody>
                    <a:bodyPr/>
                    <a:lstStyle/>
                    <a:p>
                      <a:pPr algn="r"/>
                      <a:r>
                        <a:rPr lang="en-US" sz="2000" dirty="0" smtClean="0"/>
                        <a:t>0.01</a:t>
                      </a:r>
                      <a:endParaRPr lang="en-US" sz="2000" dirty="0"/>
                    </a:p>
                  </a:txBody>
                  <a:tcPr/>
                </a:tc>
              </a:tr>
              <a:tr h="391251">
                <a:tc>
                  <a:txBody>
                    <a:bodyPr/>
                    <a:lstStyle/>
                    <a:p>
                      <a:pPr algn="r"/>
                      <a:endParaRPr lang="en-US" sz="2000" dirty="0"/>
                    </a:p>
                  </a:txBody>
                  <a:tcPr/>
                </a:tc>
                <a:tc>
                  <a:txBody>
                    <a:bodyPr/>
                    <a:lstStyle/>
                    <a:p>
                      <a:pPr algn="l"/>
                      <a:r>
                        <a:rPr lang="ja-JP" altLang="en-US" sz="2000" dirty="0" smtClean="0"/>
                        <a:t>著者</a:t>
                      </a:r>
                      <a:endParaRPr lang="en-US" sz="2000" dirty="0"/>
                    </a:p>
                  </a:txBody>
                  <a:tcPr/>
                </a:tc>
                <a:tc>
                  <a:txBody>
                    <a:bodyPr/>
                    <a:lstStyle/>
                    <a:p>
                      <a:pPr algn="r"/>
                      <a:r>
                        <a:rPr lang="en-US" sz="2000" dirty="0" smtClean="0"/>
                        <a:t>0.0003</a:t>
                      </a:r>
                      <a:endParaRPr lang="en-US" sz="2000" dirty="0"/>
                    </a:p>
                  </a:txBody>
                  <a:tcPr/>
                </a:tc>
                <a:tc>
                  <a:txBody>
                    <a:bodyPr/>
                    <a:lstStyle/>
                    <a:p>
                      <a:pPr algn="r"/>
                      <a:r>
                        <a:rPr lang="en-US" sz="2000" dirty="0" smtClean="0"/>
                        <a:t>0.0003</a:t>
                      </a:r>
                      <a:endParaRPr lang="en-US" sz="2000" dirty="0"/>
                    </a:p>
                  </a:txBody>
                  <a:tcPr/>
                </a:tc>
              </a:tr>
              <a:tr h="391251">
                <a:tc>
                  <a:txBody>
                    <a:bodyPr/>
                    <a:lstStyle/>
                    <a:p>
                      <a:pPr algn="r"/>
                      <a:endParaRPr lang="en-US" sz="2000" dirty="0"/>
                    </a:p>
                  </a:txBody>
                  <a:tcPr/>
                </a:tc>
                <a:tc>
                  <a:txBody>
                    <a:bodyPr/>
                    <a:lstStyle/>
                    <a:p>
                      <a:pPr algn="l"/>
                      <a:r>
                        <a:rPr lang="ja-JP" altLang="en-US" sz="2000" dirty="0" smtClean="0"/>
                        <a:t>関心増加</a:t>
                      </a:r>
                      <a:r>
                        <a:rPr lang="en-US" altLang="ja-JP" sz="2000" dirty="0" smtClean="0"/>
                        <a:t>(α)</a:t>
                      </a:r>
                      <a:endParaRPr lang="en-US" sz="2000" dirty="0"/>
                    </a:p>
                  </a:txBody>
                  <a:tcPr/>
                </a:tc>
                <a:tc>
                  <a:txBody>
                    <a:bodyPr/>
                    <a:lstStyle/>
                    <a:p>
                      <a:pPr algn="r"/>
                      <a:r>
                        <a:rPr lang="en-US" sz="2000" dirty="0" smtClean="0"/>
                        <a:t>5</a:t>
                      </a:r>
                      <a:endParaRPr lang="en-US" sz="2000" dirty="0"/>
                    </a:p>
                  </a:txBody>
                  <a:tcPr/>
                </a:tc>
                <a:tc>
                  <a:txBody>
                    <a:bodyPr/>
                    <a:lstStyle/>
                    <a:p>
                      <a:pPr algn="r"/>
                      <a:r>
                        <a:rPr lang="en-US" sz="2000" dirty="0" smtClean="0"/>
                        <a:t>5</a:t>
                      </a:r>
                      <a:endParaRPr lang="en-US" sz="2000" dirty="0"/>
                    </a:p>
                  </a:txBody>
                  <a:tcPr/>
                </a:tc>
              </a:tr>
            </a:tbl>
          </a:graphicData>
        </a:graphic>
      </p:graphicFrame>
    </p:spTree>
    <p:extLst>
      <p:ext uri="{BB962C8B-B14F-4D97-AF65-F5344CB8AC3E}">
        <p14:creationId xmlns:p14="http://schemas.microsoft.com/office/powerpoint/2010/main" val="1741492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実験結果</a:t>
            </a:r>
            <a:endParaRPr lang="en-US" dirty="0"/>
          </a:p>
        </p:txBody>
      </p:sp>
      <p:sp>
        <p:nvSpPr>
          <p:cNvPr id="14" name="Content Placeholder 5"/>
          <p:cNvSpPr>
            <a:spLocks noGrp="1"/>
          </p:cNvSpPr>
          <p:nvPr>
            <p:ph idx="1"/>
          </p:nvPr>
        </p:nvSpPr>
        <p:spPr>
          <a:xfrm>
            <a:off x="312420" y="1812756"/>
            <a:ext cx="11567160" cy="4812633"/>
          </a:xfrm>
          <a:ln>
            <a:noFill/>
          </a:ln>
        </p:spPr>
        <p:txBody>
          <a:bodyPr anchor="t">
            <a:noAutofit/>
          </a:bodyPr>
          <a:lstStyle/>
          <a:p>
            <a:pPr>
              <a:buFont typeface="Wingdings" charset="2"/>
              <a:buChar char="Ø"/>
            </a:pPr>
            <a:r>
              <a:rPr lang="ja-JP" altLang="en-US" sz="2400" dirty="0" smtClean="0"/>
              <a:t>単語の分散表現</a:t>
            </a:r>
            <a:endParaRPr lang="en-US" altLang="ja-JP" sz="2400" dirty="0" smtClean="0"/>
          </a:p>
          <a:p>
            <a:pPr lvl="1">
              <a:buFont typeface="Wingdings" charset="2"/>
              <a:buChar char="Ø"/>
            </a:pPr>
            <a:r>
              <a:rPr lang="ja-JP" altLang="en-US" dirty="0" smtClean="0"/>
              <a:t>株価予測や会社の倒産予測などの分野との間で関心が移行：実際に単語の分散表現を応用した分野であった</a:t>
            </a:r>
            <a:endParaRPr lang="en-US" altLang="ja-JP" dirty="0" smtClean="0"/>
          </a:p>
          <a:p>
            <a:pPr lvl="1">
              <a:buFont typeface="Wingdings" charset="2"/>
              <a:buChar char="Ø"/>
            </a:pPr>
            <a:r>
              <a:rPr lang="ja-JP" altLang="en-US" dirty="0" smtClean="0"/>
              <a:t>テキスト生成や音声のテキスト変換：単語の分散表現を発展させたような分野</a:t>
            </a:r>
            <a:endParaRPr lang="en-US" altLang="ja-JP" dirty="0"/>
          </a:p>
          <a:p>
            <a:pPr lvl="1">
              <a:buFont typeface="Wingdings" charset="2"/>
              <a:buChar char="Ø"/>
            </a:pPr>
            <a:endParaRPr lang="en-US" altLang="ja-JP" dirty="0" smtClean="0"/>
          </a:p>
          <a:p>
            <a:pPr>
              <a:buFont typeface="Wingdings" charset="2"/>
              <a:buChar char="Ø"/>
            </a:pPr>
            <a:r>
              <a:rPr lang="ja-JP" altLang="en-US" sz="2400" dirty="0" smtClean="0"/>
              <a:t>その他の関係性</a:t>
            </a:r>
            <a:endParaRPr lang="en-US" altLang="ja-JP" sz="2000" dirty="0"/>
          </a:p>
          <a:p>
            <a:pPr lvl="1">
              <a:buFont typeface="Wingdings" charset="2"/>
              <a:buChar char="Ø"/>
            </a:pPr>
            <a:r>
              <a:rPr lang="en-US" altLang="ja-JP" sz="2000" dirty="0" smtClean="0"/>
              <a:t>RBM(</a:t>
            </a:r>
            <a:r>
              <a:rPr lang="ja-JP" altLang="en-US" sz="2000" dirty="0" smtClean="0"/>
              <a:t>ディープニューラルネットワークの基礎的な部分</a:t>
            </a:r>
            <a:r>
              <a:rPr lang="en-US" altLang="ja-JP" sz="2000" dirty="0" smtClean="0"/>
              <a:t>)</a:t>
            </a:r>
            <a:r>
              <a:rPr lang="ja-JP" altLang="en-US" sz="2000" dirty="0" smtClean="0"/>
              <a:t>への関心移行：ニューラルネットワークのニューロンに関連する分野からの発展（代替）が見られた</a:t>
            </a:r>
            <a:endParaRPr lang="en-US" altLang="ja-JP" sz="2000" dirty="0" smtClean="0"/>
          </a:p>
          <a:p>
            <a:pPr lvl="1">
              <a:buFont typeface="Wingdings" charset="2"/>
              <a:buChar char="Ø"/>
            </a:pPr>
            <a:r>
              <a:rPr lang="en-US" altLang="ja-JP" sz="2000" dirty="0" smtClean="0"/>
              <a:t>RBM</a:t>
            </a:r>
            <a:r>
              <a:rPr lang="ja-JP" altLang="en-US" sz="2000" dirty="0" smtClean="0"/>
              <a:t>からの関心移行：音声認識分野などへのディープニューラルネットワーク技術の応用やドロップアウトのような技術の発展を捉えることができた</a:t>
            </a:r>
            <a:endParaRPr lang="en-US" altLang="ja-JP" sz="2000" dirty="0" smtClean="0"/>
          </a:p>
        </p:txBody>
      </p:sp>
      <p:sp>
        <p:nvSpPr>
          <p:cNvPr id="5"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altLang="ja-JP" sz="2000" dirty="0" smtClean="0"/>
              <a:t>Neural network</a:t>
            </a:r>
            <a:r>
              <a:rPr lang="ja-JP" altLang="en-US" sz="2000" dirty="0" smtClean="0"/>
              <a:t>のデータセットにおいては、定性的に評価を行った分野間の意味的な影響については具体的には次のような関係が推定・評価された。</a:t>
            </a:r>
            <a:endParaRPr lang="en-US" altLang="ja-JP" sz="2000" dirty="0" smtClean="0"/>
          </a:p>
        </p:txBody>
      </p:sp>
    </p:spTree>
    <p:extLst>
      <p:ext uri="{BB962C8B-B14F-4D97-AF65-F5344CB8AC3E}">
        <p14:creationId xmlns:p14="http://schemas.microsoft.com/office/powerpoint/2010/main" val="9794114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138786875"/>
              </p:ext>
            </p:extLst>
          </p:nvPr>
        </p:nvGraphicFramePr>
        <p:xfrm>
          <a:off x="6720718" y="214325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ja-JP" altLang="en-US" dirty="0" smtClean="0"/>
              <a:t>因果関係推定に関する考察</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因果性を表す値</a:t>
            </a:r>
            <a:r>
              <a:rPr lang="en-US" altLang="ja-JP" sz="2000" dirty="0" smtClean="0"/>
              <a:t>C</a:t>
            </a:r>
            <a:r>
              <a:rPr lang="en-US" altLang="ja-JP" sz="1400" dirty="0" smtClean="0"/>
              <a:t>NPMR</a:t>
            </a:r>
            <a:r>
              <a:rPr lang="ja-JP" altLang="en-US" sz="2000" dirty="0" smtClean="0"/>
              <a:t>は、分野間で生じている影響の大きさを表す指標として用いるのが望ましい。データセットや目的に合わせて値を変化することでより効率的な分析を行うことが可能となる。</a:t>
            </a:r>
            <a:endParaRPr lang="en-US" altLang="ja-JP" sz="2000" dirty="0" smtClean="0"/>
          </a:p>
        </p:txBody>
      </p:sp>
      <p:graphicFrame>
        <p:nvGraphicFramePr>
          <p:cNvPr id="42" name="Table 41"/>
          <p:cNvGraphicFramePr>
            <a:graphicFrameLocks noGrp="1"/>
          </p:cNvGraphicFramePr>
          <p:nvPr>
            <p:extLst>
              <p:ext uri="{D42A27DB-BD31-4B8C-83A1-F6EECF244321}">
                <p14:modId xmlns:p14="http://schemas.microsoft.com/office/powerpoint/2010/main" val="1076560646"/>
              </p:ext>
            </p:extLst>
          </p:nvPr>
        </p:nvGraphicFramePr>
        <p:xfrm>
          <a:off x="312419" y="5230017"/>
          <a:ext cx="11567160" cy="1508760"/>
        </p:xfrm>
        <a:graphic>
          <a:graphicData uri="http://schemas.openxmlformats.org/drawingml/2006/table">
            <a:tbl>
              <a:tblPr firstRow="1" bandRow="1">
                <a:tableStyleId>{F2DE63D5-997A-4646-A377-4702673A728D}</a:tableStyleId>
              </a:tblPr>
              <a:tblGrid>
                <a:gridCol w="4341468"/>
                <a:gridCol w="4026089"/>
                <a:gridCol w="1091821"/>
                <a:gridCol w="2107782"/>
              </a:tblGrid>
              <a:tr h="370840">
                <a:tc>
                  <a:txBody>
                    <a:bodyPr/>
                    <a:lstStyle/>
                    <a:p>
                      <a:r>
                        <a:rPr lang="ja-JP" altLang="en-US" sz="1800" dirty="0" smtClean="0">
                          <a:solidFill>
                            <a:schemeClr val="tx1"/>
                          </a:solidFill>
                        </a:rPr>
                        <a:t>影響を与える分野</a:t>
                      </a:r>
                      <a:r>
                        <a:rPr lang="en-US" altLang="ja-JP" sz="1800" dirty="0" smtClean="0">
                          <a:solidFill>
                            <a:schemeClr val="tx1"/>
                          </a:solidFill>
                        </a:rPr>
                        <a:t>(</a:t>
                      </a:r>
                      <a:r>
                        <a:rPr lang="en-US" altLang="ja-JP" i="1" dirty="0" err="1" smtClean="0">
                          <a:solidFill>
                            <a:schemeClr val="tx1"/>
                          </a:solidFill>
                        </a:rPr>
                        <a:t>C</a:t>
                      </a:r>
                      <a:r>
                        <a:rPr lang="en-US" altLang="ja-JP" sz="1600" i="1" dirty="0" err="1" smtClean="0">
                          <a:solidFill>
                            <a:schemeClr val="tx1"/>
                          </a:solidFill>
                        </a:rPr>
                        <a:t>ca</a:t>
                      </a:r>
                      <a:r>
                        <a:rPr lang="en-US" altLang="ja-JP" sz="1800" dirty="0" smtClean="0">
                          <a:solidFill>
                            <a:schemeClr val="tx1"/>
                          </a:solidFill>
                        </a:rPr>
                        <a:t>)</a:t>
                      </a:r>
                      <a:endParaRPr lang="en-US" dirty="0">
                        <a:solidFill>
                          <a:schemeClr val="tx1"/>
                        </a:solidFill>
                      </a:endParaRPr>
                    </a:p>
                  </a:txBody>
                  <a:tcPr>
                    <a:solidFill>
                      <a:schemeClr val="bg1">
                        <a:lumMod val="85000"/>
                      </a:schemeClr>
                    </a:solidFill>
                  </a:tcPr>
                </a:tc>
                <a:tc>
                  <a:txBody>
                    <a:bodyPr/>
                    <a:lstStyle/>
                    <a:p>
                      <a:r>
                        <a:rPr lang="ja-JP" altLang="en-US" sz="1800" dirty="0" smtClean="0">
                          <a:solidFill>
                            <a:schemeClr val="tx1"/>
                          </a:solidFill>
                        </a:rPr>
                        <a:t>影響を受ける分野</a:t>
                      </a:r>
                      <a:r>
                        <a:rPr lang="en-US" altLang="ja-JP" sz="1800" dirty="0" smtClean="0">
                          <a:solidFill>
                            <a:schemeClr val="tx1"/>
                          </a:solidFill>
                        </a:rPr>
                        <a:t>(</a:t>
                      </a:r>
                      <a:r>
                        <a:rPr lang="en-US" altLang="ja-JP" i="1" dirty="0" err="1" smtClean="0">
                          <a:solidFill>
                            <a:schemeClr val="tx1"/>
                          </a:solidFill>
                        </a:rPr>
                        <a:t>C</a:t>
                      </a:r>
                      <a:r>
                        <a:rPr lang="en-US" altLang="ja-JP" sz="1600" i="1" dirty="0" err="1" smtClean="0">
                          <a:solidFill>
                            <a:schemeClr val="tx1"/>
                          </a:solidFill>
                        </a:rPr>
                        <a:t>ef</a:t>
                      </a:r>
                      <a:r>
                        <a:rPr lang="en-US" altLang="ja-JP" sz="1800" dirty="0" smtClean="0">
                          <a:solidFill>
                            <a:schemeClr val="tx1"/>
                          </a:solidFill>
                        </a:rPr>
                        <a:t>)</a:t>
                      </a:r>
                      <a:endParaRPr lang="en-US" dirty="0">
                        <a:solidFill>
                          <a:schemeClr val="tx1"/>
                        </a:solidFill>
                      </a:endParaRPr>
                    </a:p>
                  </a:txBody>
                  <a:tcPr>
                    <a:solidFill>
                      <a:schemeClr val="bg1">
                        <a:lumMod val="85000"/>
                      </a:schemeClr>
                    </a:solidFill>
                  </a:tcPr>
                </a:tc>
                <a:tc>
                  <a:txBody>
                    <a:bodyPr/>
                    <a:lstStyle/>
                    <a:p>
                      <a:r>
                        <a:rPr lang="en-US" altLang="ja-JP" sz="2000" dirty="0" smtClean="0">
                          <a:solidFill>
                            <a:schemeClr val="tx1"/>
                          </a:solidFill>
                        </a:rPr>
                        <a:t>C</a:t>
                      </a:r>
                      <a:r>
                        <a:rPr lang="en-US" altLang="ja-JP" sz="1400" dirty="0" smtClean="0">
                          <a:solidFill>
                            <a:schemeClr val="tx1"/>
                          </a:solidFill>
                        </a:rPr>
                        <a:t>NPMR</a:t>
                      </a:r>
                      <a:r>
                        <a:rPr lang="en-US" altLang="ja-JP" dirty="0" smtClean="0">
                          <a:solidFill>
                            <a:schemeClr val="tx1"/>
                          </a:solidFill>
                        </a:rPr>
                        <a:t> </a:t>
                      </a:r>
                      <a:endParaRPr lang="en-US" dirty="0">
                        <a:solidFill>
                          <a:schemeClr val="tx1"/>
                        </a:solidFill>
                      </a:endParaRPr>
                    </a:p>
                  </a:txBody>
                  <a:tcPr>
                    <a:solidFill>
                      <a:schemeClr val="bg1">
                        <a:lumMod val="85000"/>
                      </a:schemeClr>
                    </a:solidFill>
                  </a:tcPr>
                </a:tc>
                <a:tc>
                  <a:txBody>
                    <a:bodyPr/>
                    <a:lstStyle/>
                    <a:p>
                      <a:r>
                        <a:rPr lang="ja-JP" altLang="en-US" dirty="0" smtClean="0">
                          <a:solidFill>
                            <a:schemeClr val="tx1"/>
                          </a:solidFill>
                        </a:rPr>
                        <a:t>関係性</a:t>
                      </a:r>
                      <a:endParaRPr lang="en-US" dirty="0">
                        <a:solidFill>
                          <a:schemeClr val="tx1"/>
                        </a:solidFill>
                      </a:endParaRPr>
                    </a:p>
                  </a:txBody>
                  <a:tcPr>
                    <a:solidFill>
                      <a:schemeClr val="bg1">
                        <a:lumMod val="85000"/>
                      </a:schemeClr>
                    </a:solidFill>
                  </a:tcPr>
                </a:tc>
              </a:tr>
              <a:tr h="370840">
                <a:tc>
                  <a:txBody>
                    <a:bodyPr/>
                    <a:lstStyle/>
                    <a:p>
                      <a:r>
                        <a:rPr lang="en-US" dirty="0" smtClean="0"/>
                        <a:t>RBM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スパイキング</a:t>
                      </a:r>
                      <a:r>
                        <a:rPr lang="en-US" altLang="ja-JP" dirty="0" smtClean="0"/>
                        <a:t>NN</a:t>
                      </a:r>
                      <a:r>
                        <a:rPr lang="ja-JP" altLang="en-US" dirty="0" smtClean="0"/>
                        <a:t>のニューロン</a:t>
                      </a:r>
                      <a:endParaRPr lang="en-US" dirty="0" smtClean="0"/>
                    </a:p>
                  </a:txBody>
                  <a:tcPr/>
                </a:tc>
                <a:tc>
                  <a:txBody>
                    <a:bodyPr/>
                    <a:lstStyle/>
                    <a:p>
                      <a:r>
                        <a:rPr lang="en-US" dirty="0" smtClean="0"/>
                        <a:t>0.00734</a:t>
                      </a:r>
                      <a:endParaRPr lang="en-US" dirty="0"/>
                    </a:p>
                  </a:txBody>
                  <a:tcPr/>
                </a:tc>
                <a:tc>
                  <a:txBody>
                    <a:bodyPr/>
                    <a:lstStyle/>
                    <a:p>
                      <a:r>
                        <a:rPr lang="ja-JP" altLang="en-US" b="1" dirty="0" smtClean="0">
                          <a:solidFill>
                            <a:srgbClr val="FF0000"/>
                          </a:solidFill>
                        </a:rPr>
                        <a:t>強い代替</a:t>
                      </a:r>
                      <a:endParaRPr lang="en-US" b="1" dirty="0">
                        <a:solidFill>
                          <a:srgbClr val="FF0000"/>
                        </a:solidFill>
                      </a:endParaRPr>
                    </a:p>
                  </a:txBody>
                  <a:tcPr/>
                </a:tc>
              </a:tr>
              <a:tr h="370840">
                <a:tc>
                  <a:txBody>
                    <a:bodyPr/>
                    <a:lstStyle/>
                    <a:p>
                      <a:r>
                        <a:rPr lang="en-US" altLang="ja-JP" dirty="0" smtClean="0"/>
                        <a:t>RBM</a:t>
                      </a:r>
                      <a:endParaRPr lang="en-US" dirty="0"/>
                    </a:p>
                  </a:txBody>
                  <a:tcPr/>
                </a:tc>
                <a:tc>
                  <a:txBody>
                    <a:bodyPr/>
                    <a:lstStyle/>
                    <a:p>
                      <a:r>
                        <a:rPr lang="ja-JP" altLang="en-US" smtClean="0"/>
                        <a:t>音声認識</a:t>
                      </a:r>
                      <a:endParaRPr lang="en-US" dirty="0"/>
                    </a:p>
                  </a:txBody>
                  <a:tcPr/>
                </a:tc>
                <a:tc>
                  <a:txBody>
                    <a:bodyPr/>
                    <a:lstStyle/>
                    <a:p>
                      <a:r>
                        <a:rPr lang="en-US" dirty="0" smtClean="0"/>
                        <a:t>0.00282</a:t>
                      </a:r>
                      <a:endParaRPr lang="en-US" dirty="0"/>
                    </a:p>
                  </a:txBody>
                  <a:tcPr/>
                </a:tc>
                <a:tc>
                  <a:txBody>
                    <a:bodyPr/>
                    <a:lstStyle/>
                    <a:p>
                      <a:r>
                        <a:rPr lang="ja-JP" altLang="en-US" b="1" dirty="0" smtClean="0">
                          <a:solidFill>
                            <a:srgbClr val="FF0000"/>
                          </a:solidFill>
                        </a:rPr>
                        <a:t>分野の応用・発展</a:t>
                      </a:r>
                      <a:endParaRPr lang="en-US" b="1" dirty="0">
                        <a:solidFill>
                          <a:srgbClr val="FF0000"/>
                        </a:solidFill>
                      </a:endParaRPr>
                    </a:p>
                  </a:txBody>
                  <a:tcPr/>
                </a:tc>
              </a:tr>
              <a:tr h="370840">
                <a:tc>
                  <a:txBody>
                    <a:bodyPr/>
                    <a:lstStyle/>
                    <a:p>
                      <a:r>
                        <a:rPr lang="ja-JP" altLang="en-US" dirty="0" smtClean="0"/>
                        <a:t>単語の分散表現</a:t>
                      </a:r>
                      <a:endParaRPr lang="en-US" dirty="0"/>
                    </a:p>
                  </a:txBody>
                  <a:tcPr/>
                </a:tc>
                <a:tc>
                  <a:txBody>
                    <a:bodyPr/>
                    <a:lstStyle/>
                    <a:p>
                      <a:r>
                        <a:rPr lang="ja-JP" altLang="en-US" dirty="0" smtClean="0"/>
                        <a:t>文章の見出し作成</a:t>
                      </a:r>
                      <a:endParaRPr lang="en-US" dirty="0"/>
                    </a:p>
                  </a:txBody>
                  <a:tcPr/>
                </a:tc>
                <a:tc>
                  <a:txBody>
                    <a:bodyPr/>
                    <a:lstStyle/>
                    <a:p>
                      <a:r>
                        <a:rPr lang="en-US" dirty="0" smtClean="0"/>
                        <a:t>0.00012</a:t>
                      </a:r>
                      <a:endParaRPr lang="en-US" dirty="0"/>
                    </a:p>
                  </a:txBody>
                  <a:tcPr/>
                </a:tc>
                <a:tc>
                  <a:txBody>
                    <a:bodyPr/>
                    <a:lstStyle/>
                    <a:p>
                      <a:r>
                        <a:rPr lang="ja-JP" altLang="en-US" b="1" dirty="0" smtClean="0">
                          <a:solidFill>
                            <a:srgbClr val="FF0000"/>
                          </a:solidFill>
                        </a:rPr>
                        <a:t>分野の応用・発展</a:t>
                      </a:r>
                      <a:endParaRPr lang="en-US" b="1" dirty="0">
                        <a:solidFill>
                          <a:srgbClr val="FF0000"/>
                        </a:solidFill>
                      </a:endParaRPr>
                    </a:p>
                  </a:txBody>
                  <a:tcPr/>
                </a:tc>
              </a:tr>
            </a:tbl>
          </a:graphicData>
        </a:graphic>
      </p:graphicFrame>
      <p:sp>
        <p:nvSpPr>
          <p:cNvPr id="43" name="TextBox 42"/>
          <p:cNvSpPr txBox="1"/>
          <p:nvPr/>
        </p:nvSpPr>
        <p:spPr>
          <a:xfrm>
            <a:off x="312420" y="1796577"/>
            <a:ext cx="11382233" cy="400110"/>
          </a:xfrm>
          <a:prstGeom prst="rect">
            <a:avLst/>
          </a:prstGeom>
          <a:noFill/>
        </p:spPr>
        <p:txBody>
          <a:bodyPr wrap="square" rtlCol="0">
            <a:spAutoFit/>
          </a:bodyPr>
          <a:lstStyle/>
          <a:p>
            <a:pPr marL="342900" indent="-342900">
              <a:buFont typeface="Wingdings" charset="2"/>
              <a:buChar char="Ø"/>
            </a:pPr>
            <a:r>
              <a:rPr lang="ja-JP" altLang="en-US" sz="2000" dirty="0" smtClean="0"/>
              <a:t>因果性の値を大きくすると、推定した影響と分野の量的な盛衰が合致した組が多く推定された</a:t>
            </a:r>
            <a:endParaRPr lang="en-US" altLang="ja-JP" sz="2000" dirty="0" smtClean="0"/>
          </a:p>
        </p:txBody>
      </p:sp>
      <p:sp>
        <p:nvSpPr>
          <p:cNvPr id="46" name="Oval 45"/>
          <p:cNvSpPr/>
          <p:nvPr/>
        </p:nvSpPr>
        <p:spPr>
          <a:xfrm>
            <a:off x="2008376" y="3874640"/>
            <a:ext cx="800819" cy="8008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err="1" smtClean="0">
                <a:solidFill>
                  <a:schemeClr val="tx1"/>
                </a:solidFill>
              </a:rPr>
              <a:t>C</a:t>
            </a:r>
            <a:r>
              <a:rPr lang="en-US" b="1" i="1" dirty="0" err="1" smtClean="0">
                <a:solidFill>
                  <a:schemeClr val="tx1"/>
                </a:solidFill>
              </a:rPr>
              <a:t>ef</a:t>
            </a:r>
            <a:endParaRPr lang="en-US" sz="1400" dirty="0"/>
          </a:p>
        </p:txBody>
      </p:sp>
      <p:sp>
        <p:nvSpPr>
          <p:cNvPr id="47" name="Oval 46"/>
          <p:cNvSpPr/>
          <p:nvPr/>
        </p:nvSpPr>
        <p:spPr>
          <a:xfrm>
            <a:off x="2008377" y="2794404"/>
            <a:ext cx="800819" cy="800819"/>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err="1" smtClean="0">
                <a:solidFill>
                  <a:schemeClr val="tx1"/>
                </a:solidFill>
              </a:rPr>
              <a:t>C</a:t>
            </a:r>
            <a:r>
              <a:rPr lang="en-US" b="1" i="1" dirty="0" err="1" smtClean="0">
                <a:solidFill>
                  <a:schemeClr val="tx1"/>
                </a:solidFill>
              </a:rPr>
              <a:t>ca</a:t>
            </a:r>
            <a:endParaRPr lang="en-US" sz="1400" b="1" i="1" dirty="0">
              <a:solidFill>
                <a:schemeClr val="tx1"/>
              </a:solidFill>
            </a:endParaRPr>
          </a:p>
        </p:txBody>
      </p:sp>
      <p:sp>
        <p:nvSpPr>
          <p:cNvPr id="52" name="TextBox 51"/>
          <p:cNvSpPr txBox="1"/>
          <p:nvPr/>
        </p:nvSpPr>
        <p:spPr>
          <a:xfrm>
            <a:off x="225024" y="2172380"/>
            <a:ext cx="3876526" cy="646331"/>
          </a:xfrm>
          <a:prstGeom prst="rect">
            <a:avLst/>
          </a:prstGeom>
          <a:noFill/>
        </p:spPr>
        <p:txBody>
          <a:bodyPr wrap="square" rtlCol="0">
            <a:spAutoFit/>
          </a:bodyPr>
          <a:lstStyle/>
          <a:p>
            <a:pPr algn="ctr"/>
            <a:r>
              <a:rPr lang="en-US" altLang="ja-JP" b="1" i="1" dirty="0" err="1" smtClean="0"/>
              <a:t>Cca</a:t>
            </a:r>
            <a:r>
              <a:rPr lang="ja-JP" altLang="en-US" dirty="0" smtClean="0"/>
              <a:t>から</a:t>
            </a:r>
            <a:r>
              <a:rPr lang="en-US" altLang="ja-JP" b="1" i="1" dirty="0" err="1" smtClean="0"/>
              <a:t>Cef</a:t>
            </a:r>
            <a:r>
              <a:rPr lang="ja-JP" altLang="en-US" dirty="0" smtClean="0"/>
              <a:t>に対して関心が移行していた分野の組を取得</a:t>
            </a:r>
            <a:r>
              <a:rPr lang="en-US" altLang="ja-JP" dirty="0" smtClean="0"/>
              <a:t>(Neural network)</a:t>
            </a:r>
          </a:p>
        </p:txBody>
      </p:sp>
      <p:sp>
        <p:nvSpPr>
          <p:cNvPr id="53" name="TextBox 52"/>
          <p:cNvSpPr txBox="1"/>
          <p:nvPr/>
        </p:nvSpPr>
        <p:spPr>
          <a:xfrm>
            <a:off x="4649577" y="2142831"/>
            <a:ext cx="1904888" cy="707886"/>
          </a:xfrm>
          <a:prstGeom prst="rect">
            <a:avLst/>
          </a:prstGeom>
          <a:noFill/>
        </p:spPr>
        <p:txBody>
          <a:bodyPr wrap="square" rtlCol="0">
            <a:spAutoFit/>
          </a:bodyPr>
          <a:lstStyle/>
          <a:p>
            <a:pPr algn="ctr"/>
            <a:r>
              <a:rPr lang="ja-JP" altLang="en-US" sz="2000" dirty="0" smtClean="0"/>
              <a:t>全体に対する</a:t>
            </a:r>
            <a:endParaRPr lang="en-US" altLang="ja-JP" sz="2000" dirty="0" smtClean="0"/>
          </a:p>
          <a:p>
            <a:pPr algn="ctr"/>
            <a:r>
              <a:rPr lang="ja-JP" altLang="en-US" sz="2000" dirty="0" smtClean="0"/>
              <a:t>成長率が</a:t>
            </a:r>
            <a:endParaRPr lang="en-US" altLang="ja-JP" sz="2000" dirty="0" smtClean="0"/>
          </a:p>
        </p:txBody>
      </p:sp>
      <p:sp>
        <p:nvSpPr>
          <p:cNvPr id="54" name="TextBox 53"/>
          <p:cNvSpPr txBox="1"/>
          <p:nvPr/>
        </p:nvSpPr>
        <p:spPr>
          <a:xfrm>
            <a:off x="5119536" y="2934897"/>
            <a:ext cx="977508" cy="523220"/>
          </a:xfrm>
          <a:prstGeom prst="rect">
            <a:avLst/>
          </a:prstGeom>
          <a:noFill/>
        </p:spPr>
        <p:txBody>
          <a:bodyPr wrap="square" rtlCol="0">
            <a:spAutoFit/>
          </a:bodyPr>
          <a:lstStyle/>
          <a:p>
            <a:pPr algn="ctr"/>
            <a:r>
              <a:rPr lang="ja-JP" altLang="en-US" sz="2800" b="1" dirty="0" smtClean="0">
                <a:solidFill>
                  <a:srgbClr val="FF0000"/>
                </a:solidFill>
              </a:rPr>
              <a:t>高い</a:t>
            </a:r>
            <a:endParaRPr lang="en-US" altLang="ja-JP" sz="2800" b="1" dirty="0" smtClean="0">
              <a:solidFill>
                <a:srgbClr val="FF0000"/>
              </a:solidFill>
            </a:endParaRPr>
          </a:p>
        </p:txBody>
      </p:sp>
      <p:sp>
        <p:nvSpPr>
          <p:cNvPr id="55" name="TextBox 54"/>
          <p:cNvSpPr txBox="1"/>
          <p:nvPr/>
        </p:nvSpPr>
        <p:spPr>
          <a:xfrm>
            <a:off x="5119536" y="4013439"/>
            <a:ext cx="977508" cy="523220"/>
          </a:xfrm>
          <a:prstGeom prst="rect">
            <a:avLst/>
          </a:prstGeom>
          <a:noFill/>
        </p:spPr>
        <p:txBody>
          <a:bodyPr wrap="square" rtlCol="0">
            <a:spAutoFit/>
          </a:bodyPr>
          <a:lstStyle/>
          <a:p>
            <a:pPr algn="ctr"/>
            <a:r>
              <a:rPr lang="ja-JP" altLang="en-US" sz="2800" b="1" dirty="0" smtClean="0">
                <a:solidFill>
                  <a:schemeClr val="accent5"/>
                </a:solidFill>
              </a:rPr>
              <a:t>低い</a:t>
            </a:r>
            <a:endParaRPr lang="en-US" altLang="ja-JP" sz="2800" b="1" dirty="0" smtClean="0">
              <a:solidFill>
                <a:schemeClr val="accent5"/>
              </a:solidFill>
            </a:endParaRPr>
          </a:p>
        </p:txBody>
      </p:sp>
      <p:sp>
        <p:nvSpPr>
          <p:cNvPr id="56" name="TextBox 55"/>
          <p:cNvSpPr txBox="1"/>
          <p:nvPr/>
        </p:nvSpPr>
        <p:spPr>
          <a:xfrm>
            <a:off x="4832741" y="4517360"/>
            <a:ext cx="1538560" cy="707886"/>
          </a:xfrm>
          <a:prstGeom prst="rect">
            <a:avLst/>
          </a:prstGeom>
          <a:noFill/>
        </p:spPr>
        <p:txBody>
          <a:bodyPr wrap="square" rtlCol="0">
            <a:spAutoFit/>
          </a:bodyPr>
          <a:lstStyle/>
          <a:p>
            <a:pPr algn="ctr"/>
            <a:r>
              <a:rPr lang="ja-JP" altLang="en-US" sz="2000" dirty="0" smtClean="0"/>
              <a:t>分野の組</a:t>
            </a:r>
            <a:endParaRPr lang="en-US" altLang="ja-JP" sz="2000" dirty="0" smtClean="0"/>
          </a:p>
          <a:p>
            <a:pPr algn="ctr"/>
            <a:r>
              <a:rPr lang="ja-JP" altLang="en-US" sz="2000" dirty="0" smtClean="0"/>
              <a:t>の割合</a:t>
            </a:r>
            <a:endParaRPr lang="en-US" altLang="ja-JP" sz="2000" dirty="0" smtClean="0"/>
          </a:p>
        </p:txBody>
      </p:sp>
      <p:sp>
        <p:nvSpPr>
          <p:cNvPr id="58" name="TextBox 57"/>
          <p:cNvSpPr txBox="1"/>
          <p:nvPr/>
        </p:nvSpPr>
        <p:spPr>
          <a:xfrm>
            <a:off x="225024" y="2840302"/>
            <a:ext cx="1904888" cy="707886"/>
          </a:xfrm>
          <a:prstGeom prst="rect">
            <a:avLst/>
          </a:prstGeom>
          <a:noFill/>
        </p:spPr>
        <p:txBody>
          <a:bodyPr wrap="square" rtlCol="0">
            <a:spAutoFit/>
          </a:bodyPr>
          <a:lstStyle/>
          <a:p>
            <a:r>
              <a:rPr lang="ja-JP" altLang="en-US" sz="2000" dirty="0" smtClean="0"/>
              <a:t>影響を</a:t>
            </a:r>
            <a:r>
              <a:rPr lang="ja-JP" altLang="en-US" sz="2000" b="1" dirty="0" smtClean="0"/>
              <a:t>与える</a:t>
            </a:r>
            <a:endParaRPr lang="en-US" altLang="ja-JP" sz="2000" b="1" dirty="0" smtClean="0"/>
          </a:p>
          <a:p>
            <a:r>
              <a:rPr lang="ja-JP" altLang="en-US" sz="2000" dirty="0" smtClean="0"/>
              <a:t>分野</a:t>
            </a:r>
            <a:endParaRPr lang="en-US" altLang="ja-JP" sz="2000" dirty="0" smtClean="0"/>
          </a:p>
        </p:txBody>
      </p:sp>
      <p:sp>
        <p:nvSpPr>
          <p:cNvPr id="59" name="TextBox 58"/>
          <p:cNvSpPr txBox="1"/>
          <p:nvPr/>
        </p:nvSpPr>
        <p:spPr>
          <a:xfrm>
            <a:off x="216520" y="4035159"/>
            <a:ext cx="1904888" cy="707886"/>
          </a:xfrm>
          <a:prstGeom prst="rect">
            <a:avLst/>
          </a:prstGeom>
          <a:noFill/>
        </p:spPr>
        <p:txBody>
          <a:bodyPr wrap="square" rtlCol="0">
            <a:spAutoFit/>
          </a:bodyPr>
          <a:lstStyle/>
          <a:p>
            <a:r>
              <a:rPr lang="ja-JP" altLang="en-US" sz="2000" dirty="0" smtClean="0"/>
              <a:t>影響を</a:t>
            </a:r>
            <a:r>
              <a:rPr lang="ja-JP" altLang="en-US" sz="2000" b="1" dirty="0" smtClean="0"/>
              <a:t>受ける</a:t>
            </a:r>
            <a:endParaRPr lang="en-US" altLang="ja-JP" sz="2000" b="1" dirty="0" smtClean="0"/>
          </a:p>
          <a:p>
            <a:r>
              <a:rPr lang="ja-JP" altLang="en-US" sz="2000" dirty="0" smtClean="0"/>
              <a:t>分野</a:t>
            </a:r>
            <a:endParaRPr lang="en-US" altLang="ja-JP" sz="2000" dirty="0" smtClean="0"/>
          </a:p>
        </p:txBody>
      </p:sp>
      <p:sp>
        <p:nvSpPr>
          <p:cNvPr id="61" name="Right Arrow 60"/>
          <p:cNvSpPr/>
          <p:nvPr/>
        </p:nvSpPr>
        <p:spPr>
          <a:xfrm>
            <a:off x="3977246" y="2544223"/>
            <a:ext cx="741881" cy="214051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6480994" y="4748500"/>
            <a:ext cx="1106405" cy="372153"/>
          </a:xfrm>
          <a:prstGeom prst="rect">
            <a:avLst/>
          </a:prstGeom>
          <a:noFill/>
          <a:ln>
            <a:noFill/>
          </a:ln>
        </p:spPr>
        <p:txBody>
          <a:bodyPr wrap="square" rtlCol="0">
            <a:spAutoFit/>
          </a:bodyPr>
          <a:lstStyle/>
          <a:p>
            <a:pPr algn="ctr"/>
            <a:r>
              <a:rPr lang="en-US" altLang="ja-JP" dirty="0" smtClean="0"/>
              <a:t>C</a:t>
            </a:r>
            <a:r>
              <a:rPr lang="en-US" altLang="ja-JP" sz="1200" dirty="0" smtClean="0"/>
              <a:t>NPMR</a:t>
            </a:r>
            <a:r>
              <a:rPr lang="en-US" altLang="ja-JP" dirty="0"/>
              <a:t> </a:t>
            </a:r>
            <a:r>
              <a:rPr lang="ja-JP" altLang="en-US" sz="1400" dirty="0" smtClean="0"/>
              <a:t>≧</a:t>
            </a:r>
            <a:r>
              <a:rPr lang="en-US" altLang="ja-JP" dirty="0" smtClean="0"/>
              <a:t> </a:t>
            </a:r>
          </a:p>
        </p:txBody>
      </p:sp>
      <p:sp>
        <p:nvSpPr>
          <p:cNvPr id="65" name="TextBox 64"/>
          <p:cNvSpPr txBox="1"/>
          <p:nvPr/>
        </p:nvSpPr>
        <p:spPr>
          <a:xfrm>
            <a:off x="7643131" y="4748500"/>
            <a:ext cx="1106405" cy="372153"/>
          </a:xfrm>
          <a:prstGeom prst="rect">
            <a:avLst/>
          </a:prstGeom>
          <a:noFill/>
          <a:ln>
            <a:noFill/>
          </a:ln>
        </p:spPr>
        <p:txBody>
          <a:bodyPr wrap="square" rtlCol="0">
            <a:spAutoFit/>
          </a:bodyPr>
          <a:lstStyle/>
          <a:p>
            <a:pPr algn="ctr"/>
            <a:r>
              <a:rPr lang="en-US" altLang="ja-JP" smtClean="0"/>
              <a:t>0</a:t>
            </a:r>
            <a:endParaRPr lang="en-US" altLang="ja-JP" dirty="0" smtClean="0"/>
          </a:p>
        </p:txBody>
      </p:sp>
      <p:sp>
        <p:nvSpPr>
          <p:cNvPr id="66" name="TextBox 65"/>
          <p:cNvSpPr txBox="1"/>
          <p:nvPr/>
        </p:nvSpPr>
        <p:spPr>
          <a:xfrm>
            <a:off x="8837352" y="4748500"/>
            <a:ext cx="1106405" cy="372153"/>
          </a:xfrm>
          <a:prstGeom prst="rect">
            <a:avLst/>
          </a:prstGeom>
          <a:noFill/>
          <a:ln>
            <a:noFill/>
          </a:ln>
        </p:spPr>
        <p:txBody>
          <a:bodyPr wrap="square" rtlCol="0">
            <a:spAutoFit/>
          </a:bodyPr>
          <a:lstStyle/>
          <a:p>
            <a:pPr algn="ctr"/>
            <a:r>
              <a:rPr lang="en-US" altLang="ja-JP" dirty="0" smtClean="0"/>
              <a:t>0.005</a:t>
            </a:r>
          </a:p>
        </p:txBody>
      </p:sp>
      <p:sp>
        <p:nvSpPr>
          <p:cNvPr id="67" name="TextBox 66"/>
          <p:cNvSpPr txBox="1"/>
          <p:nvPr/>
        </p:nvSpPr>
        <p:spPr>
          <a:xfrm>
            <a:off x="10127825" y="4748537"/>
            <a:ext cx="1106405" cy="372153"/>
          </a:xfrm>
          <a:prstGeom prst="rect">
            <a:avLst/>
          </a:prstGeom>
          <a:noFill/>
          <a:ln>
            <a:noFill/>
          </a:ln>
        </p:spPr>
        <p:txBody>
          <a:bodyPr wrap="square" rtlCol="0">
            <a:spAutoFit/>
          </a:bodyPr>
          <a:lstStyle/>
          <a:p>
            <a:pPr algn="ctr"/>
            <a:r>
              <a:rPr lang="en-US" altLang="ja-JP" dirty="0" smtClean="0"/>
              <a:t>0.01</a:t>
            </a:r>
          </a:p>
        </p:txBody>
      </p:sp>
      <p:cxnSp>
        <p:nvCxnSpPr>
          <p:cNvPr id="20" name="Straight Arrow Connector 19"/>
          <p:cNvCxnSpPr/>
          <p:nvPr/>
        </p:nvCxnSpPr>
        <p:spPr>
          <a:xfrm flipV="1">
            <a:off x="8322869" y="3357759"/>
            <a:ext cx="816773" cy="4724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779237" y="3149043"/>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0.46</a:t>
            </a:r>
            <a:endParaRPr lang="en-US" sz="3600" dirty="0">
              <a:solidFill>
                <a:sysClr val="windowText" lastClr="000000"/>
              </a:solidFill>
            </a:endParaRPr>
          </a:p>
        </p:txBody>
      </p:sp>
      <p:sp>
        <p:nvSpPr>
          <p:cNvPr id="24" name="Oval 23"/>
          <p:cNvSpPr/>
          <p:nvPr/>
        </p:nvSpPr>
        <p:spPr>
          <a:xfrm>
            <a:off x="8925332" y="2739953"/>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0.49</a:t>
            </a:r>
            <a:endParaRPr lang="en-US" sz="3600" dirty="0">
              <a:solidFill>
                <a:sysClr val="windowText" lastClr="000000"/>
              </a:solidFill>
            </a:endParaRPr>
          </a:p>
        </p:txBody>
      </p:sp>
      <p:sp>
        <p:nvSpPr>
          <p:cNvPr id="25" name="Oval 24"/>
          <p:cNvSpPr/>
          <p:nvPr/>
        </p:nvSpPr>
        <p:spPr>
          <a:xfrm>
            <a:off x="10151637" y="2327438"/>
            <a:ext cx="898359" cy="52098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ysClr val="windowText" lastClr="000000"/>
                </a:solidFill>
              </a:rPr>
              <a:t>0.51</a:t>
            </a:r>
            <a:endParaRPr lang="en-US" sz="3600" dirty="0">
              <a:solidFill>
                <a:sysClr val="windowText" lastClr="000000"/>
              </a:solidFill>
            </a:endParaRPr>
          </a:p>
        </p:txBody>
      </p:sp>
      <p:cxnSp>
        <p:nvCxnSpPr>
          <p:cNvPr id="29" name="Straight Arrow Connector 28"/>
          <p:cNvCxnSpPr/>
          <p:nvPr/>
        </p:nvCxnSpPr>
        <p:spPr>
          <a:xfrm flipV="1">
            <a:off x="9531756" y="2919207"/>
            <a:ext cx="851441" cy="415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757142" y="5693190"/>
            <a:ext cx="774614" cy="240632"/>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756044" y="6042110"/>
            <a:ext cx="340928" cy="264941"/>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772012" y="6405315"/>
            <a:ext cx="138453" cy="302006"/>
          </a:xfrm>
          <a:prstGeom prst="rect">
            <a:avLst/>
          </a:prstGeom>
          <a:solidFill>
            <a:schemeClr val="accent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p Arrow 2"/>
          <p:cNvSpPr/>
          <p:nvPr/>
        </p:nvSpPr>
        <p:spPr>
          <a:xfrm>
            <a:off x="2064891" y="3635146"/>
            <a:ext cx="687787" cy="23165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829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因果関係が認められた分野間の意味的な影響の推定における考察</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ja-JP" altLang="en-US" sz="2000" dirty="0"/>
              <a:t>閾値を設けないと過剰に分野間の影響を推定してしまって</a:t>
            </a:r>
            <a:r>
              <a:rPr lang="ja-JP" altLang="en-US" sz="2000" dirty="0" smtClean="0"/>
              <a:t>いた。分析精度の向上のために関心量のスコアについて一定の閾値を設定するのが望ましい。</a:t>
            </a:r>
            <a:endParaRPr lang="en-US" altLang="ja-JP" sz="2000" dirty="0" smtClean="0"/>
          </a:p>
        </p:txBody>
      </p:sp>
      <p:sp>
        <p:nvSpPr>
          <p:cNvPr id="7" name="Rectangle 6"/>
          <p:cNvSpPr/>
          <p:nvPr/>
        </p:nvSpPr>
        <p:spPr>
          <a:xfrm>
            <a:off x="773830" y="1838961"/>
            <a:ext cx="10644338" cy="400110"/>
          </a:xfrm>
          <a:prstGeom prst="rect">
            <a:avLst/>
          </a:prstGeom>
        </p:spPr>
        <p:txBody>
          <a:bodyPr wrap="square">
            <a:spAutoFit/>
          </a:bodyPr>
          <a:lstStyle/>
          <a:p>
            <a:pPr algn="ctr"/>
            <a:r>
              <a:rPr lang="ja-JP" altLang="en-US" sz="2000" dirty="0" smtClean="0"/>
              <a:t>関心量を表すスコアの閾値設定による精度の差</a:t>
            </a:r>
            <a:r>
              <a:rPr lang="en-US" altLang="ja-JP" sz="2000" dirty="0" smtClean="0"/>
              <a:t>(Solar cell)</a:t>
            </a:r>
            <a:endParaRPr lang="en-US" altLang="ja-JP" sz="2000" dirty="0"/>
          </a:p>
        </p:txBody>
      </p:sp>
      <p:sp>
        <p:nvSpPr>
          <p:cNvPr id="15" name="TextBox 14"/>
          <p:cNvSpPr txBox="1"/>
          <p:nvPr/>
        </p:nvSpPr>
        <p:spPr>
          <a:xfrm>
            <a:off x="312420" y="3590825"/>
            <a:ext cx="1106405" cy="400110"/>
          </a:xfrm>
          <a:prstGeom prst="rect">
            <a:avLst/>
          </a:prstGeom>
          <a:noFill/>
          <a:ln>
            <a:noFill/>
          </a:ln>
        </p:spPr>
        <p:txBody>
          <a:bodyPr wrap="square" rtlCol="0">
            <a:spAutoFit/>
          </a:bodyPr>
          <a:lstStyle/>
          <a:p>
            <a:pPr algn="ctr"/>
            <a:r>
              <a:rPr lang="en-US" altLang="ja-JP" sz="2000" smtClean="0"/>
              <a:t>F</a:t>
            </a:r>
            <a:r>
              <a:rPr lang="ja-JP" altLang="en-US" sz="2000" dirty="0" smtClean="0"/>
              <a:t>値</a:t>
            </a:r>
            <a:r>
              <a:rPr lang="en-US" altLang="ja-JP" sz="2000" dirty="0" smtClean="0"/>
              <a:t> </a:t>
            </a:r>
          </a:p>
        </p:txBody>
      </p:sp>
      <p:sp>
        <p:nvSpPr>
          <p:cNvPr id="18" name="TextBox 17"/>
          <p:cNvSpPr txBox="1"/>
          <p:nvPr/>
        </p:nvSpPr>
        <p:spPr>
          <a:xfrm>
            <a:off x="9113593" y="5443370"/>
            <a:ext cx="2344480" cy="646331"/>
          </a:xfrm>
          <a:prstGeom prst="rect">
            <a:avLst/>
          </a:prstGeom>
          <a:noFill/>
          <a:ln>
            <a:noFill/>
          </a:ln>
        </p:spPr>
        <p:txBody>
          <a:bodyPr wrap="square" rtlCol="0">
            <a:spAutoFit/>
          </a:bodyPr>
          <a:lstStyle/>
          <a:p>
            <a:pPr algn="ctr"/>
            <a:r>
              <a:rPr lang="ja-JP" altLang="en-US" smtClean="0"/>
              <a:t>関心移行・関心増加ともに閾値あり</a:t>
            </a:r>
            <a:endParaRPr lang="en-US" altLang="ja-JP" dirty="0" smtClean="0"/>
          </a:p>
        </p:txBody>
      </p:sp>
      <p:sp>
        <p:nvSpPr>
          <p:cNvPr id="19" name="TextBox 18"/>
          <p:cNvSpPr txBox="1"/>
          <p:nvPr/>
        </p:nvSpPr>
        <p:spPr>
          <a:xfrm>
            <a:off x="2107620" y="5443369"/>
            <a:ext cx="2344480" cy="646331"/>
          </a:xfrm>
          <a:prstGeom prst="rect">
            <a:avLst/>
          </a:prstGeom>
          <a:noFill/>
          <a:ln>
            <a:noFill/>
          </a:ln>
        </p:spPr>
        <p:txBody>
          <a:bodyPr wrap="square" rtlCol="0">
            <a:spAutoFit/>
          </a:bodyPr>
          <a:lstStyle/>
          <a:p>
            <a:pPr algn="ctr"/>
            <a:r>
              <a:rPr lang="ja-JP" altLang="en-US" dirty="0" smtClean="0"/>
              <a:t>関心移行・関心増加ともに閾値なし</a:t>
            </a:r>
            <a:endParaRPr lang="en-US" altLang="ja-JP" dirty="0" smtClean="0"/>
          </a:p>
        </p:txBody>
      </p:sp>
      <p:graphicFrame>
        <p:nvGraphicFramePr>
          <p:cNvPr id="20" name="Chart 19"/>
          <p:cNvGraphicFramePr>
            <a:graphicFrameLocks/>
          </p:cNvGraphicFramePr>
          <p:nvPr>
            <p:extLst>
              <p:ext uri="{D42A27DB-BD31-4B8C-83A1-F6EECF244321}">
                <p14:modId xmlns:p14="http://schemas.microsoft.com/office/powerpoint/2010/main" val="2086583441"/>
              </p:ext>
            </p:extLst>
          </p:nvPr>
        </p:nvGraphicFramePr>
        <p:xfrm>
          <a:off x="1418825" y="2147682"/>
          <a:ext cx="10190695" cy="3377249"/>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Box 20"/>
          <p:cNvSpPr txBox="1"/>
          <p:nvPr/>
        </p:nvSpPr>
        <p:spPr>
          <a:xfrm>
            <a:off x="4438366" y="5456317"/>
            <a:ext cx="2344480" cy="369332"/>
          </a:xfrm>
          <a:prstGeom prst="rect">
            <a:avLst/>
          </a:prstGeom>
          <a:noFill/>
          <a:ln>
            <a:noFill/>
          </a:ln>
        </p:spPr>
        <p:txBody>
          <a:bodyPr wrap="square" rtlCol="0">
            <a:spAutoFit/>
          </a:bodyPr>
          <a:lstStyle/>
          <a:p>
            <a:pPr algn="ctr"/>
            <a:r>
              <a:rPr lang="ja-JP" altLang="en-US" smtClean="0"/>
              <a:t>関心増加の閾値なし</a:t>
            </a:r>
            <a:endParaRPr lang="en-US" altLang="ja-JP" dirty="0" smtClean="0"/>
          </a:p>
        </p:txBody>
      </p:sp>
      <p:sp>
        <p:nvSpPr>
          <p:cNvPr id="22" name="TextBox 21"/>
          <p:cNvSpPr txBox="1"/>
          <p:nvPr/>
        </p:nvSpPr>
        <p:spPr>
          <a:xfrm>
            <a:off x="6769112" y="5456317"/>
            <a:ext cx="2344480" cy="369332"/>
          </a:xfrm>
          <a:prstGeom prst="rect">
            <a:avLst/>
          </a:prstGeom>
          <a:noFill/>
          <a:ln>
            <a:noFill/>
          </a:ln>
        </p:spPr>
        <p:txBody>
          <a:bodyPr wrap="square" rtlCol="0">
            <a:spAutoFit/>
          </a:bodyPr>
          <a:lstStyle/>
          <a:p>
            <a:pPr algn="ctr"/>
            <a:r>
              <a:rPr lang="ja-JP" altLang="en-US" dirty="0" smtClean="0"/>
              <a:t>関心移行の閾値なし</a:t>
            </a:r>
            <a:endParaRPr lang="en-US" altLang="ja-JP" dirty="0" smtClean="0"/>
          </a:p>
        </p:txBody>
      </p:sp>
      <p:sp>
        <p:nvSpPr>
          <p:cNvPr id="23" name="Oval 22"/>
          <p:cNvSpPr/>
          <p:nvPr/>
        </p:nvSpPr>
        <p:spPr>
          <a:xfrm>
            <a:off x="2699454" y="3265451"/>
            <a:ext cx="1087015" cy="6303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ysClr val="windowText" lastClr="000000"/>
                </a:solidFill>
              </a:rPr>
              <a:t>0.37</a:t>
            </a:r>
            <a:endParaRPr lang="en-US" sz="4000" dirty="0">
              <a:solidFill>
                <a:sysClr val="windowText" lastClr="000000"/>
              </a:solidFill>
            </a:endParaRPr>
          </a:p>
        </p:txBody>
      </p:sp>
      <p:sp>
        <p:nvSpPr>
          <p:cNvPr id="24" name="Oval 23"/>
          <p:cNvSpPr/>
          <p:nvPr/>
        </p:nvSpPr>
        <p:spPr>
          <a:xfrm>
            <a:off x="5035014" y="2938573"/>
            <a:ext cx="1087015" cy="6303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ysClr val="windowText" lastClr="000000"/>
                </a:solidFill>
              </a:rPr>
              <a:t>0.46</a:t>
            </a:r>
            <a:endParaRPr lang="en-US" sz="4000" dirty="0">
              <a:solidFill>
                <a:sysClr val="windowText" lastClr="000000"/>
              </a:solidFill>
            </a:endParaRPr>
          </a:p>
        </p:txBody>
      </p:sp>
      <p:sp>
        <p:nvSpPr>
          <p:cNvPr id="25" name="Oval 24"/>
          <p:cNvSpPr/>
          <p:nvPr/>
        </p:nvSpPr>
        <p:spPr>
          <a:xfrm>
            <a:off x="7365760" y="2307862"/>
            <a:ext cx="1087015" cy="63039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ysClr val="windowText" lastClr="000000"/>
                </a:solidFill>
              </a:rPr>
              <a:t>0.62</a:t>
            </a:r>
            <a:endParaRPr lang="en-US" sz="4000" dirty="0">
              <a:solidFill>
                <a:sysClr val="windowText" lastClr="000000"/>
              </a:solidFill>
            </a:endParaRPr>
          </a:p>
        </p:txBody>
      </p:sp>
      <p:sp>
        <p:nvSpPr>
          <p:cNvPr id="26" name="Oval 25"/>
          <p:cNvSpPr/>
          <p:nvPr/>
        </p:nvSpPr>
        <p:spPr>
          <a:xfrm>
            <a:off x="9742325" y="2039016"/>
            <a:ext cx="1087015" cy="630394"/>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ysClr val="windowText" lastClr="000000"/>
                </a:solidFill>
              </a:rPr>
              <a:t>0.70</a:t>
            </a:r>
            <a:endParaRPr lang="en-US" sz="4000" dirty="0">
              <a:solidFill>
                <a:sysClr val="windowText" lastClr="000000"/>
              </a:solidFill>
            </a:endParaRPr>
          </a:p>
        </p:txBody>
      </p:sp>
      <p:sp>
        <p:nvSpPr>
          <p:cNvPr id="27" name="TextBox 26"/>
          <p:cNvSpPr txBox="1"/>
          <p:nvPr/>
        </p:nvSpPr>
        <p:spPr>
          <a:xfrm>
            <a:off x="312420" y="6102647"/>
            <a:ext cx="11567159" cy="707886"/>
          </a:xfrm>
          <a:prstGeom prst="rect">
            <a:avLst/>
          </a:prstGeom>
          <a:noFill/>
          <a:ln>
            <a:solidFill>
              <a:schemeClr val="accent1"/>
            </a:solidFill>
          </a:ln>
        </p:spPr>
        <p:txBody>
          <a:bodyPr wrap="square" rtlCol="0">
            <a:spAutoFit/>
          </a:bodyPr>
          <a:lstStyle/>
          <a:p>
            <a:pPr marL="342900" lvl="0" indent="-342900">
              <a:buFont typeface="Wingdings" charset="2"/>
              <a:buChar char="Ø"/>
              <a:defRPr/>
            </a:pPr>
            <a:r>
              <a:rPr lang="ja-JP" altLang="en-US" sz="2000" dirty="0"/>
              <a:t>推定した</a:t>
            </a:r>
            <a:r>
              <a:rPr lang="en-US" altLang="ja-JP" sz="2000" dirty="0"/>
              <a:t>2</a:t>
            </a:r>
            <a:r>
              <a:rPr lang="ja-JP" altLang="en-US" sz="2000" dirty="0"/>
              <a:t>つの影響（分野間の関心移行・双方の分野への関心の増加）について、両方の推定において閾値を設けた場合に最も評価精度が高くなった。</a:t>
            </a:r>
            <a:endParaRPr lang="en-US" altLang="ja-JP" sz="2000" dirty="0"/>
          </a:p>
        </p:txBody>
      </p:sp>
    </p:spTree>
    <p:extLst>
      <p:ext uri="{BB962C8B-B14F-4D97-AF65-F5344CB8AC3E}">
        <p14:creationId xmlns:p14="http://schemas.microsoft.com/office/powerpoint/2010/main" val="490995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提案手法全体における考察</a:t>
            </a:r>
            <a:endParaRPr lang="en-US" dirty="0"/>
          </a:p>
        </p:txBody>
      </p:sp>
      <p:sp>
        <p:nvSpPr>
          <p:cNvPr id="4" name="Content Placeholder 2"/>
          <p:cNvSpPr txBox="1">
            <a:spLocks/>
          </p:cNvSpPr>
          <p:nvPr/>
        </p:nvSpPr>
        <p:spPr>
          <a:xfrm>
            <a:off x="312420" y="1002021"/>
            <a:ext cx="11567160" cy="752475"/>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本提案手法では、分野間で知識の交換が多く生じているようなデータセットにおいてより多くの分野間の意味的な影響が推定され、クラスタリング係数から事前に分析結果をある程度推測できる。</a:t>
            </a:r>
            <a:endParaRPr lang="en-US" altLang="ja-JP" sz="2000" dirty="0" smtClean="0"/>
          </a:p>
        </p:txBody>
      </p:sp>
      <p:graphicFrame>
        <p:nvGraphicFramePr>
          <p:cNvPr id="5" name="Table 4"/>
          <p:cNvGraphicFramePr>
            <a:graphicFrameLocks noGrp="1"/>
          </p:cNvGraphicFramePr>
          <p:nvPr>
            <p:extLst/>
          </p:nvPr>
        </p:nvGraphicFramePr>
        <p:xfrm>
          <a:off x="1403284" y="2211313"/>
          <a:ext cx="9409095" cy="2461021"/>
        </p:xfrm>
        <a:graphic>
          <a:graphicData uri="http://schemas.openxmlformats.org/drawingml/2006/table">
            <a:tbl>
              <a:tblPr>
                <a:tableStyleId>{1FECB4D8-DB02-4DC6-A0A2-4F2EBAE1DC90}</a:tableStyleId>
              </a:tblPr>
              <a:tblGrid>
                <a:gridCol w="2081667"/>
                <a:gridCol w="991736"/>
                <a:gridCol w="2988256"/>
                <a:gridCol w="3347436"/>
              </a:tblGrid>
              <a:tr h="429909">
                <a:tc>
                  <a:txBody>
                    <a:bodyPr/>
                    <a:lstStyle/>
                    <a:p>
                      <a:pPr algn="l" fontAlgn="b"/>
                      <a:endParaRPr lang="en-US" sz="2000" b="0" i="0" u="none" strike="noStrike" dirty="0">
                        <a:solidFill>
                          <a:srgbClr val="000000"/>
                        </a:solidFill>
                        <a:effectLst/>
                        <a:latin typeface="Calibri" charset="0"/>
                      </a:endParaRPr>
                    </a:p>
                  </a:txBody>
                  <a:tcPr marL="6350" marR="6350" marT="6350" marB="0" anchor="b">
                    <a:solidFill>
                      <a:schemeClr val="bg1">
                        <a:lumMod val="85000"/>
                      </a:schemeClr>
                    </a:solidFill>
                  </a:tcPr>
                </a:tc>
                <a:tc>
                  <a:txBody>
                    <a:bodyPr/>
                    <a:lstStyle/>
                    <a:p>
                      <a:pPr algn="ctr" fontAlgn="b"/>
                      <a:r>
                        <a:rPr lang="en-US" altLang="ja-JP" sz="1800" b="1" u="none" strike="noStrike" dirty="0" smtClean="0">
                          <a:effectLst/>
                        </a:rPr>
                        <a:t>Q</a:t>
                      </a:r>
                      <a:r>
                        <a:rPr lang="ja-JP" altLang="en-US" sz="1800" b="1" u="none" strike="noStrike" dirty="0" smtClean="0">
                          <a:effectLst/>
                        </a:rPr>
                        <a:t>値</a:t>
                      </a:r>
                      <a:endParaRPr lang="ja-JP" altLang="en-US" sz="2000" b="1" i="0" u="none" strike="noStrike" dirty="0">
                        <a:solidFill>
                          <a:srgbClr val="000000"/>
                        </a:solidFill>
                        <a:effectLst/>
                        <a:latin typeface="Calibri" charset="0"/>
                      </a:endParaRPr>
                    </a:p>
                  </a:txBody>
                  <a:tcPr marL="6350" marR="6350" marT="6350" marB="0" anchor="b">
                    <a:solidFill>
                      <a:schemeClr val="bg1">
                        <a:lumMod val="85000"/>
                      </a:schemeClr>
                    </a:solidFill>
                  </a:tcPr>
                </a:tc>
                <a:tc>
                  <a:txBody>
                    <a:bodyPr/>
                    <a:lstStyle/>
                    <a:p>
                      <a:pPr algn="ctr" fontAlgn="b"/>
                      <a:r>
                        <a:rPr lang="ja-JP" altLang="en-US" sz="1800" b="1" u="none" strike="noStrike" dirty="0" smtClean="0">
                          <a:effectLst/>
                        </a:rPr>
                        <a:t>クラスタリング係数</a:t>
                      </a:r>
                      <a:endParaRPr lang="en-US" sz="1800" b="1" i="0" u="none" strike="noStrike" dirty="0">
                        <a:solidFill>
                          <a:srgbClr val="000000"/>
                        </a:solidFill>
                        <a:effectLst/>
                        <a:latin typeface="Calibri" charset="0"/>
                      </a:endParaRPr>
                    </a:p>
                  </a:txBody>
                  <a:tcPr marL="6350" marR="6350" marT="6350" marB="0" anchor="b">
                    <a:solidFill>
                      <a:schemeClr val="bg1">
                        <a:lumMod val="85000"/>
                      </a:schemeClr>
                    </a:solidFill>
                  </a:tcPr>
                </a:tc>
                <a:tc>
                  <a:txBody>
                    <a:bodyPr/>
                    <a:lstStyle/>
                    <a:p>
                      <a:pPr algn="ctr" fontAlgn="b"/>
                      <a:r>
                        <a:rPr lang="ja-JP" altLang="en-US" sz="1800" b="1" i="0" u="none" strike="noStrike" dirty="0" smtClean="0">
                          <a:solidFill>
                            <a:srgbClr val="000000"/>
                          </a:solidFill>
                          <a:effectLst/>
                          <a:latin typeface="Calibri" charset="0"/>
                        </a:rPr>
                        <a:t>意味的な影響を推定できた組</a:t>
                      </a:r>
                      <a:endParaRPr lang="en-US" sz="1800" b="1" i="0" u="none" strike="noStrike" dirty="0">
                        <a:solidFill>
                          <a:srgbClr val="000000"/>
                        </a:solidFill>
                        <a:effectLst/>
                        <a:latin typeface="Calibri" charset="0"/>
                      </a:endParaRPr>
                    </a:p>
                  </a:txBody>
                  <a:tcPr marL="6350" marR="6350" marT="6350" marB="0" anchor="b">
                    <a:solidFill>
                      <a:schemeClr val="bg1">
                        <a:lumMod val="85000"/>
                      </a:schemeClr>
                    </a:solidFill>
                  </a:tcPr>
                </a:tc>
              </a:tr>
              <a:tr h="507778">
                <a:tc>
                  <a:txBody>
                    <a:bodyPr/>
                    <a:lstStyle/>
                    <a:p>
                      <a:pPr algn="l" fontAlgn="b"/>
                      <a:r>
                        <a:rPr lang="en-US" sz="2400" u="none" strike="noStrike" dirty="0">
                          <a:effectLst/>
                        </a:rPr>
                        <a:t>Sustainability</a:t>
                      </a:r>
                      <a:endParaRPr lang="en-US" sz="2400" b="0" i="0" u="none" strike="noStrike" dirty="0">
                        <a:solidFill>
                          <a:srgbClr val="000000"/>
                        </a:solidFill>
                        <a:effectLst/>
                        <a:latin typeface="Calibri" charset="0"/>
                      </a:endParaRPr>
                    </a:p>
                  </a:txBody>
                  <a:tcPr marL="6350" marR="6350" marT="6350" marB="0" anchor="b"/>
                </a:tc>
                <a:tc>
                  <a:txBody>
                    <a:bodyPr/>
                    <a:lstStyle/>
                    <a:p>
                      <a:pPr algn="r" fontAlgn="b"/>
                      <a:r>
                        <a:rPr lang="fi-FI" sz="2000" u="none" strike="noStrike" dirty="0" smtClean="0">
                          <a:effectLst/>
                        </a:rPr>
                        <a:t>0.671</a:t>
                      </a:r>
                      <a:endParaRPr lang="fi-FI" sz="2000" b="0" i="0" u="none" strike="noStrike" dirty="0">
                        <a:solidFill>
                          <a:srgbClr val="000000"/>
                        </a:solidFill>
                        <a:effectLst/>
                        <a:latin typeface="Calibri" charset="0"/>
                      </a:endParaRPr>
                    </a:p>
                  </a:txBody>
                  <a:tcPr marL="6350" marR="6350" marT="6350" marB="0" anchor="b"/>
                </a:tc>
                <a:tc>
                  <a:txBody>
                    <a:bodyPr/>
                    <a:lstStyle/>
                    <a:p>
                      <a:pPr algn="r" fontAlgn="b"/>
                      <a:r>
                        <a:rPr lang="nb-NO" sz="2000" u="none" strike="noStrike" dirty="0" smtClean="0">
                          <a:effectLst/>
                        </a:rPr>
                        <a:t>0.0569</a:t>
                      </a:r>
                      <a:endParaRPr lang="nb-NO" sz="2000" b="0" i="0" u="none" strike="noStrike" dirty="0">
                        <a:solidFill>
                          <a:schemeClr val="tx1"/>
                        </a:solidFill>
                        <a:effectLst/>
                        <a:latin typeface="Calibri" charset="0"/>
                      </a:endParaRPr>
                    </a:p>
                  </a:txBody>
                  <a:tcPr marL="6350" marR="6350" marT="6350" marB="0" anchor="b"/>
                </a:tc>
                <a:tc>
                  <a:txBody>
                    <a:bodyPr/>
                    <a:lstStyle/>
                    <a:p>
                      <a:pPr algn="r" fontAlgn="b"/>
                      <a:r>
                        <a:rPr lang="it-IT" sz="2000" u="none" strike="noStrike" dirty="0" smtClean="0">
                          <a:effectLst/>
                        </a:rPr>
                        <a:t>0.330</a:t>
                      </a:r>
                      <a:endParaRPr lang="it-IT" sz="2000" b="0" i="0" u="none" strike="noStrike" dirty="0">
                        <a:solidFill>
                          <a:schemeClr val="tx1"/>
                        </a:solidFill>
                        <a:effectLst/>
                        <a:latin typeface="Calibri" charset="0"/>
                      </a:endParaRPr>
                    </a:p>
                  </a:txBody>
                  <a:tcPr marL="6350" marR="6350" marT="6350" marB="0" anchor="b"/>
                </a:tc>
              </a:tr>
              <a:tr h="507778">
                <a:tc>
                  <a:txBody>
                    <a:bodyPr/>
                    <a:lstStyle/>
                    <a:p>
                      <a:pPr algn="l" fontAlgn="b"/>
                      <a:r>
                        <a:rPr lang="en-US" sz="2400" u="none" strike="noStrike" dirty="0" smtClean="0">
                          <a:effectLst/>
                        </a:rPr>
                        <a:t>Service science</a:t>
                      </a:r>
                      <a:endParaRPr lang="en-US" sz="2400" b="0" i="0" u="none" strike="noStrike" dirty="0">
                        <a:solidFill>
                          <a:srgbClr val="000000"/>
                        </a:solidFill>
                        <a:effectLst/>
                        <a:latin typeface="Calibri" charset="0"/>
                      </a:endParaRPr>
                    </a:p>
                  </a:txBody>
                  <a:tcPr marL="6350" marR="6350" marT="6350" marB="0" anchor="b"/>
                </a:tc>
                <a:tc>
                  <a:txBody>
                    <a:bodyPr/>
                    <a:lstStyle/>
                    <a:p>
                      <a:pPr algn="r" fontAlgn="b"/>
                      <a:r>
                        <a:rPr lang="cs-CZ" sz="2000" u="none" strike="noStrike" dirty="0" smtClean="0">
                          <a:effectLst/>
                        </a:rPr>
                        <a:t>0.798</a:t>
                      </a:r>
                      <a:endParaRPr lang="cs-CZ" sz="2000" b="0" i="0" u="none" strike="noStrike" dirty="0">
                        <a:solidFill>
                          <a:srgbClr val="000000"/>
                        </a:solidFill>
                        <a:effectLst/>
                        <a:latin typeface="Calibri" charset="0"/>
                      </a:endParaRPr>
                    </a:p>
                  </a:txBody>
                  <a:tcPr marL="6350" marR="6350" marT="6350" marB="0" anchor="b"/>
                </a:tc>
                <a:tc>
                  <a:txBody>
                    <a:bodyPr/>
                    <a:lstStyle/>
                    <a:p>
                      <a:pPr algn="r" fontAlgn="b"/>
                      <a:r>
                        <a:rPr lang="nb-NO" sz="2000" u="none" strike="noStrike" dirty="0" smtClean="0">
                          <a:effectLst/>
                        </a:rPr>
                        <a:t>0.0472</a:t>
                      </a:r>
                      <a:endParaRPr lang="nb-NO" sz="2000" b="0" i="0" u="none" strike="noStrike" dirty="0">
                        <a:solidFill>
                          <a:schemeClr val="tx1"/>
                        </a:solidFill>
                        <a:effectLst/>
                        <a:latin typeface="Calibri" charset="0"/>
                      </a:endParaRPr>
                    </a:p>
                  </a:txBody>
                  <a:tcPr marL="6350" marR="6350" marT="6350" marB="0" anchor="b"/>
                </a:tc>
                <a:tc>
                  <a:txBody>
                    <a:bodyPr/>
                    <a:lstStyle/>
                    <a:p>
                      <a:pPr algn="r" fontAlgn="b"/>
                      <a:r>
                        <a:rPr lang="nb-NO" sz="2000" u="none" strike="noStrike" dirty="0" smtClean="0">
                          <a:effectLst/>
                        </a:rPr>
                        <a:t>0.078</a:t>
                      </a:r>
                      <a:endParaRPr lang="nb-NO" sz="2000" b="0" i="0" u="none" strike="noStrike" dirty="0">
                        <a:solidFill>
                          <a:schemeClr val="tx1"/>
                        </a:solidFill>
                        <a:effectLst/>
                        <a:latin typeface="Calibri" charset="0"/>
                      </a:endParaRPr>
                    </a:p>
                  </a:txBody>
                  <a:tcPr marL="6350" marR="6350" marT="6350" marB="0" anchor="b"/>
                </a:tc>
              </a:tr>
              <a:tr h="507778">
                <a:tc>
                  <a:txBody>
                    <a:bodyPr/>
                    <a:lstStyle/>
                    <a:p>
                      <a:pPr algn="l" fontAlgn="b"/>
                      <a:r>
                        <a:rPr lang="en-US" sz="2400" u="none" strike="noStrike" dirty="0" smtClean="0">
                          <a:effectLst/>
                        </a:rPr>
                        <a:t>Solar cell</a:t>
                      </a:r>
                      <a:endParaRPr lang="en-US" sz="2400" b="0" i="0" u="none" strike="noStrike" dirty="0">
                        <a:solidFill>
                          <a:srgbClr val="000000"/>
                        </a:solidFill>
                        <a:effectLst/>
                        <a:latin typeface="Calibri" charset="0"/>
                      </a:endParaRPr>
                    </a:p>
                  </a:txBody>
                  <a:tcPr marL="6350" marR="6350" marT="6350" marB="0" anchor="b">
                    <a:solidFill>
                      <a:schemeClr val="accent2">
                        <a:lumMod val="20000"/>
                        <a:lumOff val="80000"/>
                      </a:schemeClr>
                    </a:solidFill>
                  </a:tcPr>
                </a:tc>
                <a:tc>
                  <a:txBody>
                    <a:bodyPr/>
                    <a:lstStyle/>
                    <a:p>
                      <a:pPr algn="r" fontAlgn="b"/>
                      <a:r>
                        <a:rPr lang="is-IS" sz="2000" u="none" strike="noStrike" dirty="0" smtClean="0">
                          <a:effectLst/>
                        </a:rPr>
                        <a:t>0.537</a:t>
                      </a:r>
                      <a:endParaRPr lang="is-IS" sz="2000" b="0" i="0" u="none" strike="noStrike" dirty="0">
                        <a:solidFill>
                          <a:srgbClr val="000000"/>
                        </a:solidFill>
                        <a:effectLst/>
                        <a:latin typeface="Calibri" charset="0"/>
                      </a:endParaRPr>
                    </a:p>
                  </a:txBody>
                  <a:tcPr marL="6350" marR="6350" marT="6350" marB="0" anchor="b">
                    <a:solidFill>
                      <a:schemeClr val="accent2">
                        <a:lumMod val="20000"/>
                        <a:lumOff val="80000"/>
                      </a:schemeClr>
                    </a:solidFill>
                  </a:tcPr>
                </a:tc>
                <a:tc>
                  <a:txBody>
                    <a:bodyPr/>
                    <a:lstStyle/>
                    <a:p>
                      <a:pPr algn="r" fontAlgn="b"/>
                      <a:r>
                        <a:rPr lang="nb-NO" sz="2000" b="1" u="none" strike="noStrike" dirty="0" smtClean="0">
                          <a:solidFill>
                            <a:srgbClr val="FF0000"/>
                          </a:solidFill>
                          <a:effectLst/>
                        </a:rPr>
                        <a:t>0.1616</a:t>
                      </a:r>
                      <a:endParaRPr lang="nb-NO" sz="2000" b="1" i="0" u="none" strike="noStrike" dirty="0">
                        <a:solidFill>
                          <a:srgbClr val="FF0000"/>
                        </a:solidFill>
                        <a:effectLst/>
                        <a:latin typeface="Calibri" charset="0"/>
                      </a:endParaRPr>
                    </a:p>
                  </a:txBody>
                  <a:tcPr marL="6350" marR="6350" marT="6350" marB="0" anchor="b">
                    <a:solidFill>
                      <a:schemeClr val="accent2">
                        <a:lumMod val="20000"/>
                        <a:lumOff val="80000"/>
                      </a:schemeClr>
                    </a:solidFill>
                  </a:tcPr>
                </a:tc>
                <a:tc>
                  <a:txBody>
                    <a:bodyPr/>
                    <a:lstStyle/>
                    <a:p>
                      <a:pPr algn="r" fontAlgn="b"/>
                      <a:r>
                        <a:rPr lang="nb-NO" sz="2000" b="1" u="none" strike="noStrike" dirty="0" smtClean="0">
                          <a:solidFill>
                            <a:srgbClr val="FF0000"/>
                          </a:solidFill>
                          <a:effectLst/>
                        </a:rPr>
                        <a:t>0.709</a:t>
                      </a:r>
                      <a:endParaRPr lang="nb-NO" sz="2000" b="1" i="0" u="none" strike="noStrike" dirty="0">
                        <a:solidFill>
                          <a:srgbClr val="FF0000"/>
                        </a:solidFill>
                        <a:effectLst/>
                        <a:latin typeface="Calibri" charset="0"/>
                      </a:endParaRPr>
                    </a:p>
                  </a:txBody>
                  <a:tcPr marL="6350" marR="6350" marT="6350" marB="0" anchor="b">
                    <a:solidFill>
                      <a:schemeClr val="accent2">
                        <a:lumMod val="20000"/>
                        <a:lumOff val="80000"/>
                      </a:schemeClr>
                    </a:solidFill>
                  </a:tcPr>
                </a:tc>
              </a:tr>
              <a:tr h="507778">
                <a:tc>
                  <a:txBody>
                    <a:bodyPr/>
                    <a:lstStyle/>
                    <a:p>
                      <a:pPr algn="l" fontAlgn="b"/>
                      <a:r>
                        <a:rPr lang="en-US" sz="2400" u="none" strike="noStrike" dirty="0" smtClean="0">
                          <a:effectLst/>
                        </a:rPr>
                        <a:t>Neural</a:t>
                      </a:r>
                      <a:r>
                        <a:rPr lang="en-US" sz="2400" u="none" strike="noStrike" baseline="0" dirty="0" smtClean="0">
                          <a:effectLst/>
                        </a:rPr>
                        <a:t> network</a:t>
                      </a:r>
                      <a:endParaRPr lang="en-US" sz="2400" b="0" i="0" u="none" strike="noStrike" dirty="0">
                        <a:solidFill>
                          <a:srgbClr val="000000"/>
                        </a:solidFill>
                        <a:effectLst/>
                        <a:latin typeface="Calibri" charset="0"/>
                      </a:endParaRPr>
                    </a:p>
                  </a:txBody>
                  <a:tcPr marL="6350" marR="6350" marT="6350" marB="0" anchor="b">
                    <a:solidFill>
                      <a:schemeClr val="accent2">
                        <a:lumMod val="20000"/>
                        <a:lumOff val="80000"/>
                      </a:schemeClr>
                    </a:solidFill>
                  </a:tcPr>
                </a:tc>
                <a:tc>
                  <a:txBody>
                    <a:bodyPr/>
                    <a:lstStyle/>
                    <a:p>
                      <a:pPr algn="r" fontAlgn="b"/>
                      <a:r>
                        <a:rPr lang="is-IS" sz="2000" u="none" strike="noStrike" dirty="0" smtClean="0">
                          <a:effectLst/>
                        </a:rPr>
                        <a:t>0.704</a:t>
                      </a:r>
                      <a:endParaRPr lang="is-IS" sz="2000" b="0" i="0" u="none" strike="noStrike" dirty="0">
                        <a:solidFill>
                          <a:srgbClr val="000000"/>
                        </a:solidFill>
                        <a:effectLst/>
                        <a:latin typeface="Calibri" charset="0"/>
                      </a:endParaRPr>
                    </a:p>
                  </a:txBody>
                  <a:tcPr marL="6350" marR="6350" marT="6350" marB="0" anchor="b">
                    <a:solidFill>
                      <a:schemeClr val="accent2">
                        <a:lumMod val="20000"/>
                        <a:lumOff val="80000"/>
                      </a:schemeClr>
                    </a:solidFill>
                  </a:tcPr>
                </a:tc>
                <a:tc>
                  <a:txBody>
                    <a:bodyPr/>
                    <a:lstStyle/>
                    <a:p>
                      <a:pPr algn="r" fontAlgn="b"/>
                      <a:r>
                        <a:rPr lang="nb-NO" sz="2000" b="1" u="none" strike="noStrike" dirty="0" smtClean="0">
                          <a:solidFill>
                            <a:srgbClr val="FF0000"/>
                          </a:solidFill>
                          <a:effectLst/>
                        </a:rPr>
                        <a:t>0.0771</a:t>
                      </a:r>
                      <a:endParaRPr lang="nb-NO" sz="2000" b="1" i="0" u="none" strike="noStrike" dirty="0">
                        <a:solidFill>
                          <a:srgbClr val="FF0000"/>
                        </a:solidFill>
                        <a:effectLst/>
                        <a:latin typeface="Calibri" charset="0"/>
                      </a:endParaRPr>
                    </a:p>
                  </a:txBody>
                  <a:tcPr marL="6350" marR="6350" marT="6350" marB="0" anchor="b">
                    <a:solidFill>
                      <a:schemeClr val="accent2">
                        <a:lumMod val="20000"/>
                        <a:lumOff val="80000"/>
                      </a:schemeClr>
                    </a:solidFill>
                  </a:tcPr>
                </a:tc>
                <a:tc>
                  <a:txBody>
                    <a:bodyPr/>
                    <a:lstStyle/>
                    <a:p>
                      <a:pPr algn="r" fontAlgn="b"/>
                      <a:r>
                        <a:rPr lang="nb-NO" sz="2000" b="1" u="none" strike="noStrike" dirty="0" smtClean="0">
                          <a:solidFill>
                            <a:srgbClr val="FF0000"/>
                          </a:solidFill>
                          <a:effectLst/>
                        </a:rPr>
                        <a:t>0.478</a:t>
                      </a:r>
                      <a:endParaRPr lang="nb-NO" sz="2000" b="1" i="0" u="none" strike="noStrike" dirty="0">
                        <a:solidFill>
                          <a:srgbClr val="FF0000"/>
                        </a:solidFill>
                        <a:effectLst/>
                        <a:latin typeface="Calibri" charset="0"/>
                      </a:endParaRPr>
                    </a:p>
                  </a:txBody>
                  <a:tcPr marL="6350" marR="6350" marT="6350" marB="0" anchor="b">
                    <a:solidFill>
                      <a:schemeClr val="accent2">
                        <a:lumMod val="20000"/>
                        <a:lumOff val="80000"/>
                      </a:schemeClr>
                    </a:solidFill>
                  </a:tcPr>
                </a:tc>
              </a:tr>
            </a:tbl>
          </a:graphicData>
        </a:graphic>
      </p:graphicFrame>
      <p:sp>
        <p:nvSpPr>
          <p:cNvPr id="7" name="TextBox 6"/>
          <p:cNvSpPr txBox="1"/>
          <p:nvPr/>
        </p:nvSpPr>
        <p:spPr>
          <a:xfrm>
            <a:off x="3382953" y="1856970"/>
            <a:ext cx="5449758" cy="338554"/>
          </a:xfrm>
          <a:prstGeom prst="rect">
            <a:avLst/>
          </a:prstGeom>
          <a:noFill/>
        </p:spPr>
        <p:txBody>
          <a:bodyPr wrap="square" rtlCol="0">
            <a:spAutoFit/>
          </a:bodyPr>
          <a:lstStyle/>
          <a:p>
            <a:pPr marL="342900" lvl="0" indent="-342900" algn="ctr"/>
            <a:r>
              <a:rPr lang="ja-JP" altLang="en-US" sz="1600" dirty="0" smtClean="0"/>
              <a:t>表：データセットの特徴と推定した分野間</a:t>
            </a:r>
            <a:r>
              <a:rPr lang="ja-JP" altLang="en-US" sz="1600" smtClean="0"/>
              <a:t>の影響の割合</a:t>
            </a:r>
            <a:endParaRPr lang="en-US" altLang="ja-JP" sz="1600" dirty="0" smtClean="0"/>
          </a:p>
        </p:txBody>
      </p:sp>
      <p:sp>
        <p:nvSpPr>
          <p:cNvPr id="8" name="TextBox 7"/>
          <p:cNvSpPr txBox="1"/>
          <p:nvPr/>
        </p:nvSpPr>
        <p:spPr>
          <a:xfrm>
            <a:off x="312420" y="4838798"/>
            <a:ext cx="11382233" cy="1938992"/>
          </a:xfrm>
          <a:prstGeom prst="rect">
            <a:avLst/>
          </a:prstGeom>
          <a:noFill/>
        </p:spPr>
        <p:txBody>
          <a:bodyPr wrap="square" rtlCol="0">
            <a:spAutoFit/>
          </a:bodyPr>
          <a:lstStyle/>
          <a:p>
            <a:pPr marL="342900" indent="-342900">
              <a:buFont typeface="Wingdings" charset="2"/>
              <a:buChar char="Ø"/>
            </a:pPr>
            <a:r>
              <a:rPr lang="en-US" altLang="ja-JP" sz="2400" dirty="0" smtClean="0"/>
              <a:t>Sustainability, Service science</a:t>
            </a:r>
            <a:r>
              <a:rPr lang="ja-JP" altLang="en-US" sz="2400" dirty="0" smtClean="0"/>
              <a:t>：大きな概念を表すデータセットであり、クラスタリングを通じて非常に密な小さなクラスタに分類されている。</a:t>
            </a:r>
            <a:endParaRPr lang="en-US" altLang="ja-JP" sz="2400" dirty="0" smtClean="0"/>
          </a:p>
          <a:p>
            <a:pPr marL="800100" lvl="1" indent="-342900">
              <a:buFont typeface="Wingdings" charset="2"/>
              <a:buChar char="Ø"/>
            </a:pPr>
            <a:r>
              <a:rPr lang="en-US" altLang="ja-JP" sz="2400" dirty="0" smtClean="0"/>
              <a:t>Ex)Sustainability</a:t>
            </a:r>
            <a:r>
              <a:rPr lang="ja-JP" altLang="en-US" sz="2400" dirty="0" smtClean="0"/>
              <a:t>において自然保護のような分野と企業の経営資源のような分野の間では影響は生じにくい</a:t>
            </a:r>
            <a:endParaRPr lang="en-US" altLang="ja-JP" sz="2400" dirty="0"/>
          </a:p>
          <a:p>
            <a:pPr marL="800100" lvl="1" indent="-342900">
              <a:buFont typeface="Wingdings" charset="2"/>
              <a:buChar char="Ø"/>
            </a:pPr>
            <a:r>
              <a:rPr lang="ja-JP" altLang="en-US" sz="2400" dirty="0" smtClean="0"/>
              <a:t>数は少ないものの、分野間の影響自体は推定可能</a:t>
            </a:r>
            <a:endParaRPr lang="en-US" altLang="ja-JP" sz="2400" dirty="0" smtClean="0"/>
          </a:p>
        </p:txBody>
      </p:sp>
    </p:spTree>
    <p:extLst>
      <p:ext uri="{BB962C8B-B14F-4D97-AF65-F5344CB8AC3E}">
        <p14:creationId xmlns:p14="http://schemas.microsoft.com/office/powerpoint/2010/main" val="1252490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目次</a:t>
            </a:r>
            <a:endParaRPr lang="en-US" dirty="0"/>
          </a:p>
        </p:txBody>
      </p:sp>
      <p:sp>
        <p:nvSpPr>
          <p:cNvPr id="5" name="Content Placeholder 2"/>
          <p:cNvSpPr>
            <a:spLocks noGrp="1"/>
          </p:cNvSpPr>
          <p:nvPr>
            <p:ph idx="1"/>
          </p:nvPr>
        </p:nvSpPr>
        <p:spPr>
          <a:xfrm>
            <a:off x="442415" y="1239684"/>
            <a:ext cx="10515600" cy="5018680"/>
          </a:xfrm>
        </p:spPr>
        <p:txBody>
          <a:bodyPr>
            <a:normAutofit/>
          </a:bodyPr>
          <a:lstStyle/>
          <a:p>
            <a:pPr marL="742950" indent="-742950">
              <a:buFont typeface="+mj-lt"/>
              <a:buAutoNum type="arabicPeriod"/>
            </a:pPr>
            <a:r>
              <a:rPr lang="ja-JP" altLang="en-US" sz="3600" dirty="0" smtClean="0"/>
              <a:t>序論</a:t>
            </a:r>
            <a:r>
              <a:rPr lang="en-US" altLang="ja-JP" sz="3600" dirty="0"/>
              <a:t>&amp;</a:t>
            </a:r>
            <a:r>
              <a:rPr lang="ja-JP" altLang="en-US" sz="3600" dirty="0" smtClean="0"/>
              <a:t>関連研究</a:t>
            </a:r>
            <a:endParaRPr lang="en-US" altLang="ja-JP" sz="3600" dirty="0" smtClean="0"/>
          </a:p>
          <a:p>
            <a:pPr marL="742950" indent="-742950">
              <a:buFont typeface="+mj-lt"/>
              <a:buAutoNum type="arabicPeriod"/>
            </a:pPr>
            <a:r>
              <a:rPr lang="ja-JP" altLang="en-US" sz="3600" dirty="0" smtClean="0">
                <a:solidFill>
                  <a:schemeClr val="bg1">
                    <a:lumMod val="75000"/>
                  </a:schemeClr>
                </a:solidFill>
              </a:rPr>
              <a:t>提案手法</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75000"/>
                  </a:schemeClr>
                </a:solidFill>
              </a:rPr>
              <a:t>実験と結果</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75000"/>
                  </a:schemeClr>
                </a:solidFill>
              </a:rPr>
              <a:t>考察</a:t>
            </a:r>
            <a:endParaRPr lang="en-US" altLang="ja-JP" sz="3600" dirty="0" smtClean="0">
              <a:solidFill>
                <a:schemeClr val="bg1">
                  <a:lumMod val="75000"/>
                </a:schemeClr>
              </a:solidFill>
            </a:endParaRPr>
          </a:p>
          <a:p>
            <a:pPr marL="742950" indent="-742950">
              <a:buFont typeface="+mj-lt"/>
              <a:buAutoNum type="arabicPeriod"/>
            </a:pPr>
            <a:r>
              <a:rPr lang="ja-JP" altLang="en-US" sz="3600" dirty="0" smtClean="0">
                <a:solidFill>
                  <a:schemeClr val="bg1">
                    <a:lumMod val="75000"/>
                  </a:schemeClr>
                </a:solidFill>
              </a:rPr>
              <a:t>結論</a:t>
            </a:r>
            <a:endParaRPr lang="en-US" sz="3600" dirty="0">
              <a:solidFill>
                <a:schemeClr val="bg1">
                  <a:lumMod val="75000"/>
                </a:schemeClr>
              </a:solidFill>
            </a:endParaRPr>
          </a:p>
        </p:txBody>
      </p:sp>
    </p:spTree>
    <p:extLst>
      <p:ext uri="{BB962C8B-B14F-4D97-AF65-F5344CB8AC3E}">
        <p14:creationId xmlns:p14="http://schemas.microsoft.com/office/powerpoint/2010/main" val="432335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5378"/>
          </a:xfrm>
        </p:spPr>
        <p:txBody>
          <a:bodyPr>
            <a:normAutofit/>
          </a:bodyPr>
          <a:lstStyle/>
          <a:p>
            <a:r>
              <a:rPr lang="ja-JP" altLang="en-US" dirty="0" smtClean="0"/>
              <a:t>本研究の技術経営的な視点</a:t>
            </a:r>
            <a:endParaRPr lang="en-US" sz="1200" dirty="0"/>
          </a:p>
        </p:txBody>
      </p:sp>
      <p:sp>
        <p:nvSpPr>
          <p:cNvPr id="6" name="Content Placeholder 2"/>
          <p:cNvSpPr txBox="1">
            <a:spLocks/>
          </p:cNvSpPr>
          <p:nvPr/>
        </p:nvSpPr>
        <p:spPr>
          <a:xfrm>
            <a:off x="312420" y="1001144"/>
            <a:ext cx="11567160" cy="782848"/>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フィルムカメラ市場を牽引していたコダックと富士フィルムは、デジタルカメラ技術の発達に対して研究開発において異なる判断を下し、その後の経営環境において大きな違いが生じた。</a:t>
            </a:r>
            <a:endParaRPr lang="en-US" altLang="ja-JP" sz="2000" dirty="0" smtClean="0"/>
          </a:p>
        </p:txBody>
      </p:sp>
      <p:sp>
        <p:nvSpPr>
          <p:cNvPr id="9" name="TextBox 8"/>
          <p:cNvSpPr txBox="1"/>
          <p:nvPr/>
        </p:nvSpPr>
        <p:spPr>
          <a:xfrm>
            <a:off x="138153" y="2853545"/>
            <a:ext cx="1773420" cy="461665"/>
          </a:xfrm>
          <a:prstGeom prst="rect">
            <a:avLst/>
          </a:prstGeom>
          <a:noFill/>
        </p:spPr>
        <p:txBody>
          <a:bodyPr wrap="square" rtlCol="0">
            <a:spAutoFit/>
          </a:bodyPr>
          <a:lstStyle/>
          <a:p>
            <a:pPr algn="ctr"/>
            <a:r>
              <a:rPr lang="ja-JP" altLang="en-US" sz="2400" dirty="0" smtClean="0"/>
              <a:t>コダック</a:t>
            </a:r>
            <a:endParaRPr lang="en-US" altLang="ja-JP" sz="2400" dirty="0" smtClean="0"/>
          </a:p>
        </p:txBody>
      </p:sp>
      <p:cxnSp>
        <p:nvCxnSpPr>
          <p:cNvPr id="10" name="Straight Connector 9"/>
          <p:cNvCxnSpPr/>
          <p:nvPr/>
        </p:nvCxnSpPr>
        <p:spPr>
          <a:xfrm>
            <a:off x="1934660" y="2208447"/>
            <a:ext cx="50596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8153" y="5154206"/>
            <a:ext cx="1773420" cy="830997"/>
          </a:xfrm>
          <a:prstGeom prst="rect">
            <a:avLst/>
          </a:prstGeom>
          <a:noFill/>
        </p:spPr>
        <p:txBody>
          <a:bodyPr wrap="square" rtlCol="0">
            <a:spAutoFit/>
          </a:bodyPr>
          <a:lstStyle/>
          <a:p>
            <a:pPr algn="ctr"/>
            <a:r>
              <a:rPr lang="ja-JP" altLang="en-US" sz="2400" dirty="0" smtClean="0"/>
              <a:t>富士</a:t>
            </a:r>
            <a:endParaRPr lang="en-US" altLang="ja-JP" sz="2400" dirty="0" smtClean="0"/>
          </a:p>
          <a:p>
            <a:pPr algn="ctr"/>
            <a:r>
              <a:rPr lang="ja-JP" altLang="en-US" sz="2400" dirty="0" smtClean="0"/>
              <a:t>フィルム</a:t>
            </a:r>
            <a:endParaRPr lang="en-US" altLang="ja-JP" sz="2400" dirty="0" smtClean="0"/>
          </a:p>
        </p:txBody>
      </p:sp>
      <p:cxnSp>
        <p:nvCxnSpPr>
          <p:cNvPr id="12" name="Straight Connector 11"/>
          <p:cNvCxnSpPr/>
          <p:nvPr/>
        </p:nvCxnSpPr>
        <p:spPr>
          <a:xfrm>
            <a:off x="7579377" y="2208447"/>
            <a:ext cx="41815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63962" y="1817431"/>
            <a:ext cx="5299883" cy="400110"/>
          </a:xfrm>
          <a:prstGeom prst="rect">
            <a:avLst/>
          </a:prstGeom>
          <a:noFill/>
        </p:spPr>
        <p:txBody>
          <a:bodyPr wrap="square" rtlCol="0">
            <a:spAutoFit/>
          </a:bodyPr>
          <a:lstStyle/>
          <a:p>
            <a:pPr algn="ctr"/>
            <a:r>
              <a:rPr lang="ja-JP" altLang="en-US" sz="2000" dirty="0" smtClean="0"/>
              <a:t>デジタルカメラ技術の発達に対する判断</a:t>
            </a:r>
            <a:endParaRPr lang="en-US" altLang="ja-JP" sz="2000" dirty="0" smtClean="0"/>
          </a:p>
        </p:txBody>
      </p:sp>
      <p:sp>
        <p:nvSpPr>
          <p:cNvPr id="14" name="TextBox 13"/>
          <p:cNvSpPr txBox="1"/>
          <p:nvPr/>
        </p:nvSpPr>
        <p:spPr>
          <a:xfrm>
            <a:off x="7420243" y="1817431"/>
            <a:ext cx="4818075" cy="400110"/>
          </a:xfrm>
          <a:prstGeom prst="rect">
            <a:avLst/>
          </a:prstGeom>
          <a:noFill/>
        </p:spPr>
        <p:txBody>
          <a:bodyPr wrap="square" rtlCol="0">
            <a:spAutoFit/>
          </a:bodyPr>
          <a:lstStyle/>
          <a:p>
            <a:pPr algn="ctr"/>
            <a:r>
              <a:rPr lang="ja-JP" altLang="en-US" sz="2000" dirty="0" smtClean="0"/>
              <a:t>その後の経営環境</a:t>
            </a:r>
            <a:endParaRPr lang="en-US" altLang="ja-JP" sz="2000" dirty="0" smtClean="0"/>
          </a:p>
        </p:txBody>
      </p:sp>
      <p:sp>
        <p:nvSpPr>
          <p:cNvPr id="15" name="TextBox 14"/>
          <p:cNvSpPr txBox="1"/>
          <p:nvPr/>
        </p:nvSpPr>
        <p:spPr>
          <a:xfrm>
            <a:off x="1863962" y="2668880"/>
            <a:ext cx="5125419" cy="1200329"/>
          </a:xfrm>
          <a:prstGeom prst="rect">
            <a:avLst/>
          </a:prstGeom>
          <a:noFill/>
        </p:spPr>
        <p:txBody>
          <a:bodyPr wrap="square" rtlCol="0">
            <a:spAutoFit/>
          </a:bodyPr>
          <a:lstStyle/>
          <a:p>
            <a:pPr marL="342900" indent="-342900">
              <a:buFont typeface="Wingdings" charset="2"/>
              <a:buChar char="Ø"/>
            </a:pPr>
            <a:r>
              <a:rPr lang="ja-JP" altLang="en-US" sz="2400" dirty="0" smtClean="0"/>
              <a:t>デジタルカメラ技術に資源を投じることなく、フィルムカメラ事業を継続</a:t>
            </a:r>
            <a:endParaRPr lang="en-US" altLang="ja-JP" sz="2400" dirty="0" smtClean="0"/>
          </a:p>
        </p:txBody>
      </p:sp>
      <p:sp>
        <p:nvSpPr>
          <p:cNvPr id="16" name="TextBox 15"/>
          <p:cNvSpPr txBox="1"/>
          <p:nvPr/>
        </p:nvSpPr>
        <p:spPr>
          <a:xfrm>
            <a:off x="1967537" y="4884495"/>
            <a:ext cx="5021843" cy="1200329"/>
          </a:xfrm>
          <a:prstGeom prst="rect">
            <a:avLst/>
          </a:prstGeom>
          <a:noFill/>
        </p:spPr>
        <p:txBody>
          <a:bodyPr wrap="square" rtlCol="0">
            <a:spAutoFit/>
          </a:bodyPr>
          <a:lstStyle/>
          <a:p>
            <a:pPr marL="342900" indent="-342900">
              <a:buFont typeface="Wingdings" charset="2"/>
              <a:buChar char="Ø"/>
            </a:pPr>
            <a:r>
              <a:rPr lang="ja-JP" altLang="en-US" sz="2400" dirty="0" smtClean="0"/>
              <a:t>デジタルカメラ技術</a:t>
            </a:r>
            <a:r>
              <a:rPr lang="ja-JP" altLang="en-US" sz="2400" smtClean="0"/>
              <a:t>に資源投下</a:t>
            </a:r>
            <a:endParaRPr lang="en-US" altLang="ja-JP" sz="2400" dirty="0" smtClean="0"/>
          </a:p>
          <a:p>
            <a:pPr marL="342900" indent="-342900">
              <a:buFont typeface="Wingdings" charset="2"/>
              <a:buChar char="Ø"/>
            </a:pPr>
            <a:r>
              <a:rPr lang="ja-JP" altLang="en-US" sz="2400" dirty="0" smtClean="0"/>
              <a:t>フィルムカメラ関連技術を精査し、他事業との関連性を模索</a:t>
            </a:r>
            <a:endParaRPr lang="en-US" altLang="ja-JP" sz="2400" dirty="0" smtClean="0"/>
          </a:p>
        </p:txBody>
      </p:sp>
      <p:sp>
        <p:nvSpPr>
          <p:cNvPr id="17" name="TextBox 16"/>
          <p:cNvSpPr txBox="1"/>
          <p:nvPr/>
        </p:nvSpPr>
        <p:spPr>
          <a:xfrm>
            <a:off x="7323991" y="2668880"/>
            <a:ext cx="4555589" cy="830997"/>
          </a:xfrm>
          <a:prstGeom prst="rect">
            <a:avLst/>
          </a:prstGeom>
          <a:noFill/>
        </p:spPr>
        <p:txBody>
          <a:bodyPr wrap="square" rtlCol="0">
            <a:spAutoFit/>
          </a:bodyPr>
          <a:lstStyle/>
          <a:p>
            <a:pPr marL="342900" indent="-342900">
              <a:buFont typeface="Wingdings" charset="2"/>
              <a:buChar char="Ø"/>
            </a:pPr>
            <a:r>
              <a:rPr lang="ja-JP" altLang="en-US" sz="2400" dirty="0" smtClean="0"/>
              <a:t>フィルムカメラ市場は縮小</a:t>
            </a:r>
            <a:endParaRPr lang="en-US" altLang="ja-JP" sz="2400" dirty="0" smtClean="0"/>
          </a:p>
          <a:p>
            <a:pPr marL="342900" indent="-342900">
              <a:buFont typeface="Wingdings" charset="2"/>
              <a:buChar char="Ø"/>
            </a:pPr>
            <a:r>
              <a:rPr lang="ja-JP" altLang="en-US" sz="2400" dirty="0" smtClean="0"/>
              <a:t>他の収益源を築けずに倒産</a:t>
            </a:r>
            <a:endParaRPr lang="en-US" altLang="ja-JP" sz="2400" dirty="0" smtClean="0"/>
          </a:p>
        </p:txBody>
      </p:sp>
      <p:sp>
        <p:nvSpPr>
          <p:cNvPr id="18" name="TextBox 17"/>
          <p:cNvSpPr txBox="1"/>
          <p:nvPr/>
        </p:nvSpPr>
        <p:spPr>
          <a:xfrm>
            <a:off x="7323990" y="4879658"/>
            <a:ext cx="4555589" cy="1569660"/>
          </a:xfrm>
          <a:prstGeom prst="rect">
            <a:avLst/>
          </a:prstGeom>
          <a:noFill/>
        </p:spPr>
        <p:txBody>
          <a:bodyPr wrap="square" rtlCol="0">
            <a:spAutoFit/>
          </a:bodyPr>
          <a:lstStyle/>
          <a:p>
            <a:pPr marL="342900" indent="-342900">
              <a:buFont typeface="Wingdings" charset="2"/>
              <a:buChar char="Ø"/>
            </a:pPr>
            <a:r>
              <a:rPr lang="ja-JP" altLang="en-US" sz="2400" dirty="0" smtClean="0"/>
              <a:t>デジタルカメラ市場でシェア獲得</a:t>
            </a:r>
            <a:endParaRPr lang="en-US" altLang="ja-JP" sz="2400" dirty="0" smtClean="0"/>
          </a:p>
          <a:p>
            <a:pPr marL="342900" indent="-342900">
              <a:buFont typeface="Wingdings" charset="2"/>
              <a:buChar char="Ø"/>
            </a:pPr>
            <a:r>
              <a:rPr lang="ja-JP" altLang="en-US" sz="2400" dirty="0" smtClean="0"/>
              <a:t>フィルムカメラ関連技術を医療技術等に転用経営を持続</a:t>
            </a:r>
            <a:endParaRPr lang="en-US" altLang="ja-JP" sz="2400" dirty="0" smtClean="0"/>
          </a:p>
        </p:txBody>
      </p:sp>
      <p:cxnSp>
        <p:nvCxnSpPr>
          <p:cNvPr id="19" name="Straight Connector 18"/>
          <p:cNvCxnSpPr/>
          <p:nvPr/>
        </p:nvCxnSpPr>
        <p:spPr>
          <a:xfrm>
            <a:off x="465221" y="4382152"/>
            <a:ext cx="11414359"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19" y="2829659"/>
            <a:ext cx="1629277" cy="5213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7" y="4686922"/>
            <a:ext cx="1955132" cy="1955132"/>
          </a:xfrm>
          <a:prstGeom prst="rect">
            <a:avLst/>
          </a:prstGeom>
        </p:spPr>
      </p:pic>
    </p:spTree>
    <p:extLst>
      <p:ext uri="{BB962C8B-B14F-4D97-AF65-F5344CB8AC3E}">
        <p14:creationId xmlns:p14="http://schemas.microsoft.com/office/powerpoint/2010/main" val="1813938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5378"/>
          </a:xfrm>
        </p:spPr>
        <p:txBody>
          <a:bodyPr>
            <a:normAutofit/>
          </a:bodyPr>
          <a:lstStyle/>
          <a:p>
            <a:r>
              <a:rPr lang="ja-JP" altLang="en-US" dirty="0" smtClean="0"/>
              <a:t>背景</a:t>
            </a:r>
            <a:endParaRPr lang="en-US" sz="1100" dirty="0"/>
          </a:p>
        </p:txBody>
      </p:sp>
      <p:sp>
        <p:nvSpPr>
          <p:cNvPr id="3" name="Content Placeholder 2"/>
          <p:cNvSpPr>
            <a:spLocks noGrp="1"/>
          </p:cNvSpPr>
          <p:nvPr>
            <p:ph idx="1"/>
          </p:nvPr>
        </p:nvSpPr>
        <p:spPr>
          <a:xfrm>
            <a:off x="312420" y="1777571"/>
            <a:ext cx="11567160" cy="2141249"/>
          </a:xfrm>
        </p:spPr>
        <p:txBody>
          <a:bodyPr>
            <a:noAutofit/>
          </a:bodyPr>
          <a:lstStyle/>
          <a:p>
            <a:pPr>
              <a:buFont typeface="Wingdings" charset="2"/>
              <a:buChar char="Ø"/>
            </a:pPr>
            <a:r>
              <a:rPr lang="ja-JP" altLang="en-US" sz="2400" dirty="0" smtClean="0"/>
              <a:t>競争環境の</a:t>
            </a:r>
            <a:r>
              <a:rPr lang="ja-JP" altLang="en-US" sz="2400" dirty="0"/>
              <a:t>激化や出版される文献の数の</a:t>
            </a:r>
            <a:r>
              <a:rPr lang="ja-JP" altLang="en-US" sz="2400" dirty="0" smtClean="0"/>
              <a:t>増加に対してイノベーションの重要性が増しており、</a:t>
            </a:r>
            <a:r>
              <a:rPr lang="ja-JP" altLang="en-US" sz="2400" dirty="0"/>
              <a:t>研究の</a:t>
            </a:r>
            <a:r>
              <a:rPr lang="ja-JP" altLang="en-US" sz="2400" dirty="0" smtClean="0"/>
              <a:t>生産性を</a:t>
            </a:r>
            <a:r>
              <a:rPr lang="ja-JP" altLang="en-US" sz="2400" dirty="0"/>
              <a:t>向上させるために、新しく発見する知識の質を追求していく必要がある </a:t>
            </a:r>
            <a:r>
              <a:rPr lang="en-US" altLang="ja-JP" sz="2400" dirty="0" smtClean="0"/>
              <a:t>(</a:t>
            </a:r>
            <a:r>
              <a:rPr lang="en-US" altLang="ja-JP" sz="2400" dirty="0" err="1" smtClean="0"/>
              <a:t>O‘connor</a:t>
            </a:r>
            <a:r>
              <a:rPr lang="en-US" altLang="ja-JP" sz="2400" dirty="0" smtClean="0"/>
              <a:t> et al; </a:t>
            </a:r>
            <a:r>
              <a:rPr lang="en-US" altLang="ja-JP" sz="2400" dirty="0"/>
              <a:t>2005, </a:t>
            </a:r>
            <a:r>
              <a:rPr lang="en-US" altLang="ja-JP" sz="2400" dirty="0" smtClean="0"/>
              <a:t>Paul et al; </a:t>
            </a:r>
            <a:r>
              <a:rPr lang="en-US" altLang="ja-JP" sz="2400" dirty="0"/>
              <a:t>2010)</a:t>
            </a:r>
            <a:endParaRPr lang="en-US" altLang="ja-JP" sz="2400" dirty="0" smtClean="0"/>
          </a:p>
          <a:p>
            <a:pPr>
              <a:buFont typeface="Wingdings" charset="2"/>
              <a:buChar char="Ø"/>
            </a:pPr>
            <a:r>
              <a:rPr lang="ja-JP" altLang="en-US" sz="2400" dirty="0" smtClean="0"/>
              <a:t>その</a:t>
            </a:r>
            <a:r>
              <a:rPr lang="ja-JP" altLang="en-US" sz="2400" dirty="0"/>
              <a:t>中の一つとして</a:t>
            </a:r>
            <a:r>
              <a:rPr lang="ja-JP" altLang="en-US" sz="2400" dirty="0" smtClean="0"/>
              <a:t>、将来性のある研究</a:t>
            </a:r>
            <a:r>
              <a:rPr lang="ja-JP" altLang="en-US" sz="2400" dirty="0"/>
              <a:t>テーマを効率的に選択する必要性がある</a:t>
            </a:r>
            <a:r>
              <a:rPr lang="is-IS" altLang="ja-JP" sz="2400" dirty="0"/>
              <a:t>(</a:t>
            </a:r>
            <a:r>
              <a:rPr lang="is-IS" altLang="ja-JP" sz="2400" dirty="0" smtClean="0"/>
              <a:t>Carlson et al; </a:t>
            </a:r>
            <a:r>
              <a:rPr lang="is-IS" altLang="ja-JP" sz="2400" dirty="0"/>
              <a:t>2007, </a:t>
            </a:r>
            <a:r>
              <a:rPr lang="is-IS" altLang="ja-JP" sz="2400" dirty="0" smtClean="0"/>
              <a:t>Henderson et al; </a:t>
            </a:r>
            <a:r>
              <a:rPr lang="is-IS" altLang="ja-JP" sz="2400" dirty="0"/>
              <a:t>1996</a:t>
            </a:r>
            <a:r>
              <a:rPr lang="is-IS" altLang="ja-JP" sz="2400" dirty="0" smtClean="0"/>
              <a:t>)</a:t>
            </a:r>
          </a:p>
          <a:p>
            <a:pPr>
              <a:buFont typeface="Wingdings" charset="2"/>
              <a:buChar char="Ø"/>
            </a:pPr>
            <a:endParaRPr lang="is-IS" altLang="ja-JP" sz="2400" dirty="0" smtClean="0"/>
          </a:p>
          <a:p>
            <a:pPr>
              <a:buFont typeface="Wingdings" charset="2"/>
              <a:buChar char="Ø"/>
            </a:pPr>
            <a:endParaRPr lang="is-IS" altLang="ja-JP" sz="2000" dirty="0" smtClean="0"/>
          </a:p>
        </p:txBody>
      </p:sp>
      <p:sp>
        <p:nvSpPr>
          <p:cNvPr id="6" name="Content Placeholder 2"/>
          <p:cNvSpPr txBox="1">
            <a:spLocks/>
          </p:cNvSpPr>
          <p:nvPr/>
        </p:nvSpPr>
        <p:spPr>
          <a:xfrm>
            <a:off x="312420" y="994723"/>
            <a:ext cx="11567160" cy="782848"/>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a:t>研究機関</a:t>
            </a:r>
            <a:r>
              <a:rPr lang="ja-JP" altLang="en-US" sz="2000" dirty="0" smtClean="0"/>
              <a:t>は文献数が増加し研究分野も細分化される中で、将来性</a:t>
            </a:r>
            <a:r>
              <a:rPr lang="ja-JP" altLang="en-US" sz="2000" dirty="0"/>
              <a:t>の高い分野</a:t>
            </a:r>
            <a:r>
              <a:rPr lang="ja-JP" altLang="en-US" sz="2000" dirty="0" smtClean="0"/>
              <a:t>をいち早く特定し、保持する限られた資源を投じる必要がある。</a:t>
            </a:r>
            <a:endParaRPr lang="en-US" altLang="ja-JP" sz="2000" dirty="0"/>
          </a:p>
        </p:txBody>
      </p:sp>
      <p:sp>
        <p:nvSpPr>
          <p:cNvPr id="5" name="Content Placeholder 2"/>
          <p:cNvSpPr txBox="1">
            <a:spLocks/>
          </p:cNvSpPr>
          <p:nvPr/>
        </p:nvSpPr>
        <p:spPr>
          <a:xfrm>
            <a:off x="312420" y="4132985"/>
            <a:ext cx="11567160" cy="782848"/>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smtClean="0"/>
              <a:t>将来性</a:t>
            </a:r>
            <a:r>
              <a:rPr lang="ja-JP" altLang="en-US" sz="2000" dirty="0"/>
              <a:t>の高い</a:t>
            </a:r>
            <a:r>
              <a:rPr lang="ja-JP" altLang="en-US" sz="2000" dirty="0" smtClean="0"/>
              <a:t>分野を特定するには、分野間</a:t>
            </a:r>
            <a:r>
              <a:rPr lang="ja-JP" altLang="en-US" sz="2000" dirty="0"/>
              <a:t>で生じている影響を考慮してその成長性を評価</a:t>
            </a:r>
            <a:r>
              <a:rPr lang="ja-JP" altLang="en-US" sz="2000" dirty="0" smtClean="0"/>
              <a:t>する必要がある。</a:t>
            </a:r>
            <a:endParaRPr lang="en-US" altLang="ja-JP" sz="2000" dirty="0"/>
          </a:p>
        </p:txBody>
      </p:sp>
      <p:sp>
        <p:nvSpPr>
          <p:cNvPr id="7" name="Content Placeholder 2"/>
          <p:cNvSpPr txBox="1">
            <a:spLocks/>
          </p:cNvSpPr>
          <p:nvPr/>
        </p:nvSpPr>
        <p:spPr>
          <a:xfrm>
            <a:off x="312420" y="5129998"/>
            <a:ext cx="11567160" cy="8875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charset="2"/>
              <a:buChar char="Ø"/>
            </a:pPr>
            <a:r>
              <a:rPr lang="ja-JP" altLang="en-US" sz="2400" dirty="0" smtClean="0"/>
              <a:t>研究分野は互いに独立ではなく、他の研究分野と影響しあって成長・衰退している</a:t>
            </a:r>
            <a:r>
              <a:rPr lang="ja-JP" altLang="it-IT" sz="2400" dirty="0" smtClean="0"/>
              <a:t>（</a:t>
            </a:r>
            <a:r>
              <a:rPr lang="it-IT" altLang="ja-JP" sz="2400" dirty="0" smtClean="0"/>
              <a:t>Rotolo et al; 2015,Doorn et al; 2006</a:t>
            </a:r>
            <a:r>
              <a:rPr lang="ja-JP" altLang="it-IT" sz="2400" dirty="0" smtClean="0"/>
              <a:t>）</a:t>
            </a:r>
            <a:r>
              <a:rPr lang="en-US" altLang="ja-JP" sz="2400" dirty="0" smtClean="0"/>
              <a:t>	</a:t>
            </a:r>
            <a:endParaRPr lang="en-US" altLang="ja-JP" sz="2400" dirty="0"/>
          </a:p>
        </p:txBody>
      </p:sp>
    </p:spTree>
    <p:extLst>
      <p:ext uri="{BB962C8B-B14F-4D97-AF65-F5344CB8AC3E}">
        <p14:creationId xmlns:p14="http://schemas.microsoft.com/office/powerpoint/2010/main" val="1066910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5378"/>
          </a:xfrm>
        </p:spPr>
        <p:txBody>
          <a:bodyPr>
            <a:normAutofit/>
          </a:bodyPr>
          <a:lstStyle/>
          <a:p>
            <a:r>
              <a:rPr lang="ja-JP" altLang="en-US" dirty="0" smtClean="0"/>
              <a:t>本研究の位置付け・新規性</a:t>
            </a:r>
            <a:endParaRPr lang="en-US" sz="1200" dirty="0"/>
          </a:p>
        </p:txBody>
      </p:sp>
      <p:sp>
        <p:nvSpPr>
          <p:cNvPr id="5" name="Content Placeholder 2"/>
          <p:cNvSpPr txBox="1">
            <a:spLocks/>
          </p:cNvSpPr>
          <p:nvPr/>
        </p:nvSpPr>
        <p:spPr>
          <a:xfrm>
            <a:off x="312420" y="1949758"/>
            <a:ext cx="11567160" cy="40194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charset="2"/>
              <a:buChar char="Ø"/>
            </a:pPr>
            <a:r>
              <a:rPr lang="ja-JP" altLang="en-US" dirty="0" smtClean="0"/>
              <a:t>新しく出現する研究分野の発見</a:t>
            </a:r>
            <a:endParaRPr lang="en-US" altLang="ja-JP" dirty="0" smtClean="0"/>
          </a:p>
          <a:p>
            <a:pPr lvl="1">
              <a:buFont typeface="Wingdings" charset="2"/>
              <a:buChar char="Ø"/>
            </a:pPr>
            <a:r>
              <a:rPr lang="ja-JP" altLang="en-US" dirty="0" smtClean="0"/>
              <a:t>研究分野における文献の引用関係から萌芽分野を特定</a:t>
            </a:r>
            <a:r>
              <a:rPr lang="en-US" altLang="ja-JP" dirty="0"/>
              <a:t>(</a:t>
            </a:r>
            <a:r>
              <a:rPr lang="en-US" altLang="ja-JP" dirty="0" smtClean="0"/>
              <a:t>Shibata et al; 2008</a:t>
            </a:r>
            <a:r>
              <a:rPr lang="en-US" altLang="ja-JP" dirty="0"/>
              <a:t>)</a:t>
            </a:r>
            <a:endParaRPr lang="en-US" altLang="ja-JP" dirty="0" smtClean="0"/>
          </a:p>
          <a:p>
            <a:pPr lvl="1">
              <a:buFont typeface="Wingdings" charset="2"/>
              <a:buChar char="Ø"/>
            </a:pPr>
            <a:r>
              <a:rPr lang="ja-JP" altLang="en-US" dirty="0" smtClean="0"/>
              <a:t>学術文献と特許の比較から産業化の余地のある分野を特定</a:t>
            </a:r>
            <a:r>
              <a:rPr lang="en-US" altLang="ja-JP" dirty="0"/>
              <a:t>(</a:t>
            </a:r>
            <a:r>
              <a:rPr lang="en-US" altLang="ja-JP" dirty="0" smtClean="0"/>
              <a:t>Shibata et al; 2010)</a:t>
            </a:r>
            <a:endParaRPr lang="en-US" altLang="ja-JP" dirty="0"/>
          </a:p>
          <a:p>
            <a:pPr marL="457200" lvl="1" indent="0">
              <a:buNone/>
            </a:pPr>
            <a:r>
              <a:rPr lang="ja-JP" altLang="en-US" dirty="0" smtClean="0"/>
              <a:t>→より多様な研究分野の出現に対して、新しく出現する分野において成長性を踏まえた議論は行っていない</a:t>
            </a:r>
            <a:endParaRPr lang="en-US" altLang="ja-JP" dirty="0" smtClean="0"/>
          </a:p>
          <a:p>
            <a:pPr marL="0" indent="0">
              <a:buNone/>
            </a:pPr>
            <a:endParaRPr lang="en-US" altLang="ja-JP" sz="1200" dirty="0" smtClean="0"/>
          </a:p>
          <a:p>
            <a:pPr>
              <a:buFont typeface="Wingdings" charset="2"/>
              <a:buChar char="Ø"/>
            </a:pPr>
            <a:r>
              <a:rPr lang="ja-JP" altLang="en-US" dirty="0" smtClean="0"/>
              <a:t>研究分野の成長性の推定</a:t>
            </a:r>
            <a:endParaRPr lang="en-US" altLang="ja-JP" dirty="0" smtClean="0"/>
          </a:p>
          <a:p>
            <a:pPr lvl="1">
              <a:buFont typeface="Wingdings" charset="2"/>
              <a:buChar char="Ø"/>
            </a:pPr>
            <a:r>
              <a:rPr lang="ja-JP" altLang="en-US" dirty="0" smtClean="0"/>
              <a:t>ある分野の論文数や単語の出現頻度、被引用数を特定のモデルに当てはめ、ある分野単体のみのデータからその成長性を推定</a:t>
            </a:r>
            <a:r>
              <a:rPr lang="ja-JP" altLang="de-DE" dirty="0" smtClean="0"/>
              <a:t>（</a:t>
            </a:r>
            <a:r>
              <a:rPr lang="de-DE" altLang="ja-JP" dirty="0" smtClean="0"/>
              <a:t>Kleinberg; 2002,Chen et al; 2006, Roche et al; 2010</a:t>
            </a:r>
            <a:r>
              <a:rPr lang="ja-JP" altLang="de-DE" dirty="0" smtClean="0"/>
              <a:t>）</a:t>
            </a:r>
            <a:endParaRPr lang="en-US" altLang="ja-JP" dirty="0" smtClean="0"/>
          </a:p>
          <a:p>
            <a:pPr marL="457200" lvl="1" indent="0">
              <a:buNone/>
            </a:pPr>
            <a:r>
              <a:rPr lang="ja-JP" altLang="en-US" dirty="0" smtClean="0"/>
              <a:t>→分野の成長性を把握する上で分野間で生じている影響については議論できていない</a:t>
            </a:r>
            <a:endParaRPr lang="en-US" altLang="ja-JP" dirty="0" smtClean="0"/>
          </a:p>
        </p:txBody>
      </p:sp>
      <p:sp>
        <p:nvSpPr>
          <p:cNvPr id="6" name="Content Placeholder 2"/>
          <p:cNvSpPr txBox="1">
            <a:spLocks/>
          </p:cNvSpPr>
          <p:nvPr/>
        </p:nvSpPr>
        <p:spPr>
          <a:xfrm>
            <a:off x="312420" y="1001144"/>
            <a:ext cx="11567160" cy="782848"/>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ja-JP" altLang="en-US" sz="2000" dirty="0" smtClean="0"/>
              <a:t>本研究では、ある</a:t>
            </a:r>
            <a:r>
              <a:rPr lang="ja-JP" altLang="en-US" sz="2000" dirty="0"/>
              <a:t>研究</a:t>
            </a:r>
            <a:r>
              <a:rPr lang="ja-JP" altLang="en-US" sz="2000" dirty="0" smtClean="0"/>
              <a:t>分野の盛衰が</a:t>
            </a:r>
            <a:r>
              <a:rPr lang="ja-JP" altLang="en-US" sz="2000" dirty="0"/>
              <a:t>他のどの分野に対してどのように影響を与えているかを定量的に</a:t>
            </a:r>
            <a:r>
              <a:rPr lang="ja-JP" altLang="en-US" sz="2000" dirty="0" smtClean="0"/>
              <a:t>推定する手法を提案するが、そのような研究</a:t>
            </a:r>
            <a:r>
              <a:rPr lang="ja-JP" altLang="en-US" sz="2000" dirty="0"/>
              <a:t>はまだ確認されていない</a:t>
            </a:r>
            <a:r>
              <a:rPr lang="ja-JP" altLang="en-US" sz="2000" dirty="0" smtClean="0"/>
              <a:t>。</a:t>
            </a:r>
            <a:endParaRPr lang="en-US" sz="2000" dirty="0"/>
          </a:p>
        </p:txBody>
      </p:sp>
    </p:spTree>
    <p:extLst>
      <p:ext uri="{BB962C8B-B14F-4D97-AF65-F5344CB8AC3E}">
        <p14:creationId xmlns:p14="http://schemas.microsoft.com/office/powerpoint/2010/main" val="1775181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smtClean="0"/>
              <a:t>本研究の目的</a:t>
            </a:r>
            <a:endParaRPr lang="en-US" sz="1800" dirty="0"/>
          </a:p>
        </p:txBody>
      </p:sp>
      <p:sp>
        <p:nvSpPr>
          <p:cNvPr id="4" name="Content Placeholder 2"/>
          <p:cNvSpPr txBox="1">
            <a:spLocks/>
          </p:cNvSpPr>
          <p:nvPr/>
        </p:nvSpPr>
        <p:spPr>
          <a:xfrm>
            <a:off x="312420" y="994416"/>
            <a:ext cx="11567160" cy="793442"/>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ja-JP" altLang="en-US" sz="2000" dirty="0"/>
              <a:t>研究分野間で生じている影響を定量的に推定</a:t>
            </a:r>
            <a:r>
              <a:rPr lang="ja-JP" altLang="en-US" sz="2000" dirty="0" smtClean="0"/>
              <a:t>し、研究</a:t>
            </a:r>
            <a:r>
              <a:rPr lang="ja-JP" altLang="en-US" sz="2000" dirty="0"/>
              <a:t>機関が効率的に将来性の高い研究分野に注力できるようにすること</a:t>
            </a:r>
            <a:r>
              <a:rPr lang="ja-JP" altLang="en-US" sz="2000" dirty="0" smtClean="0"/>
              <a:t>で、研究</a:t>
            </a:r>
            <a:r>
              <a:rPr lang="ja-JP" altLang="en-US" sz="2000" dirty="0"/>
              <a:t>開発の生産性の向上に貢献</a:t>
            </a:r>
            <a:r>
              <a:rPr lang="ja-JP" altLang="en-US" sz="2000" dirty="0" smtClean="0"/>
              <a:t>する。</a:t>
            </a:r>
            <a:endParaRPr lang="en-US" altLang="ja-JP" sz="2000" dirty="0" smtClean="0"/>
          </a:p>
        </p:txBody>
      </p:sp>
      <p:sp>
        <p:nvSpPr>
          <p:cNvPr id="8" name="TextBox 7"/>
          <p:cNvSpPr txBox="1"/>
          <p:nvPr/>
        </p:nvSpPr>
        <p:spPr>
          <a:xfrm>
            <a:off x="312421" y="2028377"/>
            <a:ext cx="11430400" cy="954107"/>
          </a:xfrm>
          <a:prstGeom prst="rect">
            <a:avLst/>
          </a:prstGeom>
          <a:noFill/>
        </p:spPr>
        <p:txBody>
          <a:bodyPr wrap="square" rtlCol="0">
            <a:spAutoFit/>
          </a:bodyPr>
          <a:lstStyle/>
          <a:p>
            <a:pPr marL="457200" indent="-457200">
              <a:buFont typeface="Wingdings" charset="2"/>
              <a:buChar char="Ø"/>
            </a:pPr>
            <a:r>
              <a:rPr lang="ja-JP" altLang="en-US" sz="2800" dirty="0" smtClean="0"/>
              <a:t>ある研究分野の文献数の変動と他の分野の変動の間の因果関係を推定する手法を提案</a:t>
            </a:r>
            <a:endParaRPr lang="en-US" sz="2800" dirty="0"/>
          </a:p>
        </p:txBody>
      </p:sp>
      <p:sp>
        <p:nvSpPr>
          <p:cNvPr id="10" name="TextBox 9"/>
          <p:cNvSpPr txBox="1"/>
          <p:nvPr/>
        </p:nvSpPr>
        <p:spPr>
          <a:xfrm>
            <a:off x="312420" y="3641312"/>
            <a:ext cx="11567159" cy="523220"/>
          </a:xfrm>
          <a:prstGeom prst="rect">
            <a:avLst/>
          </a:prstGeom>
          <a:noFill/>
        </p:spPr>
        <p:txBody>
          <a:bodyPr wrap="square" rtlCol="0">
            <a:spAutoFit/>
          </a:bodyPr>
          <a:lstStyle/>
          <a:p>
            <a:pPr marL="457200" indent="-457200">
              <a:buFont typeface="Wingdings" charset="2"/>
              <a:buChar char="Ø"/>
            </a:pPr>
            <a:r>
              <a:rPr lang="ja-JP" altLang="en-US" sz="2800" dirty="0" smtClean="0"/>
              <a:t>因果関係が認められた分野間の意味的な影響を推定する手法を提案</a:t>
            </a:r>
            <a:endParaRPr lang="en-US" sz="2800" dirty="0"/>
          </a:p>
        </p:txBody>
      </p:sp>
      <p:sp>
        <p:nvSpPr>
          <p:cNvPr id="7" name="TextBox 6"/>
          <p:cNvSpPr txBox="1"/>
          <p:nvPr/>
        </p:nvSpPr>
        <p:spPr>
          <a:xfrm>
            <a:off x="312420" y="5254247"/>
            <a:ext cx="11430402" cy="954107"/>
          </a:xfrm>
          <a:prstGeom prst="rect">
            <a:avLst/>
          </a:prstGeom>
          <a:noFill/>
        </p:spPr>
        <p:txBody>
          <a:bodyPr wrap="square" rtlCol="0">
            <a:spAutoFit/>
          </a:bodyPr>
          <a:lstStyle/>
          <a:p>
            <a:pPr marL="457200" indent="-457200">
              <a:buFont typeface="Wingdings" charset="2"/>
              <a:buChar char="Ø"/>
            </a:pPr>
            <a:r>
              <a:rPr lang="ja-JP" altLang="en-US" sz="2800" dirty="0" smtClean="0"/>
              <a:t>学術文献データセットを用いて提案手法の妥当性及び有用性について評価・考察</a:t>
            </a:r>
            <a:endParaRPr lang="en-US" sz="2800" dirty="0"/>
          </a:p>
        </p:txBody>
      </p:sp>
    </p:spTree>
    <p:extLst>
      <p:ext uri="{BB962C8B-B14F-4D97-AF65-F5344CB8AC3E}">
        <p14:creationId xmlns:p14="http://schemas.microsoft.com/office/powerpoint/2010/main" val="1549477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5378"/>
          </a:xfrm>
        </p:spPr>
        <p:txBody>
          <a:bodyPr/>
          <a:lstStyle/>
          <a:p>
            <a:r>
              <a:rPr lang="ja-JP" altLang="en-US" dirty="0" smtClean="0"/>
              <a:t>関連研究</a:t>
            </a:r>
            <a:endParaRPr lang="en-US" dirty="0"/>
          </a:p>
        </p:txBody>
      </p:sp>
      <p:sp>
        <p:nvSpPr>
          <p:cNvPr id="6" name="Content Placeholder 2"/>
          <p:cNvSpPr txBox="1">
            <a:spLocks/>
          </p:cNvSpPr>
          <p:nvPr/>
        </p:nvSpPr>
        <p:spPr>
          <a:xfrm>
            <a:off x="312420" y="927667"/>
            <a:ext cx="11567160" cy="541932"/>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ja-JP" altLang="en-US" sz="2400" dirty="0" smtClean="0"/>
              <a:t>ある分野の文献数の変動が他の分野の変動に対して関与しているか</a:t>
            </a:r>
            <a:endParaRPr lang="en-US" altLang="ja-JP" sz="2400" dirty="0" smtClean="0"/>
          </a:p>
        </p:txBody>
      </p:sp>
      <p:sp>
        <p:nvSpPr>
          <p:cNvPr id="8" name="TextBox 7"/>
          <p:cNvSpPr txBox="1"/>
          <p:nvPr/>
        </p:nvSpPr>
        <p:spPr>
          <a:xfrm>
            <a:off x="312420" y="1469599"/>
            <a:ext cx="11567160" cy="4893647"/>
          </a:xfrm>
          <a:prstGeom prst="rect">
            <a:avLst/>
          </a:prstGeom>
          <a:noFill/>
        </p:spPr>
        <p:txBody>
          <a:bodyPr wrap="square" rtlCol="0">
            <a:spAutoFit/>
          </a:bodyPr>
          <a:lstStyle/>
          <a:p>
            <a:pPr marL="342900" indent="-342900">
              <a:buFont typeface="Wingdings" charset="2"/>
              <a:buChar char="Ø"/>
            </a:pPr>
            <a:r>
              <a:rPr lang="ja-JP" altLang="en-US" sz="2400" dirty="0" smtClean="0"/>
              <a:t>時系列データ間の因果関係の推定</a:t>
            </a:r>
            <a:endParaRPr lang="en-US" altLang="ja-JP" sz="2400" dirty="0" smtClean="0"/>
          </a:p>
          <a:p>
            <a:pPr marL="800100" lvl="1" indent="-342900">
              <a:buFont typeface="Wingdings" charset="2"/>
              <a:buChar char="Ø"/>
            </a:pPr>
            <a:r>
              <a:rPr lang="en-US" altLang="ja-JP" sz="2400" dirty="0" smtClean="0"/>
              <a:t>2</a:t>
            </a:r>
            <a:r>
              <a:rPr lang="ja-JP" altLang="en-US" sz="2400" dirty="0" smtClean="0"/>
              <a:t>つの時系列間で「ある時系列の予測に別の時系列のデータが役立つか」をもとに因果性を推定する手法</a:t>
            </a:r>
            <a:r>
              <a:rPr lang="en-US" altLang="ja-JP" sz="2400" dirty="0" smtClean="0"/>
              <a:t>(Granger; 1969)</a:t>
            </a:r>
          </a:p>
          <a:p>
            <a:pPr marL="800100" lvl="1" indent="-342900">
              <a:buFont typeface="Wingdings" charset="2"/>
              <a:buChar char="Ø"/>
            </a:pPr>
            <a:r>
              <a:rPr lang="ja-JP" altLang="en-US" sz="2400" dirty="0" smtClean="0"/>
              <a:t>手法の改良により多数の時系列を考慮した上で特定の系列間の因果関係を推定</a:t>
            </a:r>
            <a:r>
              <a:rPr lang="en-US" altLang="ja-JP" sz="2400" dirty="0" smtClean="0"/>
              <a:t>(Chen et al; 2004, </a:t>
            </a:r>
            <a:r>
              <a:rPr lang="en-US" altLang="ja-JP" sz="2400" dirty="0" err="1" smtClean="0"/>
              <a:t>Marinazzo</a:t>
            </a:r>
            <a:r>
              <a:rPr lang="en-US" altLang="ja-JP" sz="2400" dirty="0" smtClean="0"/>
              <a:t> et al; 2008)</a:t>
            </a:r>
          </a:p>
          <a:p>
            <a:pPr marL="800100" lvl="1" indent="-342900">
              <a:buFont typeface="Wingdings" charset="2"/>
              <a:buChar char="Ø"/>
            </a:pPr>
            <a:endParaRPr lang="en-US" altLang="ja-JP" sz="2400" dirty="0" smtClean="0"/>
          </a:p>
          <a:p>
            <a:pPr marL="800100" lvl="1" indent="-342900">
              <a:buFont typeface="Wingdings" charset="2"/>
              <a:buChar char="Ø"/>
            </a:pPr>
            <a:endParaRPr lang="en-US" altLang="ja-JP" sz="2400" dirty="0" smtClean="0"/>
          </a:p>
          <a:p>
            <a:pPr marL="342900" indent="-342900">
              <a:buFont typeface="Wingdings" charset="2"/>
              <a:buChar char="Ø"/>
            </a:pPr>
            <a:r>
              <a:rPr lang="ja-JP" altLang="en-US" sz="2400" dirty="0" smtClean="0"/>
              <a:t>意味的に関係ありそうな知識の組み合わせを特定</a:t>
            </a:r>
            <a:endParaRPr lang="en-US" altLang="ja-JP" sz="2400" dirty="0" smtClean="0"/>
          </a:p>
          <a:p>
            <a:pPr marL="800100" lvl="1" indent="-342900">
              <a:buFont typeface="Wingdings" charset="2"/>
              <a:buChar char="Ø"/>
            </a:pPr>
            <a:r>
              <a:rPr lang="ja-JP" altLang="en-US" sz="2400" dirty="0" smtClean="0"/>
              <a:t>起点語</a:t>
            </a:r>
            <a:r>
              <a:rPr lang="en-US" altLang="ja-JP" sz="2400" dirty="0" smtClean="0"/>
              <a:t>(C)</a:t>
            </a:r>
            <a:r>
              <a:rPr lang="ja-JP" altLang="en-US" sz="2400" dirty="0" smtClean="0"/>
              <a:t>と共起する別の単語</a:t>
            </a:r>
            <a:r>
              <a:rPr lang="en-US" altLang="ja-JP" sz="2400" dirty="0" smtClean="0"/>
              <a:t>(B)</a:t>
            </a:r>
            <a:r>
              <a:rPr lang="ja-JP" altLang="en-US" sz="2400" dirty="0" smtClean="0"/>
              <a:t>、単語</a:t>
            </a:r>
            <a:r>
              <a:rPr lang="en-US" altLang="ja-JP" sz="2400" dirty="0" smtClean="0"/>
              <a:t>(B)</a:t>
            </a:r>
            <a:r>
              <a:rPr lang="ja-JP" altLang="en-US" sz="2400" dirty="0" smtClean="0"/>
              <a:t>と共起する目的語</a:t>
            </a:r>
            <a:r>
              <a:rPr lang="en-US" altLang="ja-JP" sz="2400" dirty="0" smtClean="0"/>
              <a:t>(A)</a:t>
            </a:r>
            <a:r>
              <a:rPr lang="ja-JP" altLang="en-US" sz="2400" dirty="0" smtClean="0"/>
              <a:t>を見つけ出し、意味的に関係ありそうな起点語</a:t>
            </a:r>
            <a:r>
              <a:rPr lang="en-US" altLang="ja-JP" sz="2400" dirty="0" smtClean="0"/>
              <a:t>(C)</a:t>
            </a:r>
            <a:r>
              <a:rPr lang="ja-JP" altLang="en-US" sz="2400" dirty="0" smtClean="0"/>
              <a:t>と目的語</a:t>
            </a:r>
            <a:r>
              <a:rPr lang="en-US" altLang="ja-JP" sz="2400" dirty="0" smtClean="0"/>
              <a:t>(A)</a:t>
            </a:r>
            <a:r>
              <a:rPr lang="ja-JP" altLang="en-US" sz="2400" dirty="0" smtClean="0"/>
              <a:t>の組み合わせを特定</a:t>
            </a:r>
            <a:r>
              <a:rPr lang="en-US" altLang="ja-JP" sz="2400" dirty="0" smtClean="0"/>
              <a:t>(Swanson; 1986)</a:t>
            </a:r>
            <a:endParaRPr lang="en-US" altLang="ja-JP" sz="2800" dirty="0" smtClean="0"/>
          </a:p>
          <a:p>
            <a:pPr marL="342900" indent="-342900">
              <a:buFont typeface="Wingdings" charset="2"/>
              <a:buChar char="Ø"/>
            </a:pPr>
            <a:r>
              <a:rPr lang="ja-JP" altLang="en-US" sz="2400" dirty="0" smtClean="0"/>
              <a:t>研究者やジャーナル、研究機関等の持つインパクトを定量化する研究</a:t>
            </a:r>
            <a:endParaRPr lang="en-US" altLang="ja-JP" sz="2400" dirty="0" smtClean="0"/>
          </a:p>
          <a:p>
            <a:pPr marL="800100" lvl="1" indent="-342900">
              <a:buFont typeface="Wingdings" charset="2"/>
              <a:buChar char="Ø"/>
            </a:pPr>
            <a:r>
              <a:rPr lang="ja-JP" altLang="en-US" sz="2400" dirty="0" smtClean="0"/>
              <a:t>文献に対して寄せられた関心を引用数として定量的に推定</a:t>
            </a:r>
            <a:r>
              <a:rPr lang="en-US" altLang="ja-JP" sz="2400" dirty="0" smtClean="0"/>
              <a:t>(Amin et al; 2000)</a:t>
            </a:r>
          </a:p>
        </p:txBody>
      </p:sp>
      <p:sp>
        <p:nvSpPr>
          <p:cNvPr id="9" name="Content Placeholder 2"/>
          <p:cNvSpPr txBox="1">
            <a:spLocks/>
          </p:cNvSpPr>
          <p:nvPr/>
        </p:nvSpPr>
        <p:spPr>
          <a:xfrm>
            <a:off x="312420" y="3457028"/>
            <a:ext cx="11567160" cy="541932"/>
          </a:xfrm>
          <a:prstGeom prst="rect">
            <a:avLst/>
          </a:prstGeom>
          <a:solidFill>
            <a:schemeClr val="bg1">
              <a:lumMod val="8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ja-JP" altLang="en-US" sz="2400" dirty="0" smtClean="0"/>
              <a:t>分野間で生じている意味的な影響はどのようなものか</a:t>
            </a:r>
            <a:endParaRPr lang="en-US" altLang="ja-JP" sz="2400" dirty="0" smtClean="0"/>
          </a:p>
        </p:txBody>
      </p:sp>
    </p:spTree>
    <p:extLst>
      <p:ext uri="{BB962C8B-B14F-4D97-AF65-F5344CB8AC3E}">
        <p14:creationId xmlns:p14="http://schemas.microsoft.com/office/powerpoint/2010/main" val="1576151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CACE5E67-882A-5A4E-96E7-18825BC4DE73}" vid="{A2165BE1-D78D-E140-A916-120E2E430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10390</TotalTime>
  <Words>4716</Words>
  <Application>Microsoft Macintosh PowerPoint</Application>
  <PresentationFormat>Widescreen</PresentationFormat>
  <Paragraphs>548</Paragraphs>
  <Slides>37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Calibri</vt:lpstr>
      <vt:lpstr>Calibri Light</vt:lpstr>
      <vt:lpstr>Wingdings</vt:lpstr>
      <vt:lpstr>Yu Gothic</vt:lpstr>
      <vt:lpstr>Yu Gothic Light</vt:lpstr>
      <vt:lpstr>Arial</vt:lpstr>
      <vt:lpstr>Theme2</vt:lpstr>
      <vt:lpstr>学術文献データを用いた研究分野の 盛衰が他の分野に与える影響の推定手法</vt:lpstr>
      <vt:lpstr>本研究の要旨</vt:lpstr>
      <vt:lpstr>目次</vt:lpstr>
      <vt:lpstr>目次</vt:lpstr>
      <vt:lpstr>本研究の技術経営的な視点</vt:lpstr>
      <vt:lpstr>背景</vt:lpstr>
      <vt:lpstr>本研究の位置付け・新規性</vt:lpstr>
      <vt:lpstr>本研究の目的</vt:lpstr>
      <vt:lpstr>関連研究</vt:lpstr>
      <vt:lpstr>目次</vt:lpstr>
      <vt:lpstr>提案手法の概要</vt:lpstr>
      <vt:lpstr>因果関係推定の概要(Nicolaou; 2016)</vt:lpstr>
      <vt:lpstr>モデルの推定</vt:lpstr>
      <vt:lpstr>分野間の意味的な影響の推定（分野間の関心の移行）</vt:lpstr>
      <vt:lpstr>分野間の意味的な影響の推定（双方の分野への関心の増加）</vt:lpstr>
      <vt:lpstr>関心量を表すスコアの算出</vt:lpstr>
      <vt:lpstr>目次</vt:lpstr>
      <vt:lpstr>実験の概要</vt:lpstr>
      <vt:lpstr>実験結果　因果関係の推定</vt:lpstr>
      <vt:lpstr>実験結果　分野間の意味的な影響の推定</vt:lpstr>
      <vt:lpstr>実験結果　分野間の意味的な影響の推定</vt:lpstr>
      <vt:lpstr>目次</vt:lpstr>
      <vt:lpstr>因果関係推定に関する考察</vt:lpstr>
      <vt:lpstr>因果関係が認められた分野間の意味的な影響の推定における考察</vt:lpstr>
      <vt:lpstr>因果関係が認められた分野間の意味的な影響の推定における考察</vt:lpstr>
      <vt:lpstr>提案手法全体における考察</vt:lpstr>
      <vt:lpstr>提案手法全体における考察</vt:lpstr>
      <vt:lpstr>目次</vt:lpstr>
      <vt:lpstr>本研究の結論</vt:lpstr>
      <vt:lpstr>今後の展望</vt:lpstr>
      <vt:lpstr>PowerPoint Presentation</vt:lpstr>
      <vt:lpstr>データセット</vt:lpstr>
      <vt:lpstr>実験条件</vt:lpstr>
      <vt:lpstr>実験結果</vt:lpstr>
      <vt:lpstr>因果関係推定に関する考察</vt:lpstr>
      <vt:lpstr>因果関係が認められた分野間の意味的な影響の推定における考察</vt:lpstr>
      <vt:lpstr>提案手法全体における考察</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学術文献を用いた研究分野間での成長・縮退における因果関係の推定手法の提案</dc:title>
  <dc:creator>吉岡　龍弥</dc:creator>
  <cp:lastModifiedBy>吉岡　龍弥</cp:lastModifiedBy>
  <cp:revision>274</cp:revision>
  <cp:lastPrinted>2019-01-29T08:18:51Z</cp:lastPrinted>
  <dcterms:created xsi:type="dcterms:W3CDTF">2018-12-04T07:18:34Z</dcterms:created>
  <dcterms:modified xsi:type="dcterms:W3CDTF">2019-01-31T01:05:29Z</dcterms:modified>
</cp:coreProperties>
</file>