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87" r:id="rId2"/>
    <p:sldId id="315" r:id="rId3"/>
    <p:sldId id="316" r:id="rId4"/>
    <p:sldId id="321" r:id="rId5"/>
    <p:sldId id="323" r:id="rId6"/>
    <p:sldId id="329" r:id="rId7"/>
    <p:sldId id="330" r:id="rId8"/>
    <p:sldId id="319" r:id="rId9"/>
    <p:sldId id="334" r:id="rId10"/>
    <p:sldId id="327" r:id="rId11"/>
    <p:sldId id="332" r:id="rId12"/>
    <p:sldId id="333" r:id="rId13"/>
    <p:sldId id="335" r:id="rId14"/>
    <p:sldId id="337" r:id="rId15"/>
    <p:sldId id="307" r:id="rId16"/>
    <p:sldId id="336" r:id="rId17"/>
    <p:sldId id="331" r:id="rId18"/>
    <p:sldId id="318" r:id="rId19"/>
    <p:sldId id="338" r:id="rId20"/>
    <p:sldId id="339" r:id="rId21"/>
    <p:sldId id="340" r:id="rId22"/>
    <p:sldId id="341" r:id="rId23"/>
    <p:sldId id="342" r:id="rId24"/>
    <p:sldId id="343" r:id="rId25"/>
    <p:sldId id="344" r:id="rId26"/>
    <p:sldId id="317" r:id="rId27"/>
    <p:sldId id="298" r:id="rId28"/>
    <p:sldId id="303" r:id="rId29"/>
    <p:sldId id="311" r:id="rId30"/>
    <p:sldId id="345" r:id="rId31"/>
    <p:sldId id="346" r:id="rId32"/>
    <p:sldId id="325" r:id="rId33"/>
    <p:sldId id="328"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E3FF"/>
    <a:srgbClr val="52E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5"/>
    <p:restoredTop sz="85973"/>
  </p:normalViewPr>
  <p:slideViewPr>
    <p:cSldViewPr snapToGrid="0" snapToObjects="1">
      <p:cViewPr varScale="1">
        <p:scale>
          <a:sx n="98" d="100"/>
          <a:sy n="98" d="100"/>
        </p:scale>
        <p:origin x="53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D8D1E-FC6A-D342-9E8B-6C0027F97D3C}"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kumimoji="1" lang="ja-JP" altLang="en-US"/>
        </a:p>
      </dgm:t>
    </dgm:pt>
    <dgm:pt modelId="{A9C485FB-286A-8B4C-A492-25DB1AECCB18}">
      <dgm:prSet phldrT="[テキスト]"/>
      <dgm:spPr>
        <a:solidFill>
          <a:schemeClr val="accent4">
            <a:lumMod val="20000"/>
            <a:lumOff val="80000"/>
          </a:schemeClr>
        </a:solidFill>
      </dgm:spPr>
      <dgm:t>
        <a:bodyPr/>
        <a:lstStyle/>
        <a:p>
          <a:r>
            <a:rPr kumimoji="1" lang="en-US" altLang="ja-JP" b="1" dirty="0"/>
            <a:t>Openness</a:t>
          </a:r>
          <a:br>
            <a:rPr kumimoji="1" lang="en-US" altLang="ja-JP" b="1" dirty="0"/>
          </a:br>
          <a:r>
            <a:rPr kumimoji="1" lang="ja-JP" altLang="en-US" b="1" dirty="0"/>
            <a:t>（知的好奇心）</a:t>
          </a:r>
          <a:endParaRPr kumimoji="1" lang="en-US" altLang="ja-JP" b="1" dirty="0"/>
        </a:p>
      </dgm:t>
    </dgm:pt>
    <dgm:pt modelId="{A1FF5AFB-D660-9F42-AC19-366A336DCBA9}" type="parTrans" cxnId="{0B1985A0-DDA5-D14B-BF86-4CCC056C4D58}">
      <dgm:prSet/>
      <dgm:spPr/>
      <dgm:t>
        <a:bodyPr/>
        <a:lstStyle/>
        <a:p>
          <a:endParaRPr kumimoji="1" lang="ja-JP" altLang="en-US" b="1"/>
        </a:p>
      </dgm:t>
    </dgm:pt>
    <dgm:pt modelId="{9C8094A4-919B-B245-A5CB-FB345B238CF2}" type="sibTrans" cxnId="{0B1985A0-DDA5-D14B-BF86-4CCC056C4D58}">
      <dgm:prSet/>
      <dgm:spPr/>
      <dgm:t>
        <a:bodyPr/>
        <a:lstStyle/>
        <a:p>
          <a:endParaRPr kumimoji="1" lang="ja-JP" altLang="en-US" b="1"/>
        </a:p>
      </dgm:t>
    </dgm:pt>
    <dgm:pt modelId="{44FC927F-40CF-8141-8A90-02E9A685AC50}">
      <dgm:prSet phldrT="[テキスト]"/>
      <dgm:spPr>
        <a:solidFill>
          <a:schemeClr val="accent2">
            <a:lumMod val="75000"/>
          </a:schemeClr>
        </a:solidFill>
      </dgm:spPr>
      <dgm:t>
        <a:bodyPr/>
        <a:lstStyle/>
        <a:p>
          <a:r>
            <a:rPr kumimoji="1" lang="en-US" altLang="ja-JP" b="1" dirty="0"/>
            <a:t>Adventurousness</a:t>
          </a:r>
          <a:br>
            <a:rPr kumimoji="1" lang="en-US" altLang="ja-JP" b="1" dirty="0"/>
          </a:br>
          <a:r>
            <a:rPr kumimoji="1" lang="ja-JP" altLang="en-US" b="1" dirty="0"/>
            <a:t>（大胆性）</a:t>
          </a:r>
        </a:p>
      </dgm:t>
    </dgm:pt>
    <dgm:pt modelId="{37CFB6CF-547F-D144-A8FD-9D2E53F510C0}" type="parTrans" cxnId="{B1D09D34-8F8A-FF41-9B0D-BF29C0A71814}">
      <dgm:prSet/>
      <dgm:spPr/>
      <dgm:t>
        <a:bodyPr/>
        <a:lstStyle/>
        <a:p>
          <a:endParaRPr kumimoji="1" lang="ja-JP" altLang="en-US" b="1"/>
        </a:p>
      </dgm:t>
    </dgm:pt>
    <dgm:pt modelId="{4B0A2CED-15EE-C049-81A2-2708AD0BA18D}" type="sibTrans" cxnId="{B1D09D34-8F8A-FF41-9B0D-BF29C0A71814}">
      <dgm:prSet/>
      <dgm:spPr/>
      <dgm:t>
        <a:bodyPr/>
        <a:lstStyle/>
        <a:p>
          <a:endParaRPr kumimoji="1" lang="ja-JP" altLang="en-US" b="1"/>
        </a:p>
      </dgm:t>
    </dgm:pt>
    <dgm:pt modelId="{F7103A76-0941-5D43-AF1B-5F7C7F99F24A}">
      <dgm:prSet phldrT="[テキスト]"/>
      <dgm:spPr>
        <a:solidFill>
          <a:schemeClr val="accent4">
            <a:lumMod val="20000"/>
            <a:lumOff val="80000"/>
          </a:schemeClr>
        </a:solidFill>
      </dgm:spPr>
      <dgm:t>
        <a:bodyPr/>
        <a:lstStyle/>
        <a:p>
          <a:r>
            <a:rPr kumimoji="1" lang="en-US" altLang="ja-JP" b="1" dirty="0"/>
            <a:t>Conscientiousness</a:t>
          </a:r>
          <a:br>
            <a:rPr kumimoji="1" lang="en-US" altLang="ja-JP" b="1" dirty="0"/>
          </a:br>
          <a:r>
            <a:rPr kumimoji="1" lang="ja-JP" altLang="en-US" b="1" dirty="0"/>
            <a:t>（誠実性）</a:t>
          </a:r>
        </a:p>
      </dgm:t>
    </dgm:pt>
    <dgm:pt modelId="{C24C2E40-FF37-B74C-9407-0C9010D8E048}" type="parTrans" cxnId="{2760AF71-ED1A-C741-8AE7-67F772CFBFE7}">
      <dgm:prSet/>
      <dgm:spPr/>
      <dgm:t>
        <a:bodyPr/>
        <a:lstStyle/>
        <a:p>
          <a:endParaRPr kumimoji="1" lang="ja-JP" altLang="en-US" b="1"/>
        </a:p>
      </dgm:t>
    </dgm:pt>
    <dgm:pt modelId="{5D34EF15-EBE4-4A48-A5E7-7800730C7A06}" type="sibTrans" cxnId="{2760AF71-ED1A-C741-8AE7-67F772CFBFE7}">
      <dgm:prSet/>
      <dgm:spPr/>
      <dgm:t>
        <a:bodyPr/>
        <a:lstStyle/>
        <a:p>
          <a:endParaRPr kumimoji="1" lang="ja-JP" altLang="en-US" b="1"/>
        </a:p>
      </dgm:t>
    </dgm:pt>
    <dgm:pt modelId="{E99550BC-A58E-1049-9CF6-E1DCF3B04D2C}">
      <dgm:prSet phldrT="[テキスト]"/>
      <dgm:spPr>
        <a:solidFill>
          <a:schemeClr val="accent2">
            <a:lumMod val="75000"/>
          </a:schemeClr>
        </a:solidFill>
      </dgm:spPr>
      <dgm:t>
        <a:bodyPr/>
        <a:lstStyle/>
        <a:p>
          <a:r>
            <a:rPr kumimoji="1" lang="en-US" altLang="ja-JP" b="1" dirty="0"/>
            <a:t>Achievement Striving</a:t>
          </a:r>
          <a:br>
            <a:rPr kumimoji="1" lang="en-US" altLang="ja-JP" b="1" dirty="0"/>
          </a:br>
          <a:r>
            <a:rPr kumimoji="1" lang="ja-JP" altLang="en-US" b="1" dirty="0"/>
            <a:t>（達成努力）</a:t>
          </a:r>
        </a:p>
      </dgm:t>
    </dgm:pt>
    <dgm:pt modelId="{D81F3E94-A966-B749-9640-A8398110D53F}" type="parTrans" cxnId="{EC86B90D-3466-5A4D-988E-A0B7709EB6B4}">
      <dgm:prSet/>
      <dgm:spPr/>
      <dgm:t>
        <a:bodyPr/>
        <a:lstStyle/>
        <a:p>
          <a:endParaRPr kumimoji="1" lang="ja-JP" altLang="en-US" b="1"/>
        </a:p>
      </dgm:t>
    </dgm:pt>
    <dgm:pt modelId="{6A033605-8F32-544F-81E6-D28866C5F625}" type="sibTrans" cxnId="{EC86B90D-3466-5A4D-988E-A0B7709EB6B4}">
      <dgm:prSet/>
      <dgm:spPr/>
      <dgm:t>
        <a:bodyPr/>
        <a:lstStyle/>
        <a:p>
          <a:endParaRPr kumimoji="1" lang="ja-JP" altLang="en-US" b="1"/>
        </a:p>
      </dgm:t>
    </dgm:pt>
    <dgm:pt modelId="{F2A348F1-EE6A-5B4D-B5A7-2DFD4B62BC35}">
      <dgm:prSet phldrT="[テキスト]"/>
      <dgm:spPr>
        <a:solidFill>
          <a:schemeClr val="accent2">
            <a:lumMod val="75000"/>
          </a:schemeClr>
        </a:solidFill>
      </dgm:spPr>
      <dgm:t>
        <a:bodyPr/>
        <a:lstStyle/>
        <a:p>
          <a:r>
            <a:rPr kumimoji="1" lang="en-US" altLang="ja-JP" b="1" dirty="0"/>
            <a:t>Cautiousness</a:t>
          </a:r>
          <a:br>
            <a:rPr kumimoji="1" lang="en-US" altLang="ja-JP" b="1" dirty="0"/>
          </a:br>
          <a:r>
            <a:rPr kumimoji="1" lang="ja-JP" altLang="en-US" b="1" dirty="0"/>
            <a:t>（注意深さ）</a:t>
          </a:r>
        </a:p>
      </dgm:t>
    </dgm:pt>
    <dgm:pt modelId="{257706D4-779B-3144-B665-A2AE9DE70B29}" type="parTrans" cxnId="{B69A25B3-465C-6A4F-977F-9944FE22260F}">
      <dgm:prSet/>
      <dgm:spPr/>
      <dgm:t>
        <a:bodyPr/>
        <a:lstStyle/>
        <a:p>
          <a:endParaRPr kumimoji="1" lang="ja-JP" altLang="en-US" b="1"/>
        </a:p>
      </dgm:t>
    </dgm:pt>
    <dgm:pt modelId="{18E28468-8863-0341-A436-073A3993E745}" type="sibTrans" cxnId="{B69A25B3-465C-6A4F-977F-9944FE22260F}">
      <dgm:prSet/>
      <dgm:spPr/>
      <dgm:t>
        <a:bodyPr/>
        <a:lstStyle/>
        <a:p>
          <a:endParaRPr kumimoji="1" lang="ja-JP" altLang="en-US" b="1"/>
        </a:p>
      </dgm:t>
    </dgm:pt>
    <dgm:pt modelId="{52BDB12A-8093-5A4C-B1E2-EDBBB380AFB2}">
      <dgm:prSet phldrT="[テキスト]"/>
      <dgm:spPr>
        <a:solidFill>
          <a:schemeClr val="accent4">
            <a:lumMod val="20000"/>
            <a:lumOff val="80000"/>
          </a:schemeClr>
        </a:solidFill>
      </dgm:spPr>
      <dgm:t>
        <a:bodyPr/>
        <a:lstStyle/>
        <a:p>
          <a:r>
            <a:rPr kumimoji="1" lang="en-US" altLang="ja-JP" b="1" dirty="0"/>
            <a:t>Extraversion</a:t>
          </a:r>
          <a:br>
            <a:rPr kumimoji="1" lang="en-US" altLang="ja-JP" b="1" dirty="0"/>
          </a:br>
          <a:r>
            <a:rPr kumimoji="1" lang="ja-JP" altLang="en-US" b="1" dirty="0"/>
            <a:t>（外向性）</a:t>
          </a:r>
        </a:p>
      </dgm:t>
    </dgm:pt>
    <dgm:pt modelId="{FDC831D9-23D1-B040-9603-95C43D356A5E}" type="parTrans" cxnId="{071A69D2-FAFA-5D45-A13A-D0CE7AECAB4D}">
      <dgm:prSet/>
      <dgm:spPr/>
      <dgm:t>
        <a:bodyPr/>
        <a:lstStyle/>
        <a:p>
          <a:endParaRPr kumimoji="1" lang="ja-JP" altLang="en-US" b="1"/>
        </a:p>
      </dgm:t>
    </dgm:pt>
    <dgm:pt modelId="{16433FD8-3A11-624F-B396-590029504DF5}" type="sibTrans" cxnId="{071A69D2-FAFA-5D45-A13A-D0CE7AECAB4D}">
      <dgm:prSet/>
      <dgm:spPr/>
      <dgm:t>
        <a:bodyPr/>
        <a:lstStyle/>
        <a:p>
          <a:endParaRPr kumimoji="1" lang="ja-JP" altLang="en-US" b="1"/>
        </a:p>
      </dgm:t>
    </dgm:pt>
    <dgm:pt modelId="{AD534D69-074F-6E44-9159-263C809295C4}">
      <dgm:prSet phldrT="[テキスト]"/>
      <dgm:spPr>
        <a:solidFill>
          <a:schemeClr val="accent2">
            <a:lumMod val="75000"/>
          </a:schemeClr>
        </a:solidFill>
      </dgm:spPr>
      <dgm:t>
        <a:bodyPr/>
        <a:lstStyle/>
        <a:p>
          <a:r>
            <a:rPr kumimoji="1" lang="en-US" altLang="ja-JP" b="1" dirty="0"/>
            <a:t>Activity Level</a:t>
          </a:r>
          <a:br>
            <a:rPr kumimoji="1" lang="en-US" altLang="ja-JP" b="1" dirty="0"/>
          </a:br>
          <a:r>
            <a:rPr kumimoji="1" lang="ja-JP" altLang="en-US" b="1" dirty="0"/>
            <a:t>（活発度）</a:t>
          </a:r>
        </a:p>
      </dgm:t>
    </dgm:pt>
    <dgm:pt modelId="{5AA61B8F-B37A-174D-A42A-386638F5C32D}" type="parTrans" cxnId="{C3941779-1483-F04B-B0E7-B85D1675A5DF}">
      <dgm:prSet/>
      <dgm:spPr/>
      <dgm:t>
        <a:bodyPr/>
        <a:lstStyle/>
        <a:p>
          <a:endParaRPr kumimoji="1" lang="ja-JP" altLang="en-US" b="1"/>
        </a:p>
      </dgm:t>
    </dgm:pt>
    <dgm:pt modelId="{882347DE-B833-4A4B-AD48-B0DA6A5BD19F}" type="sibTrans" cxnId="{C3941779-1483-F04B-B0E7-B85D1675A5DF}">
      <dgm:prSet/>
      <dgm:spPr/>
      <dgm:t>
        <a:bodyPr/>
        <a:lstStyle/>
        <a:p>
          <a:endParaRPr kumimoji="1" lang="ja-JP" altLang="en-US" b="1"/>
        </a:p>
      </dgm:t>
    </dgm:pt>
    <dgm:pt modelId="{12C744B4-333C-7B4D-81B0-9999DDED8FA6}">
      <dgm:prSet phldrT="[テキスト]"/>
      <dgm:spPr>
        <a:solidFill>
          <a:schemeClr val="accent2">
            <a:lumMod val="75000"/>
          </a:schemeClr>
        </a:solidFill>
      </dgm:spPr>
      <dgm:t>
        <a:bodyPr/>
        <a:lstStyle/>
        <a:p>
          <a:r>
            <a:rPr kumimoji="1" lang="en-US" altLang="ja-JP" b="1" dirty="0"/>
            <a:t>Assertiveness</a:t>
          </a:r>
          <a:br>
            <a:rPr kumimoji="1" lang="en-US" altLang="ja-JP" b="1" dirty="0"/>
          </a:br>
          <a:r>
            <a:rPr kumimoji="1" lang="ja-JP" altLang="en-US" b="1" dirty="0"/>
            <a:t>（自己主張）</a:t>
          </a:r>
        </a:p>
      </dgm:t>
    </dgm:pt>
    <dgm:pt modelId="{6CB581F4-0E84-EA43-AAD0-BE491EE6B6A4}" type="parTrans" cxnId="{A0144BCE-1B98-E741-921C-7A5A3F87E703}">
      <dgm:prSet/>
      <dgm:spPr/>
      <dgm:t>
        <a:bodyPr/>
        <a:lstStyle/>
        <a:p>
          <a:endParaRPr kumimoji="1" lang="ja-JP" altLang="en-US" b="1"/>
        </a:p>
      </dgm:t>
    </dgm:pt>
    <dgm:pt modelId="{6360DF0D-1620-3949-8F09-AE82AE9816D4}" type="sibTrans" cxnId="{A0144BCE-1B98-E741-921C-7A5A3F87E703}">
      <dgm:prSet/>
      <dgm:spPr/>
      <dgm:t>
        <a:bodyPr/>
        <a:lstStyle/>
        <a:p>
          <a:endParaRPr kumimoji="1" lang="ja-JP" altLang="en-US" b="1"/>
        </a:p>
      </dgm:t>
    </dgm:pt>
    <dgm:pt modelId="{CF8DF7D4-063C-9A40-BFF0-A0A7D42D54AC}">
      <dgm:prSet/>
      <dgm:spPr>
        <a:solidFill>
          <a:schemeClr val="accent2">
            <a:lumMod val="75000"/>
          </a:schemeClr>
        </a:solidFill>
      </dgm:spPr>
      <dgm:t>
        <a:bodyPr/>
        <a:lstStyle/>
        <a:p>
          <a:r>
            <a:rPr kumimoji="1" lang="en-US" altLang="ja-JP" b="1" dirty="0"/>
            <a:t>Artistic Interests</a:t>
          </a:r>
          <a:br>
            <a:rPr kumimoji="1" lang="en-US" altLang="ja-JP" b="1" dirty="0"/>
          </a:br>
          <a:r>
            <a:rPr kumimoji="1" lang="ja-JP" altLang="en-US" b="1" dirty="0"/>
            <a:t>（芸術的関心度）</a:t>
          </a:r>
        </a:p>
      </dgm:t>
    </dgm:pt>
    <dgm:pt modelId="{FDEAD4F0-1408-2E44-87DF-5059DBB58FC5}" type="parTrans" cxnId="{8BAFB3C0-FC7E-394D-8F12-2CA24983A514}">
      <dgm:prSet/>
      <dgm:spPr/>
      <dgm:t>
        <a:bodyPr/>
        <a:lstStyle/>
        <a:p>
          <a:endParaRPr kumimoji="1" lang="ja-JP" altLang="en-US" b="1"/>
        </a:p>
      </dgm:t>
    </dgm:pt>
    <dgm:pt modelId="{CEB077ED-7BA0-2C42-BA97-1CCCF97416EC}" type="sibTrans" cxnId="{8BAFB3C0-FC7E-394D-8F12-2CA24983A514}">
      <dgm:prSet/>
      <dgm:spPr/>
      <dgm:t>
        <a:bodyPr/>
        <a:lstStyle/>
        <a:p>
          <a:endParaRPr kumimoji="1" lang="ja-JP" altLang="en-US" b="1"/>
        </a:p>
      </dgm:t>
    </dgm:pt>
    <dgm:pt modelId="{ED043E86-6568-C749-AC09-1706FBE44B42}">
      <dgm:prSet/>
      <dgm:spPr>
        <a:solidFill>
          <a:schemeClr val="accent2">
            <a:lumMod val="75000"/>
          </a:schemeClr>
        </a:solidFill>
      </dgm:spPr>
      <dgm:t>
        <a:bodyPr/>
        <a:lstStyle/>
        <a:p>
          <a:r>
            <a:rPr kumimoji="1" lang="en-US" altLang="ja-JP" b="1" dirty="0"/>
            <a:t>Emotionality</a:t>
          </a:r>
          <a:br>
            <a:rPr kumimoji="1" lang="en-US" altLang="ja-JP" b="1" dirty="0"/>
          </a:br>
          <a:r>
            <a:rPr kumimoji="1" lang="ja-JP" altLang="en-US" b="1" dirty="0"/>
            <a:t>（情動性）</a:t>
          </a:r>
        </a:p>
      </dgm:t>
    </dgm:pt>
    <dgm:pt modelId="{7904E810-8F1E-074E-9C9D-BEC58A02B5E2}" type="parTrans" cxnId="{A29DC0F4-906A-CF43-96E9-4E3DFC6914A8}">
      <dgm:prSet/>
      <dgm:spPr/>
      <dgm:t>
        <a:bodyPr/>
        <a:lstStyle/>
        <a:p>
          <a:endParaRPr kumimoji="1" lang="ja-JP" altLang="en-US" b="1"/>
        </a:p>
      </dgm:t>
    </dgm:pt>
    <dgm:pt modelId="{FC4C0AE4-E5D0-3D4B-836B-B68D5315D3D7}" type="sibTrans" cxnId="{A29DC0F4-906A-CF43-96E9-4E3DFC6914A8}">
      <dgm:prSet/>
      <dgm:spPr/>
      <dgm:t>
        <a:bodyPr/>
        <a:lstStyle/>
        <a:p>
          <a:endParaRPr kumimoji="1" lang="ja-JP" altLang="en-US" b="1"/>
        </a:p>
      </dgm:t>
    </dgm:pt>
    <dgm:pt modelId="{5AE92A06-0E36-304C-95C3-18ADDB5187FF}">
      <dgm:prSet/>
      <dgm:spPr>
        <a:solidFill>
          <a:schemeClr val="accent2">
            <a:lumMod val="75000"/>
          </a:schemeClr>
        </a:solidFill>
      </dgm:spPr>
      <dgm:t>
        <a:bodyPr/>
        <a:lstStyle/>
        <a:p>
          <a:r>
            <a:rPr kumimoji="1" lang="en-US" altLang="ja-JP" b="1" dirty="0"/>
            <a:t>Imagination</a:t>
          </a:r>
          <a:br>
            <a:rPr kumimoji="1" lang="en-US" altLang="ja-JP" b="1" dirty="0"/>
          </a:br>
          <a:r>
            <a:rPr kumimoji="1" lang="ja-JP" altLang="en-US" b="1" dirty="0"/>
            <a:t>（想像力）</a:t>
          </a:r>
        </a:p>
      </dgm:t>
    </dgm:pt>
    <dgm:pt modelId="{3D817110-2502-A749-92F5-9118654C4E9A}" type="parTrans" cxnId="{C18EC806-B443-4145-AA74-C579F007C5DC}">
      <dgm:prSet/>
      <dgm:spPr/>
      <dgm:t>
        <a:bodyPr/>
        <a:lstStyle/>
        <a:p>
          <a:endParaRPr kumimoji="1" lang="ja-JP" altLang="en-US" b="1"/>
        </a:p>
      </dgm:t>
    </dgm:pt>
    <dgm:pt modelId="{35A9373C-45C1-C046-AA31-19D0BE8B1099}" type="sibTrans" cxnId="{C18EC806-B443-4145-AA74-C579F007C5DC}">
      <dgm:prSet/>
      <dgm:spPr/>
      <dgm:t>
        <a:bodyPr/>
        <a:lstStyle/>
        <a:p>
          <a:endParaRPr kumimoji="1" lang="ja-JP" altLang="en-US" b="1"/>
        </a:p>
      </dgm:t>
    </dgm:pt>
    <dgm:pt modelId="{5B89E89E-F777-5246-A9D2-8953229071F6}">
      <dgm:prSet/>
      <dgm:spPr>
        <a:solidFill>
          <a:schemeClr val="accent2">
            <a:lumMod val="75000"/>
          </a:schemeClr>
        </a:solidFill>
      </dgm:spPr>
      <dgm:t>
        <a:bodyPr/>
        <a:lstStyle/>
        <a:p>
          <a:r>
            <a:rPr kumimoji="1" lang="en-US" altLang="ja-JP" b="1" dirty="0"/>
            <a:t>Intellect</a:t>
          </a:r>
          <a:br>
            <a:rPr kumimoji="1" lang="en-US" altLang="ja-JP" b="1" dirty="0"/>
          </a:br>
          <a:r>
            <a:rPr kumimoji="1" lang="ja-JP" altLang="en-US" b="1" dirty="0"/>
            <a:t>（思考力）</a:t>
          </a:r>
        </a:p>
      </dgm:t>
    </dgm:pt>
    <dgm:pt modelId="{4CE97BD6-C6D2-534E-B7DE-355764D250ED}" type="parTrans" cxnId="{3EE6D52B-B151-164C-B18F-F174106A0BA4}">
      <dgm:prSet/>
      <dgm:spPr/>
      <dgm:t>
        <a:bodyPr/>
        <a:lstStyle/>
        <a:p>
          <a:endParaRPr kumimoji="1" lang="ja-JP" altLang="en-US" b="1"/>
        </a:p>
      </dgm:t>
    </dgm:pt>
    <dgm:pt modelId="{3A49E59C-C9DD-694A-83EC-3142EFC7E1F8}" type="sibTrans" cxnId="{3EE6D52B-B151-164C-B18F-F174106A0BA4}">
      <dgm:prSet/>
      <dgm:spPr/>
      <dgm:t>
        <a:bodyPr/>
        <a:lstStyle/>
        <a:p>
          <a:endParaRPr kumimoji="1" lang="ja-JP" altLang="en-US" b="1"/>
        </a:p>
      </dgm:t>
    </dgm:pt>
    <dgm:pt modelId="{72C49D36-1D19-FF4F-A235-9ABE0782E223}">
      <dgm:prSet/>
      <dgm:spPr>
        <a:solidFill>
          <a:schemeClr val="accent2">
            <a:lumMod val="75000"/>
          </a:schemeClr>
        </a:solidFill>
      </dgm:spPr>
      <dgm:t>
        <a:bodyPr/>
        <a:lstStyle/>
        <a:p>
          <a:r>
            <a:rPr kumimoji="1" lang="en-US" altLang="ja-JP" b="1" dirty="0"/>
            <a:t>Authority-challenging</a:t>
          </a:r>
          <a:br>
            <a:rPr kumimoji="1" lang="en-US" altLang="ja-JP" b="1" dirty="0"/>
          </a:br>
          <a:r>
            <a:rPr kumimoji="1" lang="ja-JP" altLang="en-US" b="1" dirty="0"/>
            <a:t>（現状打破）</a:t>
          </a:r>
        </a:p>
      </dgm:t>
    </dgm:pt>
    <dgm:pt modelId="{54F2D773-C4FE-CA4E-BF11-C2B601DE389D}" type="parTrans" cxnId="{2847EED0-CA09-804C-BEC6-E09E6D0D08E4}">
      <dgm:prSet/>
      <dgm:spPr/>
      <dgm:t>
        <a:bodyPr/>
        <a:lstStyle/>
        <a:p>
          <a:endParaRPr kumimoji="1" lang="ja-JP" altLang="en-US" b="1"/>
        </a:p>
      </dgm:t>
    </dgm:pt>
    <dgm:pt modelId="{F393F951-53F8-CD42-9CD3-75300934CBE6}" type="sibTrans" cxnId="{2847EED0-CA09-804C-BEC6-E09E6D0D08E4}">
      <dgm:prSet/>
      <dgm:spPr/>
      <dgm:t>
        <a:bodyPr/>
        <a:lstStyle/>
        <a:p>
          <a:endParaRPr kumimoji="1" lang="ja-JP" altLang="en-US" b="1"/>
        </a:p>
      </dgm:t>
    </dgm:pt>
    <dgm:pt modelId="{F3E93B2B-2870-9441-9948-6312997AEED6}">
      <dgm:prSet/>
      <dgm:spPr>
        <a:solidFill>
          <a:schemeClr val="accent2">
            <a:lumMod val="75000"/>
          </a:schemeClr>
        </a:solidFill>
      </dgm:spPr>
      <dgm:t>
        <a:bodyPr/>
        <a:lstStyle/>
        <a:p>
          <a:r>
            <a:rPr kumimoji="1" lang="en-US" altLang="ja-JP" b="1" dirty="0"/>
            <a:t>Dutifulness</a:t>
          </a:r>
          <a:br>
            <a:rPr kumimoji="1" lang="en-US" altLang="ja-JP" b="1" dirty="0"/>
          </a:br>
          <a:r>
            <a:rPr kumimoji="1" lang="ja-JP" altLang="en-US" b="1" dirty="0"/>
            <a:t>（忠実さ）</a:t>
          </a:r>
        </a:p>
      </dgm:t>
    </dgm:pt>
    <dgm:pt modelId="{C7634D1D-06BE-CB46-9ED1-20CBDB4F3B1F}" type="parTrans" cxnId="{EC8AC19C-6871-7D42-AC21-9CD5F83DC14E}">
      <dgm:prSet/>
      <dgm:spPr/>
      <dgm:t>
        <a:bodyPr/>
        <a:lstStyle/>
        <a:p>
          <a:endParaRPr kumimoji="1" lang="ja-JP" altLang="en-US" b="1"/>
        </a:p>
      </dgm:t>
    </dgm:pt>
    <dgm:pt modelId="{1B849C60-EB42-A541-82D1-CD9C03EFD2D9}" type="sibTrans" cxnId="{EC8AC19C-6871-7D42-AC21-9CD5F83DC14E}">
      <dgm:prSet/>
      <dgm:spPr/>
      <dgm:t>
        <a:bodyPr/>
        <a:lstStyle/>
        <a:p>
          <a:endParaRPr kumimoji="1" lang="ja-JP" altLang="en-US" b="1"/>
        </a:p>
      </dgm:t>
    </dgm:pt>
    <dgm:pt modelId="{816E0018-14B6-D945-97D8-653BAA2F5552}">
      <dgm:prSet/>
      <dgm:spPr>
        <a:solidFill>
          <a:schemeClr val="accent2">
            <a:lumMod val="75000"/>
          </a:schemeClr>
        </a:solidFill>
      </dgm:spPr>
      <dgm:t>
        <a:bodyPr/>
        <a:lstStyle/>
        <a:p>
          <a:r>
            <a:rPr kumimoji="1" lang="en-US" altLang="ja-JP" b="1" dirty="0"/>
            <a:t>Orderliness</a:t>
          </a:r>
          <a:br>
            <a:rPr kumimoji="1" lang="en-US" altLang="ja-JP" b="1" dirty="0"/>
          </a:br>
          <a:r>
            <a:rPr kumimoji="1" lang="ja-JP" altLang="en-US" b="1" dirty="0"/>
            <a:t>（秩序性）</a:t>
          </a:r>
        </a:p>
      </dgm:t>
    </dgm:pt>
    <dgm:pt modelId="{6AFF27E0-B068-C54B-8644-16DFA43847EA}" type="parTrans" cxnId="{E1BAA314-F140-4E4B-9082-E42E9D592156}">
      <dgm:prSet/>
      <dgm:spPr/>
      <dgm:t>
        <a:bodyPr/>
        <a:lstStyle/>
        <a:p>
          <a:endParaRPr kumimoji="1" lang="ja-JP" altLang="en-US" b="1"/>
        </a:p>
      </dgm:t>
    </dgm:pt>
    <dgm:pt modelId="{FB8FCF3B-8754-A246-AEA8-A74A7BF4E4BA}" type="sibTrans" cxnId="{E1BAA314-F140-4E4B-9082-E42E9D592156}">
      <dgm:prSet/>
      <dgm:spPr/>
      <dgm:t>
        <a:bodyPr/>
        <a:lstStyle/>
        <a:p>
          <a:endParaRPr kumimoji="1" lang="ja-JP" altLang="en-US" b="1"/>
        </a:p>
      </dgm:t>
    </dgm:pt>
    <dgm:pt modelId="{8E769743-AB6B-864A-B415-269B0BD29B9E}">
      <dgm:prSet/>
      <dgm:spPr>
        <a:solidFill>
          <a:schemeClr val="accent2">
            <a:lumMod val="75000"/>
          </a:schemeClr>
        </a:solidFill>
      </dgm:spPr>
      <dgm:t>
        <a:bodyPr/>
        <a:lstStyle/>
        <a:p>
          <a:r>
            <a:rPr kumimoji="1" lang="en-US" altLang="ja-JP" b="1" dirty="0"/>
            <a:t>Self-discipline</a:t>
          </a:r>
          <a:br>
            <a:rPr kumimoji="1" lang="en-US" altLang="ja-JP" b="1" dirty="0"/>
          </a:br>
          <a:r>
            <a:rPr kumimoji="1" lang="ja-JP" altLang="en-US" b="1" dirty="0"/>
            <a:t>（自制力）</a:t>
          </a:r>
        </a:p>
      </dgm:t>
    </dgm:pt>
    <dgm:pt modelId="{03653E92-BFAB-A34E-B607-EA04A3D86C71}" type="parTrans" cxnId="{EFC2FCDE-201E-E24A-AB24-D57917A5F43B}">
      <dgm:prSet/>
      <dgm:spPr/>
      <dgm:t>
        <a:bodyPr/>
        <a:lstStyle/>
        <a:p>
          <a:endParaRPr kumimoji="1" lang="ja-JP" altLang="en-US" b="1"/>
        </a:p>
      </dgm:t>
    </dgm:pt>
    <dgm:pt modelId="{EE4E2E24-D8F5-4844-B249-A78E5D9E26A0}" type="sibTrans" cxnId="{EFC2FCDE-201E-E24A-AB24-D57917A5F43B}">
      <dgm:prSet/>
      <dgm:spPr/>
      <dgm:t>
        <a:bodyPr/>
        <a:lstStyle/>
        <a:p>
          <a:endParaRPr kumimoji="1" lang="ja-JP" altLang="en-US" b="1"/>
        </a:p>
      </dgm:t>
    </dgm:pt>
    <dgm:pt modelId="{389C701D-E663-774B-9DF3-9FACE04AFFF0}">
      <dgm:prSet/>
      <dgm:spPr>
        <a:solidFill>
          <a:schemeClr val="accent2">
            <a:lumMod val="75000"/>
          </a:schemeClr>
        </a:solidFill>
      </dgm:spPr>
      <dgm:t>
        <a:bodyPr/>
        <a:lstStyle/>
        <a:p>
          <a:r>
            <a:rPr kumimoji="1" lang="en-US" altLang="ja-JP" b="1" dirty="0"/>
            <a:t>Self-efficacy</a:t>
          </a:r>
          <a:br>
            <a:rPr kumimoji="1" lang="en-US" altLang="ja-JP" b="1" dirty="0"/>
          </a:br>
          <a:r>
            <a:rPr kumimoji="1" lang="ja-JP" altLang="en-US" b="1" dirty="0"/>
            <a:t>（自己効力感）</a:t>
          </a:r>
        </a:p>
      </dgm:t>
    </dgm:pt>
    <dgm:pt modelId="{4AB0D3AB-60B3-814D-99B7-4AC362C229FC}" type="parTrans" cxnId="{89FE0C1C-630F-5A4A-8ED6-9F2F0E6FB6FB}">
      <dgm:prSet/>
      <dgm:spPr/>
      <dgm:t>
        <a:bodyPr/>
        <a:lstStyle/>
        <a:p>
          <a:endParaRPr kumimoji="1" lang="ja-JP" altLang="en-US" b="1"/>
        </a:p>
      </dgm:t>
    </dgm:pt>
    <dgm:pt modelId="{BC6BA12A-5062-7E46-ADDE-BB2F2BF3F214}" type="sibTrans" cxnId="{89FE0C1C-630F-5A4A-8ED6-9F2F0E6FB6FB}">
      <dgm:prSet/>
      <dgm:spPr/>
      <dgm:t>
        <a:bodyPr/>
        <a:lstStyle/>
        <a:p>
          <a:endParaRPr kumimoji="1" lang="ja-JP" altLang="en-US" b="1"/>
        </a:p>
      </dgm:t>
    </dgm:pt>
    <dgm:pt modelId="{B8184E47-C9DE-DF40-9EB1-72AD7C2D9756}">
      <dgm:prSet/>
      <dgm:spPr>
        <a:solidFill>
          <a:schemeClr val="accent2">
            <a:lumMod val="75000"/>
          </a:schemeClr>
        </a:solidFill>
      </dgm:spPr>
      <dgm:t>
        <a:bodyPr/>
        <a:lstStyle/>
        <a:p>
          <a:r>
            <a:rPr kumimoji="1" lang="en-US" altLang="ja-JP" b="1" dirty="0"/>
            <a:t>Cheerfulness</a:t>
          </a:r>
          <a:br>
            <a:rPr kumimoji="1" lang="en-US" altLang="ja-JP" b="1" dirty="0"/>
          </a:br>
          <a:r>
            <a:rPr kumimoji="1" lang="ja-JP" altLang="en-US" b="1" dirty="0"/>
            <a:t>（明朗性）</a:t>
          </a:r>
        </a:p>
      </dgm:t>
    </dgm:pt>
    <dgm:pt modelId="{F4481215-228C-7540-A8F5-55E36FD58AFC}" type="parTrans" cxnId="{B14BAC71-E1BA-8A41-9637-56A1832B0ABB}">
      <dgm:prSet/>
      <dgm:spPr/>
      <dgm:t>
        <a:bodyPr/>
        <a:lstStyle/>
        <a:p>
          <a:endParaRPr kumimoji="1" lang="ja-JP" altLang="en-US" b="1"/>
        </a:p>
      </dgm:t>
    </dgm:pt>
    <dgm:pt modelId="{E57DF754-941E-1D45-BCAB-70D937BC2783}" type="sibTrans" cxnId="{B14BAC71-E1BA-8A41-9637-56A1832B0ABB}">
      <dgm:prSet/>
      <dgm:spPr/>
      <dgm:t>
        <a:bodyPr/>
        <a:lstStyle/>
        <a:p>
          <a:endParaRPr kumimoji="1" lang="ja-JP" altLang="en-US" b="1"/>
        </a:p>
      </dgm:t>
    </dgm:pt>
    <dgm:pt modelId="{D2EEA9EC-52BE-8648-B8A6-B5A63557738A}">
      <dgm:prSet/>
      <dgm:spPr>
        <a:solidFill>
          <a:schemeClr val="accent2">
            <a:lumMod val="75000"/>
          </a:schemeClr>
        </a:solidFill>
      </dgm:spPr>
      <dgm:t>
        <a:bodyPr/>
        <a:lstStyle/>
        <a:p>
          <a:r>
            <a:rPr kumimoji="1" lang="en-US" altLang="ja-JP" b="1" dirty="0"/>
            <a:t>Excitement-seeking</a:t>
          </a:r>
          <a:br>
            <a:rPr kumimoji="1" lang="en-US" altLang="ja-JP" b="1" dirty="0"/>
          </a:br>
          <a:r>
            <a:rPr kumimoji="1" lang="ja-JP" altLang="en-US" b="1" dirty="0"/>
            <a:t>（刺激希求性）</a:t>
          </a:r>
        </a:p>
      </dgm:t>
    </dgm:pt>
    <dgm:pt modelId="{2E4FB8C4-488B-1249-91DD-65B7ED8DC4DD}" type="parTrans" cxnId="{0EF9A175-24BB-2942-BC42-30149A848F2A}">
      <dgm:prSet/>
      <dgm:spPr/>
      <dgm:t>
        <a:bodyPr/>
        <a:lstStyle/>
        <a:p>
          <a:endParaRPr kumimoji="1" lang="ja-JP" altLang="en-US" b="1"/>
        </a:p>
      </dgm:t>
    </dgm:pt>
    <dgm:pt modelId="{B22B0E61-1E20-FB42-8D92-F247D7B58DB4}" type="sibTrans" cxnId="{0EF9A175-24BB-2942-BC42-30149A848F2A}">
      <dgm:prSet/>
      <dgm:spPr/>
      <dgm:t>
        <a:bodyPr/>
        <a:lstStyle/>
        <a:p>
          <a:endParaRPr kumimoji="1" lang="ja-JP" altLang="en-US" b="1"/>
        </a:p>
      </dgm:t>
    </dgm:pt>
    <dgm:pt modelId="{CBAC5992-640B-9E49-8C12-8A95236F0EF7}">
      <dgm:prSet/>
      <dgm:spPr>
        <a:solidFill>
          <a:schemeClr val="accent2">
            <a:lumMod val="75000"/>
          </a:schemeClr>
        </a:solidFill>
      </dgm:spPr>
      <dgm:t>
        <a:bodyPr/>
        <a:lstStyle/>
        <a:p>
          <a:r>
            <a:rPr kumimoji="1" lang="en-US" altLang="ja-JP" b="1" dirty="0"/>
            <a:t>Outgoing</a:t>
          </a:r>
          <a:br>
            <a:rPr kumimoji="1" lang="en-US" altLang="ja-JP" b="1" dirty="0"/>
          </a:br>
          <a:r>
            <a:rPr kumimoji="1" lang="ja-JP" altLang="en-US" b="1" dirty="0"/>
            <a:t>（友好性）</a:t>
          </a:r>
        </a:p>
      </dgm:t>
    </dgm:pt>
    <dgm:pt modelId="{1730FAB8-0F69-8747-8951-1FFCEBE541E7}" type="parTrans" cxnId="{2C6646E8-2956-4647-96B0-4F5251776D47}">
      <dgm:prSet/>
      <dgm:spPr/>
      <dgm:t>
        <a:bodyPr/>
        <a:lstStyle/>
        <a:p>
          <a:endParaRPr kumimoji="1" lang="ja-JP" altLang="en-US" b="1"/>
        </a:p>
      </dgm:t>
    </dgm:pt>
    <dgm:pt modelId="{5DB76D16-7F65-EA4F-BACD-A1157E554013}" type="sibTrans" cxnId="{2C6646E8-2956-4647-96B0-4F5251776D47}">
      <dgm:prSet/>
      <dgm:spPr/>
      <dgm:t>
        <a:bodyPr/>
        <a:lstStyle/>
        <a:p>
          <a:endParaRPr kumimoji="1" lang="ja-JP" altLang="en-US" b="1"/>
        </a:p>
      </dgm:t>
    </dgm:pt>
    <dgm:pt modelId="{C2F0FCC3-ACB2-C445-93D8-8696CA4FC7EF}">
      <dgm:prSet/>
      <dgm:spPr>
        <a:solidFill>
          <a:schemeClr val="accent2">
            <a:lumMod val="75000"/>
          </a:schemeClr>
        </a:solidFill>
      </dgm:spPr>
      <dgm:t>
        <a:bodyPr/>
        <a:lstStyle/>
        <a:p>
          <a:r>
            <a:rPr kumimoji="1" lang="en-US" altLang="ja-JP" b="1" dirty="0"/>
            <a:t>Gregariousness</a:t>
          </a:r>
          <a:br>
            <a:rPr kumimoji="1" lang="en-US" altLang="ja-JP" b="1" dirty="0"/>
          </a:br>
          <a:r>
            <a:rPr kumimoji="1" lang="ja-JP" altLang="en-US" b="1" dirty="0"/>
            <a:t>（社会性）</a:t>
          </a:r>
        </a:p>
      </dgm:t>
    </dgm:pt>
    <dgm:pt modelId="{DB0C4B21-BADE-2E46-A5AB-86D12A5A04D0}" type="parTrans" cxnId="{3FA0DE31-2D90-4F4C-A388-C166B927F489}">
      <dgm:prSet/>
      <dgm:spPr/>
      <dgm:t>
        <a:bodyPr/>
        <a:lstStyle/>
        <a:p>
          <a:endParaRPr kumimoji="1" lang="ja-JP" altLang="en-US" b="1"/>
        </a:p>
      </dgm:t>
    </dgm:pt>
    <dgm:pt modelId="{0E32F6A0-D05A-CF4C-BBF4-BD50127C5383}" type="sibTrans" cxnId="{3FA0DE31-2D90-4F4C-A388-C166B927F489}">
      <dgm:prSet/>
      <dgm:spPr/>
      <dgm:t>
        <a:bodyPr/>
        <a:lstStyle/>
        <a:p>
          <a:endParaRPr kumimoji="1" lang="ja-JP" altLang="en-US" b="1"/>
        </a:p>
      </dgm:t>
    </dgm:pt>
    <dgm:pt modelId="{2824E3DE-42DD-6247-B00C-16C2BB4DFBF5}">
      <dgm:prSet/>
      <dgm:spPr>
        <a:solidFill>
          <a:schemeClr val="accent4">
            <a:lumMod val="20000"/>
            <a:lumOff val="80000"/>
          </a:schemeClr>
        </a:solidFill>
      </dgm:spPr>
      <dgm:t>
        <a:bodyPr/>
        <a:lstStyle/>
        <a:p>
          <a:r>
            <a:rPr kumimoji="1" lang="en-US" altLang="ja-JP" b="1" dirty="0"/>
            <a:t>Agreeableness</a:t>
          </a:r>
          <a:br>
            <a:rPr kumimoji="1" lang="en-US" altLang="ja-JP" b="1" dirty="0"/>
          </a:br>
          <a:r>
            <a:rPr kumimoji="1" lang="ja-JP" altLang="en-US" b="1" dirty="0"/>
            <a:t>（協調性）</a:t>
          </a:r>
        </a:p>
      </dgm:t>
    </dgm:pt>
    <dgm:pt modelId="{4953CCCB-AB7F-FF4D-9019-3E21F74CA4F7}" type="parTrans" cxnId="{EB480A63-8DA7-9A4B-8713-D4B6006ECE2F}">
      <dgm:prSet/>
      <dgm:spPr/>
      <dgm:t>
        <a:bodyPr/>
        <a:lstStyle/>
        <a:p>
          <a:endParaRPr kumimoji="1" lang="ja-JP" altLang="en-US" b="1"/>
        </a:p>
      </dgm:t>
    </dgm:pt>
    <dgm:pt modelId="{BFD91CEF-07FB-CA4E-BA4C-D31245A5457C}" type="sibTrans" cxnId="{EB480A63-8DA7-9A4B-8713-D4B6006ECE2F}">
      <dgm:prSet/>
      <dgm:spPr/>
      <dgm:t>
        <a:bodyPr/>
        <a:lstStyle/>
        <a:p>
          <a:endParaRPr kumimoji="1" lang="ja-JP" altLang="en-US" b="1"/>
        </a:p>
      </dgm:t>
    </dgm:pt>
    <dgm:pt modelId="{5D12D98C-2092-7D4B-BF90-915D942ADA51}">
      <dgm:prSet/>
      <dgm:spPr>
        <a:solidFill>
          <a:schemeClr val="accent4">
            <a:lumMod val="20000"/>
            <a:lumOff val="80000"/>
          </a:schemeClr>
        </a:solidFill>
      </dgm:spPr>
      <dgm:t>
        <a:bodyPr/>
        <a:lstStyle/>
        <a:p>
          <a:r>
            <a:rPr kumimoji="1" lang="en-US" altLang="ja-JP" b="1" dirty="0" err="1"/>
            <a:t>Emorional</a:t>
          </a:r>
          <a:r>
            <a:rPr kumimoji="1" lang="en-US" altLang="ja-JP" b="1" dirty="0"/>
            <a:t> Range</a:t>
          </a:r>
          <a:br>
            <a:rPr kumimoji="1" lang="en-US" altLang="ja-JP" b="1" dirty="0"/>
          </a:br>
          <a:r>
            <a:rPr kumimoji="1" lang="ja-JP" altLang="en-US" b="1" dirty="0"/>
            <a:t>（感情起伏）</a:t>
          </a:r>
        </a:p>
      </dgm:t>
    </dgm:pt>
    <dgm:pt modelId="{343452A1-C34A-CF4B-9FD9-2E06B96F483E}" type="parTrans" cxnId="{54C55F0F-3822-B043-B04A-D5965DB0738C}">
      <dgm:prSet/>
      <dgm:spPr/>
      <dgm:t>
        <a:bodyPr/>
        <a:lstStyle/>
        <a:p>
          <a:endParaRPr kumimoji="1" lang="ja-JP" altLang="en-US" b="1"/>
        </a:p>
      </dgm:t>
    </dgm:pt>
    <dgm:pt modelId="{80F1EC48-9A68-1F4F-B036-5545EBDA2C59}" type="sibTrans" cxnId="{54C55F0F-3822-B043-B04A-D5965DB0738C}">
      <dgm:prSet/>
      <dgm:spPr/>
      <dgm:t>
        <a:bodyPr/>
        <a:lstStyle/>
        <a:p>
          <a:endParaRPr kumimoji="1" lang="ja-JP" altLang="en-US" b="1"/>
        </a:p>
      </dgm:t>
    </dgm:pt>
    <dgm:pt modelId="{278DFB2F-DFF8-CC4D-87CB-EE8EC08882AF}">
      <dgm:prSet/>
      <dgm:spPr>
        <a:solidFill>
          <a:schemeClr val="accent2">
            <a:lumMod val="75000"/>
          </a:schemeClr>
        </a:solidFill>
      </dgm:spPr>
      <dgm:t>
        <a:bodyPr/>
        <a:lstStyle/>
        <a:p>
          <a:r>
            <a:rPr kumimoji="1" lang="en-US" altLang="ja-JP" b="1" dirty="0"/>
            <a:t>Altruism</a:t>
          </a:r>
          <a:br>
            <a:rPr kumimoji="1" lang="en-US" altLang="ja-JP" b="1" dirty="0"/>
          </a:br>
          <a:r>
            <a:rPr kumimoji="1" lang="ja-JP" altLang="en-US" b="1" dirty="0"/>
            <a:t>（利他主義）</a:t>
          </a:r>
        </a:p>
      </dgm:t>
    </dgm:pt>
    <dgm:pt modelId="{61713538-54BB-A049-BC9D-A9A236D8B5A0}" type="parTrans" cxnId="{52C762EC-98A7-3A4B-B8D5-F44D2F177372}">
      <dgm:prSet/>
      <dgm:spPr/>
      <dgm:t>
        <a:bodyPr/>
        <a:lstStyle/>
        <a:p>
          <a:endParaRPr kumimoji="1" lang="ja-JP" altLang="en-US" b="1"/>
        </a:p>
      </dgm:t>
    </dgm:pt>
    <dgm:pt modelId="{598A0214-2AA9-9E4D-B8A2-78A23F45299A}" type="sibTrans" cxnId="{52C762EC-98A7-3A4B-B8D5-F44D2F177372}">
      <dgm:prSet/>
      <dgm:spPr/>
      <dgm:t>
        <a:bodyPr/>
        <a:lstStyle/>
        <a:p>
          <a:endParaRPr kumimoji="1" lang="ja-JP" altLang="en-US" b="1"/>
        </a:p>
      </dgm:t>
    </dgm:pt>
    <dgm:pt modelId="{93AA949D-CDFB-F548-9140-C15B859FEC73}">
      <dgm:prSet/>
      <dgm:spPr>
        <a:solidFill>
          <a:schemeClr val="accent2">
            <a:lumMod val="75000"/>
          </a:schemeClr>
        </a:solidFill>
      </dgm:spPr>
      <dgm:t>
        <a:bodyPr/>
        <a:lstStyle/>
        <a:p>
          <a:r>
            <a:rPr kumimoji="1" lang="en-US" altLang="ja-JP" b="1" dirty="0"/>
            <a:t>Fiery</a:t>
          </a:r>
          <a:br>
            <a:rPr kumimoji="1" lang="en-US" altLang="ja-JP" b="1" dirty="0"/>
          </a:br>
          <a:r>
            <a:rPr kumimoji="1" lang="ja-JP" altLang="en-US" b="1" dirty="0"/>
            <a:t>（激情的）</a:t>
          </a:r>
        </a:p>
      </dgm:t>
    </dgm:pt>
    <dgm:pt modelId="{2227FD59-B17B-8741-A688-E135C6EBE6A6}" type="parTrans" cxnId="{53FA325A-36CF-3848-9941-173F9C33C1BF}">
      <dgm:prSet/>
      <dgm:spPr/>
      <dgm:t>
        <a:bodyPr/>
        <a:lstStyle/>
        <a:p>
          <a:endParaRPr kumimoji="1" lang="ja-JP" altLang="en-US" b="1"/>
        </a:p>
      </dgm:t>
    </dgm:pt>
    <dgm:pt modelId="{E566926F-3816-2247-B94D-AC3354F139DB}" type="sibTrans" cxnId="{53FA325A-36CF-3848-9941-173F9C33C1BF}">
      <dgm:prSet/>
      <dgm:spPr/>
      <dgm:t>
        <a:bodyPr/>
        <a:lstStyle/>
        <a:p>
          <a:endParaRPr kumimoji="1" lang="ja-JP" altLang="en-US" b="1"/>
        </a:p>
      </dgm:t>
    </dgm:pt>
    <dgm:pt modelId="{E272385D-9F56-344A-B229-A02DD6DE5ECF}">
      <dgm:prSet/>
      <dgm:spPr>
        <a:solidFill>
          <a:schemeClr val="accent2">
            <a:lumMod val="75000"/>
          </a:schemeClr>
        </a:solidFill>
      </dgm:spPr>
      <dgm:t>
        <a:bodyPr/>
        <a:lstStyle/>
        <a:p>
          <a:r>
            <a:rPr kumimoji="1" lang="en-US" altLang="ja-JP" b="1" dirty="0"/>
            <a:t>Cooperation</a:t>
          </a:r>
          <a:br>
            <a:rPr kumimoji="1" lang="en-US" altLang="ja-JP" b="1" dirty="0"/>
          </a:br>
          <a:r>
            <a:rPr kumimoji="1" lang="ja-JP" altLang="en-US" b="1" dirty="0"/>
            <a:t>（協同性）</a:t>
          </a:r>
        </a:p>
      </dgm:t>
    </dgm:pt>
    <dgm:pt modelId="{8DF8E4C4-CAB3-0844-8F94-03B90896B69E}" type="parTrans" cxnId="{C23F10DE-20D5-FA49-B82B-D7CCC5EDA8C9}">
      <dgm:prSet/>
      <dgm:spPr/>
      <dgm:t>
        <a:bodyPr/>
        <a:lstStyle/>
        <a:p>
          <a:endParaRPr kumimoji="1" lang="ja-JP" altLang="en-US" b="1"/>
        </a:p>
      </dgm:t>
    </dgm:pt>
    <dgm:pt modelId="{69028120-1437-3446-9343-41748430D1CD}" type="sibTrans" cxnId="{C23F10DE-20D5-FA49-B82B-D7CCC5EDA8C9}">
      <dgm:prSet/>
      <dgm:spPr/>
      <dgm:t>
        <a:bodyPr/>
        <a:lstStyle/>
        <a:p>
          <a:endParaRPr kumimoji="1" lang="ja-JP" altLang="en-US" b="1"/>
        </a:p>
      </dgm:t>
    </dgm:pt>
    <dgm:pt modelId="{DBFD0489-2A24-684F-85F8-2B58D0840BE8}">
      <dgm:prSet/>
      <dgm:spPr>
        <a:solidFill>
          <a:schemeClr val="accent2">
            <a:lumMod val="75000"/>
          </a:schemeClr>
        </a:solidFill>
      </dgm:spPr>
      <dgm:t>
        <a:bodyPr/>
        <a:lstStyle/>
        <a:p>
          <a:r>
            <a:rPr kumimoji="1" lang="en-US" altLang="ja-JP" b="1" dirty="0"/>
            <a:t>Modesty</a:t>
          </a:r>
          <a:br>
            <a:rPr kumimoji="1" lang="en-US" altLang="ja-JP" b="1" dirty="0"/>
          </a:br>
          <a:r>
            <a:rPr kumimoji="1" lang="ja-JP" altLang="en-US" b="1" dirty="0"/>
            <a:t>（謙虚さ）</a:t>
          </a:r>
        </a:p>
      </dgm:t>
    </dgm:pt>
    <dgm:pt modelId="{E1EF0C3A-7BA2-9D42-9469-DD6A43E756A8}" type="parTrans" cxnId="{B494CDA8-946D-504A-8D10-3F64BA1AD134}">
      <dgm:prSet/>
      <dgm:spPr/>
      <dgm:t>
        <a:bodyPr/>
        <a:lstStyle/>
        <a:p>
          <a:endParaRPr kumimoji="1" lang="ja-JP" altLang="en-US" b="1"/>
        </a:p>
      </dgm:t>
    </dgm:pt>
    <dgm:pt modelId="{2F704CF8-4AFE-B24D-BFA9-2007B37E6789}" type="sibTrans" cxnId="{B494CDA8-946D-504A-8D10-3F64BA1AD134}">
      <dgm:prSet/>
      <dgm:spPr/>
      <dgm:t>
        <a:bodyPr/>
        <a:lstStyle/>
        <a:p>
          <a:endParaRPr kumimoji="1" lang="ja-JP" altLang="en-US" b="1"/>
        </a:p>
      </dgm:t>
    </dgm:pt>
    <dgm:pt modelId="{E9C04DD6-CD37-1340-B6FB-E62E7A6B43E3}">
      <dgm:prSet/>
      <dgm:spPr>
        <a:solidFill>
          <a:schemeClr val="accent2">
            <a:lumMod val="75000"/>
          </a:schemeClr>
        </a:solidFill>
      </dgm:spPr>
      <dgm:t>
        <a:bodyPr/>
        <a:lstStyle/>
        <a:p>
          <a:r>
            <a:rPr kumimoji="1" lang="en-US" altLang="ja-JP" b="1" dirty="0"/>
            <a:t>Uncompromising</a:t>
          </a:r>
          <a:br>
            <a:rPr kumimoji="1" lang="en-US" altLang="ja-JP" b="1" dirty="0"/>
          </a:br>
          <a:r>
            <a:rPr kumimoji="1" lang="ja-JP" altLang="en-US" b="1" dirty="0"/>
            <a:t>（強硬さ）</a:t>
          </a:r>
        </a:p>
      </dgm:t>
    </dgm:pt>
    <dgm:pt modelId="{EC385F96-02A8-3A49-AA26-11385897B612}" type="parTrans" cxnId="{F573BCEF-BF34-E442-B259-F682357D49FE}">
      <dgm:prSet/>
      <dgm:spPr/>
      <dgm:t>
        <a:bodyPr/>
        <a:lstStyle/>
        <a:p>
          <a:endParaRPr kumimoji="1" lang="ja-JP" altLang="en-US" b="1"/>
        </a:p>
      </dgm:t>
    </dgm:pt>
    <dgm:pt modelId="{FDE6D064-265A-D94B-BFAB-D1B782402F7E}" type="sibTrans" cxnId="{F573BCEF-BF34-E442-B259-F682357D49FE}">
      <dgm:prSet/>
      <dgm:spPr/>
      <dgm:t>
        <a:bodyPr/>
        <a:lstStyle/>
        <a:p>
          <a:endParaRPr kumimoji="1" lang="ja-JP" altLang="en-US" b="1"/>
        </a:p>
      </dgm:t>
    </dgm:pt>
    <dgm:pt modelId="{CECBAD08-71AF-FA44-9410-61F77A1DBC22}">
      <dgm:prSet/>
      <dgm:spPr>
        <a:solidFill>
          <a:schemeClr val="accent2">
            <a:lumMod val="75000"/>
          </a:schemeClr>
        </a:solidFill>
      </dgm:spPr>
      <dgm:t>
        <a:bodyPr/>
        <a:lstStyle/>
        <a:p>
          <a:r>
            <a:rPr kumimoji="1" lang="en-US" altLang="ja-JP" b="1" dirty="0"/>
            <a:t>Sympathy</a:t>
          </a:r>
          <a:br>
            <a:rPr kumimoji="1" lang="en-US" altLang="ja-JP" b="1" dirty="0"/>
          </a:br>
          <a:r>
            <a:rPr kumimoji="1" lang="ja-JP" altLang="en-US" b="1" dirty="0"/>
            <a:t>（共感度）</a:t>
          </a:r>
        </a:p>
      </dgm:t>
    </dgm:pt>
    <dgm:pt modelId="{A7573D18-E61D-364D-B55E-760172D133D7}" type="parTrans" cxnId="{6FE8E95C-1C79-5842-AB64-294645156A22}">
      <dgm:prSet/>
      <dgm:spPr/>
      <dgm:t>
        <a:bodyPr/>
        <a:lstStyle/>
        <a:p>
          <a:endParaRPr kumimoji="1" lang="ja-JP" altLang="en-US" b="1"/>
        </a:p>
      </dgm:t>
    </dgm:pt>
    <dgm:pt modelId="{4825EF60-6E94-514C-90B9-51D4323A6BF3}" type="sibTrans" cxnId="{6FE8E95C-1C79-5842-AB64-294645156A22}">
      <dgm:prSet/>
      <dgm:spPr/>
      <dgm:t>
        <a:bodyPr/>
        <a:lstStyle/>
        <a:p>
          <a:endParaRPr kumimoji="1" lang="ja-JP" altLang="en-US" b="1"/>
        </a:p>
      </dgm:t>
    </dgm:pt>
    <dgm:pt modelId="{403CF5AE-F03C-D241-8BCB-BEFA47E4961B}">
      <dgm:prSet/>
      <dgm:spPr>
        <a:solidFill>
          <a:schemeClr val="accent2">
            <a:lumMod val="75000"/>
          </a:schemeClr>
        </a:solidFill>
      </dgm:spPr>
      <dgm:t>
        <a:bodyPr/>
        <a:lstStyle/>
        <a:p>
          <a:r>
            <a:rPr kumimoji="1" lang="en-US" altLang="ja-JP" b="1" dirty="0"/>
            <a:t>Trust</a:t>
          </a:r>
          <a:br>
            <a:rPr kumimoji="1" lang="en-US" altLang="ja-JP" b="1" dirty="0"/>
          </a:br>
          <a:r>
            <a:rPr kumimoji="1" lang="ja-JP" altLang="en-US" b="1" dirty="0"/>
            <a:t>（信用度）</a:t>
          </a:r>
        </a:p>
      </dgm:t>
    </dgm:pt>
    <dgm:pt modelId="{FB87E210-8040-CB4F-9181-8D17EDB398B5}" type="parTrans" cxnId="{5CF29205-D993-FB43-A4B0-00E2DD4325B2}">
      <dgm:prSet/>
      <dgm:spPr/>
      <dgm:t>
        <a:bodyPr/>
        <a:lstStyle/>
        <a:p>
          <a:endParaRPr kumimoji="1" lang="ja-JP" altLang="en-US" b="1"/>
        </a:p>
      </dgm:t>
    </dgm:pt>
    <dgm:pt modelId="{2D46791D-1D64-A546-82EE-CE5352106099}" type="sibTrans" cxnId="{5CF29205-D993-FB43-A4B0-00E2DD4325B2}">
      <dgm:prSet/>
      <dgm:spPr/>
      <dgm:t>
        <a:bodyPr/>
        <a:lstStyle/>
        <a:p>
          <a:endParaRPr kumimoji="1" lang="ja-JP" altLang="en-US" b="1"/>
        </a:p>
      </dgm:t>
    </dgm:pt>
    <dgm:pt modelId="{4C1FEC9E-C3D2-C340-B4AC-067263C0F1CA}">
      <dgm:prSet/>
      <dgm:spPr>
        <a:solidFill>
          <a:schemeClr val="accent2">
            <a:lumMod val="75000"/>
          </a:schemeClr>
        </a:solidFill>
      </dgm:spPr>
      <dgm:t>
        <a:bodyPr/>
        <a:lstStyle/>
        <a:p>
          <a:r>
            <a:rPr kumimoji="1" lang="en-US" altLang="ja-JP" b="1" dirty="0"/>
            <a:t>Prone to worry</a:t>
          </a:r>
          <a:br>
            <a:rPr kumimoji="1" lang="en-US" altLang="ja-JP" b="1" dirty="0"/>
          </a:br>
          <a:r>
            <a:rPr kumimoji="1" lang="ja-JP" altLang="en-US" b="1" dirty="0"/>
            <a:t>（心配性）</a:t>
          </a:r>
        </a:p>
      </dgm:t>
    </dgm:pt>
    <dgm:pt modelId="{422A443B-6FFD-834A-BEA0-A74D9A611082}" type="parTrans" cxnId="{6AA39DFF-9A8A-A842-AEBA-3AA14246B294}">
      <dgm:prSet/>
      <dgm:spPr/>
      <dgm:t>
        <a:bodyPr/>
        <a:lstStyle/>
        <a:p>
          <a:endParaRPr kumimoji="1" lang="ja-JP" altLang="en-US" b="1"/>
        </a:p>
      </dgm:t>
    </dgm:pt>
    <dgm:pt modelId="{CE608A17-5B35-074D-9422-42FBDBC0418B}" type="sibTrans" cxnId="{6AA39DFF-9A8A-A842-AEBA-3AA14246B294}">
      <dgm:prSet/>
      <dgm:spPr/>
      <dgm:t>
        <a:bodyPr/>
        <a:lstStyle/>
        <a:p>
          <a:endParaRPr kumimoji="1" lang="ja-JP" altLang="en-US" b="1"/>
        </a:p>
      </dgm:t>
    </dgm:pt>
    <dgm:pt modelId="{C9CDD25F-7D59-2843-BEEF-C794D550F089}">
      <dgm:prSet/>
      <dgm:spPr>
        <a:solidFill>
          <a:schemeClr val="accent2">
            <a:lumMod val="75000"/>
          </a:schemeClr>
        </a:solidFill>
      </dgm:spPr>
      <dgm:t>
        <a:bodyPr/>
        <a:lstStyle/>
        <a:p>
          <a:r>
            <a:rPr kumimoji="1" lang="en-US" altLang="ja-JP" b="1" dirty="0"/>
            <a:t>Melancholy</a:t>
          </a:r>
          <a:br>
            <a:rPr kumimoji="1" lang="en-US" altLang="ja-JP" b="1" dirty="0"/>
          </a:br>
          <a:r>
            <a:rPr kumimoji="1" lang="ja-JP" altLang="en-US" b="1" dirty="0"/>
            <a:t>（悲観的）</a:t>
          </a:r>
        </a:p>
      </dgm:t>
    </dgm:pt>
    <dgm:pt modelId="{289B61FC-F14F-0845-AF9F-0715D1DB9B93}" type="parTrans" cxnId="{5D9A8905-746F-DE49-A425-3DB8FFFAE2D3}">
      <dgm:prSet/>
      <dgm:spPr/>
      <dgm:t>
        <a:bodyPr/>
        <a:lstStyle/>
        <a:p>
          <a:endParaRPr kumimoji="1" lang="ja-JP" altLang="en-US" b="1"/>
        </a:p>
      </dgm:t>
    </dgm:pt>
    <dgm:pt modelId="{B77461E1-0ABA-DE4D-91CB-CDB9687D9A40}" type="sibTrans" cxnId="{5D9A8905-746F-DE49-A425-3DB8FFFAE2D3}">
      <dgm:prSet/>
      <dgm:spPr/>
      <dgm:t>
        <a:bodyPr/>
        <a:lstStyle/>
        <a:p>
          <a:endParaRPr kumimoji="1" lang="ja-JP" altLang="en-US" b="1"/>
        </a:p>
      </dgm:t>
    </dgm:pt>
    <dgm:pt modelId="{1C29DE57-C520-1D48-9AB5-3F75E38FC637}">
      <dgm:prSet/>
      <dgm:spPr>
        <a:solidFill>
          <a:schemeClr val="accent2">
            <a:lumMod val="75000"/>
          </a:schemeClr>
        </a:solidFill>
      </dgm:spPr>
      <dgm:t>
        <a:bodyPr/>
        <a:lstStyle/>
        <a:p>
          <a:r>
            <a:rPr kumimoji="1" lang="en-US" altLang="ja-JP" b="1" dirty="0"/>
            <a:t>Immoderation</a:t>
          </a:r>
          <a:br>
            <a:rPr kumimoji="1" lang="en-US" altLang="ja-JP" b="1" dirty="0"/>
          </a:br>
          <a:r>
            <a:rPr kumimoji="1" lang="ja-JP" altLang="en-US" b="1" dirty="0"/>
            <a:t>（利己的）</a:t>
          </a:r>
        </a:p>
      </dgm:t>
    </dgm:pt>
    <dgm:pt modelId="{EC8BB2A0-CFEA-1C48-B44A-C2F4CFA5B864}" type="parTrans" cxnId="{4650BF97-684B-AB43-948F-C4AB2C26D9E4}">
      <dgm:prSet/>
      <dgm:spPr/>
      <dgm:t>
        <a:bodyPr/>
        <a:lstStyle/>
        <a:p>
          <a:endParaRPr kumimoji="1" lang="ja-JP" altLang="en-US" b="1"/>
        </a:p>
      </dgm:t>
    </dgm:pt>
    <dgm:pt modelId="{67B207BC-F58D-1440-A304-E03BE8F8E932}" type="sibTrans" cxnId="{4650BF97-684B-AB43-948F-C4AB2C26D9E4}">
      <dgm:prSet/>
      <dgm:spPr/>
      <dgm:t>
        <a:bodyPr/>
        <a:lstStyle/>
        <a:p>
          <a:endParaRPr kumimoji="1" lang="ja-JP" altLang="en-US" b="1"/>
        </a:p>
      </dgm:t>
    </dgm:pt>
    <dgm:pt modelId="{E29A8E3C-D7E6-7643-8C1D-7EB56D351097}">
      <dgm:prSet/>
      <dgm:spPr>
        <a:solidFill>
          <a:schemeClr val="accent2">
            <a:lumMod val="75000"/>
          </a:schemeClr>
        </a:solidFill>
      </dgm:spPr>
      <dgm:t>
        <a:bodyPr/>
        <a:lstStyle/>
        <a:p>
          <a:r>
            <a:rPr kumimoji="1" lang="en-US" altLang="ja-JP" b="1" dirty="0"/>
            <a:t>Self-consciousness</a:t>
          </a:r>
          <a:br>
            <a:rPr kumimoji="1" lang="en-US" altLang="ja-JP" b="1" dirty="0"/>
          </a:br>
          <a:r>
            <a:rPr kumimoji="1" lang="ja-JP" altLang="en-US" b="1" dirty="0"/>
            <a:t>（自意識過剰）</a:t>
          </a:r>
        </a:p>
      </dgm:t>
    </dgm:pt>
    <dgm:pt modelId="{28175A0E-AF74-DB4D-BAC0-B8E163CBB2B8}" type="parTrans" cxnId="{B323D832-BB41-1E42-B439-9DEB1A707EB6}">
      <dgm:prSet/>
      <dgm:spPr/>
      <dgm:t>
        <a:bodyPr/>
        <a:lstStyle/>
        <a:p>
          <a:endParaRPr kumimoji="1" lang="ja-JP" altLang="en-US" b="1"/>
        </a:p>
      </dgm:t>
    </dgm:pt>
    <dgm:pt modelId="{43360805-424E-494E-BBA2-266554131F93}" type="sibTrans" cxnId="{B323D832-BB41-1E42-B439-9DEB1A707EB6}">
      <dgm:prSet/>
      <dgm:spPr/>
      <dgm:t>
        <a:bodyPr/>
        <a:lstStyle/>
        <a:p>
          <a:endParaRPr kumimoji="1" lang="ja-JP" altLang="en-US" b="1"/>
        </a:p>
      </dgm:t>
    </dgm:pt>
    <dgm:pt modelId="{453E7F87-3DA8-4A46-BDF5-49B457B63F58}">
      <dgm:prSet/>
      <dgm:spPr>
        <a:solidFill>
          <a:schemeClr val="accent2">
            <a:lumMod val="75000"/>
          </a:schemeClr>
        </a:solidFill>
      </dgm:spPr>
      <dgm:t>
        <a:bodyPr/>
        <a:lstStyle/>
        <a:p>
          <a:r>
            <a:rPr kumimoji="1" lang="en-US" altLang="ja-JP" b="1" dirty="0"/>
            <a:t>Susceptible to stress</a:t>
          </a:r>
          <a:br>
            <a:rPr kumimoji="1" lang="en-US" altLang="ja-JP" b="1" dirty="0"/>
          </a:br>
          <a:r>
            <a:rPr kumimoji="1" lang="ja-JP" altLang="en-US" b="1" dirty="0"/>
            <a:t>（低ストレス耐性）</a:t>
          </a:r>
        </a:p>
      </dgm:t>
    </dgm:pt>
    <dgm:pt modelId="{8F72EAF8-C99D-8C41-BBB6-9A8820858C9C}" type="parTrans" cxnId="{C6EC7EDD-A81F-A741-9034-A04A5E64578A}">
      <dgm:prSet/>
      <dgm:spPr/>
      <dgm:t>
        <a:bodyPr/>
        <a:lstStyle/>
        <a:p>
          <a:endParaRPr kumimoji="1" lang="ja-JP" altLang="en-US" b="1"/>
        </a:p>
      </dgm:t>
    </dgm:pt>
    <dgm:pt modelId="{15CA7137-4EB0-364B-B096-D6A1F2163A5E}" type="sibTrans" cxnId="{C6EC7EDD-A81F-A741-9034-A04A5E64578A}">
      <dgm:prSet/>
      <dgm:spPr/>
      <dgm:t>
        <a:bodyPr/>
        <a:lstStyle/>
        <a:p>
          <a:endParaRPr kumimoji="1" lang="ja-JP" altLang="en-US" b="1"/>
        </a:p>
      </dgm:t>
    </dgm:pt>
    <dgm:pt modelId="{6701EA26-A8EB-5440-A661-3C450E3DBEDC}" type="pres">
      <dgm:prSet presAssocID="{215D8D1E-FC6A-D342-9E8B-6C0027F97D3C}" presName="theList" presStyleCnt="0">
        <dgm:presLayoutVars>
          <dgm:dir/>
          <dgm:animLvl val="lvl"/>
          <dgm:resizeHandles val="exact"/>
        </dgm:presLayoutVars>
      </dgm:prSet>
      <dgm:spPr/>
    </dgm:pt>
    <dgm:pt modelId="{94898A2D-367B-F649-93F8-ABE1EB10D29B}" type="pres">
      <dgm:prSet presAssocID="{A9C485FB-286A-8B4C-A492-25DB1AECCB18}" presName="compNode" presStyleCnt="0"/>
      <dgm:spPr/>
    </dgm:pt>
    <dgm:pt modelId="{36336A4B-F99E-2A48-9625-05DEFACFAFE4}" type="pres">
      <dgm:prSet presAssocID="{A9C485FB-286A-8B4C-A492-25DB1AECCB18}" presName="aNode" presStyleLbl="bgShp" presStyleIdx="0" presStyleCnt="5"/>
      <dgm:spPr/>
    </dgm:pt>
    <dgm:pt modelId="{75746A4B-1A7A-584C-99CA-051DFF55FFB8}" type="pres">
      <dgm:prSet presAssocID="{A9C485FB-286A-8B4C-A492-25DB1AECCB18}" presName="textNode" presStyleLbl="bgShp" presStyleIdx="0" presStyleCnt="5"/>
      <dgm:spPr/>
    </dgm:pt>
    <dgm:pt modelId="{B579BDA3-CA31-2F4C-A55D-43778313A6F1}" type="pres">
      <dgm:prSet presAssocID="{A9C485FB-286A-8B4C-A492-25DB1AECCB18}" presName="compChildNode" presStyleCnt="0"/>
      <dgm:spPr/>
    </dgm:pt>
    <dgm:pt modelId="{50A21B32-E820-0041-A603-5DCBE024D597}" type="pres">
      <dgm:prSet presAssocID="{A9C485FB-286A-8B4C-A492-25DB1AECCB18}" presName="theInnerList" presStyleCnt="0"/>
      <dgm:spPr/>
    </dgm:pt>
    <dgm:pt modelId="{BD7DB508-F676-AE40-B288-E6C6210FB5E8}" type="pres">
      <dgm:prSet presAssocID="{44FC927F-40CF-8141-8A90-02E9A685AC50}" presName="childNode" presStyleLbl="node1" presStyleIdx="0" presStyleCnt="30">
        <dgm:presLayoutVars>
          <dgm:bulletEnabled val="1"/>
        </dgm:presLayoutVars>
      </dgm:prSet>
      <dgm:spPr/>
    </dgm:pt>
    <dgm:pt modelId="{4696238C-A4BA-8548-A902-DE5E509D38B6}" type="pres">
      <dgm:prSet presAssocID="{44FC927F-40CF-8141-8A90-02E9A685AC50}" presName="aSpace2" presStyleCnt="0"/>
      <dgm:spPr/>
    </dgm:pt>
    <dgm:pt modelId="{5E080120-F512-1547-BD62-A08EB55B8927}" type="pres">
      <dgm:prSet presAssocID="{CF8DF7D4-063C-9A40-BFF0-A0A7D42D54AC}" presName="childNode" presStyleLbl="node1" presStyleIdx="1" presStyleCnt="30">
        <dgm:presLayoutVars>
          <dgm:bulletEnabled val="1"/>
        </dgm:presLayoutVars>
      </dgm:prSet>
      <dgm:spPr/>
    </dgm:pt>
    <dgm:pt modelId="{EB0047F5-74E2-F749-BBE8-7F4E73012574}" type="pres">
      <dgm:prSet presAssocID="{CF8DF7D4-063C-9A40-BFF0-A0A7D42D54AC}" presName="aSpace2" presStyleCnt="0"/>
      <dgm:spPr/>
    </dgm:pt>
    <dgm:pt modelId="{998190D7-EADE-D143-9AEA-9BA118B55266}" type="pres">
      <dgm:prSet presAssocID="{ED043E86-6568-C749-AC09-1706FBE44B42}" presName="childNode" presStyleLbl="node1" presStyleIdx="2" presStyleCnt="30">
        <dgm:presLayoutVars>
          <dgm:bulletEnabled val="1"/>
        </dgm:presLayoutVars>
      </dgm:prSet>
      <dgm:spPr/>
    </dgm:pt>
    <dgm:pt modelId="{4037182B-A76B-F54B-AEB6-AC50AE28B96C}" type="pres">
      <dgm:prSet presAssocID="{ED043E86-6568-C749-AC09-1706FBE44B42}" presName="aSpace2" presStyleCnt="0"/>
      <dgm:spPr/>
    </dgm:pt>
    <dgm:pt modelId="{447C2E3D-6438-984B-AF13-3DE14BDEEA45}" type="pres">
      <dgm:prSet presAssocID="{5AE92A06-0E36-304C-95C3-18ADDB5187FF}" presName="childNode" presStyleLbl="node1" presStyleIdx="3" presStyleCnt="30">
        <dgm:presLayoutVars>
          <dgm:bulletEnabled val="1"/>
        </dgm:presLayoutVars>
      </dgm:prSet>
      <dgm:spPr/>
    </dgm:pt>
    <dgm:pt modelId="{B78B5D1E-B59B-6D43-B4AD-1D77B0A26A2B}" type="pres">
      <dgm:prSet presAssocID="{5AE92A06-0E36-304C-95C3-18ADDB5187FF}" presName="aSpace2" presStyleCnt="0"/>
      <dgm:spPr/>
    </dgm:pt>
    <dgm:pt modelId="{6D3AA036-762A-7740-A76D-E300B818A139}" type="pres">
      <dgm:prSet presAssocID="{5B89E89E-F777-5246-A9D2-8953229071F6}" presName="childNode" presStyleLbl="node1" presStyleIdx="4" presStyleCnt="30">
        <dgm:presLayoutVars>
          <dgm:bulletEnabled val="1"/>
        </dgm:presLayoutVars>
      </dgm:prSet>
      <dgm:spPr/>
    </dgm:pt>
    <dgm:pt modelId="{5159D73B-BFCB-E045-99D3-25834746ED4A}" type="pres">
      <dgm:prSet presAssocID="{5B89E89E-F777-5246-A9D2-8953229071F6}" presName="aSpace2" presStyleCnt="0"/>
      <dgm:spPr/>
    </dgm:pt>
    <dgm:pt modelId="{911055FF-691D-A240-943C-B96B8E12F9E8}" type="pres">
      <dgm:prSet presAssocID="{72C49D36-1D19-FF4F-A235-9ABE0782E223}" presName="childNode" presStyleLbl="node1" presStyleIdx="5" presStyleCnt="30">
        <dgm:presLayoutVars>
          <dgm:bulletEnabled val="1"/>
        </dgm:presLayoutVars>
      </dgm:prSet>
      <dgm:spPr/>
    </dgm:pt>
    <dgm:pt modelId="{DADB0766-44A8-5F42-92A2-B5907AC3992A}" type="pres">
      <dgm:prSet presAssocID="{A9C485FB-286A-8B4C-A492-25DB1AECCB18}" presName="aSpace" presStyleCnt="0"/>
      <dgm:spPr/>
    </dgm:pt>
    <dgm:pt modelId="{4F7C6632-83AB-DE43-82BC-B80859755298}" type="pres">
      <dgm:prSet presAssocID="{F7103A76-0941-5D43-AF1B-5F7C7F99F24A}" presName="compNode" presStyleCnt="0"/>
      <dgm:spPr/>
    </dgm:pt>
    <dgm:pt modelId="{7499D656-4C00-3B4A-9FF6-A9737CC1640C}" type="pres">
      <dgm:prSet presAssocID="{F7103A76-0941-5D43-AF1B-5F7C7F99F24A}" presName="aNode" presStyleLbl="bgShp" presStyleIdx="1" presStyleCnt="5"/>
      <dgm:spPr/>
    </dgm:pt>
    <dgm:pt modelId="{57487EF8-A683-9441-BBCD-DA82D48DE71F}" type="pres">
      <dgm:prSet presAssocID="{F7103A76-0941-5D43-AF1B-5F7C7F99F24A}" presName="textNode" presStyleLbl="bgShp" presStyleIdx="1" presStyleCnt="5"/>
      <dgm:spPr/>
    </dgm:pt>
    <dgm:pt modelId="{CDDCB3B0-174A-C640-98EF-FD3684E99417}" type="pres">
      <dgm:prSet presAssocID="{F7103A76-0941-5D43-AF1B-5F7C7F99F24A}" presName="compChildNode" presStyleCnt="0"/>
      <dgm:spPr/>
    </dgm:pt>
    <dgm:pt modelId="{3ED2968E-72DA-E141-8F5F-3BBCAFEA6561}" type="pres">
      <dgm:prSet presAssocID="{F7103A76-0941-5D43-AF1B-5F7C7F99F24A}" presName="theInnerList" presStyleCnt="0"/>
      <dgm:spPr/>
    </dgm:pt>
    <dgm:pt modelId="{295D2E1F-1D0F-EB4C-9068-9D303CE6909E}" type="pres">
      <dgm:prSet presAssocID="{E99550BC-A58E-1049-9CF6-E1DCF3B04D2C}" presName="childNode" presStyleLbl="node1" presStyleIdx="6" presStyleCnt="30">
        <dgm:presLayoutVars>
          <dgm:bulletEnabled val="1"/>
        </dgm:presLayoutVars>
      </dgm:prSet>
      <dgm:spPr/>
    </dgm:pt>
    <dgm:pt modelId="{C161C09D-4767-4442-93B5-75B0519F74F2}" type="pres">
      <dgm:prSet presAssocID="{E99550BC-A58E-1049-9CF6-E1DCF3B04D2C}" presName="aSpace2" presStyleCnt="0"/>
      <dgm:spPr/>
    </dgm:pt>
    <dgm:pt modelId="{C2333272-D540-7C42-BCBA-68ECE4676095}" type="pres">
      <dgm:prSet presAssocID="{F2A348F1-EE6A-5B4D-B5A7-2DFD4B62BC35}" presName="childNode" presStyleLbl="node1" presStyleIdx="7" presStyleCnt="30">
        <dgm:presLayoutVars>
          <dgm:bulletEnabled val="1"/>
        </dgm:presLayoutVars>
      </dgm:prSet>
      <dgm:spPr/>
    </dgm:pt>
    <dgm:pt modelId="{3B5DD661-BF88-D74C-B95C-52B6D843E86F}" type="pres">
      <dgm:prSet presAssocID="{F2A348F1-EE6A-5B4D-B5A7-2DFD4B62BC35}" presName="aSpace2" presStyleCnt="0"/>
      <dgm:spPr/>
    </dgm:pt>
    <dgm:pt modelId="{0A2E8B34-6059-DD49-8FE3-D26A3B102134}" type="pres">
      <dgm:prSet presAssocID="{F3E93B2B-2870-9441-9948-6312997AEED6}" presName="childNode" presStyleLbl="node1" presStyleIdx="8" presStyleCnt="30">
        <dgm:presLayoutVars>
          <dgm:bulletEnabled val="1"/>
        </dgm:presLayoutVars>
      </dgm:prSet>
      <dgm:spPr/>
    </dgm:pt>
    <dgm:pt modelId="{0BE4269D-6F67-F947-9CB7-CD9FAF6E1B6B}" type="pres">
      <dgm:prSet presAssocID="{F3E93B2B-2870-9441-9948-6312997AEED6}" presName="aSpace2" presStyleCnt="0"/>
      <dgm:spPr/>
    </dgm:pt>
    <dgm:pt modelId="{BB860D51-C8D6-0648-81A4-1656E4E90127}" type="pres">
      <dgm:prSet presAssocID="{816E0018-14B6-D945-97D8-653BAA2F5552}" presName="childNode" presStyleLbl="node1" presStyleIdx="9" presStyleCnt="30">
        <dgm:presLayoutVars>
          <dgm:bulletEnabled val="1"/>
        </dgm:presLayoutVars>
      </dgm:prSet>
      <dgm:spPr/>
    </dgm:pt>
    <dgm:pt modelId="{11F7E897-AB29-9B43-B4DD-4CE5FC1547CD}" type="pres">
      <dgm:prSet presAssocID="{816E0018-14B6-D945-97D8-653BAA2F5552}" presName="aSpace2" presStyleCnt="0"/>
      <dgm:spPr/>
    </dgm:pt>
    <dgm:pt modelId="{27564EA4-CEEC-5042-A8BC-4EE0481B12DF}" type="pres">
      <dgm:prSet presAssocID="{8E769743-AB6B-864A-B415-269B0BD29B9E}" presName="childNode" presStyleLbl="node1" presStyleIdx="10" presStyleCnt="30">
        <dgm:presLayoutVars>
          <dgm:bulletEnabled val="1"/>
        </dgm:presLayoutVars>
      </dgm:prSet>
      <dgm:spPr/>
    </dgm:pt>
    <dgm:pt modelId="{E7B7BFB7-DF00-8547-A3D0-CC4201066DAD}" type="pres">
      <dgm:prSet presAssocID="{8E769743-AB6B-864A-B415-269B0BD29B9E}" presName="aSpace2" presStyleCnt="0"/>
      <dgm:spPr/>
    </dgm:pt>
    <dgm:pt modelId="{281CC222-D79B-414F-AF49-E5EF59269517}" type="pres">
      <dgm:prSet presAssocID="{389C701D-E663-774B-9DF3-9FACE04AFFF0}" presName="childNode" presStyleLbl="node1" presStyleIdx="11" presStyleCnt="30">
        <dgm:presLayoutVars>
          <dgm:bulletEnabled val="1"/>
        </dgm:presLayoutVars>
      </dgm:prSet>
      <dgm:spPr/>
    </dgm:pt>
    <dgm:pt modelId="{4AEBBB61-F700-2A4A-B58E-CE6392B85D41}" type="pres">
      <dgm:prSet presAssocID="{F7103A76-0941-5D43-AF1B-5F7C7F99F24A}" presName="aSpace" presStyleCnt="0"/>
      <dgm:spPr/>
    </dgm:pt>
    <dgm:pt modelId="{13953D09-03F7-F54B-BD25-B3907FF0D578}" type="pres">
      <dgm:prSet presAssocID="{52BDB12A-8093-5A4C-B1E2-EDBBB380AFB2}" presName="compNode" presStyleCnt="0"/>
      <dgm:spPr/>
    </dgm:pt>
    <dgm:pt modelId="{F11AFD5F-0564-394D-8CC9-735BF3735000}" type="pres">
      <dgm:prSet presAssocID="{52BDB12A-8093-5A4C-B1E2-EDBBB380AFB2}" presName="aNode" presStyleLbl="bgShp" presStyleIdx="2" presStyleCnt="5"/>
      <dgm:spPr/>
    </dgm:pt>
    <dgm:pt modelId="{A93035E3-D713-EC4E-A395-45B2791EF207}" type="pres">
      <dgm:prSet presAssocID="{52BDB12A-8093-5A4C-B1E2-EDBBB380AFB2}" presName="textNode" presStyleLbl="bgShp" presStyleIdx="2" presStyleCnt="5"/>
      <dgm:spPr/>
    </dgm:pt>
    <dgm:pt modelId="{BCADC1FF-EED4-9F42-8475-73EC6EE03EBB}" type="pres">
      <dgm:prSet presAssocID="{52BDB12A-8093-5A4C-B1E2-EDBBB380AFB2}" presName="compChildNode" presStyleCnt="0"/>
      <dgm:spPr/>
    </dgm:pt>
    <dgm:pt modelId="{4645D9DE-4D8E-2845-92AC-0CECD3ADDF1C}" type="pres">
      <dgm:prSet presAssocID="{52BDB12A-8093-5A4C-B1E2-EDBBB380AFB2}" presName="theInnerList" presStyleCnt="0"/>
      <dgm:spPr/>
    </dgm:pt>
    <dgm:pt modelId="{157A87CE-66FF-3F46-BFEB-61F0AE4421C8}" type="pres">
      <dgm:prSet presAssocID="{AD534D69-074F-6E44-9159-263C809295C4}" presName="childNode" presStyleLbl="node1" presStyleIdx="12" presStyleCnt="30">
        <dgm:presLayoutVars>
          <dgm:bulletEnabled val="1"/>
        </dgm:presLayoutVars>
      </dgm:prSet>
      <dgm:spPr/>
    </dgm:pt>
    <dgm:pt modelId="{50C8C3EF-2791-3B4B-B521-CE8779899AB5}" type="pres">
      <dgm:prSet presAssocID="{AD534D69-074F-6E44-9159-263C809295C4}" presName="aSpace2" presStyleCnt="0"/>
      <dgm:spPr/>
    </dgm:pt>
    <dgm:pt modelId="{D608C3F1-A08D-7747-B3DF-86F455913DE6}" type="pres">
      <dgm:prSet presAssocID="{12C744B4-333C-7B4D-81B0-9999DDED8FA6}" presName="childNode" presStyleLbl="node1" presStyleIdx="13" presStyleCnt="30">
        <dgm:presLayoutVars>
          <dgm:bulletEnabled val="1"/>
        </dgm:presLayoutVars>
      </dgm:prSet>
      <dgm:spPr/>
    </dgm:pt>
    <dgm:pt modelId="{09EC7352-215B-2444-97B0-3010D6699B21}" type="pres">
      <dgm:prSet presAssocID="{12C744B4-333C-7B4D-81B0-9999DDED8FA6}" presName="aSpace2" presStyleCnt="0"/>
      <dgm:spPr/>
    </dgm:pt>
    <dgm:pt modelId="{7E8BF9AC-E701-7340-8C7D-93F53C4E9310}" type="pres">
      <dgm:prSet presAssocID="{B8184E47-C9DE-DF40-9EB1-72AD7C2D9756}" presName="childNode" presStyleLbl="node1" presStyleIdx="14" presStyleCnt="30">
        <dgm:presLayoutVars>
          <dgm:bulletEnabled val="1"/>
        </dgm:presLayoutVars>
      </dgm:prSet>
      <dgm:spPr/>
    </dgm:pt>
    <dgm:pt modelId="{BC08BB39-E2AD-3948-950A-71A4D40D3386}" type="pres">
      <dgm:prSet presAssocID="{B8184E47-C9DE-DF40-9EB1-72AD7C2D9756}" presName="aSpace2" presStyleCnt="0"/>
      <dgm:spPr/>
    </dgm:pt>
    <dgm:pt modelId="{8D6B7A60-6881-B44A-8EC1-D5984CC0B97C}" type="pres">
      <dgm:prSet presAssocID="{D2EEA9EC-52BE-8648-B8A6-B5A63557738A}" presName="childNode" presStyleLbl="node1" presStyleIdx="15" presStyleCnt="30">
        <dgm:presLayoutVars>
          <dgm:bulletEnabled val="1"/>
        </dgm:presLayoutVars>
      </dgm:prSet>
      <dgm:spPr/>
    </dgm:pt>
    <dgm:pt modelId="{BB542CC8-B8DE-184E-A6D1-85A0A94007BA}" type="pres">
      <dgm:prSet presAssocID="{D2EEA9EC-52BE-8648-B8A6-B5A63557738A}" presName="aSpace2" presStyleCnt="0"/>
      <dgm:spPr/>
    </dgm:pt>
    <dgm:pt modelId="{F7013DCD-5BBA-5B4F-81C2-1C520E5EFE0F}" type="pres">
      <dgm:prSet presAssocID="{CBAC5992-640B-9E49-8C12-8A95236F0EF7}" presName="childNode" presStyleLbl="node1" presStyleIdx="16" presStyleCnt="30">
        <dgm:presLayoutVars>
          <dgm:bulletEnabled val="1"/>
        </dgm:presLayoutVars>
      </dgm:prSet>
      <dgm:spPr/>
    </dgm:pt>
    <dgm:pt modelId="{629EF755-65FA-104F-9E13-C9D7237DF6EB}" type="pres">
      <dgm:prSet presAssocID="{CBAC5992-640B-9E49-8C12-8A95236F0EF7}" presName="aSpace2" presStyleCnt="0"/>
      <dgm:spPr/>
    </dgm:pt>
    <dgm:pt modelId="{A4474225-969C-C442-86F6-88E72B3204E5}" type="pres">
      <dgm:prSet presAssocID="{C2F0FCC3-ACB2-C445-93D8-8696CA4FC7EF}" presName="childNode" presStyleLbl="node1" presStyleIdx="17" presStyleCnt="30">
        <dgm:presLayoutVars>
          <dgm:bulletEnabled val="1"/>
        </dgm:presLayoutVars>
      </dgm:prSet>
      <dgm:spPr/>
    </dgm:pt>
    <dgm:pt modelId="{1443F4A6-EA1D-6A47-9780-D045256F4769}" type="pres">
      <dgm:prSet presAssocID="{52BDB12A-8093-5A4C-B1E2-EDBBB380AFB2}" presName="aSpace" presStyleCnt="0"/>
      <dgm:spPr/>
    </dgm:pt>
    <dgm:pt modelId="{657A4470-8281-9F47-A640-93F87A0AE800}" type="pres">
      <dgm:prSet presAssocID="{2824E3DE-42DD-6247-B00C-16C2BB4DFBF5}" presName="compNode" presStyleCnt="0"/>
      <dgm:spPr/>
    </dgm:pt>
    <dgm:pt modelId="{F0C423CB-71BB-AB45-B6D8-8BDB4E03C24C}" type="pres">
      <dgm:prSet presAssocID="{2824E3DE-42DD-6247-B00C-16C2BB4DFBF5}" presName="aNode" presStyleLbl="bgShp" presStyleIdx="3" presStyleCnt="5"/>
      <dgm:spPr/>
    </dgm:pt>
    <dgm:pt modelId="{00DF5801-0583-7745-A449-BBF400E397C4}" type="pres">
      <dgm:prSet presAssocID="{2824E3DE-42DD-6247-B00C-16C2BB4DFBF5}" presName="textNode" presStyleLbl="bgShp" presStyleIdx="3" presStyleCnt="5"/>
      <dgm:spPr/>
    </dgm:pt>
    <dgm:pt modelId="{2DD7E483-3E35-A844-9DB0-8C5B14136777}" type="pres">
      <dgm:prSet presAssocID="{2824E3DE-42DD-6247-B00C-16C2BB4DFBF5}" presName="compChildNode" presStyleCnt="0"/>
      <dgm:spPr/>
    </dgm:pt>
    <dgm:pt modelId="{6C44225F-AB85-D349-9486-ACB2C7578B4E}" type="pres">
      <dgm:prSet presAssocID="{2824E3DE-42DD-6247-B00C-16C2BB4DFBF5}" presName="theInnerList" presStyleCnt="0"/>
      <dgm:spPr/>
    </dgm:pt>
    <dgm:pt modelId="{232AFEDB-FC51-D44F-94A7-A042D39121A5}" type="pres">
      <dgm:prSet presAssocID="{278DFB2F-DFF8-CC4D-87CB-EE8EC08882AF}" presName="childNode" presStyleLbl="node1" presStyleIdx="18" presStyleCnt="30">
        <dgm:presLayoutVars>
          <dgm:bulletEnabled val="1"/>
        </dgm:presLayoutVars>
      </dgm:prSet>
      <dgm:spPr/>
    </dgm:pt>
    <dgm:pt modelId="{F13A67F4-2BF1-0D4F-A923-1ACA52109780}" type="pres">
      <dgm:prSet presAssocID="{278DFB2F-DFF8-CC4D-87CB-EE8EC08882AF}" presName="aSpace2" presStyleCnt="0"/>
      <dgm:spPr/>
    </dgm:pt>
    <dgm:pt modelId="{5E1DFEFC-CCF0-8344-8E79-95E810F16061}" type="pres">
      <dgm:prSet presAssocID="{E272385D-9F56-344A-B229-A02DD6DE5ECF}" presName="childNode" presStyleLbl="node1" presStyleIdx="19" presStyleCnt="30">
        <dgm:presLayoutVars>
          <dgm:bulletEnabled val="1"/>
        </dgm:presLayoutVars>
      </dgm:prSet>
      <dgm:spPr/>
    </dgm:pt>
    <dgm:pt modelId="{74322867-BCF9-BE4E-BDAB-828575316F65}" type="pres">
      <dgm:prSet presAssocID="{E272385D-9F56-344A-B229-A02DD6DE5ECF}" presName="aSpace2" presStyleCnt="0"/>
      <dgm:spPr/>
    </dgm:pt>
    <dgm:pt modelId="{E38FD878-4A9D-844C-B4A5-5666C324A749}" type="pres">
      <dgm:prSet presAssocID="{DBFD0489-2A24-684F-85F8-2B58D0840BE8}" presName="childNode" presStyleLbl="node1" presStyleIdx="20" presStyleCnt="30">
        <dgm:presLayoutVars>
          <dgm:bulletEnabled val="1"/>
        </dgm:presLayoutVars>
      </dgm:prSet>
      <dgm:spPr/>
    </dgm:pt>
    <dgm:pt modelId="{67C1C62D-B069-D945-A8AE-1B3F9995B684}" type="pres">
      <dgm:prSet presAssocID="{DBFD0489-2A24-684F-85F8-2B58D0840BE8}" presName="aSpace2" presStyleCnt="0"/>
      <dgm:spPr/>
    </dgm:pt>
    <dgm:pt modelId="{18337046-B6BB-F642-AB6F-D2D4711E8CE0}" type="pres">
      <dgm:prSet presAssocID="{E9C04DD6-CD37-1340-B6FB-E62E7A6B43E3}" presName="childNode" presStyleLbl="node1" presStyleIdx="21" presStyleCnt="30">
        <dgm:presLayoutVars>
          <dgm:bulletEnabled val="1"/>
        </dgm:presLayoutVars>
      </dgm:prSet>
      <dgm:spPr/>
    </dgm:pt>
    <dgm:pt modelId="{021ECB8F-3373-4146-8847-BBC16749628F}" type="pres">
      <dgm:prSet presAssocID="{E9C04DD6-CD37-1340-B6FB-E62E7A6B43E3}" presName="aSpace2" presStyleCnt="0"/>
      <dgm:spPr/>
    </dgm:pt>
    <dgm:pt modelId="{5EB6E0D8-FF09-FB4A-BC70-C9F0619AED95}" type="pres">
      <dgm:prSet presAssocID="{CECBAD08-71AF-FA44-9410-61F77A1DBC22}" presName="childNode" presStyleLbl="node1" presStyleIdx="22" presStyleCnt="30">
        <dgm:presLayoutVars>
          <dgm:bulletEnabled val="1"/>
        </dgm:presLayoutVars>
      </dgm:prSet>
      <dgm:spPr/>
    </dgm:pt>
    <dgm:pt modelId="{4D96625F-B8EC-044D-A3D3-F980CDA472CA}" type="pres">
      <dgm:prSet presAssocID="{CECBAD08-71AF-FA44-9410-61F77A1DBC22}" presName="aSpace2" presStyleCnt="0"/>
      <dgm:spPr/>
    </dgm:pt>
    <dgm:pt modelId="{56953BFD-F50E-2B4D-B8FF-E0D9142A69F1}" type="pres">
      <dgm:prSet presAssocID="{403CF5AE-F03C-D241-8BCB-BEFA47E4961B}" presName="childNode" presStyleLbl="node1" presStyleIdx="23" presStyleCnt="30">
        <dgm:presLayoutVars>
          <dgm:bulletEnabled val="1"/>
        </dgm:presLayoutVars>
      </dgm:prSet>
      <dgm:spPr/>
    </dgm:pt>
    <dgm:pt modelId="{8F43FD60-A8A3-D942-8B7E-EE2D6F2CE001}" type="pres">
      <dgm:prSet presAssocID="{2824E3DE-42DD-6247-B00C-16C2BB4DFBF5}" presName="aSpace" presStyleCnt="0"/>
      <dgm:spPr/>
    </dgm:pt>
    <dgm:pt modelId="{A1F74591-669C-1946-A438-2287641D0C2B}" type="pres">
      <dgm:prSet presAssocID="{5D12D98C-2092-7D4B-BF90-915D942ADA51}" presName="compNode" presStyleCnt="0"/>
      <dgm:spPr/>
    </dgm:pt>
    <dgm:pt modelId="{E2BF5DAD-2819-5746-88A2-7B2C06A2E772}" type="pres">
      <dgm:prSet presAssocID="{5D12D98C-2092-7D4B-BF90-915D942ADA51}" presName="aNode" presStyleLbl="bgShp" presStyleIdx="4" presStyleCnt="5"/>
      <dgm:spPr/>
    </dgm:pt>
    <dgm:pt modelId="{FB9D29D2-179D-1F40-B1E6-AB982506EE9E}" type="pres">
      <dgm:prSet presAssocID="{5D12D98C-2092-7D4B-BF90-915D942ADA51}" presName="textNode" presStyleLbl="bgShp" presStyleIdx="4" presStyleCnt="5"/>
      <dgm:spPr/>
    </dgm:pt>
    <dgm:pt modelId="{30A8AFA0-04ED-D546-9E0D-4D41F6B51D26}" type="pres">
      <dgm:prSet presAssocID="{5D12D98C-2092-7D4B-BF90-915D942ADA51}" presName="compChildNode" presStyleCnt="0"/>
      <dgm:spPr/>
    </dgm:pt>
    <dgm:pt modelId="{AA7934C9-9077-354B-BBC6-0085BBF078DB}" type="pres">
      <dgm:prSet presAssocID="{5D12D98C-2092-7D4B-BF90-915D942ADA51}" presName="theInnerList" presStyleCnt="0"/>
      <dgm:spPr/>
    </dgm:pt>
    <dgm:pt modelId="{CF365A22-EEF6-4448-AFC9-FA94B762F119}" type="pres">
      <dgm:prSet presAssocID="{93AA949D-CDFB-F548-9140-C15B859FEC73}" presName="childNode" presStyleLbl="node1" presStyleIdx="24" presStyleCnt="30">
        <dgm:presLayoutVars>
          <dgm:bulletEnabled val="1"/>
        </dgm:presLayoutVars>
      </dgm:prSet>
      <dgm:spPr/>
    </dgm:pt>
    <dgm:pt modelId="{5776443E-AE36-6B42-AC91-70F92AD5325B}" type="pres">
      <dgm:prSet presAssocID="{93AA949D-CDFB-F548-9140-C15B859FEC73}" presName="aSpace2" presStyleCnt="0"/>
      <dgm:spPr/>
    </dgm:pt>
    <dgm:pt modelId="{BF5BDA7A-1C60-8C44-8FFD-89F119CD798B}" type="pres">
      <dgm:prSet presAssocID="{4C1FEC9E-C3D2-C340-B4AC-067263C0F1CA}" presName="childNode" presStyleLbl="node1" presStyleIdx="25" presStyleCnt="30">
        <dgm:presLayoutVars>
          <dgm:bulletEnabled val="1"/>
        </dgm:presLayoutVars>
      </dgm:prSet>
      <dgm:spPr/>
    </dgm:pt>
    <dgm:pt modelId="{724E0BD6-CC4B-3D4A-907A-809EAF76954B}" type="pres">
      <dgm:prSet presAssocID="{4C1FEC9E-C3D2-C340-B4AC-067263C0F1CA}" presName="aSpace2" presStyleCnt="0"/>
      <dgm:spPr/>
    </dgm:pt>
    <dgm:pt modelId="{381DC6E0-5E73-9748-BB29-AA05CFCE8968}" type="pres">
      <dgm:prSet presAssocID="{C9CDD25F-7D59-2843-BEEF-C794D550F089}" presName="childNode" presStyleLbl="node1" presStyleIdx="26" presStyleCnt="30">
        <dgm:presLayoutVars>
          <dgm:bulletEnabled val="1"/>
        </dgm:presLayoutVars>
      </dgm:prSet>
      <dgm:spPr/>
    </dgm:pt>
    <dgm:pt modelId="{31A3A695-4F7E-B24B-B761-FEC37CD98498}" type="pres">
      <dgm:prSet presAssocID="{C9CDD25F-7D59-2843-BEEF-C794D550F089}" presName="aSpace2" presStyleCnt="0"/>
      <dgm:spPr/>
    </dgm:pt>
    <dgm:pt modelId="{384B8A0B-AD77-A74F-924A-25EB07F77D3A}" type="pres">
      <dgm:prSet presAssocID="{1C29DE57-C520-1D48-9AB5-3F75E38FC637}" presName="childNode" presStyleLbl="node1" presStyleIdx="27" presStyleCnt="30">
        <dgm:presLayoutVars>
          <dgm:bulletEnabled val="1"/>
        </dgm:presLayoutVars>
      </dgm:prSet>
      <dgm:spPr/>
    </dgm:pt>
    <dgm:pt modelId="{952E6E41-689C-5C43-9D14-71E817270099}" type="pres">
      <dgm:prSet presAssocID="{1C29DE57-C520-1D48-9AB5-3F75E38FC637}" presName="aSpace2" presStyleCnt="0"/>
      <dgm:spPr/>
    </dgm:pt>
    <dgm:pt modelId="{CCDB143F-C22B-144D-B6B4-39FDD457546D}" type="pres">
      <dgm:prSet presAssocID="{E29A8E3C-D7E6-7643-8C1D-7EB56D351097}" presName="childNode" presStyleLbl="node1" presStyleIdx="28" presStyleCnt="30">
        <dgm:presLayoutVars>
          <dgm:bulletEnabled val="1"/>
        </dgm:presLayoutVars>
      </dgm:prSet>
      <dgm:spPr/>
    </dgm:pt>
    <dgm:pt modelId="{67FC4042-7C92-DF4E-AFD4-8BAA645F7429}" type="pres">
      <dgm:prSet presAssocID="{E29A8E3C-D7E6-7643-8C1D-7EB56D351097}" presName="aSpace2" presStyleCnt="0"/>
      <dgm:spPr/>
    </dgm:pt>
    <dgm:pt modelId="{4D92BE4D-3AEF-764C-BD4F-0229BCBC8C31}" type="pres">
      <dgm:prSet presAssocID="{453E7F87-3DA8-4A46-BDF5-49B457B63F58}" presName="childNode" presStyleLbl="node1" presStyleIdx="29" presStyleCnt="30">
        <dgm:presLayoutVars>
          <dgm:bulletEnabled val="1"/>
        </dgm:presLayoutVars>
      </dgm:prSet>
      <dgm:spPr/>
    </dgm:pt>
  </dgm:ptLst>
  <dgm:cxnLst>
    <dgm:cxn modelId="{41E79202-C526-D247-AD86-4A7E057F3D56}" type="presOf" srcId="{4C1FEC9E-C3D2-C340-B4AC-067263C0F1CA}" destId="{BF5BDA7A-1C60-8C44-8FFD-89F119CD798B}" srcOrd="0" destOrd="0" presId="urn:microsoft.com/office/officeart/2005/8/layout/lProcess2"/>
    <dgm:cxn modelId="{5D9A8905-746F-DE49-A425-3DB8FFFAE2D3}" srcId="{5D12D98C-2092-7D4B-BF90-915D942ADA51}" destId="{C9CDD25F-7D59-2843-BEEF-C794D550F089}" srcOrd="2" destOrd="0" parTransId="{289B61FC-F14F-0845-AF9F-0715D1DB9B93}" sibTransId="{B77461E1-0ABA-DE4D-91CB-CDB9687D9A40}"/>
    <dgm:cxn modelId="{5CF29205-D993-FB43-A4B0-00E2DD4325B2}" srcId="{2824E3DE-42DD-6247-B00C-16C2BB4DFBF5}" destId="{403CF5AE-F03C-D241-8BCB-BEFA47E4961B}" srcOrd="5" destOrd="0" parTransId="{FB87E210-8040-CB4F-9181-8D17EDB398B5}" sibTransId="{2D46791D-1D64-A546-82EE-CE5352106099}"/>
    <dgm:cxn modelId="{C18EC806-B443-4145-AA74-C579F007C5DC}" srcId="{A9C485FB-286A-8B4C-A492-25DB1AECCB18}" destId="{5AE92A06-0E36-304C-95C3-18ADDB5187FF}" srcOrd="3" destOrd="0" parTransId="{3D817110-2502-A749-92F5-9118654C4E9A}" sibTransId="{35A9373C-45C1-C046-AA31-19D0BE8B1099}"/>
    <dgm:cxn modelId="{6A28470D-CAD5-E344-AFF8-D30593722F29}" type="presOf" srcId="{453E7F87-3DA8-4A46-BDF5-49B457B63F58}" destId="{4D92BE4D-3AEF-764C-BD4F-0229BCBC8C31}" srcOrd="0" destOrd="0" presId="urn:microsoft.com/office/officeart/2005/8/layout/lProcess2"/>
    <dgm:cxn modelId="{EC86B90D-3466-5A4D-988E-A0B7709EB6B4}" srcId="{F7103A76-0941-5D43-AF1B-5F7C7F99F24A}" destId="{E99550BC-A58E-1049-9CF6-E1DCF3B04D2C}" srcOrd="0" destOrd="0" parTransId="{D81F3E94-A966-B749-9640-A8398110D53F}" sibTransId="{6A033605-8F32-544F-81E6-D28866C5F625}"/>
    <dgm:cxn modelId="{54C55F0F-3822-B043-B04A-D5965DB0738C}" srcId="{215D8D1E-FC6A-D342-9E8B-6C0027F97D3C}" destId="{5D12D98C-2092-7D4B-BF90-915D942ADA51}" srcOrd="4" destOrd="0" parTransId="{343452A1-C34A-CF4B-9FD9-2E06B96F483E}" sibTransId="{80F1EC48-9A68-1F4F-B036-5545EBDA2C59}"/>
    <dgm:cxn modelId="{E1BAA314-F140-4E4B-9082-E42E9D592156}" srcId="{F7103A76-0941-5D43-AF1B-5F7C7F99F24A}" destId="{816E0018-14B6-D945-97D8-653BAA2F5552}" srcOrd="3" destOrd="0" parTransId="{6AFF27E0-B068-C54B-8644-16DFA43847EA}" sibTransId="{FB8FCF3B-8754-A246-AEA8-A74A7BF4E4BA}"/>
    <dgm:cxn modelId="{FD75EF17-4C75-7848-B4D1-15CEBC557DB8}" type="presOf" srcId="{CF8DF7D4-063C-9A40-BFF0-A0A7D42D54AC}" destId="{5E080120-F512-1547-BD62-A08EB55B8927}" srcOrd="0" destOrd="0" presId="urn:microsoft.com/office/officeart/2005/8/layout/lProcess2"/>
    <dgm:cxn modelId="{89FE0C1C-630F-5A4A-8ED6-9F2F0E6FB6FB}" srcId="{F7103A76-0941-5D43-AF1B-5F7C7F99F24A}" destId="{389C701D-E663-774B-9DF3-9FACE04AFFF0}" srcOrd="5" destOrd="0" parTransId="{4AB0D3AB-60B3-814D-99B7-4AC362C229FC}" sibTransId="{BC6BA12A-5062-7E46-ADDE-BB2F2BF3F214}"/>
    <dgm:cxn modelId="{34704423-7F2B-174E-81E4-C884F4D16A01}" type="presOf" srcId="{CBAC5992-640B-9E49-8C12-8A95236F0EF7}" destId="{F7013DCD-5BBA-5B4F-81C2-1C520E5EFE0F}" srcOrd="0" destOrd="0" presId="urn:microsoft.com/office/officeart/2005/8/layout/lProcess2"/>
    <dgm:cxn modelId="{3EE6D52B-B151-164C-B18F-F174106A0BA4}" srcId="{A9C485FB-286A-8B4C-A492-25DB1AECCB18}" destId="{5B89E89E-F777-5246-A9D2-8953229071F6}" srcOrd="4" destOrd="0" parTransId="{4CE97BD6-C6D2-534E-B7DE-355764D250ED}" sibTransId="{3A49E59C-C9DD-694A-83EC-3142EFC7E1F8}"/>
    <dgm:cxn modelId="{1EED5531-EFD9-2245-8D93-41F56A0E164D}" type="presOf" srcId="{44FC927F-40CF-8141-8A90-02E9A685AC50}" destId="{BD7DB508-F676-AE40-B288-E6C6210FB5E8}" srcOrd="0" destOrd="0" presId="urn:microsoft.com/office/officeart/2005/8/layout/lProcess2"/>
    <dgm:cxn modelId="{3FA0DE31-2D90-4F4C-A388-C166B927F489}" srcId="{52BDB12A-8093-5A4C-B1E2-EDBBB380AFB2}" destId="{C2F0FCC3-ACB2-C445-93D8-8696CA4FC7EF}" srcOrd="5" destOrd="0" parTransId="{DB0C4B21-BADE-2E46-A5AB-86D12A5A04D0}" sibTransId="{0E32F6A0-D05A-CF4C-BBF4-BD50127C5383}"/>
    <dgm:cxn modelId="{B323D832-BB41-1E42-B439-9DEB1A707EB6}" srcId="{5D12D98C-2092-7D4B-BF90-915D942ADA51}" destId="{E29A8E3C-D7E6-7643-8C1D-7EB56D351097}" srcOrd="4" destOrd="0" parTransId="{28175A0E-AF74-DB4D-BAC0-B8E163CBB2B8}" sibTransId="{43360805-424E-494E-BBA2-266554131F93}"/>
    <dgm:cxn modelId="{B1D09D34-8F8A-FF41-9B0D-BF29C0A71814}" srcId="{A9C485FB-286A-8B4C-A492-25DB1AECCB18}" destId="{44FC927F-40CF-8141-8A90-02E9A685AC50}" srcOrd="0" destOrd="0" parTransId="{37CFB6CF-547F-D144-A8FD-9D2E53F510C0}" sibTransId="{4B0A2CED-15EE-C049-81A2-2708AD0BA18D}"/>
    <dgm:cxn modelId="{09DCA437-7BB6-B84C-942B-B1C8DC9570C3}" type="presOf" srcId="{2824E3DE-42DD-6247-B00C-16C2BB4DFBF5}" destId="{F0C423CB-71BB-AB45-B6D8-8BDB4E03C24C}" srcOrd="0" destOrd="0" presId="urn:microsoft.com/office/officeart/2005/8/layout/lProcess2"/>
    <dgm:cxn modelId="{3931353F-1FA4-E542-83FE-F6571321DD9E}" type="presOf" srcId="{F7103A76-0941-5D43-AF1B-5F7C7F99F24A}" destId="{7499D656-4C00-3B4A-9FF6-A9737CC1640C}" srcOrd="0" destOrd="0" presId="urn:microsoft.com/office/officeart/2005/8/layout/lProcess2"/>
    <dgm:cxn modelId="{67EC7043-D76E-AE4E-B5AC-C73135581EDA}" type="presOf" srcId="{E99550BC-A58E-1049-9CF6-E1DCF3B04D2C}" destId="{295D2E1F-1D0F-EB4C-9068-9D303CE6909E}" srcOrd="0" destOrd="0" presId="urn:microsoft.com/office/officeart/2005/8/layout/lProcess2"/>
    <dgm:cxn modelId="{B6EFCC49-489B-EF4B-B390-CDDC0945BE4B}" type="presOf" srcId="{C9CDD25F-7D59-2843-BEEF-C794D550F089}" destId="{381DC6E0-5E73-9748-BB29-AA05CFCE8968}" srcOrd="0" destOrd="0" presId="urn:microsoft.com/office/officeart/2005/8/layout/lProcess2"/>
    <dgm:cxn modelId="{D317D249-87C9-904B-9CC0-A2D0365B63C5}" type="presOf" srcId="{F7103A76-0941-5D43-AF1B-5F7C7F99F24A}" destId="{57487EF8-A683-9441-BBCD-DA82D48DE71F}" srcOrd="1" destOrd="0" presId="urn:microsoft.com/office/officeart/2005/8/layout/lProcess2"/>
    <dgm:cxn modelId="{EF268F4F-D5EC-744D-90AA-105426E07E63}" type="presOf" srcId="{215D8D1E-FC6A-D342-9E8B-6C0027F97D3C}" destId="{6701EA26-A8EB-5440-A661-3C450E3DBEDC}" srcOrd="0" destOrd="0" presId="urn:microsoft.com/office/officeart/2005/8/layout/lProcess2"/>
    <dgm:cxn modelId="{3CC65A55-9D70-F74E-9F33-54AA7D277D1A}" type="presOf" srcId="{A9C485FB-286A-8B4C-A492-25DB1AECCB18}" destId="{75746A4B-1A7A-584C-99CA-051DFF55FFB8}" srcOrd="1" destOrd="0" presId="urn:microsoft.com/office/officeart/2005/8/layout/lProcess2"/>
    <dgm:cxn modelId="{0455D855-8DAC-9E47-B729-A9A1EA97BAAA}" type="presOf" srcId="{72C49D36-1D19-FF4F-A235-9ABE0782E223}" destId="{911055FF-691D-A240-943C-B96B8E12F9E8}" srcOrd="0" destOrd="0" presId="urn:microsoft.com/office/officeart/2005/8/layout/lProcess2"/>
    <dgm:cxn modelId="{53FA325A-36CF-3848-9941-173F9C33C1BF}" srcId="{5D12D98C-2092-7D4B-BF90-915D942ADA51}" destId="{93AA949D-CDFB-F548-9140-C15B859FEC73}" srcOrd="0" destOrd="0" parTransId="{2227FD59-B17B-8741-A688-E135C6EBE6A6}" sibTransId="{E566926F-3816-2247-B94D-AC3354F139DB}"/>
    <dgm:cxn modelId="{3CFE725B-DE55-D24A-BBEC-BE82EFF1CCE1}" type="presOf" srcId="{E9C04DD6-CD37-1340-B6FB-E62E7A6B43E3}" destId="{18337046-B6BB-F642-AB6F-D2D4711E8CE0}" srcOrd="0" destOrd="0" presId="urn:microsoft.com/office/officeart/2005/8/layout/lProcess2"/>
    <dgm:cxn modelId="{6FE8E95C-1C79-5842-AB64-294645156A22}" srcId="{2824E3DE-42DD-6247-B00C-16C2BB4DFBF5}" destId="{CECBAD08-71AF-FA44-9410-61F77A1DBC22}" srcOrd="4" destOrd="0" parTransId="{A7573D18-E61D-364D-B55E-760172D133D7}" sibTransId="{4825EF60-6E94-514C-90B9-51D4323A6BF3}"/>
    <dgm:cxn modelId="{EB480A63-8DA7-9A4B-8713-D4B6006ECE2F}" srcId="{215D8D1E-FC6A-D342-9E8B-6C0027F97D3C}" destId="{2824E3DE-42DD-6247-B00C-16C2BB4DFBF5}" srcOrd="3" destOrd="0" parTransId="{4953CCCB-AB7F-FF4D-9019-3E21F74CA4F7}" sibTransId="{BFD91CEF-07FB-CA4E-BA4C-D31245A5457C}"/>
    <dgm:cxn modelId="{429A5065-E05B-3A47-87BE-521802BE019A}" type="presOf" srcId="{52BDB12A-8093-5A4C-B1E2-EDBBB380AFB2}" destId="{F11AFD5F-0564-394D-8CC9-735BF3735000}" srcOrd="0" destOrd="0" presId="urn:microsoft.com/office/officeart/2005/8/layout/lProcess2"/>
    <dgm:cxn modelId="{70495E65-E09B-6C4D-A3E9-A213C49C166B}" type="presOf" srcId="{B8184E47-C9DE-DF40-9EB1-72AD7C2D9756}" destId="{7E8BF9AC-E701-7340-8C7D-93F53C4E9310}" srcOrd="0" destOrd="0" presId="urn:microsoft.com/office/officeart/2005/8/layout/lProcess2"/>
    <dgm:cxn modelId="{5E94B068-1280-F044-BCD0-A259B1BBB373}" type="presOf" srcId="{A9C485FB-286A-8B4C-A492-25DB1AECCB18}" destId="{36336A4B-F99E-2A48-9625-05DEFACFAFE4}" srcOrd="0" destOrd="0" presId="urn:microsoft.com/office/officeart/2005/8/layout/lProcess2"/>
    <dgm:cxn modelId="{B14BAC71-E1BA-8A41-9637-56A1832B0ABB}" srcId="{52BDB12A-8093-5A4C-B1E2-EDBBB380AFB2}" destId="{B8184E47-C9DE-DF40-9EB1-72AD7C2D9756}" srcOrd="2" destOrd="0" parTransId="{F4481215-228C-7540-A8F5-55E36FD58AFC}" sibTransId="{E57DF754-941E-1D45-BCAB-70D937BC2783}"/>
    <dgm:cxn modelId="{2760AF71-ED1A-C741-8AE7-67F772CFBFE7}" srcId="{215D8D1E-FC6A-D342-9E8B-6C0027F97D3C}" destId="{F7103A76-0941-5D43-AF1B-5F7C7F99F24A}" srcOrd="1" destOrd="0" parTransId="{C24C2E40-FF37-B74C-9407-0C9010D8E048}" sibTransId="{5D34EF15-EBE4-4A48-A5E7-7800730C7A06}"/>
    <dgm:cxn modelId="{D4745573-23CA-0A48-BE7A-FB092DFC4A65}" type="presOf" srcId="{CECBAD08-71AF-FA44-9410-61F77A1DBC22}" destId="{5EB6E0D8-FF09-FB4A-BC70-C9F0619AED95}" srcOrd="0" destOrd="0" presId="urn:microsoft.com/office/officeart/2005/8/layout/lProcess2"/>
    <dgm:cxn modelId="{0EF9A175-24BB-2942-BC42-30149A848F2A}" srcId="{52BDB12A-8093-5A4C-B1E2-EDBBB380AFB2}" destId="{D2EEA9EC-52BE-8648-B8A6-B5A63557738A}" srcOrd="3" destOrd="0" parTransId="{2E4FB8C4-488B-1249-91DD-65B7ED8DC4DD}" sibTransId="{B22B0E61-1E20-FB42-8D92-F247D7B58DB4}"/>
    <dgm:cxn modelId="{80B50777-058D-B042-8669-8C6EA865FBC3}" type="presOf" srcId="{93AA949D-CDFB-F548-9140-C15B859FEC73}" destId="{CF365A22-EEF6-4448-AFC9-FA94B762F119}" srcOrd="0" destOrd="0" presId="urn:microsoft.com/office/officeart/2005/8/layout/lProcess2"/>
    <dgm:cxn modelId="{C3941779-1483-F04B-B0E7-B85D1675A5DF}" srcId="{52BDB12A-8093-5A4C-B1E2-EDBBB380AFB2}" destId="{AD534D69-074F-6E44-9159-263C809295C4}" srcOrd="0" destOrd="0" parTransId="{5AA61B8F-B37A-174D-A42A-386638F5C32D}" sibTransId="{882347DE-B833-4A4B-AD48-B0DA6A5BD19F}"/>
    <dgm:cxn modelId="{09F83380-FECE-4C47-A135-F86567181925}" type="presOf" srcId="{DBFD0489-2A24-684F-85F8-2B58D0840BE8}" destId="{E38FD878-4A9D-844C-B4A5-5666C324A749}" srcOrd="0" destOrd="0" presId="urn:microsoft.com/office/officeart/2005/8/layout/lProcess2"/>
    <dgm:cxn modelId="{E32C7980-8230-1E40-AA8E-28E9F697869E}" type="presOf" srcId="{F2A348F1-EE6A-5B4D-B5A7-2DFD4B62BC35}" destId="{C2333272-D540-7C42-BCBA-68ECE4676095}" srcOrd="0" destOrd="0" presId="urn:microsoft.com/office/officeart/2005/8/layout/lProcess2"/>
    <dgm:cxn modelId="{5DAA5185-C2D1-6C47-BA99-84343780C4AE}" type="presOf" srcId="{2824E3DE-42DD-6247-B00C-16C2BB4DFBF5}" destId="{00DF5801-0583-7745-A449-BBF400E397C4}" srcOrd="1" destOrd="0" presId="urn:microsoft.com/office/officeart/2005/8/layout/lProcess2"/>
    <dgm:cxn modelId="{F398738B-0A33-7D45-84A7-B2FBB326B758}" type="presOf" srcId="{5D12D98C-2092-7D4B-BF90-915D942ADA51}" destId="{E2BF5DAD-2819-5746-88A2-7B2C06A2E772}" srcOrd="0" destOrd="0" presId="urn:microsoft.com/office/officeart/2005/8/layout/lProcess2"/>
    <dgm:cxn modelId="{74F0AB8C-DC2F-5747-815E-42F0CB07DE3D}" type="presOf" srcId="{403CF5AE-F03C-D241-8BCB-BEFA47E4961B}" destId="{56953BFD-F50E-2B4D-B8FF-E0D9142A69F1}" srcOrd="0" destOrd="0" presId="urn:microsoft.com/office/officeart/2005/8/layout/lProcess2"/>
    <dgm:cxn modelId="{6CBE9991-70C5-5B49-B23D-D8C34156CAB6}" type="presOf" srcId="{D2EEA9EC-52BE-8648-B8A6-B5A63557738A}" destId="{8D6B7A60-6881-B44A-8EC1-D5984CC0B97C}" srcOrd="0" destOrd="0" presId="urn:microsoft.com/office/officeart/2005/8/layout/lProcess2"/>
    <dgm:cxn modelId="{03580F97-0B78-AE4F-AB67-CFD338D7F548}" type="presOf" srcId="{389C701D-E663-774B-9DF3-9FACE04AFFF0}" destId="{281CC222-D79B-414F-AF49-E5EF59269517}" srcOrd="0" destOrd="0" presId="urn:microsoft.com/office/officeart/2005/8/layout/lProcess2"/>
    <dgm:cxn modelId="{4650BF97-684B-AB43-948F-C4AB2C26D9E4}" srcId="{5D12D98C-2092-7D4B-BF90-915D942ADA51}" destId="{1C29DE57-C520-1D48-9AB5-3F75E38FC637}" srcOrd="3" destOrd="0" parTransId="{EC8BB2A0-CFEA-1C48-B44A-C2F4CFA5B864}" sibTransId="{67B207BC-F58D-1440-A304-E03BE8F8E932}"/>
    <dgm:cxn modelId="{56551598-FE32-0048-86FA-FA8C8727BC2A}" type="presOf" srcId="{5AE92A06-0E36-304C-95C3-18ADDB5187FF}" destId="{447C2E3D-6438-984B-AF13-3DE14BDEEA45}" srcOrd="0" destOrd="0" presId="urn:microsoft.com/office/officeart/2005/8/layout/lProcess2"/>
    <dgm:cxn modelId="{EC8AC19C-6871-7D42-AC21-9CD5F83DC14E}" srcId="{F7103A76-0941-5D43-AF1B-5F7C7F99F24A}" destId="{F3E93B2B-2870-9441-9948-6312997AEED6}" srcOrd="2" destOrd="0" parTransId="{C7634D1D-06BE-CB46-9ED1-20CBDB4F3B1F}" sibTransId="{1B849C60-EB42-A541-82D1-CD9C03EFD2D9}"/>
    <dgm:cxn modelId="{0B1985A0-DDA5-D14B-BF86-4CCC056C4D58}" srcId="{215D8D1E-FC6A-D342-9E8B-6C0027F97D3C}" destId="{A9C485FB-286A-8B4C-A492-25DB1AECCB18}" srcOrd="0" destOrd="0" parTransId="{A1FF5AFB-D660-9F42-AC19-366A336DCBA9}" sibTransId="{9C8094A4-919B-B245-A5CB-FB345B238CF2}"/>
    <dgm:cxn modelId="{208892A8-2E21-7A48-8C5D-CB5445C9781D}" type="presOf" srcId="{5D12D98C-2092-7D4B-BF90-915D942ADA51}" destId="{FB9D29D2-179D-1F40-B1E6-AB982506EE9E}" srcOrd="1" destOrd="0" presId="urn:microsoft.com/office/officeart/2005/8/layout/lProcess2"/>
    <dgm:cxn modelId="{B494CDA8-946D-504A-8D10-3F64BA1AD134}" srcId="{2824E3DE-42DD-6247-B00C-16C2BB4DFBF5}" destId="{DBFD0489-2A24-684F-85F8-2B58D0840BE8}" srcOrd="2" destOrd="0" parTransId="{E1EF0C3A-7BA2-9D42-9469-DD6A43E756A8}" sibTransId="{2F704CF8-4AFE-B24D-BFA9-2007B37E6789}"/>
    <dgm:cxn modelId="{B69A25B3-465C-6A4F-977F-9944FE22260F}" srcId="{F7103A76-0941-5D43-AF1B-5F7C7F99F24A}" destId="{F2A348F1-EE6A-5B4D-B5A7-2DFD4B62BC35}" srcOrd="1" destOrd="0" parTransId="{257706D4-779B-3144-B665-A2AE9DE70B29}" sibTransId="{18E28468-8863-0341-A436-073A3993E745}"/>
    <dgm:cxn modelId="{398988B3-99C0-B24B-91B8-783223875719}" type="presOf" srcId="{F3E93B2B-2870-9441-9948-6312997AEED6}" destId="{0A2E8B34-6059-DD49-8FE3-D26A3B102134}" srcOrd="0" destOrd="0" presId="urn:microsoft.com/office/officeart/2005/8/layout/lProcess2"/>
    <dgm:cxn modelId="{D468C2B4-5AFE-CE47-ACF3-68B6774A3B8E}" type="presOf" srcId="{E272385D-9F56-344A-B229-A02DD6DE5ECF}" destId="{5E1DFEFC-CCF0-8344-8E79-95E810F16061}" srcOrd="0" destOrd="0" presId="urn:microsoft.com/office/officeart/2005/8/layout/lProcess2"/>
    <dgm:cxn modelId="{D6E97FBA-6492-0F44-A906-18C4DCDE68B3}" type="presOf" srcId="{C2F0FCC3-ACB2-C445-93D8-8696CA4FC7EF}" destId="{A4474225-969C-C442-86F6-88E72B3204E5}" srcOrd="0" destOrd="0" presId="urn:microsoft.com/office/officeart/2005/8/layout/lProcess2"/>
    <dgm:cxn modelId="{909969BE-9897-5441-A6AC-E82BD228B007}" type="presOf" srcId="{52BDB12A-8093-5A4C-B1E2-EDBBB380AFB2}" destId="{A93035E3-D713-EC4E-A395-45B2791EF207}" srcOrd="1" destOrd="0" presId="urn:microsoft.com/office/officeart/2005/8/layout/lProcess2"/>
    <dgm:cxn modelId="{8BAFB3C0-FC7E-394D-8F12-2CA24983A514}" srcId="{A9C485FB-286A-8B4C-A492-25DB1AECCB18}" destId="{CF8DF7D4-063C-9A40-BFF0-A0A7D42D54AC}" srcOrd="1" destOrd="0" parTransId="{FDEAD4F0-1408-2E44-87DF-5059DBB58FC5}" sibTransId="{CEB077ED-7BA0-2C42-BA97-1CCCF97416EC}"/>
    <dgm:cxn modelId="{13CDD2C3-265C-2747-8FD9-5D647A365250}" type="presOf" srcId="{E29A8E3C-D7E6-7643-8C1D-7EB56D351097}" destId="{CCDB143F-C22B-144D-B6B4-39FDD457546D}" srcOrd="0" destOrd="0" presId="urn:microsoft.com/office/officeart/2005/8/layout/lProcess2"/>
    <dgm:cxn modelId="{A0144BCE-1B98-E741-921C-7A5A3F87E703}" srcId="{52BDB12A-8093-5A4C-B1E2-EDBBB380AFB2}" destId="{12C744B4-333C-7B4D-81B0-9999DDED8FA6}" srcOrd="1" destOrd="0" parTransId="{6CB581F4-0E84-EA43-AAD0-BE491EE6B6A4}" sibTransId="{6360DF0D-1620-3949-8F09-AE82AE9816D4}"/>
    <dgm:cxn modelId="{2847EED0-CA09-804C-BEC6-E09E6D0D08E4}" srcId="{A9C485FB-286A-8B4C-A492-25DB1AECCB18}" destId="{72C49D36-1D19-FF4F-A235-9ABE0782E223}" srcOrd="5" destOrd="0" parTransId="{54F2D773-C4FE-CA4E-BF11-C2B601DE389D}" sibTransId="{F393F951-53F8-CD42-9CD3-75300934CBE6}"/>
    <dgm:cxn modelId="{071A69D2-FAFA-5D45-A13A-D0CE7AECAB4D}" srcId="{215D8D1E-FC6A-D342-9E8B-6C0027F97D3C}" destId="{52BDB12A-8093-5A4C-B1E2-EDBBB380AFB2}" srcOrd="2" destOrd="0" parTransId="{FDC831D9-23D1-B040-9603-95C43D356A5E}" sibTransId="{16433FD8-3A11-624F-B396-590029504DF5}"/>
    <dgm:cxn modelId="{820DEFD5-E089-E040-9D79-DC2576D31F54}" type="presOf" srcId="{278DFB2F-DFF8-CC4D-87CB-EE8EC08882AF}" destId="{232AFEDB-FC51-D44F-94A7-A042D39121A5}" srcOrd="0" destOrd="0" presId="urn:microsoft.com/office/officeart/2005/8/layout/lProcess2"/>
    <dgm:cxn modelId="{C6EC7EDD-A81F-A741-9034-A04A5E64578A}" srcId="{5D12D98C-2092-7D4B-BF90-915D942ADA51}" destId="{453E7F87-3DA8-4A46-BDF5-49B457B63F58}" srcOrd="5" destOrd="0" parTransId="{8F72EAF8-C99D-8C41-BBB6-9A8820858C9C}" sibTransId="{15CA7137-4EB0-364B-B096-D6A1F2163A5E}"/>
    <dgm:cxn modelId="{C23F10DE-20D5-FA49-B82B-D7CCC5EDA8C9}" srcId="{2824E3DE-42DD-6247-B00C-16C2BB4DFBF5}" destId="{E272385D-9F56-344A-B229-A02DD6DE5ECF}" srcOrd="1" destOrd="0" parTransId="{8DF8E4C4-CAB3-0844-8F94-03B90896B69E}" sibTransId="{69028120-1437-3446-9343-41748430D1CD}"/>
    <dgm:cxn modelId="{37BD85DE-6888-444B-8B2C-D4A8A7434336}" type="presOf" srcId="{816E0018-14B6-D945-97D8-653BAA2F5552}" destId="{BB860D51-C8D6-0648-81A4-1656E4E90127}" srcOrd="0" destOrd="0" presId="urn:microsoft.com/office/officeart/2005/8/layout/lProcess2"/>
    <dgm:cxn modelId="{EFC2FCDE-201E-E24A-AB24-D57917A5F43B}" srcId="{F7103A76-0941-5D43-AF1B-5F7C7F99F24A}" destId="{8E769743-AB6B-864A-B415-269B0BD29B9E}" srcOrd="4" destOrd="0" parTransId="{03653E92-BFAB-A34E-B607-EA04A3D86C71}" sibTransId="{EE4E2E24-D8F5-4844-B249-A78E5D9E26A0}"/>
    <dgm:cxn modelId="{22A6B9E7-EE9A-234D-88A6-25FB29387CC4}" type="presOf" srcId="{5B89E89E-F777-5246-A9D2-8953229071F6}" destId="{6D3AA036-762A-7740-A76D-E300B818A139}" srcOrd="0" destOrd="0" presId="urn:microsoft.com/office/officeart/2005/8/layout/lProcess2"/>
    <dgm:cxn modelId="{2C6646E8-2956-4647-96B0-4F5251776D47}" srcId="{52BDB12A-8093-5A4C-B1E2-EDBBB380AFB2}" destId="{CBAC5992-640B-9E49-8C12-8A95236F0EF7}" srcOrd="4" destOrd="0" parTransId="{1730FAB8-0F69-8747-8951-1FFCEBE541E7}" sibTransId="{5DB76D16-7F65-EA4F-BACD-A1157E554013}"/>
    <dgm:cxn modelId="{4190DEE8-E2E7-5541-B825-6099DC21BBDC}" type="presOf" srcId="{8E769743-AB6B-864A-B415-269B0BD29B9E}" destId="{27564EA4-CEEC-5042-A8BC-4EE0481B12DF}" srcOrd="0" destOrd="0" presId="urn:microsoft.com/office/officeart/2005/8/layout/lProcess2"/>
    <dgm:cxn modelId="{52C762EC-98A7-3A4B-B8D5-F44D2F177372}" srcId="{2824E3DE-42DD-6247-B00C-16C2BB4DFBF5}" destId="{278DFB2F-DFF8-CC4D-87CB-EE8EC08882AF}" srcOrd="0" destOrd="0" parTransId="{61713538-54BB-A049-BC9D-A9A236D8B5A0}" sibTransId="{598A0214-2AA9-9E4D-B8A2-78A23F45299A}"/>
    <dgm:cxn modelId="{449737EE-F4E3-914D-8801-66DDEBE7076C}" type="presOf" srcId="{1C29DE57-C520-1D48-9AB5-3F75E38FC637}" destId="{384B8A0B-AD77-A74F-924A-25EB07F77D3A}" srcOrd="0" destOrd="0" presId="urn:microsoft.com/office/officeart/2005/8/layout/lProcess2"/>
    <dgm:cxn modelId="{F573BCEF-BF34-E442-B259-F682357D49FE}" srcId="{2824E3DE-42DD-6247-B00C-16C2BB4DFBF5}" destId="{E9C04DD6-CD37-1340-B6FB-E62E7A6B43E3}" srcOrd="3" destOrd="0" parTransId="{EC385F96-02A8-3A49-AA26-11385897B612}" sibTransId="{FDE6D064-265A-D94B-BFAB-D1B782402F7E}"/>
    <dgm:cxn modelId="{A29DC0F4-906A-CF43-96E9-4E3DFC6914A8}" srcId="{A9C485FB-286A-8B4C-A492-25DB1AECCB18}" destId="{ED043E86-6568-C749-AC09-1706FBE44B42}" srcOrd="2" destOrd="0" parTransId="{7904E810-8F1E-074E-9C9D-BEC58A02B5E2}" sibTransId="{FC4C0AE4-E5D0-3D4B-836B-B68D5315D3D7}"/>
    <dgm:cxn modelId="{B658A0F5-C1FE-EF46-A532-B665807EB5C0}" type="presOf" srcId="{12C744B4-333C-7B4D-81B0-9999DDED8FA6}" destId="{D608C3F1-A08D-7747-B3DF-86F455913DE6}" srcOrd="0" destOrd="0" presId="urn:microsoft.com/office/officeart/2005/8/layout/lProcess2"/>
    <dgm:cxn modelId="{D0FF3AF6-8CAA-BA41-B684-E20BB9E34000}" type="presOf" srcId="{AD534D69-074F-6E44-9159-263C809295C4}" destId="{157A87CE-66FF-3F46-BFEB-61F0AE4421C8}" srcOrd="0" destOrd="0" presId="urn:microsoft.com/office/officeart/2005/8/layout/lProcess2"/>
    <dgm:cxn modelId="{C2AF7AF8-2528-6F4C-AB73-58C8753039CD}" type="presOf" srcId="{ED043E86-6568-C749-AC09-1706FBE44B42}" destId="{998190D7-EADE-D143-9AEA-9BA118B55266}" srcOrd="0" destOrd="0" presId="urn:microsoft.com/office/officeart/2005/8/layout/lProcess2"/>
    <dgm:cxn modelId="{6AA39DFF-9A8A-A842-AEBA-3AA14246B294}" srcId="{5D12D98C-2092-7D4B-BF90-915D942ADA51}" destId="{4C1FEC9E-C3D2-C340-B4AC-067263C0F1CA}" srcOrd="1" destOrd="0" parTransId="{422A443B-6FFD-834A-BEA0-A74D9A611082}" sibTransId="{CE608A17-5B35-074D-9422-42FBDBC0418B}"/>
    <dgm:cxn modelId="{85897431-9F0B-C64A-8F72-7020067707D0}" type="presParOf" srcId="{6701EA26-A8EB-5440-A661-3C450E3DBEDC}" destId="{94898A2D-367B-F649-93F8-ABE1EB10D29B}" srcOrd="0" destOrd="0" presId="urn:microsoft.com/office/officeart/2005/8/layout/lProcess2"/>
    <dgm:cxn modelId="{05F1F323-A856-4C4A-97FC-56CE33DAB9F4}" type="presParOf" srcId="{94898A2D-367B-F649-93F8-ABE1EB10D29B}" destId="{36336A4B-F99E-2A48-9625-05DEFACFAFE4}" srcOrd="0" destOrd="0" presId="urn:microsoft.com/office/officeart/2005/8/layout/lProcess2"/>
    <dgm:cxn modelId="{00F5F0AE-EBC8-8147-A7C2-A942480A1C82}" type="presParOf" srcId="{94898A2D-367B-F649-93F8-ABE1EB10D29B}" destId="{75746A4B-1A7A-584C-99CA-051DFF55FFB8}" srcOrd="1" destOrd="0" presId="urn:microsoft.com/office/officeart/2005/8/layout/lProcess2"/>
    <dgm:cxn modelId="{FFCB2209-0AD0-1C4D-88A5-1DB0A63579D2}" type="presParOf" srcId="{94898A2D-367B-F649-93F8-ABE1EB10D29B}" destId="{B579BDA3-CA31-2F4C-A55D-43778313A6F1}" srcOrd="2" destOrd="0" presId="urn:microsoft.com/office/officeart/2005/8/layout/lProcess2"/>
    <dgm:cxn modelId="{9E2E8C65-251F-4C4F-BA11-BE007C847D10}" type="presParOf" srcId="{B579BDA3-CA31-2F4C-A55D-43778313A6F1}" destId="{50A21B32-E820-0041-A603-5DCBE024D597}" srcOrd="0" destOrd="0" presId="urn:microsoft.com/office/officeart/2005/8/layout/lProcess2"/>
    <dgm:cxn modelId="{01229B04-3FA0-3845-94EA-CAB896461904}" type="presParOf" srcId="{50A21B32-E820-0041-A603-5DCBE024D597}" destId="{BD7DB508-F676-AE40-B288-E6C6210FB5E8}" srcOrd="0" destOrd="0" presId="urn:microsoft.com/office/officeart/2005/8/layout/lProcess2"/>
    <dgm:cxn modelId="{DF2910BD-E084-5149-B0BA-F23B8415D704}" type="presParOf" srcId="{50A21B32-E820-0041-A603-5DCBE024D597}" destId="{4696238C-A4BA-8548-A902-DE5E509D38B6}" srcOrd="1" destOrd="0" presId="urn:microsoft.com/office/officeart/2005/8/layout/lProcess2"/>
    <dgm:cxn modelId="{C3486D91-1BC0-7543-ABDE-CF658FB28E7F}" type="presParOf" srcId="{50A21B32-E820-0041-A603-5DCBE024D597}" destId="{5E080120-F512-1547-BD62-A08EB55B8927}" srcOrd="2" destOrd="0" presId="urn:microsoft.com/office/officeart/2005/8/layout/lProcess2"/>
    <dgm:cxn modelId="{2C7BC3B6-3A8D-1746-92EB-6E1CB618C0C8}" type="presParOf" srcId="{50A21B32-E820-0041-A603-5DCBE024D597}" destId="{EB0047F5-74E2-F749-BBE8-7F4E73012574}" srcOrd="3" destOrd="0" presId="urn:microsoft.com/office/officeart/2005/8/layout/lProcess2"/>
    <dgm:cxn modelId="{FD617F1C-E713-414C-AEF5-2575C5061F11}" type="presParOf" srcId="{50A21B32-E820-0041-A603-5DCBE024D597}" destId="{998190D7-EADE-D143-9AEA-9BA118B55266}" srcOrd="4" destOrd="0" presId="urn:microsoft.com/office/officeart/2005/8/layout/lProcess2"/>
    <dgm:cxn modelId="{33E5BFC4-9CF5-2C48-97A9-E75D5759B2E7}" type="presParOf" srcId="{50A21B32-E820-0041-A603-5DCBE024D597}" destId="{4037182B-A76B-F54B-AEB6-AC50AE28B96C}" srcOrd="5" destOrd="0" presId="urn:microsoft.com/office/officeart/2005/8/layout/lProcess2"/>
    <dgm:cxn modelId="{0FF7AC22-8B90-8340-8BE7-73FBF0595684}" type="presParOf" srcId="{50A21B32-E820-0041-A603-5DCBE024D597}" destId="{447C2E3D-6438-984B-AF13-3DE14BDEEA45}" srcOrd="6" destOrd="0" presId="urn:microsoft.com/office/officeart/2005/8/layout/lProcess2"/>
    <dgm:cxn modelId="{0B472F83-A80B-1741-BAF2-BE930D9D8F93}" type="presParOf" srcId="{50A21B32-E820-0041-A603-5DCBE024D597}" destId="{B78B5D1E-B59B-6D43-B4AD-1D77B0A26A2B}" srcOrd="7" destOrd="0" presId="urn:microsoft.com/office/officeart/2005/8/layout/lProcess2"/>
    <dgm:cxn modelId="{E98415D7-FE19-F243-8D22-0FBB04D806D3}" type="presParOf" srcId="{50A21B32-E820-0041-A603-5DCBE024D597}" destId="{6D3AA036-762A-7740-A76D-E300B818A139}" srcOrd="8" destOrd="0" presId="urn:microsoft.com/office/officeart/2005/8/layout/lProcess2"/>
    <dgm:cxn modelId="{629DF543-A25A-7B45-8030-A023BF968E9D}" type="presParOf" srcId="{50A21B32-E820-0041-A603-5DCBE024D597}" destId="{5159D73B-BFCB-E045-99D3-25834746ED4A}" srcOrd="9" destOrd="0" presId="urn:microsoft.com/office/officeart/2005/8/layout/lProcess2"/>
    <dgm:cxn modelId="{5AD25B35-F6E4-9F4F-B951-CB6CD7480B67}" type="presParOf" srcId="{50A21B32-E820-0041-A603-5DCBE024D597}" destId="{911055FF-691D-A240-943C-B96B8E12F9E8}" srcOrd="10" destOrd="0" presId="urn:microsoft.com/office/officeart/2005/8/layout/lProcess2"/>
    <dgm:cxn modelId="{73F3E299-854F-6446-B874-C621ED54D6EA}" type="presParOf" srcId="{6701EA26-A8EB-5440-A661-3C450E3DBEDC}" destId="{DADB0766-44A8-5F42-92A2-B5907AC3992A}" srcOrd="1" destOrd="0" presId="urn:microsoft.com/office/officeart/2005/8/layout/lProcess2"/>
    <dgm:cxn modelId="{311B313E-FFF5-5449-9187-19153A8E627D}" type="presParOf" srcId="{6701EA26-A8EB-5440-A661-3C450E3DBEDC}" destId="{4F7C6632-83AB-DE43-82BC-B80859755298}" srcOrd="2" destOrd="0" presId="urn:microsoft.com/office/officeart/2005/8/layout/lProcess2"/>
    <dgm:cxn modelId="{85547197-5CF3-634C-A010-11C9B45A2ADD}" type="presParOf" srcId="{4F7C6632-83AB-DE43-82BC-B80859755298}" destId="{7499D656-4C00-3B4A-9FF6-A9737CC1640C}" srcOrd="0" destOrd="0" presId="urn:microsoft.com/office/officeart/2005/8/layout/lProcess2"/>
    <dgm:cxn modelId="{2D1B8DBC-6BCE-B349-ACE1-3D3E67F0CC82}" type="presParOf" srcId="{4F7C6632-83AB-DE43-82BC-B80859755298}" destId="{57487EF8-A683-9441-BBCD-DA82D48DE71F}" srcOrd="1" destOrd="0" presId="urn:microsoft.com/office/officeart/2005/8/layout/lProcess2"/>
    <dgm:cxn modelId="{E31CCA20-3BC9-0B4C-9BA6-897BBAF9EBFC}" type="presParOf" srcId="{4F7C6632-83AB-DE43-82BC-B80859755298}" destId="{CDDCB3B0-174A-C640-98EF-FD3684E99417}" srcOrd="2" destOrd="0" presId="urn:microsoft.com/office/officeart/2005/8/layout/lProcess2"/>
    <dgm:cxn modelId="{992EBF2C-E825-7D48-8E15-85AF9D1EB419}" type="presParOf" srcId="{CDDCB3B0-174A-C640-98EF-FD3684E99417}" destId="{3ED2968E-72DA-E141-8F5F-3BBCAFEA6561}" srcOrd="0" destOrd="0" presId="urn:microsoft.com/office/officeart/2005/8/layout/lProcess2"/>
    <dgm:cxn modelId="{7608C24D-386E-FC4F-B705-F56278B102BE}" type="presParOf" srcId="{3ED2968E-72DA-E141-8F5F-3BBCAFEA6561}" destId="{295D2E1F-1D0F-EB4C-9068-9D303CE6909E}" srcOrd="0" destOrd="0" presId="urn:microsoft.com/office/officeart/2005/8/layout/lProcess2"/>
    <dgm:cxn modelId="{74CAD338-172F-5B47-8CED-E82A5311211A}" type="presParOf" srcId="{3ED2968E-72DA-E141-8F5F-3BBCAFEA6561}" destId="{C161C09D-4767-4442-93B5-75B0519F74F2}" srcOrd="1" destOrd="0" presId="urn:microsoft.com/office/officeart/2005/8/layout/lProcess2"/>
    <dgm:cxn modelId="{DAB4EBA4-8A7F-B948-B7AA-3B5CC4516329}" type="presParOf" srcId="{3ED2968E-72DA-E141-8F5F-3BBCAFEA6561}" destId="{C2333272-D540-7C42-BCBA-68ECE4676095}" srcOrd="2" destOrd="0" presId="urn:microsoft.com/office/officeart/2005/8/layout/lProcess2"/>
    <dgm:cxn modelId="{9BD90424-B26F-1541-8A78-8A5B22591545}" type="presParOf" srcId="{3ED2968E-72DA-E141-8F5F-3BBCAFEA6561}" destId="{3B5DD661-BF88-D74C-B95C-52B6D843E86F}" srcOrd="3" destOrd="0" presId="urn:microsoft.com/office/officeart/2005/8/layout/lProcess2"/>
    <dgm:cxn modelId="{17865E55-DE6D-EF46-A00B-9B04E765242B}" type="presParOf" srcId="{3ED2968E-72DA-E141-8F5F-3BBCAFEA6561}" destId="{0A2E8B34-6059-DD49-8FE3-D26A3B102134}" srcOrd="4" destOrd="0" presId="urn:microsoft.com/office/officeart/2005/8/layout/lProcess2"/>
    <dgm:cxn modelId="{1402624C-974E-8B46-A69A-812C5726E228}" type="presParOf" srcId="{3ED2968E-72DA-E141-8F5F-3BBCAFEA6561}" destId="{0BE4269D-6F67-F947-9CB7-CD9FAF6E1B6B}" srcOrd="5" destOrd="0" presId="urn:microsoft.com/office/officeart/2005/8/layout/lProcess2"/>
    <dgm:cxn modelId="{5AFADF28-2EAC-9543-BC47-5DD7BFC52407}" type="presParOf" srcId="{3ED2968E-72DA-E141-8F5F-3BBCAFEA6561}" destId="{BB860D51-C8D6-0648-81A4-1656E4E90127}" srcOrd="6" destOrd="0" presId="urn:microsoft.com/office/officeart/2005/8/layout/lProcess2"/>
    <dgm:cxn modelId="{EBA37592-057E-DB4C-BA83-23FBCDA3CE82}" type="presParOf" srcId="{3ED2968E-72DA-E141-8F5F-3BBCAFEA6561}" destId="{11F7E897-AB29-9B43-B4DD-4CE5FC1547CD}" srcOrd="7" destOrd="0" presId="urn:microsoft.com/office/officeart/2005/8/layout/lProcess2"/>
    <dgm:cxn modelId="{EE24A197-CB99-684D-9FE6-7414E28067A3}" type="presParOf" srcId="{3ED2968E-72DA-E141-8F5F-3BBCAFEA6561}" destId="{27564EA4-CEEC-5042-A8BC-4EE0481B12DF}" srcOrd="8" destOrd="0" presId="urn:microsoft.com/office/officeart/2005/8/layout/lProcess2"/>
    <dgm:cxn modelId="{B4A53B89-F101-AE4D-B624-A7489ACE8370}" type="presParOf" srcId="{3ED2968E-72DA-E141-8F5F-3BBCAFEA6561}" destId="{E7B7BFB7-DF00-8547-A3D0-CC4201066DAD}" srcOrd="9" destOrd="0" presId="urn:microsoft.com/office/officeart/2005/8/layout/lProcess2"/>
    <dgm:cxn modelId="{BC9977A0-B9FD-DA45-A0A6-1CA32E37A5AD}" type="presParOf" srcId="{3ED2968E-72DA-E141-8F5F-3BBCAFEA6561}" destId="{281CC222-D79B-414F-AF49-E5EF59269517}" srcOrd="10" destOrd="0" presId="urn:microsoft.com/office/officeart/2005/8/layout/lProcess2"/>
    <dgm:cxn modelId="{A77E4033-6DE8-B144-AC53-31B39674058E}" type="presParOf" srcId="{6701EA26-A8EB-5440-A661-3C450E3DBEDC}" destId="{4AEBBB61-F700-2A4A-B58E-CE6392B85D41}" srcOrd="3" destOrd="0" presId="urn:microsoft.com/office/officeart/2005/8/layout/lProcess2"/>
    <dgm:cxn modelId="{E7A45226-3A52-5144-AD14-0CACA62EE5D8}" type="presParOf" srcId="{6701EA26-A8EB-5440-A661-3C450E3DBEDC}" destId="{13953D09-03F7-F54B-BD25-B3907FF0D578}" srcOrd="4" destOrd="0" presId="urn:microsoft.com/office/officeart/2005/8/layout/lProcess2"/>
    <dgm:cxn modelId="{A13F2805-CF26-0543-97DF-065CE18694A9}" type="presParOf" srcId="{13953D09-03F7-F54B-BD25-B3907FF0D578}" destId="{F11AFD5F-0564-394D-8CC9-735BF3735000}" srcOrd="0" destOrd="0" presId="urn:microsoft.com/office/officeart/2005/8/layout/lProcess2"/>
    <dgm:cxn modelId="{7B82EB35-3D08-F04C-B6A1-9B15A277D3D4}" type="presParOf" srcId="{13953D09-03F7-F54B-BD25-B3907FF0D578}" destId="{A93035E3-D713-EC4E-A395-45B2791EF207}" srcOrd="1" destOrd="0" presId="urn:microsoft.com/office/officeart/2005/8/layout/lProcess2"/>
    <dgm:cxn modelId="{20F29C93-8935-3740-BA84-76117D48FAF6}" type="presParOf" srcId="{13953D09-03F7-F54B-BD25-B3907FF0D578}" destId="{BCADC1FF-EED4-9F42-8475-73EC6EE03EBB}" srcOrd="2" destOrd="0" presId="urn:microsoft.com/office/officeart/2005/8/layout/lProcess2"/>
    <dgm:cxn modelId="{F41EB175-31AC-AA4F-B5DD-C939A5D9FB97}" type="presParOf" srcId="{BCADC1FF-EED4-9F42-8475-73EC6EE03EBB}" destId="{4645D9DE-4D8E-2845-92AC-0CECD3ADDF1C}" srcOrd="0" destOrd="0" presId="urn:microsoft.com/office/officeart/2005/8/layout/lProcess2"/>
    <dgm:cxn modelId="{CC9ABD2E-1EC4-424F-A674-3DA93710DD2D}" type="presParOf" srcId="{4645D9DE-4D8E-2845-92AC-0CECD3ADDF1C}" destId="{157A87CE-66FF-3F46-BFEB-61F0AE4421C8}" srcOrd="0" destOrd="0" presId="urn:microsoft.com/office/officeart/2005/8/layout/lProcess2"/>
    <dgm:cxn modelId="{6A9B4356-4FF9-2340-92A5-83074BE47692}" type="presParOf" srcId="{4645D9DE-4D8E-2845-92AC-0CECD3ADDF1C}" destId="{50C8C3EF-2791-3B4B-B521-CE8779899AB5}" srcOrd="1" destOrd="0" presId="urn:microsoft.com/office/officeart/2005/8/layout/lProcess2"/>
    <dgm:cxn modelId="{2E7C8F1B-B508-6F4B-A95F-6308E5E8E834}" type="presParOf" srcId="{4645D9DE-4D8E-2845-92AC-0CECD3ADDF1C}" destId="{D608C3F1-A08D-7747-B3DF-86F455913DE6}" srcOrd="2" destOrd="0" presId="urn:microsoft.com/office/officeart/2005/8/layout/lProcess2"/>
    <dgm:cxn modelId="{7302DF63-CE14-6B46-B17A-505C444959B0}" type="presParOf" srcId="{4645D9DE-4D8E-2845-92AC-0CECD3ADDF1C}" destId="{09EC7352-215B-2444-97B0-3010D6699B21}" srcOrd="3" destOrd="0" presId="urn:microsoft.com/office/officeart/2005/8/layout/lProcess2"/>
    <dgm:cxn modelId="{76ACD2F2-0FA8-4E44-BF64-B20507C57B28}" type="presParOf" srcId="{4645D9DE-4D8E-2845-92AC-0CECD3ADDF1C}" destId="{7E8BF9AC-E701-7340-8C7D-93F53C4E9310}" srcOrd="4" destOrd="0" presId="urn:microsoft.com/office/officeart/2005/8/layout/lProcess2"/>
    <dgm:cxn modelId="{E9ADE7F8-FAE8-614F-8DFA-4347D1E9027E}" type="presParOf" srcId="{4645D9DE-4D8E-2845-92AC-0CECD3ADDF1C}" destId="{BC08BB39-E2AD-3948-950A-71A4D40D3386}" srcOrd="5" destOrd="0" presId="urn:microsoft.com/office/officeart/2005/8/layout/lProcess2"/>
    <dgm:cxn modelId="{BA7EA9B9-81E1-E747-9FF6-93FA5BDA820C}" type="presParOf" srcId="{4645D9DE-4D8E-2845-92AC-0CECD3ADDF1C}" destId="{8D6B7A60-6881-B44A-8EC1-D5984CC0B97C}" srcOrd="6" destOrd="0" presId="urn:microsoft.com/office/officeart/2005/8/layout/lProcess2"/>
    <dgm:cxn modelId="{EB75C864-C506-F241-8485-5A78CBE236EB}" type="presParOf" srcId="{4645D9DE-4D8E-2845-92AC-0CECD3ADDF1C}" destId="{BB542CC8-B8DE-184E-A6D1-85A0A94007BA}" srcOrd="7" destOrd="0" presId="urn:microsoft.com/office/officeart/2005/8/layout/lProcess2"/>
    <dgm:cxn modelId="{BAB7D6E4-32C0-9145-A6C7-4A460C1B5537}" type="presParOf" srcId="{4645D9DE-4D8E-2845-92AC-0CECD3ADDF1C}" destId="{F7013DCD-5BBA-5B4F-81C2-1C520E5EFE0F}" srcOrd="8" destOrd="0" presId="urn:microsoft.com/office/officeart/2005/8/layout/lProcess2"/>
    <dgm:cxn modelId="{5F33DF4A-F344-4147-BE13-1AE75F0173F7}" type="presParOf" srcId="{4645D9DE-4D8E-2845-92AC-0CECD3ADDF1C}" destId="{629EF755-65FA-104F-9E13-C9D7237DF6EB}" srcOrd="9" destOrd="0" presId="urn:microsoft.com/office/officeart/2005/8/layout/lProcess2"/>
    <dgm:cxn modelId="{E5E9E8B5-A156-E94E-8467-8E014CA9C5B2}" type="presParOf" srcId="{4645D9DE-4D8E-2845-92AC-0CECD3ADDF1C}" destId="{A4474225-969C-C442-86F6-88E72B3204E5}" srcOrd="10" destOrd="0" presId="urn:microsoft.com/office/officeart/2005/8/layout/lProcess2"/>
    <dgm:cxn modelId="{AB36B1E8-FA1F-EE4D-BDDA-0F89709FF020}" type="presParOf" srcId="{6701EA26-A8EB-5440-A661-3C450E3DBEDC}" destId="{1443F4A6-EA1D-6A47-9780-D045256F4769}" srcOrd="5" destOrd="0" presId="urn:microsoft.com/office/officeart/2005/8/layout/lProcess2"/>
    <dgm:cxn modelId="{5D27BFE1-56BC-DB4C-8F68-B308EAD8A5D2}" type="presParOf" srcId="{6701EA26-A8EB-5440-A661-3C450E3DBEDC}" destId="{657A4470-8281-9F47-A640-93F87A0AE800}" srcOrd="6" destOrd="0" presId="urn:microsoft.com/office/officeart/2005/8/layout/lProcess2"/>
    <dgm:cxn modelId="{2A4637F5-DF3C-5144-B411-883143FA9D97}" type="presParOf" srcId="{657A4470-8281-9F47-A640-93F87A0AE800}" destId="{F0C423CB-71BB-AB45-B6D8-8BDB4E03C24C}" srcOrd="0" destOrd="0" presId="urn:microsoft.com/office/officeart/2005/8/layout/lProcess2"/>
    <dgm:cxn modelId="{E882E3AA-E7EF-5B49-957A-B034F3551466}" type="presParOf" srcId="{657A4470-8281-9F47-A640-93F87A0AE800}" destId="{00DF5801-0583-7745-A449-BBF400E397C4}" srcOrd="1" destOrd="0" presId="urn:microsoft.com/office/officeart/2005/8/layout/lProcess2"/>
    <dgm:cxn modelId="{7CB6C005-5D3D-6C4D-A162-5AC8B9F6F86C}" type="presParOf" srcId="{657A4470-8281-9F47-A640-93F87A0AE800}" destId="{2DD7E483-3E35-A844-9DB0-8C5B14136777}" srcOrd="2" destOrd="0" presId="urn:microsoft.com/office/officeart/2005/8/layout/lProcess2"/>
    <dgm:cxn modelId="{68B94DBA-6B52-564F-9A5A-DEBAB78971CD}" type="presParOf" srcId="{2DD7E483-3E35-A844-9DB0-8C5B14136777}" destId="{6C44225F-AB85-D349-9486-ACB2C7578B4E}" srcOrd="0" destOrd="0" presId="urn:microsoft.com/office/officeart/2005/8/layout/lProcess2"/>
    <dgm:cxn modelId="{0993EFAC-CCE1-4F4F-8FB0-2707C9EDB717}" type="presParOf" srcId="{6C44225F-AB85-D349-9486-ACB2C7578B4E}" destId="{232AFEDB-FC51-D44F-94A7-A042D39121A5}" srcOrd="0" destOrd="0" presId="urn:microsoft.com/office/officeart/2005/8/layout/lProcess2"/>
    <dgm:cxn modelId="{6B5D5EB5-B52A-EF4F-9B74-8D76C637E33B}" type="presParOf" srcId="{6C44225F-AB85-D349-9486-ACB2C7578B4E}" destId="{F13A67F4-2BF1-0D4F-A923-1ACA52109780}" srcOrd="1" destOrd="0" presId="urn:microsoft.com/office/officeart/2005/8/layout/lProcess2"/>
    <dgm:cxn modelId="{28B6DE34-048A-EB4E-94F5-FBA79F42FBE1}" type="presParOf" srcId="{6C44225F-AB85-D349-9486-ACB2C7578B4E}" destId="{5E1DFEFC-CCF0-8344-8E79-95E810F16061}" srcOrd="2" destOrd="0" presId="urn:microsoft.com/office/officeart/2005/8/layout/lProcess2"/>
    <dgm:cxn modelId="{64F47A2D-6783-F041-9FEC-6396720857E3}" type="presParOf" srcId="{6C44225F-AB85-D349-9486-ACB2C7578B4E}" destId="{74322867-BCF9-BE4E-BDAB-828575316F65}" srcOrd="3" destOrd="0" presId="urn:microsoft.com/office/officeart/2005/8/layout/lProcess2"/>
    <dgm:cxn modelId="{854FA237-9EE7-4A4D-A5E1-C2AC9B4D5AFA}" type="presParOf" srcId="{6C44225F-AB85-D349-9486-ACB2C7578B4E}" destId="{E38FD878-4A9D-844C-B4A5-5666C324A749}" srcOrd="4" destOrd="0" presId="urn:microsoft.com/office/officeart/2005/8/layout/lProcess2"/>
    <dgm:cxn modelId="{AAB55422-CE0A-C745-83A6-8BFDF22D3527}" type="presParOf" srcId="{6C44225F-AB85-D349-9486-ACB2C7578B4E}" destId="{67C1C62D-B069-D945-A8AE-1B3F9995B684}" srcOrd="5" destOrd="0" presId="urn:microsoft.com/office/officeart/2005/8/layout/lProcess2"/>
    <dgm:cxn modelId="{52AF5AF0-E0CC-4548-B1D3-7D9EC5418633}" type="presParOf" srcId="{6C44225F-AB85-D349-9486-ACB2C7578B4E}" destId="{18337046-B6BB-F642-AB6F-D2D4711E8CE0}" srcOrd="6" destOrd="0" presId="urn:microsoft.com/office/officeart/2005/8/layout/lProcess2"/>
    <dgm:cxn modelId="{04AD50A1-05C1-9B42-AD9E-082C8AAED0FB}" type="presParOf" srcId="{6C44225F-AB85-D349-9486-ACB2C7578B4E}" destId="{021ECB8F-3373-4146-8847-BBC16749628F}" srcOrd="7" destOrd="0" presId="urn:microsoft.com/office/officeart/2005/8/layout/lProcess2"/>
    <dgm:cxn modelId="{E438AD49-7FE5-9446-9B7D-AB213D61969D}" type="presParOf" srcId="{6C44225F-AB85-D349-9486-ACB2C7578B4E}" destId="{5EB6E0D8-FF09-FB4A-BC70-C9F0619AED95}" srcOrd="8" destOrd="0" presId="urn:microsoft.com/office/officeart/2005/8/layout/lProcess2"/>
    <dgm:cxn modelId="{5D22A78C-F63B-9A4A-9F67-A6B5E32500AD}" type="presParOf" srcId="{6C44225F-AB85-D349-9486-ACB2C7578B4E}" destId="{4D96625F-B8EC-044D-A3D3-F980CDA472CA}" srcOrd="9" destOrd="0" presId="urn:microsoft.com/office/officeart/2005/8/layout/lProcess2"/>
    <dgm:cxn modelId="{4C5CFDFE-BB5B-384A-98C5-82A520597013}" type="presParOf" srcId="{6C44225F-AB85-D349-9486-ACB2C7578B4E}" destId="{56953BFD-F50E-2B4D-B8FF-E0D9142A69F1}" srcOrd="10" destOrd="0" presId="urn:microsoft.com/office/officeart/2005/8/layout/lProcess2"/>
    <dgm:cxn modelId="{0E4F9BFF-E2CB-3C4E-B400-5AB8047E0087}" type="presParOf" srcId="{6701EA26-A8EB-5440-A661-3C450E3DBEDC}" destId="{8F43FD60-A8A3-D942-8B7E-EE2D6F2CE001}" srcOrd="7" destOrd="0" presId="urn:microsoft.com/office/officeart/2005/8/layout/lProcess2"/>
    <dgm:cxn modelId="{5CE14A7B-2AFE-254F-B0DE-ACEECBBDF685}" type="presParOf" srcId="{6701EA26-A8EB-5440-A661-3C450E3DBEDC}" destId="{A1F74591-669C-1946-A438-2287641D0C2B}" srcOrd="8" destOrd="0" presId="urn:microsoft.com/office/officeart/2005/8/layout/lProcess2"/>
    <dgm:cxn modelId="{D6B0BD29-8BC6-B348-8755-ABF010281A2C}" type="presParOf" srcId="{A1F74591-669C-1946-A438-2287641D0C2B}" destId="{E2BF5DAD-2819-5746-88A2-7B2C06A2E772}" srcOrd="0" destOrd="0" presId="urn:microsoft.com/office/officeart/2005/8/layout/lProcess2"/>
    <dgm:cxn modelId="{17491379-282D-554C-8E90-3A34A037836F}" type="presParOf" srcId="{A1F74591-669C-1946-A438-2287641D0C2B}" destId="{FB9D29D2-179D-1F40-B1E6-AB982506EE9E}" srcOrd="1" destOrd="0" presId="urn:microsoft.com/office/officeart/2005/8/layout/lProcess2"/>
    <dgm:cxn modelId="{81C6484F-EE5F-F543-8913-0E56D92A0196}" type="presParOf" srcId="{A1F74591-669C-1946-A438-2287641D0C2B}" destId="{30A8AFA0-04ED-D546-9E0D-4D41F6B51D26}" srcOrd="2" destOrd="0" presId="urn:microsoft.com/office/officeart/2005/8/layout/lProcess2"/>
    <dgm:cxn modelId="{8A0F338F-0DBC-CF46-A09E-EF2AE881C950}" type="presParOf" srcId="{30A8AFA0-04ED-D546-9E0D-4D41F6B51D26}" destId="{AA7934C9-9077-354B-BBC6-0085BBF078DB}" srcOrd="0" destOrd="0" presId="urn:microsoft.com/office/officeart/2005/8/layout/lProcess2"/>
    <dgm:cxn modelId="{397C318C-BC3E-864C-B668-2089D4BD9D00}" type="presParOf" srcId="{AA7934C9-9077-354B-BBC6-0085BBF078DB}" destId="{CF365A22-EEF6-4448-AFC9-FA94B762F119}" srcOrd="0" destOrd="0" presId="urn:microsoft.com/office/officeart/2005/8/layout/lProcess2"/>
    <dgm:cxn modelId="{2BE8A89F-6354-A24D-B7C5-EB840A7641C8}" type="presParOf" srcId="{AA7934C9-9077-354B-BBC6-0085BBF078DB}" destId="{5776443E-AE36-6B42-AC91-70F92AD5325B}" srcOrd="1" destOrd="0" presId="urn:microsoft.com/office/officeart/2005/8/layout/lProcess2"/>
    <dgm:cxn modelId="{66109CC3-39B8-4D4C-B435-C4A70F7ADF80}" type="presParOf" srcId="{AA7934C9-9077-354B-BBC6-0085BBF078DB}" destId="{BF5BDA7A-1C60-8C44-8FFD-89F119CD798B}" srcOrd="2" destOrd="0" presId="urn:microsoft.com/office/officeart/2005/8/layout/lProcess2"/>
    <dgm:cxn modelId="{A2C24A7F-793C-3847-A0C5-3DB3ADBAFF6E}" type="presParOf" srcId="{AA7934C9-9077-354B-BBC6-0085BBF078DB}" destId="{724E0BD6-CC4B-3D4A-907A-809EAF76954B}" srcOrd="3" destOrd="0" presId="urn:microsoft.com/office/officeart/2005/8/layout/lProcess2"/>
    <dgm:cxn modelId="{E9306333-22E4-DF46-A152-EB358D72DC25}" type="presParOf" srcId="{AA7934C9-9077-354B-BBC6-0085BBF078DB}" destId="{381DC6E0-5E73-9748-BB29-AA05CFCE8968}" srcOrd="4" destOrd="0" presId="urn:microsoft.com/office/officeart/2005/8/layout/lProcess2"/>
    <dgm:cxn modelId="{AFA52779-D494-DD42-A1B9-C32966DC4F0D}" type="presParOf" srcId="{AA7934C9-9077-354B-BBC6-0085BBF078DB}" destId="{31A3A695-4F7E-B24B-B761-FEC37CD98498}" srcOrd="5" destOrd="0" presId="urn:microsoft.com/office/officeart/2005/8/layout/lProcess2"/>
    <dgm:cxn modelId="{6B70D293-62E7-2243-9701-682A12B26543}" type="presParOf" srcId="{AA7934C9-9077-354B-BBC6-0085BBF078DB}" destId="{384B8A0B-AD77-A74F-924A-25EB07F77D3A}" srcOrd="6" destOrd="0" presId="urn:microsoft.com/office/officeart/2005/8/layout/lProcess2"/>
    <dgm:cxn modelId="{F42744DE-7B92-D943-97EA-D9F8FD093B07}" type="presParOf" srcId="{AA7934C9-9077-354B-BBC6-0085BBF078DB}" destId="{952E6E41-689C-5C43-9D14-71E817270099}" srcOrd="7" destOrd="0" presId="urn:microsoft.com/office/officeart/2005/8/layout/lProcess2"/>
    <dgm:cxn modelId="{FC4EE4A3-A749-004E-ABD6-0E2323F4B8E9}" type="presParOf" srcId="{AA7934C9-9077-354B-BBC6-0085BBF078DB}" destId="{CCDB143F-C22B-144D-B6B4-39FDD457546D}" srcOrd="8" destOrd="0" presId="urn:microsoft.com/office/officeart/2005/8/layout/lProcess2"/>
    <dgm:cxn modelId="{9CAE8E0D-31AD-B84B-ABB3-316DBEB32677}" type="presParOf" srcId="{AA7934C9-9077-354B-BBC6-0085BBF078DB}" destId="{67FC4042-7C92-DF4E-AFD4-8BAA645F7429}" srcOrd="9" destOrd="0" presId="urn:microsoft.com/office/officeart/2005/8/layout/lProcess2"/>
    <dgm:cxn modelId="{9ADB4F31-B4AE-9141-81EA-87FF7BE57F3D}" type="presParOf" srcId="{AA7934C9-9077-354B-BBC6-0085BBF078DB}" destId="{4D92BE4D-3AEF-764C-BD4F-0229BCBC8C31}" srcOrd="1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36A4B-F99E-2A48-9625-05DEFACFAFE4}">
      <dsp:nvSpPr>
        <dsp:cNvPr id="0" name=""/>
        <dsp:cNvSpPr/>
      </dsp:nvSpPr>
      <dsp:spPr>
        <a:xfrm>
          <a:off x="3274" y="0"/>
          <a:ext cx="1148953" cy="3421336"/>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kumimoji="1" lang="en-US" altLang="ja-JP" sz="1100" b="1" kern="1200" dirty="0"/>
            <a:t>Openness</a:t>
          </a:r>
          <a:br>
            <a:rPr kumimoji="1" lang="en-US" altLang="ja-JP" sz="1100" b="1" kern="1200" dirty="0"/>
          </a:br>
          <a:r>
            <a:rPr kumimoji="1" lang="ja-JP" altLang="en-US" sz="1100" b="1" kern="1200" dirty="0"/>
            <a:t>（知的好奇心）</a:t>
          </a:r>
          <a:endParaRPr kumimoji="1" lang="en-US" altLang="ja-JP" sz="1100" b="1" kern="1200" dirty="0"/>
        </a:p>
      </dsp:txBody>
      <dsp:txXfrm>
        <a:off x="3274" y="0"/>
        <a:ext cx="1148953" cy="1026400"/>
      </dsp:txXfrm>
    </dsp:sp>
    <dsp:sp modelId="{BD7DB508-F676-AE40-B288-E6C6210FB5E8}">
      <dsp:nvSpPr>
        <dsp:cNvPr id="0" name=""/>
        <dsp:cNvSpPr/>
      </dsp:nvSpPr>
      <dsp:spPr>
        <a:xfrm>
          <a:off x="118169" y="1026567"/>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Adventurousness</a:t>
          </a:r>
          <a:br>
            <a:rPr kumimoji="1" lang="en-US" altLang="ja-JP" sz="700" b="1" kern="1200" dirty="0"/>
          </a:br>
          <a:r>
            <a:rPr kumimoji="1" lang="ja-JP" altLang="en-US" sz="700" b="1" kern="1200" dirty="0"/>
            <a:t>（大胆性）</a:t>
          </a:r>
        </a:p>
      </dsp:txBody>
      <dsp:txXfrm>
        <a:off x="127790" y="1036188"/>
        <a:ext cx="899920" cy="309234"/>
      </dsp:txXfrm>
    </dsp:sp>
    <dsp:sp modelId="{5E080120-F512-1547-BD62-A08EB55B8927}">
      <dsp:nvSpPr>
        <dsp:cNvPr id="0" name=""/>
        <dsp:cNvSpPr/>
      </dsp:nvSpPr>
      <dsp:spPr>
        <a:xfrm>
          <a:off x="118169" y="1405579"/>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Artistic Interests</a:t>
          </a:r>
          <a:br>
            <a:rPr kumimoji="1" lang="en-US" altLang="ja-JP" sz="700" b="1" kern="1200" dirty="0"/>
          </a:br>
          <a:r>
            <a:rPr kumimoji="1" lang="ja-JP" altLang="en-US" sz="700" b="1" kern="1200" dirty="0"/>
            <a:t>（芸術的関心度）</a:t>
          </a:r>
        </a:p>
      </dsp:txBody>
      <dsp:txXfrm>
        <a:off x="127790" y="1415200"/>
        <a:ext cx="899920" cy="309234"/>
      </dsp:txXfrm>
    </dsp:sp>
    <dsp:sp modelId="{998190D7-EADE-D143-9AEA-9BA118B55266}">
      <dsp:nvSpPr>
        <dsp:cNvPr id="0" name=""/>
        <dsp:cNvSpPr/>
      </dsp:nvSpPr>
      <dsp:spPr>
        <a:xfrm>
          <a:off x="118169" y="1784590"/>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Emotionality</a:t>
          </a:r>
          <a:br>
            <a:rPr kumimoji="1" lang="en-US" altLang="ja-JP" sz="700" b="1" kern="1200" dirty="0"/>
          </a:br>
          <a:r>
            <a:rPr kumimoji="1" lang="ja-JP" altLang="en-US" sz="700" b="1" kern="1200" dirty="0"/>
            <a:t>（情動性）</a:t>
          </a:r>
        </a:p>
      </dsp:txBody>
      <dsp:txXfrm>
        <a:off x="127790" y="1794211"/>
        <a:ext cx="899920" cy="309234"/>
      </dsp:txXfrm>
    </dsp:sp>
    <dsp:sp modelId="{447C2E3D-6438-984B-AF13-3DE14BDEEA45}">
      <dsp:nvSpPr>
        <dsp:cNvPr id="0" name=""/>
        <dsp:cNvSpPr/>
      </dsp:nvSpPr>
      <dsp:spPr>
        <a:xfrm>
          <a:off x="118169" y="2163602"/>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Imagination</a:t>
          </a:r>
          <a:br>
            <a:rPr kumimoji="1" lang="en-US" altLang="ja-JP" sz="700" b="1" kern="1200" dirty="0"/>
          </a:br>
          <a:r>
            <a:rPr kumimoji="1" lang="ja-JP" altLang="en-US" sz="700" b="1" kern="1200" dirty="0"/>
            <a:t>（想像力）</a:t>
          </a:r>
        </a:p>
      </dsp:txBody>
      <dsp:txXfrm>
        <a:off x="127790" y="2173223"/>
        <a:ext cx="899920" cy="309234"/>
      </dsp:txXfrm>
    </dsp:sp>
    <dsp:sp modelId="{6D3AA036-762A-7740-A76D-E300B818A139}">
      <dsp:nvSpPr>
        <dsp:cNvPr id="0" name=""/>
        <dsp:cNvSpPr/>
      </dsp:nvSpPr>
      <dsp:spPr>
        <a:xfrm>
          <a:off x="118169" y="2542613"/>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Intellect</a:t>
          </a:r>
          <a:br>
            <a:rPr kumimoji="1" lang="en-US" altLang="ja-JP" sz="700" b="1" kern="1200" dirty="0"/>
          </a:br>
          <a:r>
            <a:rPr kumimoji="1" lang="ja-JP" altLang="en-US" sz="700" b="1" kern="1200" dirty="0"/>
            <a:t>（思考力）</a:t>
          </a:r>
        </a:p>
      </dsp:txBody>
      <dsp:txXfrm>
        <a:off x="127790" y="2552234"/>
        <a:ext cx="899920" cy="309234"/>
      </dsp:txXfrm>
    </dsp:sp>
    <dsp:sp modelId="{911055FF-691D-A240-943C-B96B8E12F9E8}">
      <dsp:nvSpPr>
        <dsp:cNvPr id="0" name=""/>
        <dsp:cNvSpPr/>
      </dsp:nvSpPr>
      <dsp:spPr>
        <a:xfrm>
          <a:off x="118169" y="2921625"/>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Authority-challenging</a:t>
          </a:r>
          <a:br>
            <a:rPr kumimoji="1" lang="en-US" altLang="ja-JP" sz="700" b="1" kern="1200" dirty="0"/>
          </a:br>
          <a:r>
            <a:rPr kumimoji="1" lang="ja-JP" altLang="en-US" sz="700" b="1" kern="1200" dirty="0"/>
            <a:t>（現状打破）</a:t>
          </a:r>
        </a:p>
      </dsp:txBody>
      <dsp:txXfrm>
        <a:off x="127790" y="2931246"/>
        <a:ext cx="899920" cy="309234"/>
      </dsp:txXfrm>
    </dsp:sp>
    <dsp:sp modelId="{7499D656-4C00-3B4A-9FF6-A9737CC1640C}">
      <dsp:nvSpPr>
        <dsp:cNvPr id="0" name=""/>
        <dsp:cNvSpPr/>
      </dsp:nvSpPr>
      <dsp:spPr>
        <a:xfrm>
          <a:off x="1238398" y="0"/>
          <a:ext cx="1148953" cy="3421336"/>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kumimoji="1" lang="en-US" altLang="ja-JP" sz="1100" b="1" kern="1200" dirty="0"/>
            <a:t>Conscientiousness</a:t>
          </a:r>
          <a:br>
            <a:rPr kumimoji="1" lang="en-US" altLang="ja-JP" sz="1100" b="1" kern="1200" dirty="0"/>
          </a:br>
          <a:r>
            <a:rPr kumimoji="1" lang="ja-JP" altLang="en-US" sz="1100" b="1" kern="1200" dirty="0"/>
            <a:t>（誠実性）</a:t>
          </a:r>
        </a:p>
      </dsp:txBody>
      <dsp:txXfrm>
        <a:off x="1238398" y="0"/>
        <a:ext cx="1148953" cy="1026400"/>
      </dsp:txXfrm>
    </dsp:sp>
    <dsp:sp modelId="{295D2E1F-1D0F-EB4C-9068-9D303CE6909E}">
      <dsp:nvSpPr>
        <dsp:cNvPr id="0" name=""/>
        <dsp:cNvSpPr/>
      </dsp:nvSpPr>
      <dsp:spPr>
        <a:xfrm>
          <a:off x="1353294" y="1026567"/>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Achievement Striving</a:t>
          </a:r>
          <a:br>
            <a:rPr kumimoji="1" lang="en-US" altLang="ja-JP" sz="700" b="1" kern="1200" dirty="0"/>
          </a:br>
          <a:r>
            <a:rPr kumimoji="1" lang="ja-JP" altLang="en-US" sz="700" b="1" kern="1200" dirty="0"/>
            <a:t>（達成努力）</a:t>
          </a:r>
        </a:p>
      </dsp:txBody>
      <dsp:txXfrm>
        <a:off x="1362915" y="1036188"/>
        <a:ext cx="899920" cy="309234"/>
      </dsp:txXfrm>
    </dsp:sp>
    <dsp:sp modelId="{C2333272-D540-7C42-BCBA-68ECE4676095}">
      <dsp:nvSpPr>
        <dsp:cNvPr id="0" name=""/>
        <dsp:cNvSpPr/>
      </dsp:nvSpPr>
      <dsp:spPr>
        <a:xfrm>
          <a:off x="1353294" y="1405579"/>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Cautiousness</a:t>
          </a:r>
          <a:br>
            <a:rPr kumimoji="1" lang="en-US" altLang="ja-JP" sz="700" b="1" kern="1200" dirty="0"/>
          </a:br>
          <a:r>
            <a:rPr kumimoji="1" lang="ja-JP" altLang="en-US" sz="700" b="1" kern="1200" dirty="0"/>
            <a:t>（注意深さ）</a:t>
          </a:r>
        </a:p>
      </dsp:txBody>
      <dsp:txXfrm>
        <a:off x="1362915" y="1415200"/>
        <a:ext cx="899920" cy="309234"/>
      </dsp:txXfrm>
    </dsp:sp>
    <dsp:sp modelId="{0A2E8B34-6059-DD49-8FE3-D26A3B102134}">
      <dsp:nvSpPr>
        <dsp:cNvPr id="0" name=""/>
        <dsp:cNvSpPr/>
      </dsp:nvSpPr>
      <dsp:spPr>
        <a:xfrm>
          <a:off x="1353294" y="1784590"/>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Dutifulness</a:t>
          </a:r>
          <a:br>
            <a:rPr kumimoji="1" lang="en-US" altLang="ja-JP" sz="700" b="1" kern="1200" dirty="0"/>
          </a:br>
          <a:r>
            <a:rPr kumimoji="1" lang="ja-JP" altLang="en-US" sz="700" b="1" kern="1200" dirty="0"/>
            <a:t>（忠実さ）</a:t>
          </a:r>
        </a:p>
      </dsp:txBody>
      <dsp:txXfrm>
        <a:off x="1362915" y="1794211"/>
        <a:ext cx="899920" cy="309234"/>
      </dsp:txXfrm>
    </dsp:sp>
    <dsp:sp modelId="{BB860D51-C8D6-0648-81A4-1656E4E90127}">
      <dsp:nvSpPr>
        <dsp:cNvPr id="0" name=""/>
        <dsp:cNvSpPr/>
      </dsp:nvSpPr>
      <dsp:spPr>
        <a:xfrm>
          <a:off x="1353294" y="2163602"/>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Orderliness</a:t>
          </a:r>
          <a:br>
            <a:rPr kumimoji="1" lang="en-US" altLang="ja-JP" sz="700" b="1" kern="1200" dirty="0"/>
          </a:br>
          <a:r>
            <a:rPr kumimoji="1" lang="ja-JP" altLang="en-US" sz="700" b="1" kern="1200" dirty="0"/>
            <a:t>（秩序性）</a:t>
          </a:r>
        </a:p>
      </dsp:txBody>
      <dsp:txXfrm>
        <a:off x="1362915" y="2173223"/>
        <a:ext cx="899920" cy="309234"/>
      </dsp:txXfrm>
    </dsp:sp>
    <dsp:sp modelId="{27564EA4-CEEC-5042-A8BC-4EE0481B12DF}">
      <dsp:nvSpPr>
        <dsp:cNvPr id="0" name=""/>
        <dsp:cNvSpPr/>
      </dsp:nvSpPr>
      <dsp:spPr>
        <a:xfrm>
          <a:off x="1353294" y="2542613"/>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Self-discipline</a:t>
          </a:r>
          <a:br>
            <a:rPr kumimoji="1" lang="en-US" altLang="ja-JP" sz="700" b="1" kern="1200" dirty="0"/>
          </a:br>
          <a:r>
            <a:rPr kumimoji="1" lang="ja-JP" altLang="en-US" sz="700" b="1" kern="1200" dirty="0"/>
            <a:t>（自制力）</a:t>
          </a:r>
        </a:p>
      </dsp:txBody>
      <dsp:txXfrm>
        <a:off x="1362915" y="2552234"/>
        <a:ext cx="899920" cy="309234"/>
      </dsp:txXfrm>
    </dsp:sp>
    <dsp:sp modelId="{281CC222-D79B-414F-AF49-E5EF59269517}">
      <dsp:nvSpPr>
        <dsp:cNvPr id="0" name=""/>
        <dsp:cNvSpPr/>
      </dsp:nvSpPr>
      <dsp:spPr>
        <a:xfrm>
          <a:off x="1353294" y="2921625"/>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Self-efficacy</a:t>
          </a:r>
          <a:br>
            <a:rPr kumimoji="1" lang="en-US" altLang="ja-JP" sz="700" b="1" kern="1200" dirty="0"/>
          </a:br>
          <a:r>
            <a:rPr kumimoji="1" lang="ja-JP" altLang="en-US" sz="700" b="1" kern="1200" dirty="0"/>
            <a:t>（自己効力感）</a:t>
          </a:r>
        </a:p>
      </dsp:txBody>
      <dsp:txXfrm>
        <a:off x="1362915" y="2931246"/>
        <a:ext cx="899920" cy="309234"/>
      </dsp:txXfrm>
    </dsp:sp>
    <dsp:sp modelId="{F11AFD5F-0564-394D-8CC9-735BF3735000}">
      <dsp:nvSpPr>
        <dsp:cNvPr id="0" name=""/>
        <dsp:cNvSpPr/>
      </dsp:nvSpPr>
      <dsp:spPr>
        <a:xfrm>
          <a:off x="2473523" y="0"/>
          <a:ext cx="1148953" cy="3421336"/>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kumimoji="1" lang="en-US" altLang="ja-JP" sz="1100" b="1" kern="1200" dirty="0"/>
            <a:t>Extraversion</a:t>
          </a:r>
          <a:br>
            <a:rPr kumimoji="1" lang="en-US" altLang="ja-JP" sz="1100" b="1" kern="1200" dirty="0"/>
          </a:br>
          <a:r>
            <a:rPr kumimoji="1" lang="ja-JP" altLang="en-US" sz="1100" b="1" kern="1200" dirty="0"/>
            <a:t>（外向性）</a:t>
          </a:r>
        </a:p>
      </dsp:txBody>
      <dsp:txXfrm>
        <a:off x="2473523" y="0"/>
        <a:ext cx="1148953" cy="1026400"/>
      </dsp:txXfrm>
    </dsp:sp>
    <dsp:sp modelId="{157A87CE-66FF-3F46-BFEB-61F0AE4421C8}">
      <dsp:nvSpPr>
        <dsp:cNvPr id="0" name=""/>
        <dsp:cNvSpPr/>
      </dsp:nvSpPr>
      <dsp:spPr>
        <a:xfrm>
          <a:off x="2588418" y="1026567"/>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Activity Level</a:t>
          </a:r>
          <a:br>
            <a:rPr kumimoji="1" lang="en-US" altLang="ja-JP" sz="700" b="1" kern="1200" dirty="0"/>
          </a:br>
          <a:r>
            <a:rPr kumimoji="1" lang="ja-JP" altLang="en-US" sz="700" b="1" kern="1200" dirty="0"/>
            <a:t>（活発度）</a:t>
          </a:r>
        </a:p>
      </dsp:txBody>
      <dsp:txXfrm>
        <a:off x="2598039" y="1036188"/>
        <a:ext cx="899920" cy="309234"/>
      </dsp:txXfrm>
    </dsp:sp>
    <dsp:sp modelId="{D608C3F1-A08D-7747-B3DF-86F455913DE6}">
      <dsp:nvSpPr>
        <dsp:cNvPr id="0" name=""/>
        <dsp:cNvSpPr/>
      </dsp:nvSpPr>
      <dsp:spPr>
        <a:xfrm>
          <a:off x="2588418" y="1405579"/>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Assertiveness</a:t>
          </a:r>
          <a:br>
            <a:rPr kumimoji="1" lang="en-US" altLang="ja-JP" sz="700" b="1" kern="1200" dirty="0"/>
          </a:br>
          <a:r>
            <a:rPr kumimoji="1" lang="ja-JP" altLang="en-US" sz="700" b="1" kern="1200" dirty="0"/>
            <a:t>（自己主張）</a:t>
          </a:r>
        </a:p>
      </dsp:txBody>
      <dsp:txXfrm>
        <a:off x="2598039" y="1415200"/>
        <a:ext cx="899920" cy="309234"/>
      </dsp:txXfrm>
    </dsp:sp>
    <dsp:sp modelId="{7E8BF9AC-E701-7340-8C7D-93F53C4E9310}">
      <dsp:nvSpPr>
        <dsp:cNvPr id="0" name=""/>
        <dsp:cNvSpPr/>
      </dsp:nvSpPr>
      <dsp:spPr>
        <a:xfrm>
          <a:off x="2588418" y="1784590"/>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Cheerfulness</a:t>
          </a:r>
          <a:br>
            <a:rPr kumimoji="1" lang="en-US" altLang="ja-JP" sz="700" b="1" kern="1200" dirty="0"/>
          </a:br>
          <a:r>
            <a:rPr kumimoji="1" lang="ja-JP" altLang="en-US" sz="700" b="1" kern="1200" dirty="0"/>
            <a:t>（明朗性）</a:t>
          </a:r>
        </a:p>
      </dsp:txBody>
      <dsp:txXfrm>
        <a:off x="2598039" y="1794211"/>
        <a:ext cx="899920" cy="309234"/>
      </dsp:txXfrm>
    </dsp:sp>
    <dsp:sp modelId="{8D6B7A60-6881-B44A-8EC1-D5984CC0B97C}">
      <dsp:nvSpPr>
        <dsp:cNvPr id="0" name=""/>
        <dsp:cNvSpPr/>
      </dsp:nvSpPr>
      <dsp:spPr>
        <a:xfrm>
          <a:off x="2588418" y="2163602"/>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Excitement-seeking</a:t>
          </a:r>
          <a:br>
            <a:rPr kumimoji="1" lang="en-US" altLang="ja-JP" sz="700" b="1" kern="1200" dirty="0"/>
          </a:br>
          <a:r>
            <a:rPr kumimoji="1" lang="ja-JP" altLang="en-US" sz="700" b="1" kern="1200" dirty="0"/>
            <a:t>（刺激希求性）</a:t>
          </a:r>
        </a:p>
      </dsp:txBody>
      <dsp:txXfrm>
        <a:off x="2598039" y="2173223"/>
        <a:ext cx="899920" cy="309234"/>
      </dsp:txXfrm>
    </dsp:sp>
    <dsp:sp modelId="{F7013DCD-5BBA-5B4F-81C2-1C520E5EFE0F}">
      <dsp:nvSpPr>
        <dsp:cNvPr id="0" name=""/>
        <dsp:cNvSpPr/>
      </dsp:nvSpPr>
      <dsp:spPr>
        <a:xfrm>
          <a:off x="2588418" y="2542613"/>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Outgoing</a:t>
          </a:r>
          <a:br>
            <a:rPr kumimoji="1" lang="en-US" altLang="ja-JP" sz="700" b="1" kern="1200" dirty="0"/>
          </a:br>
          <a:r>
            <a:rPr kumimoji="1" lang="ja-JP" altLang="en-US" sz="700" b="1" kern="1200" dirty="0"/>
            <a:t>（友好性）</a:t>
          </a:r>
        </a:p>
      </dsp:txBody>
      <dsp:txXfrm>
        <a:off x="2598039" y="2552234"/>
        <a:ext cx="899920" cy="309234"/>
      </dsp:txXfrm>
    </dsp:sp>
    <dsp:sp modelId="{A4474225-969C-C442-86F6-88E72B3204E5}">
      <dsp:nvSpPr>
        <dsp:cNvPr id="0" name=""/>
        <dsp:cNvSpPr/>
      </dsp:nvSpPr>
      <dsp:spPr>
        <a:xfrm>
          <a:off x="2588418" y="2921625"/>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Gregariousness</a:t>
          </a:r>
          <a:br>
            <a:rPr kumimoji="1" lang="en-US" altLang="ja-JP" sz="700" b="1" kern="1200" dirty="0"/>
          </a:br>
          <a:r>
            <a:rPr kumimoji="1" lang="ja-JP" altLang="en-US" sz="700" b="1" kern="1200" dirty="0"/>
            <a:t>（社会性）</a:t>
          </a:r>
        </a:p>
      </dsp:txBody>
      <dsp:txXfrm>
        <a:off x="2598039" y="2931246"/>
        <a:ext cx="899920" cy="309234"/>
      </dsp:txXfrm>
    </dsp:sp>
    <dsp:sp modelId="{F0C423CB-71BB-AB45-B6D8-8BDB4E03C24C}">
      <dsp:nvSpPr>
        <dsp:cNvPr id="0" name=""/>
        <dsp:cNvSpPr/>
      </dsp:nvSpPr>
      <dsp:spPr>
        <a:xfrm>
          <a:off x="3708648" y="0"/>
          <a:ext cx="1148953" cy="3421336"/>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kumimoji="1" lang="en-US" altLang="ja-JP" sz="1100" b="1" kern="1200" dirty="0"/>
            <a:t>Agreeableness</a:t>
          </a:r>
          <a:br>
            <a:rPr kumimoji="1" lang="en-US" altLang="ja-JP" sz="1100" b="1" kern="1200" dirty="0"/>
          </a:br>
          <a:r>
            <a:rPr kumimoji="1" lang="ja-JP" altLang="en-US" sz="1100" b="1" kern="1200" dirty="0"/>
            <a:t>（協調性）</a:t>
          </a:r>
        </a:p>
      </dsp:txBody>
      <dsp:txXfrm>
        <a:off x="3708648" y="0"/>
        <a:ext cx="1148953" cy="1026400"/>
      </dsp:txXfrm>
    </dsp:sp>
    <dsp:sp modelId="{232AFEDB-FC51-D44F-94A7-A042D39121A5}">
      <dsp:nvSpPr>
        <dsp:cNvPr id="0" name=""/>
        <dsp:cNvSpPr/>
      </dsp:nvSpPr>
      <dsp:spPr>
        <a:xfrm>
          <a:off x="3823543" y="1026567"/>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Altruism</a:t>
          </a:r>
          <a:br>
            <a:rPr kumimoji="1" lang="en-US" altLang="ja-JP" sz="700" b="1" kern="1200" dirty="0"/>
          </a:br>
          <a:r>
            <a:rPr kumimoji="1" lang="ja-JP" altLang="en-US" sz="700" b="1" kern="1200" dirty="0"/>
            <a:t>（利他主義）</a:t>
          </a:r>
        </a:p>
      </dsp:txBody>
      <dsp:txXfrm>
        <a:off x="3833164" y="1036188"/>
        <a:ext cx="899920" cy="309234"/>
      </dsp:txXfrm>
    </dsp:sp>
    <dsp:sp modelId="{5E1DFEFC-CCF0-8344-8E79-95E810F16061}">
      <dsp:nvSpPr>
        <dsp:cNvPr id="0" name=""/>
        <dsp:cNvSpPr/>
      </dsp:nvSpPr>
      <dsp:spPr>
        <a:xfrm>
          <a:off x="3823543" y="1405579"/>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Cooperation</a:t>
          </a:r>
          <a:br>
            <a:rPr kumimoji="1" lang="en-US" altLang="ja-JP" sz="700" b="1" kern="1200" dirty="0"/>
          </a:br>
          <a:r>
            <a:rPr kumimoji="1" lang="ja-JP" altLang="en-US" sz="700" b="1" kern="1200" dirty="0"/>
            <a:t>（協同性）</a:t>
          </a:r>
        </a:p>
      </dsp:txBody>
      <dsp:txXfrm>
        <a:off x="3833164" y="1415200"/>
        <a:ext cx="899920" cy="309234"/>
      </dsp:txXfrm>
    </dsp:sp>
    <dsp:sp modelId="{E38FD878-4A9D-844C-B4A5-5666C324A749}">
      <dsp:nvSpPr>
        <dsp:cNvPr id="0" name=""/>
        <dsp:cNvSpPr/>
      </dsp:nvSpPr>
      <dsp:spPr>
        <a:xfrm>
          <a:off x="3823543" y="1784590"/>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Modesty</a:t>
          </a:r>
          <a:br>
            <a:rPr kumimoji="1" lang="en-US" altLang="ja-JP" sz="700" b="1" kern="1200" dirty="0"/>
          </a:br>
          <a:r>
            <a:rPr kumimoji="1" lang="ja-JP" altLang="en-US" sz="700" b="1" kern="1200" dirty="0"/>
            <a:t>（謙虚さ）</a:t>
          </a:r>
        </a:p>
      </dsp:txBody>
      <dsp:txXfrm>
        <a:off x="3833164" y="1794211"/>
        <a:ext cx="899920" cy="309234"/>
      </dsp:txXfrm>
    </dsp:sp>
    <dsp:sp modelId="{18337046-B6BB-F642-AB6F-D2D4711E8CE0}">
      <dsp:nvSpPr>
        <dsp:cNvPr id="0" name=""/>
        <dsp:cNvSpPr/>
      </dsp:nvSpPr>
      <dsp:spPr>
        <a:xfrm>
          <a:off x="3823543" y="2163602"/>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Uncompromising</a:t>
          </a:r>
          <a:br>
            <a:rPr kumimoji="1" lang="en-US" altLang="ja-JP" sz="700" b="1" kern="1200" dirty="0"/>
          </a:br>
          <a:r>
            <a:rPr kumimoji="1" lang="ja-JP" altLang="en-US" sz="700" b="1" kern="1200" dirty="0"/>
            <a:t>（強硬さ）</a:t>
          </a:r>
        </a:p>
      </dsp:txBody>
      <dsp:txXfrm>
        <a:off x="3833164" y="2173223"/>
        <a:ext cx="899920" cy="309234"/>
      </dsp:txXfrm>
    </dsp:sp>
    <dsp:sp modelId="{5EB6E0D8-FF09-FB4A-BC70-C9F0619AED95}">
      <dsp:nvSpPr>
        <dsp:cNvPr id="0" name=""/>
        <dsp:cNvSpPr/>
      </dsp:nvSpPr>
      <dsp:spPr>
        <a:xfrm>
          <a:off x="3823543" y="2542613"/>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Sympathy</a:t>
          </a:r>
          <a:br>
            <a:rPr kumimoji="1" lang="en-US" altLang="ja-JP" sz="700" b="1" kern="1200" dirty="0"/>
          </a:br>
          <a:r>
            <a:rPr kumimoji="1" lang="ja-JP" altLang="en-US" sz="700" b="1" kern="1200" dirty="0"/>
            <a:t>（共感度）</a:t>
          </a:r>
        </a:p>
      </dsp:txBody>
      <dsp:txXfrm>
        <a:off x="3833164" y="2552234"/>
        <a:ext cx="899920" cy="309234"/>
      </dsp:txXfrm>
    </dsp:sp>
    <dsp:sp modelId="{56953BFD-F50E-2B4D-B8FF-E0D9142A69F1}">
      <dsp:nvSpPr>
        <dsp:cNvPr id="0" name=""/>
        <dsp:cNvSpPr/>
      </dsp:nvSpPr>
      <dsp:spPr>
        <a:xfrm>
          <a:off x="3823543" y="2921625"/>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Trust</a:t>
          </a:r>
          <a:br>
            <a:rPr kumimoji="1" lang="en-US" altLang="ja-JP" sz="700" b="1" kern="1200" dirty="0"/>
          </a:br>
          <a:r>
            <a:rPr kumimoji="1" lang="ja-JP" altLang="en-US" sz="700" b="1" kern="1200" dirty="0"/>
            <a:t>（信用度）</a:t>
          </a:r>
        </a:p>
      </dsp:txBody>
      <dsp:txXfrm>
        <a:off x="3833164" y="2931246"/>
        <a:ext cx="899920" cy="309234"/>
      </dsp:txXfrm>
    </dsp:sp>
    <dsp:sp modelId="{E2BF5DAD-2819-5746-88A2-7B2C06A2E772}">
      <dsp:nvSpPr>
        <dsp:cNvPr id="0" name=""/>
        <dsp:cNvSpPr/>
      </dsp:nvSpPr>
      <dsp:spPr>
        <a:xfrm>
          <a:off x="4943772" y="0"/>
          <a:ext cx="1148953" cy="3421336"/>
        </a:xfrm>
        <a:prstGeom prst="roundRect">
          <a:avLst>
            <a:gd name="adj" fmla="val 1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kumimoji="1" lang="en-US" altLang="ja-JP" sz="1100" b="1" kern="1200" dirty="0" err="1"/>
            <a:t>Emorional</a:t>
          </a:r>
          <a:r>
            <a:rPr kumimoji="1" lang="en-US" altLang="ja-JP" sz="1100" b="1" kern="1200" dirty="0"/>
            <a:t> Range</a:t>
          </a:r>
          <a:br>
            <a:rPr kumimoji="1" lang="en-US" altLang="ja-JP" sz="1100" b="1" kern="1200" dirty="0"/>
          </a:br>
          <a:r>
            <a:rPr kumimoji="1" lang="ja-JP" altLang="en-US" sz="1100" b="1" kern="1200" dirty="0"/>
            <a:t>（感情起伏）</a:t>
          </a:r>
        </a:p>
      </dsp:txBody>
      <dsp:txXfrm>
        <a:off x="4943772" y="0"/>
        <a:ext cx="1148953" cy="1026400"/>
      </dsp:txXfrm>
    </dsp:sp>
    <dsp:sp modelId="{CF365A22-EEF6-4448-AFC9-FA94B762F119}">
      <dsp:nvSpPr>
        <dsp:cNvPr id="0" name=""/>
        <dsp:cNvSpPr/>
      </dsp:nvSpPr>
      <dsp:spPr>
        <a:xfrm>
          <a:off x="5058667" y="1026567"/>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Fiery</a:t>
          </a:r>
          <a:br>
            <a:rPr kumimoji="1" lang="en-US" altLang="ja-JP" sz="700" b="1" kern="1200" dirty="0"/>
          </a:br>
          <a:r>
            <a:rPr kumimoji="1" lang="ja-JP" altLang="en-US" sz="700" b="1" kern="1200" dirty="0"/>
            <a:t>（激情的）</a:t>
          </a:r>
        </a:p>
      </dsp:txBody>
      <dsp:txXfrm>
        <a:off x="5068288" y="1036188"/>
        <a:ext cx="899920" cy="309234"/>
      </dsp:txXfrm>
    </dsp:sp>
    <dsp:sp modelId="{BF5BDA7A-1C60-8C44-8FFD-89F119CD798B}">
      <dsp:nvSpPr>
        <dsp:cNvPr id="0" name=""/>
        <dsp:cNvSpPr/>
      </dsp:nvSpPr>
      <dsp:spPr>
        <a:xfrm>
          <a:off x="5058667" y="1405579"/>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Prone to worry</a:t>
          </a:r>
          <a:br>
            <a:rPr kumimoji="1" lang="en-US" altLang="ja-JP" sz="700" b="1" kern="1200" dirty="0"/>
          </a:br>
          <a:r>
            <a:rPr kumimoji="1" lang="ja-JP" altLang="en-US" sz="700" b="1" kern="1200" dirty="0"/>
            <a:t>（心配性）</a:t>
          </a:r>
        </a:p>
      </dsp:txBody>
      <dsp:txXfrm>
        <a:off x="5068288" y="1415200"/>
        <a:ext cx="899920" cy="309234"/>
      </dsp:txXfrm>
    </dsp:sp>
    <dsp:sp modelId="{381DC6E0-5E73-9748-BB29-AA05CFCE8968}">
      <dsp:nvSpPr>
        <dsp:cNvPr id="0" name=""/>
        <dsp:cNvSpPr/>
      </dsp:nvSpPr>
      <dsp:spPr>
        <a:xfrm>
          <a:off x="5058667" y="1784590"/>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Melancholy</a:t>
          </a:r>
          <a:br>
            <a:rPr kumimoji="1" lang="en-US" altLang="ja-JP" sz="700" b="1" kern="1200" dirty="0"/>
          </a:br>
          <a:r>
            <a:rPr kumimoji="1" lang="ja-JP" altLang="en-US" sz="700" b="1" kern="1200" dirty="0"/>
            <a:t>（悲観的）</a:t>
          </a:r>
        </a:p>
      </dsp:txBody>
      <dsp:txXfrm>
        <a:off x="5068288" y="1794211"/>
        <a:ext cx="899920" cy="309234"/>
      </dsp:txXfrm>
    </dsp:sp>
    <dsp:sp modelId="{384B8A0B-AD77-A74F-924A-25EB07F77D3A}">
      <dsp:nvSpPr>
        <dsp:cNvPr id="0" name=""/>
        <dsp:cNvSpPr/>
      </dsp:nvSpPr>
      <dsp:spPr>
        <a:xfrm>
          <a:off x="5058667" y="2163602"/>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Immoderation</a:t>
          </a:r>
          <a:br>
            <a:rPr kumimoji="1" lang="en-US" altLang="ja-JP" sz="700" b="1" kern="1200" dirty="0"/>
          </a:br>
          <a:r>
            <a:rPr kumimoji="1" lang="ja-JP" altLang="en-US" sz="700" b="1" kern="1200" dirty="0"/>
            <a:t>（利己的）</a:t>
          </a:r>
        </a:p>
      </dsp:txBody>
      <dsp:txXfrm>
        <a:off x="5068288" y="2173223"/>
        <a:ext cx="899920" cy="309234"/>
      </dsp:txXfrm>
    </dsp:sp>
    <dsp:sp modelId="{CCDB143F-C22B-144D-B6B4-39FDD457546D}">
      <dsp:nvSpPr>
        <dsp:cNvPr id="0" name=""/>
        <dsp:cNvSpPr/>
      </dsp:nvSpPr>
      <dsp:spPr>
        <a:xfrm>
          <a:off x="5058667" y="2542613"/>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Self-consciousness</a:t>
          </a:r>
          <a:br>
            <a:rPr kumimoji="1" lang="en-US" altLang="ja-JP" sz="700" b="1" kern="1200" dirty="0"/>
          </a:br>
          <a:r>
            <a:rPr kumimoji="1" lang="ja-JP" altLang="en-US" sz="700" b="1" kern="1200" dirty="0"/>
            <a:t>（自意識過剰）</a:t>
          </a:r>
        </a:p>
      </dsp:txBody>
      <dsp:txXfrm>
        <a:off x="5068288" y="2552234"/>
        <a:ext cx="899920" cy="309234"/>
      </dsp:txXfrm>
    </dsp:sp>
    <dsp:sp modelId="{4D92BE4D-3AEF-764C-BD4F-0229BCBC8C31}">
      <dsp:nvSpPr>
        <dsp:cNvPr id="0" name=""/>
        <dsp:cNvSpPr/>
      </dsp:nvSpPr>
      <dsp:spPr>
        <a:xfrm>
          <a:off x="5058667" y="2921625"/>
          <a:ext cx="919162" cy="32847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kumimoji="1" lang="en-US" altLang="ja-JP" sz="700" b="1" kern="1200" dirty="0"/>
            <a:t>Susceptible to stress</a:t>
          </a:r>
          <a:br>
            <a:rPr kumimoji="1" lang="en-US" altLang="ja-JP" sz="700" b="1" kern="1200" dirty="0"/>
          </a:br>
          <a:r>
            <a:rPr kumimoji="1" lang="ja-JP" altLang="en-US" sz="700" b="1" kern="1200" dirty="0"/>
            <a:t>（低ストレス耐性）</a:t>
          </a:r>
        </a:p>
      </dsp:txBody>
      <dsp:txXfrm>
        <a:off x="5068288" y="2931246"/>
        <a:ext cx="899920" cy="30923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E3AC347-387A-C240-B824-9D1F7049ED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0F348C9-3BFD-B84A-AE69-68E4F751D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C47D-F490-534A-9D19-451993712BC3}" type="datetimeFigureOut">
              <a:rPr kumimoji="1" lang="ja-JP" altLang="en-US" smtClean="0"/>
              <a:t>2018/2/20</a:t>
            </a:fld>
            <a:endParaRPr kumimoji="1" lang="ja-JP" altLang="en-US"/>
          </a:p>
        </p:txBody>
      </p:sp>
      <p:sp>
        <p:nvSpPr>
          <p:cNvPr id="4" name="フッター プレースホルダー 3">
            <a:extLst>
              <a:ext uri="{FF2B5EF4-FFF2-40B4-BE49-F238E27FC236}">
                <a16:creationId xmlns:a16="http://schemas.microsoft.com/office/drawing/2014/main" id="{40C230C0-10D1-F240-B205-184DABDD6B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0C6690-2383-B447-8925-112D2BA2F3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561B1C-AA91-B547-826D-DA1C4A5C26E1}" type="slidenum">
              <a:rPr kumimoji="1" lang="ja-JP" altLang="en-US" smtClean="0"/>
              <a:t>‹#›</a:t>
            </a:fld>
            <a:endParaRPr kumimoji="1" lang="ja-JP" altLang="en-US"/>
          </a:p>
        </p:txBody>
      </p:sp>
    </p:spTree>
    <p:extLst>
      <p:ext uri="{BB962C8B-B14F-4D97-AF65-F5344CB8AC3E}">
        <p14:creationId xmlns:p14="http://schemas.microsoft.com/office/powerpoint/2010/main" val="1733348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26F74-E645-1E41-893B-BD601DF56675}" type="datetimeFigureOut">
              <a:rPr kumimoji="1" lang="ja-JP" altLang="en-US" smtClean="0"/>
              <a:t>2018/2/20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F5AEC-3D05-6F4B-B365-DA11C8E9A2B6}" type="slidenum">
              <a:rPr kumimoji="1" lang="ja-JP" altLang="en-US" smtClean="0"/>
              <a:t>‹#›</a:t>
            </a:fld>
            <a:endParaRPr kumimoji="1" lang="ja-JP" altLang="en-US"/>
          </a:p>
        </p:txBody>
      </p:sp>
    </p:spTree>
    <p:extLst>
      <p:ext uri="{BB962C8B-B14F-4D97-AF65-F5344CB8AC3E}">
        <p14:creationId xmlns:p14="http://schemas.microsoft.com/office/powerpoint/2010/main" val="18881490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4</a:t>
            </a:fld>
            <a:endParaRPr kumimoji="1" lang="ja-JP" altLang="en-US"/>
          </a:p>
        </p:txBody>
      </p:sp>
    </p:spTree>
    <p:extLst>
      <p:ext uri="{BB962C8B-B14F-4D97-AF65-F5344CB8AC3E}">
        <p14:creationId xmlns:p14="http://schemas.microsoft.com/office/powerpoint/2010/main" val="900293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30</a:t>
            </a:fld>
            <a:endParaRPr kumimoji="1" lang="ja-JP" altLang="en-US"/>
          </a:p>
        </p:txBody>
      </p:sp>
    </p:spTree>
    <p:extLst>
      <p:ext uri="{BB962C8B-B14F-4D97-AF65-F5344CB8AC3E}">
        <p14:creationId xmlns:p14="http://schemas.microsoft.com/office/powerpoint/2010/main" val="3230463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32</a:t>
            </a:fld>
            <a:endParaRPr kumimoji="1" lang="ja-JP" altLang="en-US"/>
          </a:p>
        </p:txBody>
      </p:sp>
    </p:spTree>
    <p:extLst>
      <p:ext uri="{BB962C8B-B14F-4D97-AF65-F5344CB8AC3E}">
        <p14:creationId xmlns:p14="http://schemas.microsoft.com/office/powerpoint/2010/main" val="351294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5</a:t>
            </a:fld>
            <a:endParaRPr kumimoji="1" lang="ja-JP" altLang="en-US"/>
          </a:p>
        </p:txBody>
      </p:sp>
    </p:spTree>
    <p:extLst>
      <p:ext uri="{BB962C8B-B14F-4D97-AF65-F5344CB8AC3E}">
        <p14:creationId xmlns:p14="http://schemas.microsoft.com/office/powerpoint/2010/main" val="73290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6</a:t>
            </a:fld>
            <a:endParaRPr kumimoji="1" lang="ja-JP" altLang="en-US"/>
          </a:p>
        </p:txBody>
      </p:sp>
    </p:spTree>
    <p:extLst>
      <p:ext uri="{BB962C8B-B14F-4D97-AF65-F5344CB8AC3E}">
        <p14:creationId xmlns:p14="http://schemas.microsoft.com/office/powerpoint/2010/main" val="315843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7</a:t>
            </a:fld>
            <a:endParaRPr kumimoji="1" lang="ja-JP" altLang="en-US"/>
          </a:p>
        </p:txBody>
      </p:sp>
    </p:spTree>
    <p:extLst>
      <p:ext uri="{BB962C8B-B14F-4D97-AF65-F5344CB8AC3E}">
        <p14:creationId xmlns:p14="http://schemas.microsoft.com/office/powerpoint/2010/main" val="118433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9</a:t>
            </a:fld>
            <a:endParaRPr kumimoji="1" lang="ja-JP" altLang="en-US"/>
          </a:p>
        </p:txBody>
      </p:sp>
    </p:spTree>
    <p:extLst>
      <p:ext uri="{BB962C8B-B14F-4D97-AF65-F5344CB8AC3E}">
        <p14:creationId xmlns:p14="http://schemas.microsoft.com/office/powerpoint/2010/main" val="4045392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10</a:t>
            </a:fld>
            <a:endParaRPr kumimoji="1" lang="ja-JP" altLang="en-US"/>
          </a:p>
        </p:txBody>
      </p:sp>
    </p:spTree>
    <p:extLst>
      <p:ext uri="{BB962C8B-B14F-4D97-AF65-F5344CB8AC3E}">
        <p14:creationId xmlns:p14="http://schemas.microsoft.com/office/powerpoint/2010/main" val="2846036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11</a:t>
            </a:fld>
            <a:endParaRPr kumimoji="1" lang="ja-JP" altLang="en-US"/>
          </a:p>
        </p:txBody>
      </p:sp>
    </p:spTree>
    <p:extLst>
      <p:ext uri="{BB962C8B-B14F-4D97-AF65-F5344CB8AC3E}">
        <p14:creationId xmlns:p14="http://schemas.microsoft.com/office/powerpoint/2010/main" val="227800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12</a:t>
            </a:fld>
            <a:endParaRPr kumimoji="1" lang="ja-JP" altLang="en-US"/>
          </a:p>
        </p:txBody>
      </p:sp>
    </p:spTree>
    <p:extLst>
      <p:ext uri="{BB962C8B-B14F-4D97-AF65-F5344CB8AC3E}">
        <p14:creationId xmlns:p14="http://schemas.microsoft.com/office/powerpoint/2010/main" val="930696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1F5F5AEC-3D05-6F4B-B365-DA11C8E9A2B6}" type="slidenum">
              <a:rPr kumimoji="1" lang="ja-JP" altLang="en-US" smtClean="0"/>
              <a:t>27</a:t>
            </a:fld>
            <a:endParaRPr kumimoji="1" lang="ja-JP" altLang="en-US"/>
          </a:p>
        </p:txBody>
      </p:sp>
    </p:spTree>
    <p:extLst>
      <p:ext uri="{BB962C8B-B14F-4D97-AF65-F5344CB8AC3E}">
        <p14:creationId xmlns:p14="http://schemas.microsoft.com/office/powerpoint/2010/main" val="117956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クリックしてマスター サブタイトルの書式設定</a:t>
            </a:r>
            <a:endParaRPr lang="en-US" dirty="0"/>
          </a:p>
        </p:txBody>
      </p:sp>
      <p:sp>
        <p:nvSpPr>
          <p:cNvPr id="7" name="正方形/長方形 6">
            <a:extLst>
              <a:ext uri="{FF2B5EF4-FFF2-40B4-BE49-F238E27FC236}">
                <a16:creationId xmlns:a16="http://schemas.microsoft.com/office/drawing/2014/main" id="{34B8E7B4-3354-D04A-96F4-DD9B413D6F79}"/>
              </a:ext>
            </a:extLst>
          </p:cNvPr>
          <p:cNvSpPr/>
          <p:nvPr userDrawn="1"/>
        </p:nvSpPr>
        <p:spPr>
          <a:xfrm>
            <a:off x="0" y="6447953"/>
            <a:ext cx="9144000" cy="410047"/>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11" name="日付プレースホルダー 3">
            <a:extLst>
              <a:ext uri="{FF2B5EF4-FFF2-40B4-BE49-F238E27FC236}">
                <a16:creationId xmlns:a16="http://schemas.microsoft.com/office/drawing/2014/main" id="{A93AA0DA-0E85-1F42-893A-E73801BD1E5E}"/>
              </a:ext>
            </a:extLst>
          </p:cNvPr>
          <p:cNvSpPr>
            <a:spLocks noGrp="1"/>
          </p:cNvSpPr>
          <p:nvPr>
            <p:ph type="dt" sz="half" idx="2"/>
          </p:nvPr>
        </p:nvSpPr>
        <p:spPr>
          <a:xfrm>
            <a:off x="272303" y="6483070"/>
            <a:ext cx="2057400" cy="365125"/>
          </a:xfrm>
          <a:prstGeom prst="rect">
            <a:avLst/>
          </a:prstGeom>
        </p:spPr>
        <p:txBody>
          <a:bodyPr vert="horz" lIns="91440" tIns="45720" rIns="91440" bIns="45720" rtlCol="0" anchor="ctr"/>
          <a:lstStyle>
            <a:lvl1pPr algn="l">
              <a:defRPr sz="1600" b="1">
                <a:solidFill>
                  <a:schemeClr val="bg1"/>
                </a:solidFill>
              </a:defRPr>
            </a:lvl1pPr>
          </a:lstStyle>
          <a:p>
            <a:r>
              <a:rPr lang="en-US" altLang="ja-JP"/>
              <a:t>2018/2/6</a:t>
            </a:r>
            <a:endParaRPr lang="ja-JP" altLang="en-US" dirty="0"/>
          </a:p>
        </p:txBody>
      </p:sp>
      <p:sp>
        <p:nvSpPr>
          <p:cNvPr id="12" name="フッター プレースホルダー 4">
            <a:extLst>
              <a:ext uri="{FF2B5EF4-FFF2-40B4-BE49-F238E27FC236}">
                <a16:creationId xmlns:a16="http://schemas.microsoft.com/office/drawing/2014/main" id="{9DB42707-28DC-5D4C-9576-26DFFEDCC450}"/>
              </a:ext>
            </a:extLst>
          </p:cNvPr>
          <p:cNvSpPr>
            <a:spLocks noGrp="1"/>
          </p:cNvSpPr>
          <p:nvPr>
            <p:ph type="ftr" sz="quarter" idx="3"/>
          </p:nvPr>
        </p:nvSpPr>
        <p:spPr>
          <a:xfrm>
            <a:off x="3028950" y="6483069"/>
            <a:ext cx="3086100" cy="365125"/>
          </a:xfrm>
          <a:prstGeom prst="rect">
            <a:avLst/>
          </a:prstGeom>
        </p:spPr>
        <p:txBody>
          <a:bodyPr vert="horz" lIns="91440" tIns="45720" rIns="91440" bIns="45720" rtlCol="0" anchor="ctr"/>
          <a:lstStyle>
            <a:lvl1pPr algn="ctr">
              <a:defRPr sz="1600" b="1">
                <a:solidFill>
                  <a:schemeClr val="bg1"/>
                </a:solidFill>
              </a:defRPr>
            </a:lvl1pPr>
          </a:lstStyle>
          <a:p>
            <a:r>
              <a:rPr lang="en-US" altLang="ja-JP"/>
              <a:t>H29</a:t>
            </a:r>
            <a:r>
              <a:rPr lang="ja-JP" altLang="en-US"/>
              <a:t>年度卒業論文発表会</a:t>
            </a:r>
            <a:endParaRPr lang="ja-JP" altLang="en-US" dirty="0"/>
          </a:p>
        </p:txBody>
      </p:sp>
      <p:sp>
        <p:nvSpPr>
          <p:cNvPr id="13" name="スライド番号プレースホルダー 5">
            <a:extLst>
              <a:ext uri="{FF2B5EF4-FFF2-40B4-BE49-F238E27FC236}">
                <a16:creationId xmlns:a16="http://schemas.microsoft.com/office/drawing/2014/main" id="{2A871E42-5E85-614F-8E9A-9623F70BB047}"/>
              </a:ext>
            </a:extLst>
          </p:cNvPr>
          <p:cNvSpPr>
            <a:spLocks noGrp="1"/>
          </p:cNvSpPr>
          <p:nvPr>
            <p:ph type="sldNum" sz="quarter" idx="4"/>
          </p:nvPr>
        </p:nvSpPr>
        <p:spPr>
          <a:xfrm>
            <a:off x="6814298" y="6465511"/>
            <a:ext cx="2057400" cy="365125"/>
          </a:xfrm>
          <a:prstGeom prst="rect">
            <a:avLst/>
          </a:prstGeom>
        </p:spPr>
        <p:txBody>
          <a:bodyPr vert="horz" lIns="91440" tIns="45720" rIns="91440" bIns="45720" rtlCol="0" anchor="ctr"/>
          <a:lstStyle>
            <a:lvl1pPr algn="r">
              <a:defRPr sz="1600" b="1">
                <a:solidFill>
                  <a:schemeClr val="bg1"/>
                </a:solidFill>
              </a:defRPr>
            </a:lvl1pPr>
          </a:lstStyle>
          <a:p>
            <a:fld id="{9B944BBD-65BF-9F43-AA11-58E141315535}" type="slidenum">
              <a:rPr lang="ja-JP" altLang="en-US" smtClean="0"/>
              <a:pPr/>
              <a:t>‹#›</a:t>
            </a:fld>
            <a:endParaRPr lang="ja-JP" altLang="en-US"/>
          </a:p>
        </p:txBody>
      </p:sp>
    </p:spTree>
    <p:extLst>
      <p:ext uri="{BB962C8B-B14F-4D97-AF65-F5344CB8AC3E}">
        <p14:creationId xmlns:p14="http://schemas.microsoft.com/office/powerpoint/2010/main" val="154893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2018/2/6</a:t>
            </a:r>
            <a:endParaRPr kumimoji="1" lang="ja-JP" altLang="en-US"/>
          </a:p>
        </p:txBody>
      </p:sp>
      <p:sp>
        <p:nvSpPr>
          <p:cNvPr id="6" name="Footer Placeholder 5"/>
          <p:cNvSpPr>
            <a:spLocks noGrp="1"/>
          </p:cNvSpPr>
          <p:nvPr>
            <p:ph type="ftr" sz="quarter" idx="11"/>
          </p:nvPr>
        </p:nvSpPr>
        <p:spPr/>
        <p:txBody>
          <a:bodyPr/>
          <a:lstStyle/>
          <a:p>
            <a:r>
              <a:rPr kumimoji="1" lang="en-US" altLang="ja-JP"/>
              <a:t>H29</a:t>
            </a:r>
            <a:r>
              <a:rPr kumimoji="1" lang="ja-JP" altLang="en-US"/>
              <a:t>年度卒業論文発表会</a:t>
            </a:r>
          </a:p>
        </p:txBody>
      </p:sp>
      <p:sp>
        <p:nvSpPr>
          <p:cNvPr id="7" name="Slide Number Placeholder 6"/>
          <p:cNvSpPr>
            <a:spLocks noGrp="1"/>
          </p:cNvSpPr>
          <p:nvPr>
            <p:ph type="sldNum" sz="quarter" idx="12"/>
          </p:nvPr>
        </p:nvSpPr>
        <p:spPr/>
        <p:txBody>
          <a:bodyPr/>
          <a:lstStyle/>
          <a:p>
            <a:fld id="{9B944BBD-65BF-9F43-AA11-58E141315535}" type="slidenum">
              <a:rPr kumimoji="1" lang="ja-JP" altLang="en-US" smtClean="0"/>
              <a:t>‹#›</a:t>
            </a:fld>
            <a:endParaRPr kumimoji="1" lang="ja-JP" altLang="en-US"/>
          </a:p>
        </p:txBody>
      </p:sp>
    </p:spTree>
    <p:extLst>
      <p:ext uri="{BB962C8B-B14F-4D97-AF65-F5344CB8AC3E}">
        <p14:creationId xmlns:p14="http://schemas.microsoft.com/office/powerpoint/2010/main" val="356872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2018/2/6</a:t>
            </a:r>
            <a:endParaRPr kumimoji="1" lang="ja-JP" altLang="en-US"/>
          </a:p>
        </p:txBody>
      </p:sp>
      <p:sp>
        <p:nvSpPr>
          <p:cNvPr id="5" name="Footer Placeholder 4"/>
          <p:cNvSpPr>
            <a:spLocks noGrp="1"/>
          </p:cNvSpPr>
          <p:nvPr>
            <p:ph type="ftr" sz="quarter" idx="11"/>
          </p:nvPr>
        </p:nvSpPr>
        <p:spPr/>
        <p:txBody>
          <a:bodyPr/>
          <a:lstStyle/>
          <a:p>
            <a:r>
              <a:rPr kumimoji="1" lang="en-US" altLang="ja-JP"/>
              <a:t>H29</a:t>
            </a:r>
            <a:r>
              <a:rPr kumimoji="1" lang="ja-JP" altLang="en-US"/>
              <a:t>年度卒業論文発表会</a:t>
            </a:r>
          </a:p>
        </p:txBody>
      </p:sp>
      <p:sp>
        <p:nvSpPr>
          <p:cNvPr id="6" name="Slide Number Placeholder 5"/>
          <p:cNvSpPr>
            <a:spLocks noGrp="1"/>
          </p:cNvSpPr>
          <p:nvPr>
            <p:ph type="sldNum" sz="quarter" idx="12"/>
          </p:nvPr>
        </p:nvSpPr>
        <p:spPr/>
        <p:txBody>
          <a:bodyPr/>
          <a:lstStyle/>
          <a:p>
            <a:fld id="{9B944BBD-65BF-9F43-AA11-58E141315535}" type="slidenum">
              <a:rPr kumimoji="1" lang="ja-JP" altLang="en-US" smtClean="0"/>
              <a:t>‹#›</a:t>
            </a:fld>
            <a:endParaRPr kumimoji="1" lang="ja-JP" altLang="en-US"/>
          </a:p>
        </p:txBody>
      </p:sp>
    </p:spTree>
    <p:extLst>
      <p:ext uri="{BB962C8B-B14F-4D97-AF65-F5344CB8AC3E}">
        <p14:creationId xmlns:p14="http://schemas.microsoft.com/office/powerpoint/2010/main" val="624054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2018/2/6</a:t>
            </a:r>
            <a:endParaRPr kumimoji="1" lang="ja-JP" altLang="en-US"/>
          </a:p>
        </p:txBody>
      </p:sp>
      <p:sp>
        <p:nvSpPr>
          <p:cNvPr id="5" name="Footer Placeholder 4"/>
          <p:cNvSpPr>
            <a:spLocks noGrp="1"/>
          </p:cNvSpPr>
          <p:nvPr>
            <p:ph type="ftr" sz="quarter" idx="11"/>
          </p:nvPr>
        </p:nvSpPr>
        <p:spPr/>
        <p:txBody>
          <a:bodyPr/>
          <a:lstStyle/>
          <a:p>
            <a:r>
              <a:rPr kumimoji="1" lang="en-US" altLang="ja-JP"/>
              <a:t>H29</a:t>
            </a:r>
            <a:r>
              <a:rPr kumimoji="1" lang="ja-JP" altLang="en-US"/>
              <a:t>年度卒業論文発表会</a:t>
            </a:r>
          </a:p>
        </p:txBody>
      </p:sp>
      <p:sp>
        <p:nvSpPr>
          <p:cNvPr id="6" name="Slide Number Placeholder 5"/>
          <p:cNvSpPr>
            <a:spLocks noGrp="1"/>
          </p:cNvSpPr>
          <p:nvPr>
            <p:ph type="sldNum" sz="quarter" idx="12"/>
          </p:nvPr>
        </p:nvSpPr>
        <p:spPr/>
        <p:txBody>
          <a:bodyPr/>
          <a:lstStyle/>
          <a:p>
            <a:fld id="{9B944BBD-65BF-9F43-AA11-58E141315535}" type="slidenum">
              <a:rPr kumimoji="1" lang="ja-JP" altLang="en-US" smtClean="0"/>
              <a:t>‹#›</a:t>
            </a:fld>
            <a:endParaRPr kumimoji="1" lang="ja-JP" altLang="en-US"/>
          </a:p>
        </p:txBody>
      </p:sp>
    </p:spTree>
    <p:extLst>
      <p:ext uri="{BB962C8B-B14F-4D97-AF65-F5344CB8AC3E}">
        <p14:creationId xmlns:p14="http://schemas.microsoft.com/office/powerpoint/2010/main" val="385808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BAE11-38CD-8B45-A5D6-BA6EBD04B509}"/>
              </a:ext>
            </a:extLst>
          </p:cNvPr>
          <p:cNvSpPr>
            <a:spLocks noGrp="1"/>
          </p:cNvSpPr>
          <p:nvPr>
            <p:ph type="title"/>
          </p:nvPr>
        </p:nvSpPr>
        <p:spPr>
          <a:xfrm>
            <a:off x="432018" y="564486"/>
            <a:ext cx="10773538" cy="588494"/>
          </a:xfrm>
          <a:prstGeom prst="rect">
            <a:avLst/>
          </a:prstGeom>
        </p:spPr>
        <p:txBody>
          <a:bodyPr>
            <a:noAutofit/>
          </a:bodyPr>
          <a:lstStyle>
            <a:lvl1pPr>
              <a:defRPr sz="2400" b="1"/>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21B5F1C7-460A-1441-93AC-C2D6EE6CCC28}"/>
              </a:ext>
            </a:extLst>
          </p:cNvPr>
          <p:cNvSpPr>
            <a:spLocks noGrp="1"/>
          </p:cNvSpPr>
          <p:nvPr>
            <p:ph idx="1"/>
          </p:nvPr>
        </p:nvSpPr>
        <p:spPr>
          <a:xfrm>
            <a:off x="628650" y="1344707"/>
            <a:ext cx="7886700" cy="4832257"/>
          </a:xfrm>
        </p:spPr>
        <p:txBody>
          <a:bodyPr/>
          <a:lstStyle>
            <a:lvl1pPr marL="228600" indent="-228600">
              <a:buFont typeface="Wingdings" pitchFamily="2" charset="2"/>
              <a:buChar char="Ø"/>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正方形/長方形 6">
            <a:extLst>
              <a:ext uri="{FF2B5EF4-FFF2-40B4-BE49-F238E27FC236}">
                <a16:creationId xmlns:a16="http://schemas.microsoft.com/office/drawing/2014/main" id="{3C1A7338-A1D7-024A-9D7A-35558D1AE437}"/>
              </a:ext>
            </a:extLst>
          </p:cNvPr>
          <p:cNvSpPr/>
          <p:nvPr userDrawn="1"/>
        </p:nvSpPr>
        <p:spPr>
          <a:xfrm>
            <a:off x="0" y="6447953"/>
            <a:ext cx="9144000" cy="496857"/>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9" name="日付プレースホルダー 3">
            <a:extLst>
              <a:ext uri="{FF2B5EF4-FFF2-40B4-BE49-F238E27FC236}">
                <a16:creationId xmlns:a16="http://schemas.microsoft.com/office/drawing/2014/main" id="{FB7C4FCD-77EC-7540-92F2-208807320CA2}"/>
              </a:ext>
            </a:extLst>
          </p:cNvPr>
          <p:cNvSpPr>
            <a:spLocks noGrp="1"/>
          </p:cNvSpPr>
          <p:nvPr>
            <p:ph type="dt" sz="half" idx="2"/>
          </p:nvPr>
        </p:nvSpPr>
        <p:spPr>
          <a:xfrm>
            <a:off x="272303" y="6483070"/>
            <a:ext cx="2057400" cy="365125"/>
          </a:xfrm>
          <a:prstGeom prst="rect">
            <a:avLst/>
          </a:prstGeom>
        </p:spPr>
        <p:txBody>
          <a:bodyPr vert="horz" lIns="91440" tIns="45720" rIns="91440" bIns="45720" rtlCol="0" anchor="ctr"/>
          <a:lstStyle>
            <a:lvl1pPr algn="l">
              <a:defRPr sz="1600" b="1">
                <a:solidFill>
                  <a:schemeClr val="bg1"/>
                </a:solidFill>
              </a:defRPr>
            </a:lvl1pPr>
          </a:lstStyle>
          <a:p>
            <a:r>
              <a:rPr lang="en-US" altLang="ja-JP"/>
              <a:t>2018/2/6</a:t>
            </a:r>
            <a:endParaRPr lang="ja-JP" altLang="en-US" dirty="0"/>
          </a:p>
        </p:txBody>
      </p:sp>
      <p:sp>
        <p:nvSpPr>
          <p:cNvPr id="10" name="フッター プレースホルダー 4">
            <a:extLst>
              <a:ext uri="{FF2B5EF4-FFF2-40B4-BE49-F238E27FC236}">
                <a16:creationId xmlns:a16="http://schemas.microsoft.com/office/drawing/2014/main" id="{0FCCC303-8B59-AA49-9D95-E472C5F4A894}"/>
              </a:ext>
            </a:extLst>
          </p:cNvPr>
          <p:cNvSpPr>
            <a:spLocks noGrp="1"/>
          </p:cNvSpPr>
          <p:nvPr>
            <p:ph type="ftr" sz="quarter" idx="3"/>
          </p:nvPr>
        </p:nvSpPr>
        <p:spPr>
          <a:xfrm>
            <a:off x="3028950" y="6483069"/>
            <a:ext cx="3086100" cy="365125"/>
          </a:xfrm>
          <a:prstGeom prst="rect">
            <a:avLst/>
          </a:prstGeom>
        </p:spPr>
        <p:txBody>
          <a:bodyPr vert="horz" lIns="91440" tIns="45720" rIns="91440" bIns="45720" rtlCol="0" anchor="ctr"/>
          <a:lstStyle>
            <a:lvl1pPr algn="ctr">
              <a:defRPr sz="1600" b="1">
                <a:solidFill>
                  <a:schemeClr val="bg1"/>
                </a:solidFill>
              </a:defRPr>
            </a:lvl1pPr>
          </a:lstStyle>
          <a:p>
            <a:r>
              <a:rPr lang="en-US" altLang="ja-JP"/>
              <a:t>H29</a:t>
            </a:r>
            <a:r>
              <a:rPr lang="ja-JP" altLang="en-US"/>
              <a:t>年度卒業論文発表会</a:t>
            </a:r>
            <a:endParaRPr lang="ja-JP" altLang="en-US" dirty="0"/>
          </a:p>
        </p:txBody>
      </p:sp>
      <p:sp>
        <p:nvSpPr>
          <p:cNvPr id="11" name="スライド番号プレースホルダー 5">
            <a:extLst>
              <a:ext uri="{FF2B5EF4-FFF2-40B4-BE49-F238E27FC236}">
                <a16:creationId xmlns:a16="http://schemas.microsoft.com/office/drawing/2014/main" id="{8E8D6EEB-5769-DB4F-947A-6E529CC9162C}"/>
              </a:ext>
            </a:extLst>
          </p:cNvPr>
          <p:cNvSpPr>
            <a:spLocks noGrp="1"/>
          </p:cNvSpPr>
          <p:nvPr>
            <p:ph type="sldNum" sz="quarter" idx="4"/>
          </p:nvPr>
        </p:nvSpPr>
        <p:spPr>
          <a:xfrm>
            <a:off x="6814298" y="6465511"/>
            <a:ext cx="2057400" cy="365125"/>
          </a:xfrm>
          <a:prstGeom prst="rect">
            <a:avLst/>
          </a:prstGeom>
        </p:spPr>
        <p:txBody>
          <a:bodyPr vert="horz" lIns="91440" tIns="45720" rIns="91440" bIns="45720" rtlCol="0" anchor="ctr"/>
          <a:lstStyle>
            <a:lvl1pPr algn="r">
              <a:defRPr sz="1600" b="1">
                <a:solidFill>
                  <a:schemeClr val="bg1"/>
                </a:solidFill>
              </a:defRPr>
            </a:lvl1pPr>
          </a:lstStyle>
          <a:p>
            <a:fld id="{9B944BBD-65BF-9F43-AA11-58E141315535}" type="slidenum">
              <a:rPr lang="ja-JP" altLang="en-US" smtClean="0"/>
              <a:pPr/>
              <a:t>‹#›</a:t>
            </a:fld>
            <a:endParaRPr lang="ja-JP" altLang="en-US"/>
          </a:p>
        </p:txBody>
      </p:sp>
      <p:cxnSp>
        <p:nvCxnSpPr>
          <p:cNvPr id="12" name="直線コネクタ 11">
            <a:extLst>
              <a:ext uri="{FF2B5EF4-FFF2-40B4-BE49-F238E27FC236}">
                <a16:creationId xmlns:a16="http://schemas.microsoft.com/office/drawing/2014/main" id="{F3FD57C8-74B6-6442-96DC-440FE7991143}"/>
              </a:ext>
            </a:extLst>
          </p:cNvPr>
          <p:cNvCxnSpPr>
            <a:cxnSpLocks/>
          </p:cNvCxnSpPr>
          <p:nvPr userDrawn="1"/>
        </p:nvCxnSpPr>
        <p:spPr>
          <a:xfrm>
            <a:off x="554691" y="1035424"/>
            <a:ext cx="8105215" cy="0"/>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プレースホルダー 19">
            <a:extLst>
              <a:ext uri="{FF2B5EF4-FFF2-40B4-BE49-F238E27FC236}">
                <a16:creationId xmlns:a16="http://schemas.microsoft.com/office/drawing/2014/main" id="{86F80E2E-306D-3349-A1C9-ACA955213D7A}"/>
              </a:ext>
            </a:extLst>
          </p:cNvPr>
          <p:cNvSpPr>
            <a:spLocks noGrp="1"/>
          </p:cNvSpPr>
          <p:nvPr>
            <p:ph type="body" sz="quarter" idx="10"/>
          </p:nvPr>
        </p:nvSpPr>
        <p:spPr>
          <a:xfrm>
            <a:off x="554691" y="92911"/>
            <a:ext cx="6777134" cy="401171"/>
          </a:xfrm>
        </p:spPr>
        <p:txBody>
          <a:bodyPr>
            <a:noAutofit/>
          </a:bodyPr>
          <a:lstStyle>
            <a:lvl1pPr marL="0" indent="0">
              <a:buNone/>
              <a:defRPr sz="1800">
                <a:solidFill>
                  <a:schemeClr val="tx1">
                    <a:alpha val="70000"/>
                  </a:schemeClr>
                </a:solidFill>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335909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52115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2018/2/6</a:t>
            </a:r>
            <a:endParaRPr kumimoji="1" lang="ja-JP" altLang="en-US"/>
          </a:p>
        </p:txBody>
      </p:sp>
      <p:sp>
        <p:nvSpPr>
          <p:cNvPr id="5" name="Footer Placeholder 4"/>
          <p:cNvSpPr>
            <a:spLocks noGrp="1"/>
          </p:cNvSpPr>
          <p:nvPr>
            <p:ph type="ftr" sz="quarter" idx="11"/>
          </p:nvPr>
        </p:nvSpPr>
        <p:spPr/>
        <p:txBody>
          <a:bodyPr/>
          <a:lstStyle/>
          <a:p>
            <a:r>
              <a:rPr kumimoji="1" lang="en-US" altLang="ja-JP"/>
              <a:t>H29</a:t>
            </a:r>
            <a:r>
              <a:rPr kumimoji="1" lang="ja-JP" altLang="en-US"/>
              <a:t>年度卒業論文発表会</a:t>
            </a:r>
          </a:p>
        </p:txBody>
      </p:sp>
      <p:sp>
        <p:nvSpPr>
          <p:cNvPr id="6" name="Slide Number Placeholder 5"/>
          <p:cNvSpPr>
            <a:spLocks noGrp="1"/>
          </p:cNvSpPr>
          <p:nvPr>
            <p:ph type="sldNum" sz="quarter" idx="12"/>
          </p:nvPr>
        </p:nvSpPr>
        <p:spPr/>
        <p:txBody>
          <a:bodyPr/>
          <a:lstStyle/>
          <a:p>
            <a:fld id="{9B944BBD-65BF-9F43-AA11-58E141315535}" type="slidenum">
              <a:rPr kumimoji="1" lang="ja-JP" altLang="en-US" smtClean="0"/>
              <a:t>‹#›</a:t>
            </a:fld>
            <a:endParaRPr kumimoji="1" lang="ja-JP" altLang="en-US"/>
          </a:p>
        </p:txBody>
      </p:sp>
    </p:spTree>
    <p:extLst>
      <p:ext uri="{BB962C8B-B14F-4D97-AF65-F5344CB8AC3E}">
        <p14:creationId xmlns:p14="http://schemas.microsoft.com/office/powerpoint/2010/main" val="101736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2018/2/6</a:t>
            </a:r>
            <a:endParaRPr kumimoji="1" lang="ja-JP" altLang="en-US"/>
          </a:p>
        </p:txBody>
      </p:sp>
      <p:sp>
        <p:nvSpPr>
          <p:cNvPr id="6" name="Footer Placeholder 5"/>
          <p:cNvSpPr>
            <a:spLocks noGrp="1"/>
          </p:cNvSpPr>
          <p:nvPr>
            <p:ph type="ftr" sz="quarter" idx="11"/>
          </p:nvPr>
        </p:nvSpPr>
        <p:spPr/>
        <p:txBody>
          <a:bodyPr/>
          <a:lstStyle/>
          <a:p>
            <a:r>
              <a:rPr kumimoji="1" lang="en-US" altLang="ja-JP"/>
              <a:t>H29</a:t>
            </a:r>
            <a:r>
              <a:rPr kumimoji="1" lang="ja-JP" altLang="en-US"/>
              <a:t>年度卒業論文発表会</a:t>
            </a:r>
          </a:p>
        </p:txBody>
      </p:sp>
      <p:sp>
        <p:nvSpPr>
          <p:cNvPr id="7" name="Slide Number Placeholder 6"/>
          <p:cNvSpPr>
            <a:spLocks noGrp="1"/>
          </p:cNvSpPr>
          <p:nvPr>
            <p:ph type="sldNum" sz="quarter" idx="12"/>
          </p:nvPr>
        </p:nvSpPr>
        <p:spPr/>
        <p:txBody>
          <a:bodyPr/>
          <a:lstStyle/>
          <a:p>
            <a:fld id="{9B944BBD-65BF-9F43-AA11-58E141315535}" type="slidenum">
              <a:rPr kumimoji="1" lang="ja-JP" altLang="en-US" smtClean="0"/>
              <a:t>‹#›</a:t>
            </a:fld>
            <a:endParaRPr kumimoji="1" lang="ja-JP" altLang="en-US"/>
          </a:p>
        </p:txBody>
      </p:sp>
    </p:spTree>
    <p:extLst>
      <p:ext uri="{BB962C8B-B14F-4D97-AF65-F5344CB8AC3E}">
        <p14:creationId xmlns:p14="http://schemas.microsoft.com/office/powerpoint/2010/main" val="317196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2018/2/6</a:t>
            </a:r>
            <a:endParaRPr kumimoji="1" lang="ja-JP" altLang="en-US"/>
          </a:p>
        </p:txBody>
      </p:sp>
      <p:sp>
        <p:nvSpPr>
          <p:cNvPr id="8" name="Footer Placeholder 7"/>
          <p:cNvSpPr>
            <a:spLocks noGrp="1"/>
          </p:cNvSpPr>
          <p:nvPr>
            <p:ph type="ftr" sz="quarter" idx="11"/>
          </p:nvPr>
        </p:nvSpPr>
        <p:spPr/>
        <p:txBody>
          <a:bodyPr/>
          <a:lstStyle/>
          <a:p>
            <a:r>
              <a:rPr kumimoji="1" lang="en-US" altLang="ja-JP"/>
              <a:t>H29</a:t>
            </a:r>
            <a:r>
              <a:rPr kumimoji="1" lang="ja-JP" altLang="en-US"/>
              <a:t>年度卒業論文発表会</a:t>
            </a:r>
          </a:p>
        </p:txBody>
      </p:sp>
      <p:sp>
        <p:nvSpPr>
          <p:cNvPr id="9" name="Slide Number Placeholder 8"/>
          <p:cNvSpPr>
            <a:spLocks noGrp="1"/>
          </p:cNvSpPr>
          <p:nvPr>
            <p:ph type="sldNum" sz="quarter" idx="12"/>
          </p:nvPr>
        </p:nvSpPr>
        <p:spPr/>
        <p:txBody>
          <a:bodyPr/>
          <a:lstStyle/>
          <a:p>
            <a:fld id="{9B944BBD-65BF-9F43-AA11-58E141315535}" type="slidenum">
              <a:rPr kumimoji="1" lang="ja-JP" altLang="en-US" smtClean="0"/>
              <a:t>‹#›</a:t>
            </a:fld>
            <a:endParaRPr kumimoji="1" lang="ja-JP" altLang="en-US"/>
          </a:p>
        </p:txBody>
      </p:sp>
    </p:spTree>
    <p:extLst>
      <p:ext uri="{BB962C8B-B14F-4D97-AF65-F5344CB8AC3E}">
        <p14:creationId xmlns:p14="http://schemas.microsoft.com/office/powerpoint/2010/main" val="128212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2018/2/6</a:t>
            </a:r>
            <a:endParaRPr kumimoji="1" lang="ja-JP" altLang="en-US"/>
          </a:p>
        </p:txBody>
      </p:sp>
      <p:sp>
        <p:nvSpPr>
          <p:cNvPr id="4" name="Footer Placeholder 3"/>
          <p:cNvSpPr>
            <a:spLocks noGrp="1"/>
          </p:cNvSpPr>
          <p:nvPr>
            <p:ph type="ftr" sz="quarter" idx="11"/>
          </p:nvPr>
        </p:nvSpPr>
        <p:spPr/>
        <p:txBody>
          <a:bodyPr/>
          <a:lstStyle/>
          <a:p>
            <a:r>
              <a:rPr kumimoji="1" lang="en-US" altLang="ja-JP"/>
              <a:t>H29</a:t>
            </a:r>
            <a:r>
              <a:rPr kumimoji="1" lang="ja-JP" altLang="en-US"/>
              <a:t>年度卒業論文発表会</a:t>
            </a:r>
          </a:p>
        </p:txBody>
      </p:sp>
      <p:sp>
        <p:nvSpPr>
          <p:cNvPr id="5" name="Slide Number Placeholder 4"/>
          <p:cNvSpPr>
            <a:spLocks noGrp="1"/>
          </p:cNvSpPr>
          <p:nvPr>
            <p:ph type="sldNum" sz="quarter" idx="12"/>
          </p:nvPr>
        </p:nvSpPr>
        <p:spPr/>
        <p:txBody>
          <a:bodyPr/>
          <a:lstStyle/>
          <a:p>
            <a:fld id="{9B944BBD-65BF-9F43-AA11-58E141315535}" type="slidenum">
              <a:rPr kumimoji="1" lang="ja-JP" altLang="en-US" smtClean="0"/>
              <a:t>‹#›</a:t>
            </a:fld>
            <a:endParaRPr kumimoji="1" lang="ja-JP" altLang="en-US"/>
          </a:p>
        </p:txBody>
      </p:sp>
    </p:spTree>
    <p:extLst>
      <p:ext uri="{BB962C8B-B14F-4D97-AF65-F5344CB8AC3E}">
        <p14:creationId xmlns:p14="http://schemas.microsoft.com/office/powerpoint/2010/main" val="276849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2018/2/6</a:t>
            </a:r>
            <a:endParaRPr kumimoji="1" lang="ja-JP" altLang="en-US"/>
          </a:p>
        </p:txBody>
      </p:sp>
      <p:sp>
        <p:nvSpPr>
          <p:cNvPr id="3" name="Footer Placeholder 2"/>
          <p:cNvSpPr>
            <a:spLocks noGrp="1"/>
          </p:cNvSpPr>
          <p:nvPr>
            <p:ph type="ftr" sz="quarter" idx="11"/>
          </p:nvPr>
        </p:nvSpPr>
        <p:spPr/>
        <p:txBody>
          <a:bodyPr/>
          <a:lstStyle/>
          <a:p>
            <a:r>
              <a:rPr kumimoji="1" lang="en-US" altLang="ja-JP"/>
              <a:t>H29</a:t>
            </a:r>
            <a:r>
              <a:rPr kumimoji="1" lang="ja-JP" altLang="en-US"/>
              <a:t>年度卒業論文発表会</a:t>
            </a:r>
          </a:p>
        </p:txBody>
      </p:sp>
      <p:sp>
        <p:nvSpPr>
          <p:cNvPr id="4" name="Slide Number Placeholder 3"/>
          <p:cNvSpPr>
            <a:spLocks noGrp="1"/>
          </p:cNvSpPr>
          <p:nvPr>
            <p:ph type="sldNum" sz="quarter" idx="12"/>
          </p:nvPr>
        </p:nvSpPr>
        <p:spPr/>
        <p:txBody>
          <a:bodyPr/>
          <a:lstStyle/>
          <a:p>
            <a:fld id="{9B944BBD-65BF-9F43-AA11-58E141315535}" type="slidenum">
              <a:rPr kumimoji="1" lang="ja-JP" altLang="en-US" smtClean="0"/>
              <a:t>‹#›</a:t>
            </a:fld>
            <a:endParaRPr kumimoji="1" lang="ja-JP" altLang="en-US"/>
          </a:p>
        </p:txBody>
      </p:sp>
    </p:spTree>
    <p:extLst>
      <p:ext uri="{BB962C8B-B14F-4D97-AF65-F5344CB8AC3E}">
        <p14:creationId xmlns:p14="http://schemas.microsoft.com/office/powerpoint/2010/main" val="351789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2018/2/6</a:t>
            </a:r>
            <a:endParaRPr kumimoji="1" lang="ja-JP" altLang="en-US"/>
          </a:p>
        </p:txBody>
      </p:sp>
      <p:sp>
        <p:nvSpPr>
          <p:cNvPr id="6" name="Footer Placeholder 5"/>
          <p:cNvSpPr>
            <a:spLocks noGrp="1"/>
          </p:cNvSpPr>
          <p:nvPr>
            <p:ph type="ftr" sz="quarter" idx="11"/>
          </p:nvPr>
        </p:nvSpPr>
        <p:spPr/>
        <p:txBody>
          <a:bodyPr/>
          <a:lstStyle/>
          <a:p>
            <a:r>
              <a:rPr kumimoji="1" lang="en-US" altLang="ja-JP"/>
              <a:t>H29</a:t>
            </a:r>
            <a:r>
              <a:rPr kumimoji="1" lang="ja-JP" altLang="en-US"/>
              <a:t>年度卒業論文発表会</a:t>
            </a:r>
          </a:p>
        </p:txBody>
      </p:sp>
      <p:sp>
        <p:nvSpPr>
          <p:cNvPr id="7" name="Slide Number Placeholder 6"/>
          <p:cNvSpPr>
            <a:spLocks noGrp="1"/>
          </p:cNvSpPr>
          <p:nvPr>
            <p:ph type="sldNum" sz="quarter" idx="12"/>
          </p:nvPr>
        </p:nvSpPr>
        <p:spPr/>
        <p:txBody>
          <a:bodyPr/>
          <a:lstStyle/>
          <a:p>
            <a:fld id="{9B944BBD-65BF-9F43-AA11-58E141315535}" type="slidenum">
              <a:rPr kumimoji="1" lang="ja-JP" altLang="en-US" smtClean="0"/>
              <a:t>‹#›</a:t>
            </a:fld>
            <a:endParaRPr kumimoji="1" lang="ja-JP" altLang="en-US"/>
          </a:p>
        </p:txBody>
      </p:sp>
    </p:spTree>
    <p:extLst>
      <p:ext uri="{BB962C8B-B14F-4D97-AF65-F5344CB8AC3E}">
        <p14:creationId xmlns:p14="http://schemas.microsoft.com/office/powerpoint/2010/main" val="263221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432837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FF022603-4BB0-E749-87E3-ED4E1B29B348}"/>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A76D06A8-40C7-934B-BAAC-C460AB8EADA8}"/>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1F367790-BFB9-5549-9AC7-262513E13820}"/>
              </a:ext>
            </a:extLst>
          </p:cNvPr>
          <p:cNvSpPr>
            <a:spLocks noGrp="1"/>
          </p:cNvSpPr>
          <p:nvPr>
            <p:ph type="sldNum" sz="quarter" idx="4"/>
          </p:nvPr>
        </p:nvSpPr>
        <p:spPr/>
        <p:txBody>
          <a:bodyPr/>
          <a:lstStyle/>
          <a:p>
            <a:fld id="{9B944BBD-65BF-9F43-AA11-58E141315535}" type="slidenum">
              <a:rPr lang="ja-JP" altLang="en-US" smtClean="0"/>
              <a:pPr/>
              <a:t>1</a:t>
            </a:fld>
            <a:endParaRPr lang="ja-JP" altLang="en-US"/>
          </a:p>
        </p:txBody>
      </p:sp>
      <p:sp>
        <p:nvSpPr>
          <p:cNvPr id="7" name="タイトル 3">
            <a:extLst>
              <a:ext uri="{FF2B5EF4-FFF2-40B4-BE49-F238E27FC236}">
                <a16:creationId xmlns:a16="http://schemas.microsoft.com/office/drawing/2014/main" id="{ABCA7F4C-335A-AF40-B268-52729A04CAEF}"/>
              </a:ext>
            </a:extLst>
          </p:cNvPr>
          <p:cNvSpPr>
            <a:spLocks noGrp="1"/>
          </p:cNvSpPr>
          <p:nvPr>
            <p:ph type="ctrTitle"/>
          </p:nvPr>
        </p:nvSpPr>
        <p:spPr>
          <a:xfrm>
            <a:off x="1070264" y="2108916"/>
            <a:ext cx="7003472" cy="1194647"/>
          </a:xfrm>
        </p:spPr>
        <p:txBody>
          <a:bodyPr>
            <a:noAutofit/>
          </a:bodyPr>
          <a:lstStyle/>
          <a:p>
            <a:r>
              <a:rPr lang="ja-JP" altLang="en-US" sz="2800" dirty="0"/>
              <a:t>ソーシャルメディア上のコミュニティ形成に対して個人の性格が与える影響の研究</a:t>
            </a:r>
          </a:p>
        </p:txBody>
      </p:sp>
      <p:sp>
        <p:nvSpPr>
          <p:cNvPr id="8" name="サブタイトル 4">
            <a:extLst>
              <a:ext uri="{FF2B5EF4-FFF2-40B4-BE49-F238E27FC236}">
                <a16:creationId xmlns:a16="http://schemas.microsoft.com/office/drawing/2014/main" id="{9876F7A4-293F-6042-A8AC-66E95B42E410}"/>
              </a:ext>
            </a:extLst>
          </p:cNvPr>
          <p:cNvSpPr>
            <a:spLocks noGrp="1"/>
          </p:cNvSpPr>
          <p:nvPr>
            <p:ph type="subTitle" idx="1"/>
          </p:nvPr>
        </p:nvSpPr>
        <p:spPr>
          <a:xfrm>
            <a:off x="1143000" y="3829486"/>
            <a:ext cx="6858000" cy="1241822"/>
          </a:xfrm>
        </p:spPr>
        <p:txBody>
          <a:bodyPr>
            <a:normAutofit/>
          </a:bodyPr>
          <a:lstStyle/>
          <a:p>
            <a:r>
              <a:rPr lang="ja-JP" altLang="en-US" sz="1600" dirty="0"/>
              <a:t>指導教員 坂田一郎 教授</a:t>
            </a:r>
            <a:br>
              <a:rPr lang="en-US" altLang="ja-JP" sz="1600" dirty="0"/>
            </a:br>
            <a:endParaRPr lang="en-US" altLang="ja-JP" sz="1600" dirty="0"/>
          </a:p>
          <a:p>
            <a:r>
              <a:rPr lang="ja-JP" altLang="en-US" sz="1600" dirty="0"/>
              <a:t>東京大学 工学部 システム創成学科</a:t>
            </a:r>
            <a:r>
              <a:rPr lang="en-US" altLang="ja-JP" sz="1600" dirty="0"/>
              <a:t>PSI</a:t>
            </a:r>
            <a:r>
              <a:rPr lang="ja-JP" altLang="en-US" sz="1600" dirty="0"/>
              <a:t>コース </a:t>
            </a:r>
            <a:r>
              <a:rPr lang="en-US" altLang="ja-JP" sz="1600" dirty="0"/>
              <a:t>4</a:t>
            </a:r>
            <a:r>
              <a:rPr lang="ja-JP" altLang="en-US" sz="1600" dirty="0"/>
              <a:t>年</a:t>
            </a:r>
            <a:endParaRPr lang="en-US" altLang="ja-JP" sz="1600" dirty="0"/>
          </a:p>
          <a:p>
            <a:r>
              <a:rPr lang="en-US" altLang="ja-JP" sz="1600" dirty="0"/>
              <a:t>160977 </a:t>
            </a:r>
            <a:r>
              <a:rPr lang="ja-JP" altLang="en-US" sz="1600" dirty="0"/>
              <a:t>鈴木凱亜</a:t>
            </a:r>
          </a:p>
        </p:txBody>
      </p:sp>
      <p:sp>
        <p:nvSpPr>
          <p:cNvPr id="9" name="テキスト ボックス 8">
            <a:extLst>
              <a:ext uri="{FF2B5EF4-FFF2-40B4-BE49-F238E27FC236}">
                <a16:creationId xmlns:a16="http://schemas.microsoft.com/office/drawing/2014/main" id="{C9242563-629E-B247-960F-4AB2180801F4}"/>
              </a:ext>
            </a:extLst>
          </p:cNvPr>
          <p:cNvSpPr txBox="1"/>
          <p:nvPr/>
        </p:nvSpPr>
        <p:spPr>
          <a:xfrm>
            <a:off x="3658929" y="1081107"/>
            <a:ext cx="1826141" cy="338554"/>
          </a:xfrm>
          <a:prstGeom prst="rect">
            <a:avLst/>
          </a:prstGeom>
          <a:noFill/>
        </p:spPr>
        <p:txBody>
          <a:bodyPr wrap="none" rtlCol="0">
            <a:spAutoFit/>
          </a:bodyPr>
          <a:lstStyle/>
          <a:p>
            <a:r>
              <a:rPr lang="ja-JP" altLang="en-US" sz="1600" dirty="0"/>
              <a:t>卒業論文最終発表</a:t>
            </a:r>
          </a:p>
        </p:txBody>
      </p:sp>
    </p:spTree>
    <p:extLst>
      <p:ext uri="{BB962C8B-B14F-4D97-AF65-F5344CB8AC3E}">
        <p14:creationId xmlns:p14="http://schemas.microsoft.com/office/powerpoint/2010/main" val="27063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22183-BEB9-774A-B58E-84476F09D577}"/>
              </a:ext>
            </a:extLst>
          </p:cNvPr>
          <p:cNvSpPr>
            <a:spLocks noGrp="1"/>
          </p:cNvSpPr>
          <p:nvPr>
            <p:ph type="title"/>
          </p:nvPr>
        </p:nvSpPr>
        <p:spPr/>
        <p:txBody>
          <a:bodyPr/>
          <a:lstStyle/>
          <a:p>
            <a:r>
              <a:rPr lang="ja-JP" altLang="en-US" dirty="0"/>
              <a:t>提案手法の着想と分析するネットワーク</a:t>
            </a:r>
            <a:endParaRPr kumimoji="1" lang="ja-JP" altLang="en-US" dirty="0"/>
          </a:p>
        </p:txBody>
      </p:sp>
      <p:sp>
        <p:nvSpPr>
          <p:cNvPr id="3" name="コンテンツ プレースホルダー 2">
            <a:extLst>
              <a:ext uri="{FF2B5EF4-FFF2-40B4-BE49-F238E27FC236}">
                <a16:creationId xmlns:a16="http://schemas.microsoft.com/office/drawing/2014/main" id="{236B888E-7A72-6B42-917C-B2260C44A7A3}"/>
              </a:ext>
            </a:extLst>
          </p:cNvPr>
          <p:cNvSpPr>
            <a:spLocks noGrp="1"/>
          </p:cNvSpPr>
          <p:nvPr>
            <p:ph idx="1"/>
          </p:nvPr>
        </p:nvSpPr>
        <p:spPr/>
        <p:txBody>
          <a:bodyPr>
            <a:normAutofit/>
          </a:bodyPr>
          <a:lstStyle/>
          <a:p>
            <a:r>
              <a:rPr kumimoji="1" lang="ja-JP" altLang="en-US" sz="1800" b="1" dirty="0"/>
              <a:t>本研究の着想</a:t>
            </a:r>
            <a:br>
              <a:rPr kumimoji="1" lang="en-US" altLang="ja-JP" sz="1800" dirty="0"/>
            </a:br>
            <a:r>
              <a:rPr kumimoji="1" lang="ja-JP" altLang="en-US" sz="1800" dirty="0"/>
              <a:t>個人の「属性」や「感情・思想」がコミュニティ形成に対し影響がある</a:t>
            </a:r>
            <a:endParaRPr lang="en-US" altLang="ja-JP" sz="1800" dirty="0"/>
          </a:p>
          <a:p>
            <a:endParaRPr lang="en-US" altLang="ja-JP" sz="1800" u="sng" dirty="0"/>
          </a:p>
          <a:p>
            <a:endParaRPr lang="en-US" altLang="ja-JP" sz="1800" u="sng" dirty="0"/>
          </a:p>
          <a:p>
            <a:endParaRPr lang="en-US" altLang="ja-JP" sz="1800" u="sng" dirty="0"/>
          </a:p>
          <a:p>
            <a:endParaRPr lang="en-US" altLang="ja-JP" sz="1800" u="sng" dirty="0"/>
          </a:p>
          <a:p>
            <a:endParaRPr lang="en-US" altLang="ja-JP" sz="1800" u="sng" dirty="0"/>
          </a:p>
          <a:p>
            <a:r>
              <a:rPr lang="ja-JP" altLang="en-US" sz="1800" b="1" dirty="0"/>
              <a:t>コミュニティの定義と取り扱うネットワーク</a:t>
            </a:r>
            <a:br>
              <a:rPr lang="en-US" altLang="ja-JP" sz="1800" b="1" dirty="0"/>
            </a:br>
            <a:r>
              <a:rPr lang="ja-JP" altLang="en-US" sz="1800" dirty="0"/>
              <a:t>本研究では，</a:t>
            </a:r>
            <a:r>
              <a:rPr lang="ja-JP" altLang="en-US" sz="1800" dirty="0">
                <a:solidFill>
                  <a:srgbClr val="FF0000"/>
                </a:solidFill>
              </a:rPr>
              <a:t>その時点で関わり合いが頻繁な集団</a:t>
            </a:r>
            <a:r>
              <a:rPr lang="ja-JP" altLang="en-US" sz="1800" dirty="0"/>
              <a:t>をコミュニティとする</a:t>
            </a:r>
            <a:br>
              <a:rPr lang="en-US" altLang="ja-JP" sz="1800" dirty="0"/>
            </a:br>
            <a:br>
              <a:rPr lang="en-US" altLang="ja-JP" sz="1800" dirty="0"/>
            </a:br>
            <a:r>
              <a:rPr lang="ja-JP" altLang="en-US" sz="1800" dirty="0"/>
              <a:t>このような集団を捉えるには，友人か否かの情報のみでは不十分</a:t>
            </a:r>
            <a:br>
              <a:rPr lang="en-US" altLang="ja-JP" sz="1800" dirty="0"/>
            </a:br>
            <a:br>
              <a:rPr lang="en-US" altLang="ja-JP" sz="1800" dirty="0"/>
            </a:br>
            <a:r>
              <a:rPr lang="ja-JP" altLang="en-US" sz="1800" dirty="0"/>
              <a:t>　　</a:t>
            </a:r>
            <a:r>
              <a:rPr lang="en-US" altLang="ja-JP" sz="1800" dirty="0"/>
              <a:t>SNS</a:t>
            </a:r>
            <a:r>
              <a:rPr lang="ja-JP" altLang="en-US" sz="1800" dirty="0"/>
              <a:t>上の「会話」に着目して，その密度を捉える</a:t>
            </a:r>
            <a:br>
              <a:rPr lang="en-US" altLang="ja-JP" sz="1800" dirty="0"/>
            </a:br>
            <a:r>
              <a:rPr lang="ja-JP" altLang="en-US" sz="1800" dirty="0"/>
              <a:t>　　抽出した上記のようなユーザの会話ネットワークを作成した</a:t>
            </a:r>
            <a:endParaRPr lang="en-US" altLang="ja-JP" sz="1800" dirty="0"/>
          </a:p>
        </p:txBody>
      </p:sp>
      <p:sp>
        <p:nvSpPr>
          <p:cNvPr id="4" name="日付プレースホルダー 3">
            <a:extLst>
              <a:ext uri="{FF2B5EF4-FFF2-40B4-BE49-F238E27FC236}">
                <a16:creationId xmlns:a16="http://schemas.microsoft.com/office/drawing/2014/main" id="{7DB0D2E1-07A7-CB40-97DE-6125CE8FC157}"/>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7058F183-EFB6-7C41-BCF0-8AAD17A53625}"/>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8E6B45DF-C89E-F34D-AE81-3BE18A95AFAD}"/>
              </a:ext>
            </a:extLst>
          </p:cNvPr>
          <p:cNvSpPr>
            <a:spLocks noGrp="1"/>
          </p:cNvSpPr>
          <p:nvPr>
            <p:ph type="sldNum" sz="quarter" idx="4"/>
          </p:nvPr>
        </p:nvSpPr>
        <p:spPr/>
        <p:txBody>
          <a:bodyPr/>
          <a:lstStyle/>
          <a:p>
            <a:fld id="{9B944BBD-65BF-9F43-AA11-58E141315535}" type="slidenum">
              <a:rPr lang="ja-JP" altLang="en-US" smtClean="0"/>
              <a:pPr/>
              <a:t>10</a:t>
            </a:fld>
            <a:endParaRPr lang="ja-JP" altLang="en-US"/>
          </a:p>
        </p:txBody>
      </p:sp>
      <p:sp>
        <p:nvSpPr>
          <p:cNvPr id="7" name="テキスト プレースホルダー 6">
            <a:extLst>
              <a:ext uri="{FF2B5EF4-FFF2-40B4-BE49-F238E27FC236}">
                <a16:creationId xmlns:a16="http://schemas.microsoft.com/office/drawing/2014/main" id="{582E33E6-2D07-AF4D-914A-D780E63103E8}"/>
              </a:ext>
            </a:extLst>
          </p:cNvPr>
          <p:cNvSpPr>
            <a:spLocks noGrp="1"/>
          </p:cNvSpPr>
          <p:nvPr>
            <p:ph type="body" sz="quarter" idx="10"/>
          </p:nvPr>
        </p:nvSpPr>
        <p:spPr/>
        <p:txBody>
          <a:bodyPr/>
          <a:lstStyle/>
          <a:p>
            <a:r>
              <a:rPr lang="en-US" altLang="ja-JP" dirty="0"/>
              <a:t>【</a:t>
            </a:r>
            <a:r>
              <a:rPr lang="ja-JP" altLang="en-US" dirty="0"/>
              <a:t>手法</a:t>
            </a:r>
            <a:r>
              <a:rPr lang="en-US" altLang="ja-JP" dirty="0"/>
              <a:t>】</a:t>
            </a:r>
            <a:r>
              <a:rPr lang="ja-JP" altLang="en-US" dirty="0"/>
              <a:t>研究着想</a:t>
            </a:r>
            <a:endParaRPr kumimoji="1" lang="ja-JP" altLang="en-US" dirty="0"/>
          </a:p>
        </p:txBody>
      </p:sp>
      <p:sp>
        <p:nvSpPr>
          <p:cNvPr id="9" name="正方形/長方形 8">
            <a:extLst>
              <a:ext uri="{FF2B5EF4-FFF2-40B4-BE49-F238E27FC236}">
                <a16:creationId xmlns:a16="http://schemas.microsoft.com/office/drawing/2014/main" id="{63384BD9-64AF-1741-9AA7-62B3A34FF6EC}"/>
              </a:ext>
            </a:extLst>
          </p:cNvPr>
          <p:cNvSpPr/>
          <p:nvPr/>
        </p:nvSpPr>
        <p:spPr>
          <a:xfrm>
            <a:off x="1789983" y="1957516"/>
            <a:ext cx="5641762" cy="376816"/>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dirty="0">
                <a:solidFill>
                  <a:schemeClr val="tx1"/>
                </a:solidFill>
              </a:rPr>
              <a:t>これらの影響を切り離し，性格による影響を捉えたい</a:t>
            </a:r>
          </a:p>
        </p:txBody>
      </p:sp>
      <p:sp>
        <p:nvSpPr>
          <p:cNvPr id="10" name="三角形 9">
            <a:extLst>
              <a:ext uri="{FF2B5EF4-FFF2-40B4-BE49-F238E27FC236}">
                <a16:creationId xmlns:a16="http://schemas.microsoft.com/office/drawing/2014/main" id="{4699BFB2-D0D1-E04E-8A23-EEBDD445984D}"/>
              </a:ext>
            </a:extLst>
          </p:cNvPr>
          <p:cNvSpPr/>
          <p:nvPr/>
        </p:nvSpPr>
        <p:spPr>
          <a:xfrm rot="10800000">
            <a:off x="2905527" y="2509603"/>
            <a:ext cx="3410674" cy="261667"/>
          </a:xfrm>
          <a:prstGeom prst="triangle">
            <a:avLst/>
          </a:prstGeom>
          <a:solidFill>
            <a:schemeClr val="bg1">
              <a:lumMod val="65000"/>
            </a:schemeClr>
          </a:solidFill>
          <a:ln>
            <a:noFill/>
          </a:ln>
        </p:spPr>
        <p:txBody>
          <a:bodyPr wrap="square" rtlCol="0" anchor="ctr">
            <a:spAutoFit/>
          </a:bodyPr>
          <a:lstStyle/>
          <a:p>
            <a:pPr algn="ctr"/>
            <a:endParaRPr kumimoji="1" lang="ja-JP" altLang="en-US">
              <a:latin typeface="Meiryo" charset="-128"/>
              <a:ea typeface="Meiryo" charset="-128"/>
              <a:cs typeface="Meiryo" charset="-128"/>
            </a:endParaRPr>
          </a:p>
        </p:txBody>
      </p:sp>
      <p:sp>
        <p:nvSpPr>
          <p:cNvPr id="11" name="正方形/長方形 10">
            <a:extLst>
              <a:ext uri="{FF2B5EF4-FFF2-40B4-BE49-F238E27FC236}">
                <a16:creationId xmlns:a16="http://schemas.microsoft.com/office/drawing/2014/main" id="{05C6C8CB-8EF8-0046-8282-0A08C5E891D6}"/>
              </a:ext>
            </a:extLst>
          </p:cNvPr>
          <p:cNvSpPr/>
          <p:nvPr/>
        </p:nvSpPr>
        <p:spPr>
          <a:xfrm>
            <a:off x="1789983" y="2946542"/>
            <a:ext cx="5641762" cy="376816"/>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dirty="0">
                <a:solidFill>
                  <a:srgbClr val="FF0000"/>
                </a:solidFill>
              </a:rPr>
              <a:t>共通の興味やモチベーションをもつユーザを抽出する</a:t>
            </a:r>
            <a:endParaRPr lang="en-US" altLang="ja-JP" dirty="0">
              <a:solidFill>
                <a:srgbClr val="FF0000"/>
              </a:solidFill>
            </a:endParaRPr>
          </a:p>
        </p:txBody>
      </p:sp>
      <p:sp>
        <p:nvSpPr>
          <p:cNvPr id="15" name="右矢印 14">
            <a:extLst>
              <a:ext uri="{FF2B5EF4-FFF2-40B4-BE49-F238E27FC236}">
                <a16:creationId xmlns:a16="http://schemas.microsoft.com/office/drawing/2014/main" id="{D68F900B-C577-C44A-BA96-6FE225982BCF}"/>
              </a:ext>
            </a:extLst>
          </p:cNvPr>
          <p:cNvSpPr/>
          <p:nvPr/>
        </p:nvSpPr>
        <p:spPr>
          <a:xfrm>
            <a:off x="789966" y="5157168"/>
            <a:ext cx="511037" cy="344556"/>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lumMod val="75000"/>
                </a:schemeClr>
              </a:solidFill>
            </a:endParaRPr>
          </a:p>
        </p:txBody>
      </p:sp>
    </p:spTree>
    <p:extLst>
      <p:ext uri="{BB962C8B-B14F-4D97-AF65-F5344CB8AC3E}">
        <p14:creationId xmlns:p14="http://schemas.microsoft.com/office/powerpoint/2010/main" val="306513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EDB97-EAD3-FD4C-97D6-B0DD1CF1CB3D}"/>
              </a:ext>
            </a:extLst>
          </p:cNvPr>
          <p:cNvSpPr>
            <a:spLocks noGrp="1"/>
          </p:cNvSpPr>
          <p:nvPr>
            <p:ph type="title"/>
          </p:nvPr>
        </p:nvSpPr>
        <p:spPr/>
        <p:txBody>
          <a:bodyPr/>
          <a:lstStyle/>
          <a:p>
            <a:r>
              <a:rPr kumimoji="1" lang="ja-JP" altLang="en-US" dirty="0"/>
              <a:t>データの取得と会話ネットワークの作成</a:t>
            </a:r>
          </a:p>
        </p:txBody>
      </p:sp>
      <p:sp>
        <p:nvSpPr>
          <p:cNvPr id="3" name="コンテンツ プレースホルダー 2">
            <a:extLst>
              <a:ext uri="{FF2B5EF4-FFF2-40B4-BE49-F238E27FC236}">
                <a16:creationId xmlns:a16="http://schemas.microsoft.com/office/drawing/2014/main" id="{396467AD-C7F0-204C-8A2B-E904E9ACD9D9}"/>
              </a:ext>
            </a:extLst>
          </p:cNvPr>
          <p:cNvSpPr>
            <a:spLocks noGrp="1"/>
          </p:cNvSpPr>
          <p:nvPr>
            <p:ph idx="1"/>
          </p:nvPr>
        </p:nvSpPr>
        <p:spPr/>
        <p:txBody>
          <a:bodyPr>
            <a:normAutofit/>
          </a:bodyPr>
          <a:lstStyle/>
          <a:p>
            <a:r>
              <a:rPr kumimoji="1" lang="ja-JP" altLang="en-US" sz="1800" b="1" dirty="0"/>
              <a:t>興味やモチベーションを統一したユーザの抽出</a:t>
            </a:r>
            <a:br>
              <a:rPr kumimoji="1" lang="en-US" altLang="ja-JP" sz="1800" b="1" dirty="0"/>
            </a:br>
            <a:r>
              <a:rPr kumimoji="1" lang="ja-JP" altLang="en-US" sz="1800" dirty="0"/>
              <a:t>本研究では，</a:t>
            </a:r>
            <a:r>
              <a:rPr kumimoji="1" lang="en-US" altLang="ja-JP" sz="1800" dirty="0"/>
              <a:t>Twitter</a:t>
            </a:r>
            <a:r>
              <a:rPr kumimoji="1" lang="ja-JP" altLang="en-US" sz="1800" dirty="0"/>
              <a:t>の</a:t>
            </a:r>
            <a:r>
              <a:rPr kumimoji="1" lang="ja-JP" altLang="en-US" sz="1800" dirty="0">
                <a:solidFill>
                  <a:srgbClr val="FF0000"/>
                </a:solidFill>
              </a:rPr>
              <a:t>ハッシュタグ</a:t>
            </a:r>
            <a:r>
              <a:rPr kumimoji="1" lang="ja-JP" altLang="en-US" sz="1800" dirty="0"/>
              <a:t>検索機能を用いた</a:t>
            </a:r>
            <a:br>
              <a:rPr kumimoji="1" lang="en-US" altLang="ja-JP" sz="1800" dirty="0"/>
            </a:br>
            <a:br>
              <a:rPr kumimoji="1" lang="en-US" altLang="ja-JP" sz="1800" dirty="0"/>
            </a:br>
            <a:r>
              <a:rPr kumimoji="1" lang="ja-JP" altLang="en-US" sz="1800" dirty="0"/>
              <a:t>適切なハッシュタグのキーワード検索により，</a:t>
            </a:r>
            <a:br>
              <a:rPr kumimoji="1" lang="en-US" altLang="ja-JP" sz="1800" dirty="0"/>
            </a:br>
            <a:br>
              <a:rPr kumimoji="1" lang="en-US" altLang="ja-JP" sz="1800" dirty="0"/>
            </a:br>
            <a:r>
              <a:rPr lang="ja-JP" altLang="en-US" sz="1800" dirty="0"/>
              <a:t>・共通のモチベーションで参加している</a:t>
            </a:r>
            <a:br>
              <a:rPr lang="en-US" altLang="ja-JP" sz="1800" dirty="0"/>
            </a:br>
            <a:r>
              <a:rPr lang="ja-JP" altLang="en-US" sz="1800" dirty="0"/>
              <a:t>・ユーザ同士が十分に会話（</a:t>
            </a:r>
            <a:r>
              <a:rPr lang="en-US" altLang="ja-JP" sz="1800" dirty="0"/>
              <a:t>reply</a:t>
            </a:r>
            <a:r>
              <a:rPr lang="ja-JP" altLang="en-US" sz="1800" dirty="0"/>
              <a:t>）を通してつながっている</a:t>
            </a:r>
            <a:br>
              <a:rPr lang="en-US" altLang="ja-JP" sz="1800" dirty="0"/>
            </a:br>
            <a:br>
              <a:rPr lang="en-US" altLang="ja-JP" sz="1800" dirty="0"/>
            </a:br>
            <a:r>
              <a:rPr lang="ja-JP" altLang="en-US" sz="1800" dirty="0"/>
              <a:t>上記を満たしたネットワークが取得できる</a:t>
            </a:r>
            <a:br>
              <a:rPr lang="en-US" altLang="ja-JP" sz="1800" dirty="0"/>
            </a:br>
            <a:endParaRPr lang="en-US" altLang="ja-JP" sz="1800" dirty="0"/>
          </a:p>
          <a:p>
            <a:r>
              <a:rPr lang="ja-JP" altLang="en-US" sz="1800" dirty="0"/>
              <a:t>分析のため</a:t>
            </a:r>
            <a:r>
              <a:rPr lang="en-US" altLang="ja-JP" sz="1800" dirty="0"/>
              <a:t>4</a:t>
            </a:r>
            <a:r>
              <a:rPr lang="ja-JP" altLang="en-US" sz="1800" dirty="0"/>
              <a:t>つのネットワークを作成した</a:t>
            </a:r>
            <a:endParaRPr kumimoji="1" lang="en-US" altLang="ja-JP" sz="1800" dirty="0"/>
          </a:p>
        </p:txBody>
      </p:sp>
      <p:sp>
        <p:nvSpPr>
          <p:cNvPr id="4" name="日付プレースホルダー 3">
            <a:extLst>
              <a:ext uri="{FF2B5EF4-FFF2-40B4-BE49-F238E27FC236}">
                <a16:creationId xmlns:a16="http://schemas.microsoft.com/office/drawing/2014/main" id="{869FC17E-C1CA-3849-9CAA-BFE614F9F3B8}"/>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E8605ACF-FC9F-8743-AD4E-0D9AE517D95D}"/>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A63A7FB6-D19F-E540-899C-3F0851A77D9A}"/>
              </a:ext>
            </a:extLst>
          </p:cNvPr>
          <p:cNvSpPr>
            <a:spLocks noGrp="1"/>
          </p:cNvSpPr>
          <p:nvPr>
            <p:ph type="sldNum" sz="quarter" idx="4"/>
          </p:nvPr>
        </p:nvSpPr>
        <p:spPr/>
        <p:txBody>
          <a:bodyPr/>
          <a:lstStyle/>
          <a:p>
            <a:fld id="{9B944BBD-65BF-9F43-AA11-58E141315535}" type="slidenum">
              <a:rPr lang="ja-JP" altLang="en-US" smtClean="0"/>
              <a:pPr/>
              <a:t>11</a:t>
            </a:fld>
            <a:endParaRPr lang="ja-JP" altLang="en-US"/>
          </a:p>
        </p:txBody>
      </p:sp>
      <p:sp>
        <p:nvSpPr>
          <p:cNvPr id="7" name="テキスト プレースホルダー 6">
            <a:extLst>
              <a:ext uri="{FF2B5EF4-FFF2-40B4-BE49-F238E27FC236}">
                <a16:creationId xmlns:a16="http://schemas.microsoft.com/office/drawing/2014/main" id="{09B779E2-6E24-E249-8F86-35123D4FCAB9}"/>
              </a:ext>
            </a:extLst>
          </p:cNvPr>
          <p:cNvSpPr>
            <a:spLocks noGrp="1"/>
          </p:cNvSpPr>
          <p:nvPr>
            <p:ph type="body" sz="quarter" idx="10"/>
          </p:nvPr>
        </p:nvSpPr>
        <p:spPr/>
        <p:txBody>
          <a:bodyPr/>
          <a:lstStyle/>
          <a:p>
            <a:r>
              <a:rPr kumimoji="1" lang="en-US" altLang="ja-JP" dirty="0"/>
              <a:t>【</a:t>
            </a:r>
            <a:r>
              <a:rPr kumimoji="1" lang="ja-JP" altLang="en-US" dirty="0"/>
              <a:t>手法</a:t>
            </a:r>
            <a:r>
              <a:rPr kumimoji="1" lang="en-US" altLang="ja-JP" dirty="0"/>
              <a:t>】</a:t>
            </a:r>
            <a:r>
              <a:rPr kumimoji="1" lang="ja-JP" altLang="en-US" dirty="0"/>
              <a:t>使用するデータ</a:t>
            </a:r>
          </a:p>
        </p:txBody>
      </p:sp>
      <p:graphicFrame>
        <p:nvGraphicFramePr>
          <p:cNvPr id="8" name="表 7">
            <a:extLst>
              <a:ext uri="{FF2B5EF4-FFF2-40B4-BE49-F238E27FC236}">
                <a16:creationId xmlns:a16="http://schemas.microsoft.com/office/drawing/2014/main" id="{F280F114-8EFD-364E-A8CA-4DB6452B4E77}"/>
              </a:ext>
            </a:extLst>
          </p:cNvPr>
          <p:cNvGraphicFramePr>
            <a:graphicFrameLocks noGrp="1"/>
          </p:cNvGraphicFramePr>
          <p:nvPr>
            <p:extLst>
              <p:ext uri="{D42A27DB-BD31-4B8C-83A1-F6EECF244321}">
                <p14:modId xmlns:p14="http://schemas.microsoft.com/office/powerpoint/2010/main" val="2800802507"/>
              </p:ext>
            </p:extLst>
          </p:nvPr>
        </p:nvGraphicFramePr>
        <p:xfrm>
          <a:off x="949734" y="4789488"/>
          <a:ext cx="4391453" cy="1282700"/>
        </p:xfrm>
        <a:graphic>
          <a:graphicData uri="http://schemas.openxmlformats.org/drawingml/2006/table">
            <a:tbl>
              <a:tblPr>
                <a:tableStyleId>{5C22544A-7EE6-4342-B048-85BDC9FD1C3A}</a:tableStyleId>
              </a:tblPr>
              <a:tblGrid>
                <a:gridCol w="1194251">
                  <a:extLst>
                    <a:ext uri="{9D8B030D-6E8A-4147-A177-3AD203B41FA5}">
                      <a16:colId xmlns:a16="http://schemas.microsoft.com/office/drawing/2014/main" val="2201647375"/>
                    </a:ext>
                  </a:extLst>
                </a:gridCol>
                <a:gridCol w="2375951">
                  <a:extLst>
                    <a:ext uri="{9D8B030D-6E8A-4147-A177-3AD203B41FA5}">
                      <a16:colId xmlns:a16="http://schemas.microsoft.com/office/drawing/2014/main" val="2340320907"/>
                    </a:ext>
                  </a:extLst>
                </a:gridCol>
                <a:gridCol w="821251">
                  <a:extLst>
                    <a:ext uri="{9D8B030D-6E8A-4147-A177-3AD203B41FA5}">
                      <a16:colId xmlns:a16="http://schemas.microsoft.com/office/drawing/2014/main" val="3065925216"/>
                    </a:ext>
                  </a:extLst>
                </a:gridCol>
              </a:tblGrid>
              <a:tr h="266700">
                <a:tc>
                  <a:txBody>
                    <a:bodyPr/>
                    <a:lstStyle/>
                    <a:p>
                      <a:pPr algn="l" fontAlgn="ctr"/>
                      <a:r>
                        <a:rPr lang="ja-JP" altLang="en-US" sz="1200" u="none" strike="noStrike" dirty="0">
                          <a:effectLst/>
                        </a:rPr>
                        <a:t>　トピック</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rPr>
                        <a:t>主なハッシュタグ（キーワード）</a:t>
                      </a:r>
                    </a:p>
                  </a:txBody>
                  <a:tcPr marL="9525" marR="9525" marT="9525" marB="0" anchor="ctr"/>
                </a:tc>
                <a:tc>
                  <a:txBody>
                    <a:bodyPr/>
                    <a:lstStyle/>
                    <a:p>
                      <a:pPr algn="ctr" fontAlgn="ctr"/>
                      <a:r>
                        <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rPr>
                        <a:t>ユーザ数</a:t>
                      </a:r>
                    </a:p>
                  </a:txBody>
                  <a:tcPr marL="9525" marR="9525" marT="9525" marB="0" anchor="ctr"/>
                </a:tc>
                <a:extLst>
                  <a:ext uri="{0D108BD9-81ED-4DB2-BD59-A6C34878D82A}">
                    <a16:rowId xmlns:a16="http://schemas.microsoft.com/office/drawing/2014/main" val="2756683181"/>
                  </a:ext>
                </a:extLst>
              </a:tr>
              <a:tr h="254000">
                <a:tc>
                  <a:txBody>
                    <a:bodyPr/>
                    <a:lstStyle/>
                    <a:p>
                      <a:pPr algn="l" fontAlgn="ct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ファッション</a:t>
                      </a:r>
                    </a:p>
                  </a:txBody>
                  <a:tcPr marL="9525" marR="9525" marT="9525" marB="0"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1" lang="en-US" altLang="ja-JP" sz="1200" kern="1200" dirty="0">
                          <a:solidFill>
                            <a:schemeClr val="dk1"/>
                          </a:solidFill>
                          <a:effectLst/>
                          <a:latin typeface="+mn-lt"/>
                          <a:ea typeface="+mn-ea"/>
                          <a:cs typeface="+mn-cs"/>
                        </a:rPr>
                        <a:t>#</a:t>
                      </a:r>
                      <a:r>
                        <a:rPr kumimoji="1" lang="ja-JP" altLang="en-US" sz="1200" kern="1200" dirty="0">
                          <a:solidFill>
                            <a:schemeClr val="dk1"/>
                          </a:solidFill>
                          <a:effectLst/>
                          <a:latin typeface="+mn-lt"/>
                          <a:ea typeface="+mn-ea"/>
                          <a:cs typeface="+mn-cs"/>
                        </a:rPr>
                        <a:t>おしゃれさんと繋がりたい</a:t>
                      </a:r>
                      <a:endParaRPr lang="ja-JP" altLang="en-US" sz="1000" dirty="0"/>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923</a:t>
                      </a:r>
                    </a:p>
                  </a:txBody>
                  <a:tcPr marL="9525" marR="9525" marT="9525" marB="0" anchor="ctr"/>
                </a:tc>
                <a:extLst>
                  <a:ext uri="{0D108BD9-81ED-4DB2-BD59-A6C34878D82A}">
                    <a16:rowId xmlns:a16="http://schemas.microsoft.com/office/drawing/2014/main" val="1814872206"/>
                  </a:ext>
                </a:extLst>
              </a:tr>
              <a:tr h="254000">
                <a:tc>
                  <a:txBody>
                    <a:bodyPr/>
                    <a:lstStyle/>
                    <a:p>
                      <a:pPr algn="l" fontAlgn="ctr"/>
                      <a:r>
                        <a:rPr lang="ja-JP" altLang="en-US" sz="1200" b="0" i="0" u="none" strike="noStrike" dirty="0">
                          <a:solidFill>
                            <a:schemeClr val="tx1"/>
                          </a:solidFill>
                          <a:effectLst/>
                          <a:latin typeface="Yu Gothic" panose="020B0400000000000000" pitchFamily="34" charset="-128"/>
                          <a:ea typeface="Yu Gothic" panose="020B0400000000000000" pitchFamily="34" charset="-128"/>
                        </a:rPr>
                        <a:t>映画</a:t>
                      </a:r>
                    </a:p>
                  </a:txBody>
                  <a:tcPr marL="9525" marR="9525" marT="9525" marB="0" anchor="ctr"/>
                </a:tc>
                <a:tc>
                  <a:txBody>
                    <a:bodyPr/>
                    <a:lstStyle/>
                    <a:p>
                      <a:pPr algn="r"/>
                      <a:r>
                        <a:rPr kumimoji="1" lang="en-US" altLang="ja-JP" sz="1200" kern="1200" dirty="0">
                          <a:solidFill>
                            <a:schemeClr val="dk1"/>
                          </a:solidFill>
                          <a:effectLst/>
                          <a:latin typeface="+mn-lt"/>
                          <a:ea typeface="+mn-ea"/>
                          <a:cs typeface="+mn-cs"/>
                        </a:rPr>
                        <a:t>#</a:t>
                      </a:r>
                      <a:r>
                        <a:rPr kumimoji="1" lang="ja-JP" altLang="en-US" sz="1200" kern="1200" dirty="0">
                          <a:solidFill>
                            <a:schemeClr val="dk1"/>
                          </a:solidFill>
                          <a:effectLst/>
                          <a:latin typeface="+mn-lt"/>
                          <a:ea typeface="+mn-ea"/>
                          <a:cs typeface="+mn-cs"/>
                        </a:rPr>
                        <a:t>映画好きと繋がりたい</a:t>
                      </a:r>
                      <a:endParaRPr lang="ja-JP" altLang="en-US" sz="1000" dirty="0"/>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490</a:t>
                      </a:r>
                    </a:p>
                  </a:txBody>
                  <a:tcPr marL="9525" marR="9525" marT="9525" marB="0" anchor="ctr"/>
                </a:tc>
                <a:extLst>
                  <a:ext uri="{0D108BD9-81ED-4DB2-BD59-A6C34878D82A}">
                    <a16:rowId xmlns:a16="http://schemas.microsoft.com/office/drawing/2014/main" val="3104044326"/>
                  </a:ext>
                </a:extLst>
              </a:tr>
              <a:tr h="254000">
                <a:tc>
                  <a:txBody>
                    <a:bodyPr/>
                    <a:lstStyle/>
                    <a:p>
                      <a:pPr algn="l" fontAlgn="ctr"/>
                      <a:r>
                        <a:rPr lang="ja-JP" altLang="en-US" sz="1200" u="none" strike="noStrike" dirty="0">
                          <a:solidFill>
                            <a:schemeClr val="tx1"/>
                          </a:solidFill>
                          <a:effectLst/>
                          <a:latin typeface="Yu Gothic" panose="020B0400000000000000" pitchFamily="34" charset="-128"/>
                          <a:ea typeface="Yu Gothic" panose="020B0400000000000000" pitchFamily="34" charset="-128"/>
                        </a:rPr>
                        <a:t>イラスト</a:t>
                      </a:r>
                      <a:endParaRPr lang="ja-JP" altLang="en-US" sz="1200" b="0" i="0" u="none" strike="noStrike" dirty="0">
                        <a:solidFill>
                          <a:schemeClr val="tx1"/>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r"/>
                      <a:r>
                        <a:rPr kumimoji="1" lang="en-US" altLang="ja-JP" sz="1200" kern="1200" dirty="0">
                          <a:solidFill>
                            <a:schemeClr val="dk1"/>
                          </a:solidFill>
                          <a:effectLst/>
                          <a:latin typeface="+mn-lt"/>
                          <a:ea typeface="+mn-ea"/>
                          <a:cs typeface="+mn-cs"/>
                        </a:rPr>
                        <a:t>#</a:t>
                      </a:r>
                      <a:r>
                        <a:rPr kumimoji="1" lang="ja-JP" altLang="en-US" sz="1200" kern="1200" dirty="0">
                          <a:solidFill>
                            <a:schemeClr val="dk1"/>
                          </a:solidFill>
                          <a:effectLst/>
                          <a:latin typeface="+mn-lt"/>
                          <a:ea typeface="+mn-ea"/>
                          <a:cs typeface="+mn-cs"/>
                        </a:rPr>
                        <a:t>絵師さんと繋がりたい</a:t>
                      </a:r>
                      <a:endParaRPr lang="ja-JP" altLang="en-US" sz="1000" dirty="0"/>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947</a:t>
                      </a:r>
                    </a:p>
                  </a:txBody>
                  <a:tcPr marL="9525" marR="9525" marT="9525" marB="0" anchor="ctr"/>
                </a:tc>
                <a:extLst>
                  <a:ext uri="{0D108BD9-81ED-4DB2-BD59-A6C34878D82A}">
                    <a16:rowId xmlns:a16="http://schemas.microsoft.com/office/drawing/2014/main" val="3440599896"/>
                  </a:ext>
                </a:extLst>
              </a:tr>
              <a:tr h="254000">
                <a:tc>
                  <a:txBody>
                    <a:bodyPr/>
                    <a:lstStyle/>
                    <a:p>
                      <a:pPr algn="l" fontAlgn="ct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他者依存</a:t>
                      </a:r>
                    </a:p>
                  </a:txBody>
                  <a:tcPr marL="9525" marR="9525" marT="9525" marB="0"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1" lang="en-US" altLang="ja-JP" sz="1200" kern="1200" dirty="0">
                          <a:solidFill>
                            <a:schemeClr val="dk1"/>
                          </a:solidFill>
                          <a:effectLst/>
                          <a:latin typeface="+mn-lt"/>
                          <a:ea typeface="+mn-ea"/>
                          <a:cs typeface="+mn-cs"/>
                        </a:rPr>
                        <a:t>#</a:t>
                      </a:r>
                      <a:r>
                        <a:rPr kumimoji="1" lang="ja-JP" altLang="en-US" sz="1200" kern="1200" dirty="0">
                          <a:solidFill>
                            <a:schemeClr val="dk1"/>
                          </a:solidFill>
                          <a:effectLst/>
                          <a:latin typeface="+mn-lt"/>
                          <a:ea typeface="+mn-ea"/>
                          <a:cs typeface="+mn-cs"/>
                        </a:rPr>
                        <a:t>メンヘラさんと繋がりたい</a:t>
                      </a:r>
                      <a:endParaRPr lang="ja-JP" altLang="en-US" sz="1000" dirty="0"/>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916</a:t>
                      </a:r>
                    </a:p>
                  </a:txBody>
                  <a:tcPr marL="9525" marR="9525" marT="9525" marB="0" anchor="ctr"/>
                </a:tc>
                <a:extLst>
                  <a:ext uri="{0D108BD9-81ED-4DB2-BD59-A6C34878D82A}">
                    <a16:rowId xmlns:a16="http://schemas.microsoft.com/office/drawing/2014/main" val="2087403982"/>
                  </a:ext>
                </a:extLst>
              </a:tr>
            </a:tbl>
          </a:graphicData>
        </a:graphic>
      </p:graphicFrame>
      <p:grpSp>
        <p:nvGrpSpPr>
          <p:cNvPr id="11" name="グループ化 10">
            <a:extLst>
              <a:ext uri="{FF2B5EF4-FFF2-40B4-BE49-F238E27FC236}">
                <a16:creationId xmlns:a16="http://schemas.microsoft.com/office/drawing/2014/main" id="{33B9A114-CAEC-1946-9FD7-F76A5D87A252}"/>
              </a:ext>
            </a:extLst>
          </p:cNvPr>
          <p:cNvGrpSpPr/>
          <p:nvPr/>
        </p:nvGrpSpPr>
        <p:grpSpPr>
          <a:xfrm>
            <a:off x="5603918" y="3076213"/>
            <a:ext cx="2648701" cy="2995975"/>
            <a:chOff x="3238500" y="196850"/>
            <a:chExt cx="5715000" cy="6464300"/>
          </a:xfrm>
        </p:grpSpPr>
        <p:pic>
          <p:nvPicPr>
            <p:cNvPr id="12" name="図 11">
              <a:extLst>
                <a:ext uri="{FF2B5EF4-FFF2-40B4-BE49-F238E27FC236}">
                  <a16:creationId xmlns:a16="http://schemas.microsoft.com/office/drawing/2014/main" id="{3AD2782E-1ABB-8D47-B9F0-FD66B971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0" y="196850"/>
              <a:ext cx="5715000" cy="6464300"/>
            </a:xfrm>
            <a:prstGeom prst="rect">
              <a:avLst/>
            </a:prstGeom>
          </p:spPr>
        </p:pic>
        <p:sp>
          <p:nvSpPr>
            <p:cNvPr id="13" name="正方形/長方形 12">
              <a:extLst>
                <a:ext uri="{FF2B5EF4-FFF2-40B4-BE49-F238E27FC236}">
                  <a16:creationId xmlns:a16="http://schemas.microsoft.com/office/drawing/2014/main" id="{983859AA-E38E-0B4E-AA37-4B5C8BD3D21C}"/>
                </a:ext>
              </a:extLst>
            </p:cNvPr>
            <p:cNvSpPr/>
            <p:nvPr/>
          </p:nvSpPr>
          <p:spPr>
            <a:xfrm>
              <a:off x="3657599" y="510362"/>
              <a:ext cx="5124893" cy="6150788"/>
            </a:xfrm>
            <a:prstGeom prst="rect">
              <a:avLst/>
            </a:prstGeom>
            <a:solidFill>
              <a:schemeClr val="accent1">
                <a:alpha val="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55D313F3-0216-0444-9464-A46D4056031B}"/>
              </a:ext>
            </a:extLst>
          </p:cNvPr>
          <p:cNvSpPr txBox="1"/>
          <p:nvPr/>
        </p:nvSpPr>
        <p:spPr>
          <a:xfrm>
            <a:off x="1167995" y="4500941"/>
            <a:ext cx="3954929" cy="307777"/>
          </a:xfrm>
          <a:prstGeom prst="rect">
            <a:avLst/>
          </a:prstGeom>
          <a:noFill/>
        </p:spPr>
        <p:txBody>
          <a:bodyPr wrap="none" rtlCol="0">
            <a:spAutoFit/>
          </a:bodyPr>
          <a:lstStyle/>
          <a:p>
            <a:r>
              <a:rPr lang="ja-JP" altLang="en-US" sz="1400" b="1" dirty="0"/>
              <a:t>本研究で分析するネットワークと抽出ユーザ数</a:t>
            </a:r>
            <a:endParaRPr kumimoji="1" lang="ja-JP" altLang="en-US" sz="1400" b="1" dirty="0"/>
          </a:p>
        </p:txBody>
      </p:sp>
      <p:sp>
        <p:nvSpPr>
          <p:cNvPr id="15" name="テキスト ボックス 14">
            <a:extLst>
              <a:ext uri="{FF2B5EF4-FFF2-40B4-BE49-F238E27FC236}">
                <a16:creationId xmlns:a16="http://schemas.microsoft.com/office/drawing/2014/main" id="{F15756B2-993B-974D-8EBA-610DC5CD75D5}"/>
              </a:ext>
            </a:extLst>
          </p:cNvPr>
          <p:cNvSpPr txBox="1"/>
          <p:nvPr/>
        </p:nvSpPr>
        <p:spPr>
          <a:xfrm>
            <a:off x="5758717" y="6152043"/>
            <a:ext cx="2339102" cy="307777"/>
          </a:xfrm>
          <a:prstGeom prst="rect">
            <a:avLst/>
          </a:prstGeom>
          <a:noFill/>
        </p:spPr>
        <p:txBody>
          <a:bodyPr wrap="none" rtlCol="0">
            <a:spAutoFit/>
          </a:bodyPr>
          <a:lstStyle/>
          <a:p>
            <a:r>
              <a:rPr lang="ja-JP" altLang="en-US" sz="1400" b="1" dirty="0"/>
              <a:t>構築するネットワークの例</a:t>
            </a:r>
            <a:endParaRPr kumimoji="1" lang="ja-JP" altLang="en-US" sz="1400" b="1" dirty="0"/>
          </a:p>
        </p:txBody>
      </p:sp>
    </p:spTree>
    <p:extLst>
      <p:ext uri="{BB962C8B-B14F-4D97-AF65-F5344CB8AC3E}">
        <p14:creationId xmlns:p14="http://schemas.microsoft.com/office/powerpoint/2010/main" val="235334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63F4C6-DACB-E140-ADDD-07841302798E}"/>
              </a:ext>
            </a:extLst>
          </p:cNvPr>
          <p:cNvSpPr>
            <a:spLocks noGrp="1"/>
          </p:cNvSpPr>
          <p:nvPr>
            <p:ph type="title"/>
          </p:nvPr>
        </p:nvSpPr>
        <p:spPr/>
        <p:txBody>
          <a:bodyPr/>
          <a:lstStyle/>
          <a:p>
            <a:r>
              <a:rPr kumimoji="1" lang="ja-JP" altLang="en-US" dirty="0"/>
              <a:t>分析に使用するコミュニティの抽出</a:t>
            </a:r>
          </a:p>
        </p:txBody>
      </p:sp>
      <p:sp>
        <p:nvSpPr>
          <p:cNvPr id="3" name="コンテンツ プレースホルダー 2">
            <a:extLst>
              <a:ext uri="{FF2B5EF4-FFF2-40B4-BE49-F238E27FC236}">
                <a16:creationId xmlns:a16="http://schemas.microsoft.com/office/drawing/2014/main" id="{79E9C201-2994-5C4B-9CF6-07D069E1112C}"/>
              </a:ext>
            </a:extLst>
          </p:cNvPr>
          <p:cNvSpPr>
            <a:spLocks noGrp="1"/>
          </p:cNvSpPr>
          <p:nvPr>
            <p:ph idx="1"/>
          </p:nvPr>
        </p:nvSpPr>
        <p:spPr/>
        <p:txBody>
          <a:bodyPr>
            <a:normAutofit/>
          </a:bodyPr>
          <a:lstStyle/>
          <a:p>
            <a:pPr marL="0" indent="0">
              <a:buNone/>
            </a:pPr>
            <a:endParaRPr lang="en-US" altLang="ja-JP" sz="1800" dirty="0"/>
          </a:p>
          <a:p>
            <a:pPr marL="0" indent="0">
              <a:buNone/>
            </a:pPr>
            <a:endParaRPr lang="en-US" altLang="ja-JP" sz="1800" dirty="0"/>
          </a:p>
          <a:p>
            <a:pPr marL="0" indent="0">
              <a:buNone/>
            </a:pPr>
            <a:endParaRPr lang="en-US" altLang="ja-JP" sz="1800" dirty="0"/>
          </a:p>
          <a:p>
            <a:pPr marL="0" indent="0">
              <a:buNone/>
            </a:pPr>
            <a:endParaRPr lang="en-US" altLang="ja-JP" sz="1800" dirty="0"/>
          </a:p>
          <a:p>
            <a:pPr marL="0" indent="0">
              <a:buNone/>
            </a:pPr>
            <a:r>
              <a:rPr lang="ja-JP" altLang="en-US" sz="1800" dirty="0"/>
              <a:t>どのネットワークも十分数の連結部分を持ち，有意義な分析が可能</a:t>
            </a:r>
            <a:br>
              <a:rPr lang="en-US" altLang="ja-JP" sz="1800" dirty="0"/>
            </a:br>
            <a:r>
              <a:rPr lang="en-US" altLang="ja-JP" sz="1800" dirty="0"/>
              <a:t>	</a:t>
            </a:r>
            <a:r>
              <a:rPr lang="ja-JP" altLang="en-US" sz="1800" dirty="0"/>
              <a:t>４つのネットワークについて共通して言える仕組みを考察</a:t>
            </a:r>
            <a:endParaRPr lang="en-US" altLang="ja-JP" sz="1800" dirty="0"/>
          </a:p>
          <a:p>
            <a:r>
              <a:rPr lang="ja-JP" altLang="en-US" sz="1800" b="1" dirty="0"/>
              <a:t>ネットワークの分轄</a:t>
            </a:r>
            <a:br>
              <a:rPr lang="en-US" altLang="ja-JP" sz="1800" dirty="0"/>
            </a:br>
            <a:r>
              <a:rPr lang="ja-JP" altLang="en-US" sz="1800" dirty="0"/>
              <a:t>以下の理由で，</a:t>
            </a:r>
            <a:r>
              <a:rPr lang="en-US" altLang="ja-JP" sz="1800" dirty="0"/>
              <a:t>Louvain</a:t>
            </a:r>
            <a:r>
              <a:rPr lang="ja-JP" altLang="en-US" sz="1800" dirty="0"/>
              <a:t>法</a:t>
            </a:r>
            <a:r>
              <a:rPr lang="en-US" altLang="ja-JP" sz="1800" dirty="0"/>
              <a:t>[3]</a:t>
            </a:r>
            <a:r>
              <a:rPr lang="ja-JP" altLang="en-US" sz="1800" dirty="0"/>
              <a:t>を用いてネットワークを分轄した．</a:t>
            </a:r>
            <a:br>
              <a:rPr lang="en-US" altLang="ja-JP" sz="1800" dirty="0"/>
            </a:br>
            <a:r>
              <a:rPr lang="en-US" altLang="ja-JP" sz="1800" dirty="0"/>
              <a:t>	- </a:t>
            </a:r>
            <a:r>
              <a:rPr lang="ja-JP" altLang="en-US" sz="1800" dirty="0"/>
              <a:t>内輪なコミュニティの検出に向いている</a:t>
            </a:r>
            <a:br>
              <a:rPr lang="en-US" altLang="ja-JP" sz="1800" dirty="0"/>
            </a:br>
            <a:r>
              <a:rPr lang="en-US" altLang="ja-JP" sz="1800" dirty="0"/>
              <a:t>	- </a:t>
            </a:r>
            <a:r>
              <a:rPr lang="ja-JP" altLang="en-US" sz="1800" dirty="0"/>
              <a:t>リンクの重み（</a:t>
            </a:r>
            <a:r>
              <a:rPr lang="en-US" altLang="ja-JP" sz="1800" dirty="0"/>
              <a:t>reply</a:t>
            </a:r>
            <a:r>
              <a:rPr lang="ja-JP" altLang="en-US" sz="1800" dirty="0"/>
              <a:t>回数）を考慮できる</a:t>
            </a:r>
            <a:br>
              <a:rPr lang="en-US" altLang="ja-JP" sz="1800" dirty="0"/>
            </a:br>
            <a:r>
              <a:rPr lang="en-US" altLang="ja-JP" sz="1800" dirty="0"/>
              <a:t>	- </a:t>
            </a:r>
            <a:r>
              <a:rPr lang="ja-JP" altLang="en-US" sz="1800" dirty="0"/>
              <a:t>あらかじめ分割数を決める必要がない</a:t>
            </a:r>
            <a:br>
              <a:rPr lang="en-US" altLang="ja-JP" sz="1800" dirty="0"/>
            </a:br>
            <a:endParaRPr lang="en-US" altLang="ja-JP" sz="1800" dirty="0"/>
          </a:p>
          <a:p>
            <a:r>
              <a:rPr lang="ja-JP" altLang="en-US" sz="1800" b="1" dirty="0"/>
              <a:t>分析するコミュニティの抽出</a:t>
            </a:r>
            <a:br>
              <a:rPr lang="en-US" altLang="ja-JP" sz="1800" dirty="0"/>
            </a:br>
            <a:r>
              <a:rPr lang="ja-JP" altLang="en-US" sz="1800" dirty="0"/>
              <a:t>分割されたグループのうち</a:t>
            </a:r>
            <a:br>
              <a:rPr lang="en-US" altLang="ja-JP" sz="1800" dirty="0"/>
            </a:br>
            <a:r>
              <a:rPr lang="en-US" altLang="ja-JP" sz="1800" dirty="0"/>
              <a:t>10</a:t>
            </a:r>
            <a:r>
              <a:rPr lang="ja-JP" altLang="en-US" sz="1800" dirty="0"/>
              <a:t>人以上のものを本研究におけるコミュニティとして抽出</a:t>
            </a:r>
            <a:br>
              <a:rPr lang="en-US" altLang="ja-JP" sz="1800" dirty="0"/>
            </a:br>
            <a:r>
              <a:rPr lang="ja-JP" altLang="en-US" sz="1800" dirty="0"/>
              <a:t>　　→</a:t>
            </a:r>
            <a:r>
              <a:rPr lang="ja-JP" altLang="en-US" sz="1800" u="sng" dirty="0"/>
              <a:t>コミュニティの規模や活発さを構成員の</a:t>
            </a:r>
            <a:r>
              <a:rPr lang="ja-JP" altLang="en-US" sz="1800" u="sng" dirty="0">
                <a:solidFill>
                  <a:srgbClr val="FF0000"/>
                </a:solidFill>
              </a:rPr>
              <a:t>性格</a:t>
            </a:r>
            <a:r>
              <a:rPr lang="ja-JP" altLang="en-US" sz="1800" u="sng" dirty="0"/>
              <a:t>と比較する</a:t>
            </a:r>
            <a:endParaRPr lang="en-US" altLang="ja-JP" sz="1800" u="sng" dirty="0"/>
          </a:p>
        </p:txBody>
      </p:sp>
      <p:sp>
        <p:nvSpPr>
          <p:cNvPr id="4" name="日付プレースホルダー 3">
            <a:extLst>
              <a:ext uri="{FF2B5EF4-FFF2-40B4-BE49-F238E27FC236}">
                <a16:creationId xmlns:a16="http://schemas.microsoft.com/office/drawing/2014/main" id="{06AE535A-187F-3345-AB66-DE75BFAA167D}"/>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CE306D66-F67A-A04B-9AF5-8458FCC5EF33}"/>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5586F1B6-6179-8147-BF1C-61728DBE5036}"/>
              </a:ext>
            </a:extLst>
          </p:cNvPr>
          <p:cNvSpPr>
            <a:spLocks noGrp="1"/>
          </p:cNvSpPr>
          <p:nvPr>
            <p:ph type="sldNum" sz="quarter" idx="4"/>
          </p:nvPr>
        </p:nvSpPr>
        <p:spPr/>
        <p:txBody>
          <a:bodyPr/>
          <a:lstStyle/>
          <a:p>
            <a:fld id="{9B944BBD-65BF-9F43-AA11-58E141315535}" type="slidenum">
              <a:rPr lang="ja-JP" altLang="en-US" smtClean="0"/>
              <a:pPr/>
              <a:t>12</a:t>
            </a:fld>
            <a:endParaRPr lang="ja-JP" altLang="en-US"/>
          </a:p>
        </p:txBody>
      </p:sp>
      <p:sp>
        <p:nvSpPr>
          <p:cNvPr id="7" name="テキスト プレースホルダー 6">
            <a:extLst>
              <a:ext uri="{FF2B5EF4-FFF2-40B4-BE49-F238E27FC236}">
                <a16:creationId xmlns:a16="http://schemas.microsoft.com/office/drawing/2014/main" id="{8BD793CC-E863-9B4D-9127-A4A8EC62B590}"/>
              </a:ext>
            </a:extLst>
          </p:cNvPr>
          <p:cNvSpPr>
            <a:spLocks noGrp="1"/>
          </p:cNvSpPr>
          <p:nvPr>
            <p:ph type="body" sz="quarter" idx="10"/>
          </p:nvPr>
        </p:nvSpPr>
        <p:spPr/>
        <p:txBody>
          <a:bodyPr/>
          <a:lstStyle/>
          <a:p>
            <a:r>
              <a:rPr kumimoji="1" lang="en-US" altLang="ja-JP" dirty="0"/>
              <a:t>【</a:t>
            </a:r>
            <a:r>
              <a:rPr kumimoji="1" lang="ja-JP" altLang="en-US" dirty="0"/>
              <a:t>手法</a:t>
            </a:r>
            <a:r>
              <a:rPr kumimoji="1" lang="en-US" altLang="ja-JP" dirty="0"/>
              <a:t>】</a:t>
            </a:r>
            <a:r>
              <a:rPr kumimoji="1" lang="ja-JP" altLang="en-US" dirty="0"/>
              <a:t>ネットワークのコミュニティ分割</a:t>
            </a:r>
          </a:p>
        </p:txBody>
      </p:sp>
      <p:graphicFrame>
        <p:nvGraphicFramePr>
          <p:cNvPr id="8" name="表 7">
            <a:extLst>
              <a:ext uri="{FF2B5EF4-FFF2-40B4-BE49-F238E27FC236}">
                <a16:creationId xmlns:a16="http://schemas.microsoft.com/office/drawing/2014/main" id="{4E0140FC-998B-2F45-8EFF-0EEB697DC3CC}"/>
              </a:ext>
            </a:extLst>
          </p:cNvPr>
          <p:cNvGraphicFramePr>
            <a:graphicFrameLocks noGrp="1"/>
          </p:cNvGraphicFramePr>
          <p:nvPr>
            <p:extLst>
              <p:ext uri="{D42A27DB-BD31-4B8C-83A1-F6EECF244321}">
                <p14:modId xmlns:p14="http://schemas.microsoft.com/office/powerpoint/2010/main" val="2732179487"/>
              </p:ext>
            </p:extLst>
          </p:nvPr>
        </p:nvGraphicFramePr>
        <p:xfrm>
          <a:off x="727674" y="1508857"/>
          <a:ext cx="7787676" cy="1282700"/>
        </p:xfrm>
        <a:graphic>
          <a:graphicData uri="http://schemas.openxmlformats.org/drawingml/2006/table">
            <a:tbl>
              <a:tblPr>
                <a:tableStyleId>{5C22544A-7EE6-4342-B048-85BDC9FD1C3A}</a:tableStyleId>
              </a:tblPr>
              <a:tblGrid>
                <a:gridCol w="1007903">
                  <a:extLst>
                    <a:ext uri="{9D8B030D-6E8A-4147-A177-3AD203B41FA5}">
                      <a16:colId xmlns:a16="http://schemas.microsoft.com/office/drawing/2014/main" val="421952677"/>
                    </a:ext>
                  </a:extLst>
                </a:gridCol>
                <a:gridCol w="704193">
                  <a:extLst>
                    <a:ext uri="{9D8B030D-6E8A-4147-A177-3AD203B41FA5}">
                      <a16:colId xmlns:a16="http://schemas.microsoft.com/office/drawing/2014/main" val="2872638093"/>
                    </a:ext>
                  </a:extLst>
                </a:gridCol>
                <a:gridCol w="746235">
                  <a:extLst>
                    <a:ext uri="{9D8B030D-6E8A-4147-A177-3AD203B41FA5}">
                      <a16:colId xmlns:a16="http://schemas.microsoft.com/office/drawing/2014/main" val="1187306933"/>
                    </a:ext>
                  </a:extLst>
                </a:gridCol>
                <a:gridCol w="1639614">
                  <a:extLst>
                    <a:ext uri="{9D8B030D-6E8A-4147-A177-3AD203B41FA5}">
                      <a16:colId xmlns:a16="http://schemas.microsoft.com/office/drawing/2014/main" val="2450657510"/>
                    </a:ext>
                  </a:extLst>
                </a:gridCol>
                <a:gridCol w="1545020">
                  <a:extLst>
                    <a:ext uri="{9D8B030D-6E8A-4147-A177-3AD203B41FA5}">
                      <a16:colId xmlns:a16="http://schemas.microsoft.com/office/drawing/2014/main" val="1117557077"/>
                    </a:ext>
                  </a:extLst>
                </a:gridCol>
                <a:gridCol w="2144711">
                  <a:extLst>
                    <a:ext uri="{9D8B030D-6E8A-4147-A177-3AD203B41FA5}">
                      <a16:colId xmlns:a16="http://schemas.microsoft.com/office/drawing/2014/main" val="97896503"/>
                    </a:ext>
                  </a:extLst>
                </a:gridCol>
              </a:tblGrid>
              <a:tr h="266700">
                <a:tc>
                  <a:txBody>
                    <a:bodyPr/>
                    <a:lstStyle/>
                    <a:p>
                      <a:pPr algn="ctr" fontAlgn="ctr"/>
                      <a:r>
                        <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rPr>
                        <a:t>ネットワーク</a:t>
                      </a:r>
                    </a:p>
                  </a:txBody>
                  <a:tcPr marL="9525" marR="9525" marT="9525" marB="0" anchor="ctr"/>
                </a:tc>
                <a:tc>
                  <a:txBody>
                    <a:bodyPr/>
                    <a:lstStyle/>
                    <a:p>
                      <a:pPr algn="ctr" fontAlgn="ctr"/>
                      <a:r>
                        <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rPr>
                        <a:t>ユーザ数</a:t>
                      </a:r>
                    </a:p>
                  </a:txBody>
                  <a:tcPr marL="9525" marR="9525" marT="9525" marB="0" anchor="ctr"/>
                </a:tc>
                <a:tc>
                  <a:txBody>
                    <a:bodyPr/>
                    <a:lstStyle/>
                    <a:p>
                      <a:pPr algn="ctr" fontAlgn="ctr"/>
                      <a:r>
                        <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rPr>
                        <a:t>リンク数</a:t>
                      </a:r>
                    </a:p>
                  </a:txBody>
                  <a:tcPr marL="9525" marR="9525" marT="9525" marB="0" anchor="ctr"/>
                </a:tc>
                <a:tc>
                  <a:txBody>
                    <a:bodyPr/>
                    <a:lstStyle/>
                    <a:p>
                      <a:pPr algn="ctr" fontAlgn="ctr"/>
                      <a:r>
                        <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rPr>
                        <a:t>リンク無しのユーザ数</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b="1" i="0" u="none" strike="noStrike" dirty="0">
                          <a:solidFill>
                            <a:srgbClr val="FF0000"/>
                          </a:solidFill>
                          <a:effectLst/>
                          <a:latin typeface="游ゴシック" panose="020B0400000000000000" pitchFamily="34" charset="-128"/>
                          <a:ea typeface="游ゴシック" panose="020B0400000000000000" pitchFamily="34" charset="-128"/>
                        </a:rPr>
                        <a:t>最大連結ユーザ数</a:t>
                      </a:r>
                      <a:endParaRPr lang="en-US" altLang="ja-JP" sz="1200" b="1" i="0" u="none" strike="noStrike" dirty="0">
                        <a:solidFill>
                          <a:srgbClr val="FF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10</a:t>
                      </a:r>
                      <a:r>
                        <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rPr>
                        <a:t>人以上のコミュニティの数</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106423600"/>
                  </a:ext>
                </a:extLst>
              </a:tr>
              <a:tr h="254000">
                <a:tc>
                  <a:txBody>
                    <a:bodyPr/>
                    <a:lstStyle/>
                    <a:p>
                      <a:pPr algn="l" fontAlgn="ct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ファッション</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923</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742</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451</a:t>
                      </a:r>
                    </a:p>
                  </a:txBody>
                  <a:tcPr marL="9525" marR="9525" marT="9525" marB="0" anchor="ctr"/>
                </a:tc>
                <a:tc>
                  <a:txBody>
                    <a:bodyPr/>
                    <a:lstStyle/>
                    <a:p>
                      <a:pPr algn="r" fontAlgn="ctr"/>
                      <a:r>
                        <a:rPr lang="en-US" altLang="ja-JP" sz="1200" b="1" i="0" u="none" strike="noStrike" dirty="0">
                          <a:solidFill>
                            <a:srgbClr val="FF0000"/>
                          </a:solidFill>
                          <a:effectLst/>
                          <a:latin typeface="+mn-lt"/>
                          <a:ea typeface="游ゴシック" panose="020B0400000000000000" pitchFamily="34" charset="-128"/>
                        </a:rPr>
                        <a:t>363</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12</a:t>
                      </a:r>
                    </a:p>
                  </a:txBody>
                  <a:tcPr marL="9525" marR="9525" marT="9525" marB="0" anchor="ctr"/>
                </a:tc>
                <a:extLst>
                  <a:ext uri="{0D108BD9-81ED-4DB2-BD59-A6C34878D82A}">
                    <a16:rowId xmlns:a16="http://schemas.microsoft.com/office/drawing/2014/main" val="3735080689"/>
                  </a:ext>
                </a:extLst>
              </a:tr>
              <a:tr h="254000">
                <a:tc>
                  <a:txBody>
                    <a:bodyPr/>
                    <a:lstStyle/>
                    <a:p>
                      <a:pPr algn="l" fontAlgn="ctr"/>
                      <a:r>
                        <a:rPr lang="ja-JP" altLang="en-US" sz="1200" b="0" i="0" u="none" strike="noStrike" dirty="0">
                          <a:solidFill>
                            <a:schemeClr val="tx1"/>
                          </a:solidFill>
                          <a:effectLst/>
                          <a:latin typeface="Yu Gothic" panose="020B0400000000000000" pitchFamily="34" charset="-128"/>
                          <a:ea typeface="Yu Gothic" panose="020B0400000000000000" pitchFamily="34" charset="-128"/>
                        </a:rPr>
                        <a:t>映画</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490</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623</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226</a:t>
                      </a:r>
                    </a:p>
                  </a:txBody>
                  <a:tcPr marL="9525" marR="9525" marT="9525" marB="0" anchor="ctr"/>
                </a:tc>
                <a:tc>
                  <a:txBody>
                    <a:bodyPr/>
                    <a:lstStyle/>
                    <a:p>
                      <a:pPr algn="r" fontAlgn="ctr"/>
                      <a:r>
                        <a:rPr lang="en-US" altLang="ja-JP" sz="1200" b="1" i="0" u="none" strike="noStrike" dirty="0">
                          <a:solidFill>
                            <a:srgbClr val="FF0000"/>
                          </a:solidFill>
                          <a:effectLst/>
                          <a:latin typeface="+mn-lt"/>
                          <a:ea typeface="游ゴシック" panose="020B0400000000000000" pitchFamily="34" charset="-128"/>
                        </a:rPr>
                        <a:t>223</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8</a:t>
                      </a:r>
                    </a:p>
                  </a:txBody>
                  <a:tcPr marL="9525" marR="9525" marT="9525" marB="0" anchor="ctr"/>
                </a:tc>
                <a:extLst>
                  <a:ext uri="{0D108BD9-81ED-4DB2-BD59-A6C34878D82A}">
                    <a16:rowId xmlns:a16="http://schemas.microsoft.com/office/drawing/2014/main" val="3945577511"/>
                  </a:ext>
                </a:extLst>
              </a:tr>
              <a:tr h="254000">
                <a:tc>
                  <a:txBody>
                    <a:bodyPr/>
                    <a:lstStyle/>
                    <a:p>
                      <a:pPr algn="l" fontAlgn="ctr"/>
                      <a:r>
                        <a:rPr lang="ja-JP" altLang="en-US" sz="1200" u="none" strike="noStrike" dirty="0">
                          <a:solidFill>
                            <a:schemeClr val="tx1"/>
                          </a:solidFill>
                          <a:effectLst/>
                          <a:latin typeface="Yu Gothic" panose="020B0400000000000000" pitchFamily="34" charset="-128"/>
                          <a:ea typeface="Yu Gothic" panose="020B0400000000000000" pitchFamily="34" charset="-128"/>
                        </a:rPr>
                        <a:t>イラスト</a:t>
                      </a:r>
                      <a:endParaRPr lang="ja-JP" altLang="en-US" sz="1200" b="0" i="0" u="none" strike="noStrike" dirty="0">
                        <a:solidFill>
                          <a:schemeClr val="tx1"/>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947</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662</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407</a:t>
                      </a:r>
                    </a:p>
                  </a:txBody>
                  <a:tcPr marL="9525" marR="9525" marT="9525" marB="0" anchor="ctr"/>
                </a:tc>
                <a:tc>
                  <a:txBody>
                    <a:bodyPr/>
                    <a:lstStyle/>
                    <a:p>
                      <a:pPr algn="r" fontAlgn="ctr"/>
                      <a:r>
                        <a:rPr lang="en-US" altLang="ja-JP" sz="1200" b="1" i="0" u="none" strike="noStrike" dirty="0">
                          <a:solidFill>
                            <a:srgbClr val="FF0000"/>
                          </a:solidFill>
                          <a:effectLst/>
                          <a:latin typeface="+mn-lt"/>
                          <a:ea typeface="游ゴシック" panose="020B0400000000000000" pitchFamily="34" charset="-128"/>
                        </a:rPr>
                        <a:t>430</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16</a:t>
                      </a:r>
                    </a:p>
                  </a:txBody>
                  <a:tcPr marL="9525" marR="9525" marT="9525" marB="0" anchor="ctr"/>
                </a:tc>
                <a:extLst>
                  <a:ext uri="{0D108BD9-81ED-4DB2-BD59-A6C34878D82A}">
                    <a16:rowId xmlns:a16="http://schemas.microsoft.com/office/drawing/2014/main" val="3531640256"/>
                  </a:ext>
                </a:extLst>
              </a:tr>
              <a:tr h="254000">
                <a:tc>
                  <a:txBody>
                    <a:bodyPr/>
                    <a:lstStyle/>
                    <a:p>
                      <a:pPr algn="l" fontAlgn="ct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他者依存</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916</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1575</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261</a:t>
                      </a:r>
                    </a:p>
                  </a:txBody>
                  <a:tcPr marL="9525" marR="9525" marT="9525" marB="0" anchor="ctr"/>
                </a:tc>
                <a:tc>
                  <a:txBody>
                    <a:bodyPr/>
                    <a:lstStyle/>
                    <a:p>
                      <a:pPr algn="r" fontAlgn="ctr"/>
                      <a:r>
                        <a:rPr lang="en-US" altLang="ja-JP" sz="1200" b="1" i="0" u="none" strike="noStrike" dirty="0">
                          <a:solidFill>
                            <a:srgbClr val="FF0000"/>
                          </a:solidFill>
                          <a:effectLst/>
                          <a:latin typeface="+mn-lt"/>
                          <a:ea typeface="游ゴシック" panose="020B0400000000000000" pitchFamily="34" charset="-128"/>
                        </a:rPr>
                        <a:t>621</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19</a:t>
                      </a:r>
                    </a:p>
                  </a:txBody>
                  <a:tcPr marL="9525" marR="9525" marT="9525" marB="0" anchor="ctr"/>
                </a:tc>
                <a:extLst>
                  <a:ext uri="{0D108BD9-81ED-4DB2-BD59-A6C34878D82A}">
                    <a16:rowId xmlns:a16="http://schemas.microsoft.com/office/drawing/2014/main" val="1300591859"/>
                  </a:ext>
                </a:extLst>
              </a:tr>
            </a:tbl>
          </a:graphicData>
        </a:graphic>
      </p:graphicFrame>
      <p:sp>
        <p:nvSpPr>
          <p:cNvPr id="9" name="テキスト ボックス 8">
            <a:extLst>
              <a:ext uri="{FF2B5EF4-FFF2-40B4-BE49-F238E27FC236}">
                <a16:creationId xmlns:a16="http://schemas.microsoft.com/office/drawing/2014/main" id="{A7DD8BA9-8948-904A-B52A-5D4B1D369170}"/>
              </a:ext>
            </a:extLst>
          </p:cNvPr>
          <p:cNvSpPr txBox="1"/>
          <p:nvPr/>
        </p:nvSpPr>
        <p:spPr>
          <a:xfrm>
            <a:off x="2594535" y="1143365"/>
            <a:ext cx="3954929" cy="307777"/>
          </a:xfrm>
          <a:prstGeom prst="rect">
            <a:avLst/>
          </a:prstGeom>
          <a:noFill/>
        </p:spPr>
        <p:txBody>
          <a:bodyPr wrap="none" rtlCol="0">
            <a:spAutoFit/>
          </a:bodyPr>
          <a:lstStyle/>
          <a:p>
            <a:r>
              <a:rPr lang="ja-JP" altLang="en-US" sz="1400" b="1" dirty="0"/>
              <a:t>本研究で分析するネットワークと抽出ユーザ数</a:t>
            </a:r>
            <a:endParaRPr kumimoji="1" lang="ja-JP" altLang="en-US" sz="1400" b="1" dirty="0"/>
          </a:p>
        </p:txBody>
      </p:sp>
      <p:cxnSp>
        <p:nvCxnSpPr>
          <p:cNvPr id="10" name="直線コネクタ 9">
            <a:extLst>
              <a:ext uri="{FF2B5EF4-FFF2-40B4-BE49-F238E27FC236}">
                <a16:creationId xmlns:a16="http://schemas.microsoft.com/office/drawing/2014/main" id="{0398F838-833E-2E4C-A91D-4DAE3207681D}"/>
              </a:ext>
            </a:extLst>
          </p:cNvPr>
          <p:cNvCxnSpPr>
            <a:cxnSpLocks/>
          </p:cNvCxnSpPr>
          <p:nvPr/>
        </p:nvCxnSpPr>
        <p:spPr>
          <a:xfrm>
            <a:off x="474172" y="6176964"/>
            <a:ext cx="819565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50587AB-DCFA-3345-B4BF-9862D74AF924}"/>
              </a:ext>
            </a:extLst>
          </p:cNvPr>
          <p:cNvSpPr txBox="1"/>
          <p:nvPr/>
        </p:nvSpPr>
        <p:spPr>
          <a:xfrm>
            <a:off x="628650" y="6176964"/>
            <a:ext cx="7693132" cy="230832"/>
          </a:xfrm>
          <a:prstGeom prst="rect">
            <a:avLst/>
          </a:prstGeom>
          <a:noFill/>
        </p:spPr>
        <p:txBody>
          <a:bodyPr wrap="none" rtlCol="0">
            <a:spAutoFit/>
          </a:bodyPr>
          <a:lstStyle/>
          <a:p>
            <a:r>
              <a:rPr lang="en-US" altLang="ja-JP" sz="900" dirty="0"/>
              <a:t>[3] </a:t>
            </a:r>
            <a:r>
              <a:rPr lang="en-US" altLang="ja-JP" sz="900" dirty="0" err="1"/>
              <a:t>Blondel</a:t>
            </a:r>
            <a:r>
              <a:rPr lang="en-US" altLang="ja-JP" sz="900" dirty="0"/>
              <a:t>, Vincent D., et al. "Fast unfolding of communities in large networks." </a:t>
            </a:r>
            <a:r>
              <a:rPr lang="en-US" altLang="ja-JP" sz="900" i="1" dirty="0"/>
              <a:t>Journal of statistical mechanics: theory and experiment</a:t>
            </a:r>
            <a:r>
              <a:rPr lang="en-US" altLang="ja-JP" sz="900" dirty="0"/>
              <a:t> 2008.10 (2008): P10008.</a:t>
            </a:r>
            <a:endParaRPr kumimoji="1" lang="ja-JP" altLang="en-US" sz="900" dirty="0"/>
          </a:p>
        </p:txBody>
      </p:sp>
      <p:grpSp>
        <p:nvGrpSpPr>
          <p:cNvPr id="14" name="グループ化 13">
            <a:extLst>
              <a:ext uri="{FF2B5EF4-FFF2-40B4-BE49-F238E27FC236}">
                <a16:creationId xmlns:a16="http://schemas.microsoft.com/office/drawing/2014/main" id="{1C7D0275-7386-B74C-94C2-F5B4BFA6A857}"/>
              </a:ext>
            </a:extLst>
          </p:cNvPr>
          <p:cNvGrpSpPr/>
          <p:nvPr/>
        </p:nvGrpSpPr>
        <p:grpSpPr>
          <a:xfrm>
            <a:off x="6115050" y="4023872"/>
            <a:ext cx="2172005" cy="1494194"/>
            <a:chOff x="2416783" y="779489"/>
            <a:chExt cx="7506706" cy="5164111"/>
          </a:xfrm>
        </p:grpSpPr>
        <p:pic>
          <p:nvPicPr>
            <p:cNvPr id="15" name="図 14">
              <a:extLst>
                <a:ext uri="{FF2B5EF4-FFF2-40B4-BE49-F238E27FC236}">
                  <a16:creationId xmlns:a16="http://schemas.microsoft.com/office/drawing/2014/main" id="{715572A6-16EF-534D-8935-BA60C9724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914400"/>
              <a:ext cx="7124700" cy="5029200"/>
            </a:xfrm>
            <a:prstGeom prst="rect">
              <a:avLst/>
            </a:prstGeom>
          </p:spPr>
        </p:pic>
        <p:sp>
          <p:nvSpPr>
            <p:cNvPr id="16" name="正方形/長方形 15">
              <a:extLst>
                <a:ext uri="{FF2B5EF4-FFF2-40B4-BE49-F238E27FC236}">
                  <a16:creationId xmlns:a16="http://schemas.microsoft.com/office/drawing/2014/main" id="{04579369-589C-4A46-A5CF-5CD31686231C}"/>
                </a:ext>
              </a:extLst>
            </p:cNvPr>
            <p:cNvSpPr/>
            <p:nvPr/>
          </p:nvSpPr>
          <p:spPr>
            <a:xfrm>
              <a:off x="2416783" y="779489"/>
              <a:ext cx="7506706" cy="5164111"/>
            </a:xfrm>
            <a:prstGeom prst="rect">
              <a:avLst/>
            </a:prstGeom>
            <a:solidFill>
              <a:schemeClr val="accent1">
                <a:alpha val="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7800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D3AD5-0ACD-3840-A5B3-994AE31CDF8D}"/>
              </a:ext>
            </a:extLst>
          </p:cNvPr>
          <p:cNvSpPr>
            <a:spLocks noGrp="1"/>
          </p:cNvSpPr>
          <p:nvPr>
            <p:ph type="title"/>
          </p:nvPr>
        </p:nvSpPr>
        <p:spPr/>
        <p:txBody>
          <a:bodyPr/>
          <a:lstStyle/>
          <a:p>
            <a:r>
              <a:rPr kumimoji="1" lang="ja-JP" altLang="en-US" dirty="0"/>
              <a:t>手法</a:t>
            </a:r>
          </a:p>
        </p:txBody>
      </p:sp>
      <p:sp>
        <p:nvSpPr>
          <p:cNvPr id="3" name="コンテンツ プレースホルダー 2">
            <a:extLst>
              <a:ext uri="{FF2B5EF4-FFF2-40B4-BE49-F238E27FC236}">
                <a16:creationId xmlns:a16="http://schemas.microsoft.com/office/drawing/2014/main" id="{3FED974E-7512-ED4E-A574-05520C75BE29}"/>
              </a:ext>
            </a:extLst>
          </p:cNvPr>
          <p:cNvSpPr>
            <a:spLocks noGrp="1"/>
          </p:cNvSpPr>
          <p:nvPr>
            <p:ph idx="1"/>
          </p:nvPr>
        </p:nvSpPr>
        <p:spPr/>
        <p:txBody>
          <a:bodyPr>
            <a:normAutofit/>
          </a:bodyPr>
          <a:lstStyle/>
          <a:p>
            <a:r>
              <a:rPr kumimoji="1" lang="ja-JP" altLang="en-US" sz="1800" dirty="0">
                <a:solidFill>
                  <a:schemeClr val="tx1">
                    <a:alpha val="40000"/>
                  </a:schemeClr>
                </a:solidFill>
              </a:rPr>
              <a:t>ネットワークのコミュニティの定義と抽出</a:t>
            </a:r>
            <a:endParaRPr kumimoji="1" lang="en-US" altLang="ja-JP" sz="1800" dirty="0">
              <a:solidFill>
                <a:schemeClr val="tx1">
                  <a:alpha val="40000"/>
                </a:schemeClr>
              </a:solidFill>
            </a:endParaRPr>
          </a:p>
          <a:p>
            <a:endParaRPr lang="en-US" altLang="ja-JP" sz="1800" dirty="0">
              <a:solidFill>
                <a:schemeClr val="tx1">
                  <a:alpha val="40000"/>
                </a:schemeClr>
              </a:solidFill>
            </a:endParaRPr>
          </a:p>
          <a:p>
            <a:endParaRPr kumimoji="1" lang="en-US" altLang="ja-JP" sz="1800" dirty="0">
              <a:solidFill>
                <a:schemeClr val="tx1">
                  <a:alpha val="40000"/>
                </a:schemeClr>
              </a:solidFill>
            </a:endParaRPr>
          </a:p>
          <a:p>
            <a:r>
              <a:rPr kumimoji="1" lang="ja-JP" altLang="en-US" sz="1800" b="1" dirty="0"/>
              <a:t>ユーザの性格の評価方法と計算</a:t>
            </a:r>
            <a:endParaRPr kumimoji="1" lang="en-US" altLang="ja-JP" sz="1800" b="1" dirty="0"/>
          </a:p>
          <a:p>
            <a:endParaRPr lang="en-US" altLang="ja-JP" sz="1800" dirty="0">
              <a:solidFill>
                <a:schemeClr val="tx1">
                  <a:alpha val="40000"/>
                </a:schemeClr>
              </a:solidFill>
            </a:endParaRPr>
          </a:p>
          <a:p>
            <a:endParaRPr kumimoji="1" lang="en-US" altLang="ja-JP" sz="1800" dirty="0">
              <a:solidFill>
                <a:schemeClr val="tx1">
                  <a:alpha val="40000"/>
                </a:schemeClr>
              </a:solidFill>
            </a:endParaRPr>
          </a:p>
          <a:p>
            <a:r>
              <a:rPr kumimoji="1" lang="ja-JP" altLang="en-US" sz="1800" dirty="0">
                <a:solidFill>
                  <a:schemeClr val="tx1">
                    <a:alpha val="40000"/>
                  </a:schemeClr>
                </a:solidFill>
              </a:rPr>
              <a:t>性格とコミュニティの関係の評価方法</a:t>
            </a:r>
            <a:endParaRPr kumimoji="1" lang="en-US" altLang="ja-JP" sz="1800" dirty="0">
              <a:solidFill>
                <a:schemeClr val="tx1">
                  <a:alpha val="40000"/>
                </a:schemeClr>
              </a:solidFill>
            </a:endParaRPr>
          </a:p>
        </p:txBody>
      </p:sp>
      <p:sp>
        <p:nvSpPr>
          <p:cNvPr id="4" name="日付プレースホルダー 3">
            <a:extLst>
              <a:ext uri="{FF2B5EF4-FFF2-40B4-BE49-F238E27FC236}">
                <a16:creationId xmlns:a16="http://schemas.microsoft.com/office/drawing/2014/main" id="{599245AE-F27D-1746-A422-27313ADD85FA}"/>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996693F5-F070-E14B-92A1-FB337EFAAB59}"/>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579DF1CA-11C8-314E-89CA-39880DCBCCF6}"/>
              </a:ext>
            </a:extLst>
          </p:cNvPr>
          <p:cNvSpPr>
            <a:spLocks noGrp="1"/>
          </p:cNvSpPr>
          <p:nvPr>
            <p:ph type="sldNum" sz="quarter" idx="4"/>
          </p:nvPr>
        </p:nvSpPr>
        <p:spPr/>
        <p:txBody>
          <a:bodyPr/>
          <a:lstStyle/>
          <a:p>
            <a:fld id="{9B944BBD-65BF-9F43-AA11-58E141315535}" type="slidenum">
              <a:rPr lang="ja-JP" altLang="en-US" smtClean="0"/>
              <a:pPr/>
              <a:t>13</a:t>
            </a:fld>
            <a:endParaRPr lang="ja-JP" altLang="en-US"/>
          </a:p>
        </p:txBody>
      </p:sp>
      <p:sp>
        <p:nvSpPr>
          <p:cNvPr id="7" name="テキスト プレースホルダー 6">
            <a:extLst>
              <a:ext uri="{FF2B5EF4-FFF2-40B4-BE49-F238E27FC236}">
                <a16:creationId xmlns:a16="http://schemas.microsoft.com/office/drawing/2014/main" id="{F9E88228-3B4F-0D4C-87FE-6A61909D8818}"/>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428229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E9DB65-7C97-7641-916E-665E82E27941}"/>
              </a:ext>
            </a:extLst>
          </p:cNvPr>
          <p:cNvSpPr>
            <a:spLocks noGrp="1"/>
          </p:cNvSpPr>
          <p:nvPr>
            <p:ph type="title"/>
          </p:nvPr>
        </p:nvSpPr>
        <p:spPr/>
        <p:txBody>
          <a:bodyPr/>
          <a:lstStyle/>
          <a:p>
            <a:r>
              <a:rPr kumimoji="1" lang="ja-JP" altLang="en-US" dirty="0"/>
              <a:t>分析のための性格の表現方法とその測定</a:t>
            </a:r>
          </a:p>
        </p:txBody>
      </p:sp>
      <p:sp>
        <p:nvSpPr>
          <p:cNvPr id="3" name="コンテンツ プレースホルダー 2">
            <a:extLst>
              <a:ext uri="{FF2B5EF4-FFF2-40B4-BE49-F238E27FC236}">
                <a16:creationId xmlns:a16="http://schemas.microsoft.com/office/drawing/2014/main" id="{03726B2B-8212-8A4F-8B9F-0E3E0C77514F}"/>
              </a:ext>
            </a:extLst>
          </p:cNvPr>
          <p:cNvSpPr>
            <a:spLocks noGrp="1"/>
          </p:cNvSpPr>
          <p:nvPr>
            <p:ph idx="1"/>
          </p:nvPr>
        </p:nvSpPr>
        <p:spPr/>
        <p:txBody>
          <a:bodyPr>
            <a:normAutofit/>
          </a:bodyPr>
          <a:lstStyle/>
          <a:p>
            <a:r>
              <a:rPr kumimoji="1" lang="ja-JP" altLang="en-US" sz="1800" b="1" dirty="0"/>
              <a:t>ビッグファイブモデル</a:t>
            </a:r>
            <a:br>
              <a:rPr lang="en-US" altLang="ja-JP" sz="1800" dirty="0"/>
            </a:br>
            <a:r>
              <a:rPr kumimoji="1" lang="ja-JP" altLang="en-US" sz="1800" dirty="0"/>
              <a:t>・心理学ではスタンダードな性格の評価方法</a:t>
            </a:r>
            <a:br>
              <a:rPr kumimoji="1" lang="en-US" altLang="ja-JP" sz="1800" dirty="0"/>
            </a:br>
            <a:r>
              <a:rPr kumimoji="1" lang="ja-JP" altLang="en-US" sz="1800" dirty="0"/>
              <a:t>・</a:t>
            </a:r>
            <a:r>
              <a:rPr lang="ja-JP" altLang="en-US" sz="1800" dirty="0"/>
              <a:t>性格を以下の</a:t>
            </a:r>
            <a:r>
              <a:rPr lang="en-US" altLang="ja-JP" sz="1800" dirty="0"/>
              <a:t>5</a:t>
            </a:r>
            <a:r>
              <a:rPr lang="ja-JP" altLang="en-US" sz="1800" dirty="0"/>
              <a:t>軸の性格特性によって座標的に捉える枠組み</a:t>
            </a:r>
            <a:br>
              <a:rPr lang="en-US" altLang="ja-JP" sz="1800" dirty="0"/>
            </a:br>
            <a:r>
              <a:rPr lang="ja-JP" altLang="en-US" sz="1800" dirty="0"/>
              <a:t>　　</a:t>
            </a:r>
            <a:r>
              <a:rPr lang="en-US" altLang="ja-JP" sz="1800" dirty="0"/>
              <a:t>- Openness</a:t>
            </a:r>
            <a:r>
              <a:rPr lang="ja-JP" altLang="en-US" sz="1800" dirty="0"/>
              <a:t>（知的好奇心）</a:t>
            </a:r>
            <a:br>
              <a:rPr lang="en-US" altLang="ja-JP" sz="1800" dirty="0"/>
            </a:br>
            <a:r>
              <a:rPr lang="ja-JP" altLang="en-US" sz="1800" dirty="0"/>
              <a:t>　　</a:t>
            </a:r>
            <a:r>
              <a:rPr lang="en-US" altLang="ja-JP" sz="1800" dirty="0"/>
              <a:t>- Conscientiousness</a:t>
            </a:r>
            <a:r>
              <a:rPr lang="ja-JP" altLang="en-US" sz="1800" dirty="0"/>
              <a:t>（誠実性）</a:t>
            </a:r>
            <a:br>
              <a:rPr lang="en-US" altLang="ja-JP" sz="1800" dirty="0"/>
            </a:br>
            <a:r>
              <a:rPr lang="ja-JP" altLang="en-US" sz="1800" dirty="0"/>
              <a:t>　　</a:t>
            </a:r>
            <a:r>
              <a:rPr lang="en-US" altLang="ja-JP" sz="1800" dirty="0"/>
              <a:t>- Extraversion</a:t>
            </a:r>
            <a:r>
              <a:rPr lang="ja-JP" altLang="en-US" sz="1800" dirty="0"/>
              <a:t>（外向性）</a:t>
            </a:r>
            <a:br>
              <a:rPr lang="en-US" altLang="ja-JP" sz="1800" dirty="0"/>
            </a:br>
            <a:r>
              <a:rPr lang="ja-JP" altLang="en-US" sz="1800" dirty="0"/>
              <a:t>　　</a:t>
            </a:r>
            <a:r>
              <a:rPr lang="en-US" altLang="ja-JP" sz="1800" dirty="0"/>
              <a:t>- Agreeableness</a:t>
            </a:r>
            <a:r>
              <a:rPr lang="ja-JP" altLang="en-US" sz="1800" dirty="0"/>
              <a:t>（協調性）</a:t>
            </a:r>
            <a:br>
              <a:rPr lang="en-US" altLang="ja-JP" sz="1800" dirty="0"/>
            </a:br>
            <a:r>
              <a:rPr lang="ja-JP" altLang="en-US" sz="1800" dirty="0"/>
              <a:t>　　</a:t>
            </a:r>
            <a:r>
              <a:rPr lang="en-US" altLang="ja-JP" sz="1800" dirty="0"/>
              <a:t>-</a:t>
            </a:r>
            <a:r>
              <a:rPr lang="ja-JP" altLang="en-US" sz="1800" dirty="0"/>
              <a:t> </a:t>
            </a:r>
            <a:r>
              <a:rPr lang="en-US" altLang="ja-JP" sz="1800" dirty="0"/>
              <a:t>Emotional Range</a:t>
            </a:r>
            <a:r>
              <a:rPr lang="ja-JP" altLang="en-US" sz="1800" dirty="0"/>
              <a:t>（感情起伏）</a:t>
            </a:r>
            <a:br>
              <a:rPr lang="en-US" altLang="ja-JP" sz="1800" dirty="0"/>
            </a:br>
            <a:endParaRPr lang="en-US" altLang="ja-JP" sz="1800" dirty="0"/>
          </a:p>
          <a:p>
            <a:r>
              <a:rPr kumimoji="1" lang="ja-JP" altLang="en-US" sz="1800" b="1" dirty="0"/>
              <a:t>ビッグファイブの測定</a:t>
            </a:r>
            <a:br>
              <a:rPr kumimoji="1" lang="en-US" altLang="ja-JP" sz="1800" dirty="0"/>
            </a:br>
            <a:r>
              <a:rPr kumimoji="1" lang="ja-JP" altLang="en-US" sz="1800" dirty="0"/>
              <a:t>・当初は心理テストを用いて測定</a:t>
            </a:r>
            <a:br>
              <a:rPr lang="en-US" altLang="ja-JP" sz="1800" dirty="0"/>
            </a:br>
            <a:r>
              <a:rPr lang="ja-JP" altLang="en-US" sz="1800" dirty="0"/>
              <a:t>・より多様な性格の分析のため，</a:t>
            </a:r>
            <a:r>
              <a:rPr lang="en-US" altLang="ja-JP" sz="1800" dirty="0"/>
              <a:t>SNS</a:t>
            </a:r>
            <a:r>
              <a:rPr lang="ja-JP" altLang="en-US" sz="1800" dirty="0"/>
              <a:t>データからの性格抽出の需要拡大</a:t>
            </a:r>
            <a:br>
              <a:rPr lang="en-US" altLang="ja-JP" sz="1800" dirty="0"/>
            </a:br>
            <a:r>
              <a:rPr lang="ja-JP" altLang="en-US" sz="1800" dirty="0"/>
              <a:t>　　特に，投稿テキストからビッグファイブを推定する研究が流行</a:t>
            </a:r>
            <a:br>
              <a:rPr lang="en-US" altLang="ja-JP" sz="1800" dirty="0"/>
            </a:br>
            <a:br>
              <a:rPr lang="en-US" altLang="ja-JP" sz="1800" dirty="0"/>
            </a:br>
            <a:r>
              <a:rPr lang="en-US" altLang="ja-JP" sz="1800" dirty="0"/>
              <a:t>IBM Watson</a:t>
            </a:r>
            <a:r>
              <a:rPr lang="ja-JP" altLang="en-US" sz="1800" dirty="0"/>
              <a:t>により，</a:t>
            </a:r>
            <a:r>
              <a:rPr lang="en-US" altLang="ja-JP" sz="1800" dirty="0"/>
              <a:t>SNS</a:t>
            </a:r>
            <a:r>
              <a:rPr lang="ja-JP" altLang="en-US" sz="1800" dirty="0"/>
              <a:t>ユーザ性格推定モデル</a:t>
            </a:r>
            <a:r>
              <a:rPr lang="en-US" altLang="ja-JP" sz="1800" dirty="0">
                <a:solidFill>
                  <a:srgbClr val="FF0000"/>
                </a:solidFill>
              </a:rPr>
              <a:t>Personality Insights</a:t>
            </a:r>
            <a:r>
              <a:rPr lang="ja-JP" altLang="en-US" sz="1800" dirty="0"/>
              <a:t>が公開</a:t>
            </a:r>
            <a:br>
              <a:rPr lang="en-US" altLang="ja-JP" sz="1800" dirty="0"/>
            </a:br>
            <a:br>
              <a:rPr lang="en-US" altLang="ja-JP" sz="1800" dirty="0"/>
            </a:br>
            <a:r>
              <a:rPr lang="ja-JP" altLang="en-US" sz="1800" dirty="0"/>
              <a:t>この</a:t>
            </a:r>
            <a:r>
              <a:rPr lang="en-US" altLang="ja-JP" sz="1800" dirty="0"/>
              <a:t>API</a:t>
            </a:r>
            <a:r>
              <a:rPr lang="ja-JP" altLang="en-US" sz="1800" dirty="0"/>
              <a:t>を用いて推定された性格特性の値をもとに分析する</a:t>
            </a:r>
            <a:endParaRPr lang="en-US" altLang="ja-JP" sz="1800" dirty="0">
              <a:solidFill>
                <a:srgbClr val="FF0000"/>
              </a:solidFill>
            </a:endParaRPr>
          </a:p>
        </p:txBody>
      </p:sp>
      <p:sp>
        <p:nvSpPr>
          <p:cNvPr id="4" name="日付プレースホルダー 3">
            <a:extLst>
              <a:ext uri="{FF2B5EF4-FFF2-40B4-BE49-F238E27FC236}">
                <a16:creationId xmlns:a16="http://schemas.microsoft.com/office/drawing/2014/main" id="{BE19DBEC-6810-634A-925D-DF290219D85C}"/>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58355A51-2CE5-6944-A7F4-5FDBF52B5CF2}"/>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ED401B9A-FF2B-E842-BF47-3826DB26656E}"/>
              </a:ext>
            </a:extLst>
          </p:cNvPr>
          <p:cNvSpPr>
            <a:spLocks noGrp="1"/>
          </p:cNvSpPr>
          <p:nvPr>
            <p:ph type="sldNum" sz="quarter" idx="4"/>
          </p:nvPr>
        </p:nvSpPr>
        <p:spPr/>
        <p:txBody>
          <a:bodyPr/>
          <a:lstStyle/>
          <a:p>
            <a:fld id="{9B944BBD-65BF-9F43-AA11-58E141315535}" type="slidenum">
              <a:rPr lang="ja-JP" altLang="en-US" smtClean="0"/>
              <a:pPr/>
              <a:t>14</a:t>
            </a:fld>
            <a:endParaRPr lang="ja-JP" altLang="en-US"/>
          </a:p>
        </p:txBody>
      </p:sp>
      <p:sp>
        <p:nvSpPr>
          <p:cNvPr id="7" name="テキスト プレースホルダー 6">
            <a:extLst>
              <a:ext uri="{FF2B5EF4-FFF2-40B4-BE49-F238E27FC236}">
                <a16:creationId xmlns:a16="http://schemas.microsoft.com/office/drawing/2014/main" id="{FD1055F9-B802-124D-B066-B5EC6B22FC0E}"/>
              </a:ext>
            </a:extLst>
          </p:cNvPr>
          <p:cNvSpPr>
            <a:spLocks noGrp="1"/>
          </p:cNvSpPr>
          <p:nvPr>
            <p:ph type="body" sz="quarter" idx="10"/>
          </p:nvPr>
        </p:nvSpPr>
        <p:spPr/>
        <p:txBody>
          <a:bodyPr/>
          <a:lstStyle/>
          <a:p>
            <a:r>
              <a:rPr kumimoji="1" lang="en-US" altLang="ja-JP" dirty="0"/>
              <a:t>【</a:t>
            </a:r>
            <a:r>
              <a:rPr kumimoji="1" lang="ja-JP" altLang="en-US" dirty="0"/>
              <a:t>手法</a:t>
            </a:r>
            <a:r>
              <a:rPr kumimoji="1" lang="en-US" altLang="ja-JP" dirty="0"/>
              <a:t>】</a:t>
            </a:r>
            <a:r>
              <a:rPr kumimoji="1" lang="ja-JP" altLang="en-US" dirty="0"/>
              <a:t>性格の定義と推定方法</a:t>
            </a:r>
          </a:p>
        </p:txBody>
      </p:sp>
      <p:sp>
        <p:nvSpPr>
          <p:cNvPr id="8" name="テキスト ボックス 7">
            <a:extLst>
              <a:ext uri="{FF2B5EF4-FFF2-40B4-BE49-F238E27FC236}">
                <a16:creationId xmlns:a16="http://schemas.microsoft.com/office/drawing/2014/main" id="{64E9B664-53BC-7246-80D9-D23D4FBDC9A8}"/>
              </a:ext>
            </a:extLst>
          </p:cNvPr>
          <p:cNvSpPr txBox="1"/>
          <p:nvPr/>
        </p:nvSpPr>
        <p:spPr>
          <a:xfrm>
            <a:off x="4557713" y="2634277"/>
            <a:ext cx="4541826" cy="646331"/>
          </a:xfrm>
          <a:prstGeom prst="rect">
            <a:avLst/>
          </a:prstGeom>
          <a:noFill/>
        </p:spPr>
        <p:txBody>
          <a:bodyPr wrap="square" rtlCol="0">
            <a:spAutoFit/>
          </a:bodyPr>
          <a:lstStyle/>
          <a:p>
            <a:r>
              <a:rPr lang="ja-JP" altLang="en-US" dirty="0">
                <a:solidFill>
                  <a:srgbClr val="FF0000"/>
                </a:solidFill>
              </a:rPr>
              <a:t>それぞれの国や文化独自の性格も表せる</a:t>
            </a:r>
            <a:br>
              <a:rPr lang="en-US" altLang="ja-JP" dirty="0">
                <a:solidFill>
                  <a:srgbClr val="FF0000"/>
                </a:solidFill>
              </a:rPr>
            </a:br>
            <a:r>
              <a:rPr lang="ja-JP" altLang="en-US" dirty="0">
                <a:solidFill>
                  <a:srgbClr val="FF0000"/>
                </a:solidFill>
              </a:rPr>
              <a:t>ユニバーサルな枠組みである．</a:t>
            </a:r>
            <a:endParaRPr lang="en-US" altLang="ja-JP" dirty="0">
              <a:solidFill>
                <a:srgbClr val="FF0000"/>
              </a:solidFill>
            </a:endParaRPr>
          </a:p>
        </p:txBody>
      </p:sp>
    </p:spTree>
    <p:extLst>
      <p:ext uri="{BB962C8B-B14F-4D97-AF65-F5344CB8AC3E}">
        <p14:creationId xmlns:p14="http://schemas.microsoft.com/office/powerpoint/2010/main" val="229085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DD5A7-1026-D141-B7CE-52FB123C6A19}"/>
              </a:ext>
            </a:extLst>
          </p:cNvPr>
          <p:cNvSpPr>
            <a:spLocks noGrp="1"/>
          </p:cNvSpPr>
          <p:nvPr>
            <p:ph type="title"/>
          </p:nvPr>
        </p:nvSpPr>
        <p:spPr/>
        <p:txBody>
          <a:bodyPr/>
          <a:lstStyle/>
          <a:p>
            <a:r>
              <a:rPr kumimoji="1" lang="en-US" altLang="ja-JP" dirty="0"/>
              <a:t>Watson Personality Insights API </a:t>
            </a:r>
            <a:r>
              <a:rPr kumimoji="1" lang="ja-JP" altLang="en-US" dirty="0"/>
              <a:t>による性格特性の計算</a:t>
            </a:r>
          </a:p>
        </p:txBody>
      </p:sp>
      <p:sp>
        <p:nvSpPr>
          <p:cNvPr id="4" name="日付プレースホルダー 3">
            <a:extLst>
              <a:ext uri="{FF2B5EF4-FFF2-40B4-BE49-F238E27FC236}">
                <a16:creationId xmlns:a16="http://schemas.microsoft.com/office/drawing/2014/main" id="{A928D420-86BD-7A43-86D1-8F53FDE1C7F2}"/>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DE6260F9-ADF8-6140-BD1D-733EA404EF06}"/>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BB7F95E3-7814-FB4E-9A3F-3A72F9724015}"/>
              </a:ext>
            </a:extLst>
          </p:cNvPr>
          <p:cNvSpPr>
            <a:spLocks noGrp="1"/>
          </p:cNvSpPr>
          <p:nvPr>
            <p:ph type="sldNum" sz="quarter" idx="4"/>
          </p:nvPr>
        </p:nvSpPr>
        <p:spPr/>
        <p:txBody>
          <a:bodyPr/>
          <a:lstStyle/>
          <a:p>
            <a:fld id="{9B944BBD-65BF-9F43-AA11-58E141315535}" type="slidenum">
              <a:rPr lang="ja-JP" altLang="en-US" smtClean="0"/>
              <a:pPr/>
              <a:t>15</a:t>
            </a:fld>
            <a:endParaRPr lang="ja-JP" altLang="en-US"/>
          </a:p>
        </p:txBody>
      </p:sp>
      <p:sp>
        <p:nvSpPr>
          <p:cNvPr id="7" name="テキスト プレースホルダー 6">
            <a:extLst>
              <a:ext uri="{FF2B5EF4-FFF2-40B4-BE49-F238E27FC236}">
                <a16:creationId xmlns:a16="http://schemas.microsoft.com/office/drawing/2014/main" id="{D5438AFD-1A78-6040-92C7-282DC24448FC}"/>
              </a:ext>
            </a:extLst>
          </p:cNvPr>
          <p:cNvSpPr>
            <a:spLocks noGrp="1"/>
          </p:cNvSpPr>
          <p:nvPr>
            <p:ph type="body" sz="quarter" idx="10"/>
          </p:nvPr>
        </p:nvSpPr>
        <p:spPr/>
        <p:txBody>
          <a:bodyPr/>
          <a:lstStyle/>
          <a:p>
            <a:r>
              <a:rPr lang="en-US" altLang="ja-JP" dirty="0"/>
              <a:t>【</a:t>
            </a:r>
            <a:r>
              <a:rPr lang="ja-JP" altLang="en-US" dirty="0"/>
              <a:t>手法</a:t>
            </a:r>
            <a:r>
              <a:rPr lang="en-US" altLang="ja-JP" dirty="0"/>
              <a:t>】</a:t>
            </a:r>
            <a:r>
              <a:rPr lang="ja-JP" altLang="en-US" dirty="0"/>
              <a:t>性格の計算</a:t>
            </a:r>
          </a:p>
        </p:txBody>
      </p:sp>
      <p:graphicFrame>
        <p:nvGraphicFramePr>
          <p:cNvPr id="8" name="図表 7">
            <a:extLst>
              <a:ext uri="{FF2B5EF4-FFF2-40B4-BE49-F238E27FC236}">
                <a16:creationId xmlns:a16="http://schemas.microsoft.com/office/drawing/2014/main" id="{F6E3794A-982C-9047-88C5-0F0BE29AEB87}"/>
              </a:ext>
            </a:extLst>
          </p:cNvPr>
          <p:cNvGraphicFramePr/>
          <p:nvPr/>
        </p:nvGraphicFramePr>
        <p:xfrm>
          <a:off x="2862146" y="1904883"/>
          <a:ext cx="6096000" cy="3421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a:extLst>
              <a:ext uri="{FF2B5EF4-FFF2-40B4-BE49-F238E27FC236}">
                <a16:creationId xmlns:a16="http://schemas.microsoft.com/office/drawing/2014/main" id="{DE4ADDCB-0F42-8843-9EB7-33779AB1C93F}"/>
              </a:ext>
            </a:extLst>
          </p:cNvPr>
          <p:cNvSpPr txBox="1"/>
          <p:nvPr/>
        </p:nvSpPr>
        <p:spPr>
          <a:xfrm>
            <a:off x="1045028" y="5581479"/>
            <a:ext cx="7053943" cy="646331"/>
          </a:xfrm>
          <a:prstGeom prst="rect">
            <a:avLst/>
          </a:prstGeom>
          <a:noFill/>
        </p:spPr>
        <p:txBody>
          <a:bodyPr wrap="square" rtlCol="0">
            <a:spAutoFit/>
          </a:bodyPr>
          <a:lstStyle/>
          <a:p>
            <a:r>
              <a:rPr kumimoji="1" lang="ja-JP" altLang="en-US" dirty="0"/>
              <a:t>これらビッグファイブと小分類にあたる性格特性６種類ずつ，</a:t>
            </a:r>
            <a:br>
              <a:rPr kumimoji="1" lang="en-US" altLang="ja-JP" dirty="0"/>
            </a:br>
            <a:r>
              <a:rPr kumimoji="1" lang="ja-JP" altLang="en-US" dirty="0"/>
              <a:t>計</a:t>
            </a:r>
            <a:r>
              <a:rPr lang="en-US" altLang="ja-JP" dirty="0"/>
              <a:t>35</a:t>
            </a:r>
            <a:r>
              <a:rPr lang="ja-JP" altLang="en-US" dirty="0"/>
              <a:t>種類の性格特性</a:t>
            </a:r>
            <a:r>
              <a:rPr kumimoji="1" lang="ja-JP" altLang="en-US" dirty="0"/>
              <a:t>について，０</a:t>
            </a:r>
            <a:r>
              <a:rPr lang="en-US" altLang="ja-JP" dirty="0"/>
              <a:t>〜</a:t>
            </a:r>
            <a:r>
              <a:rPr lang="ja-JP" altLang="en-US" dirty="0"/>
              <a:t>１の値で推定を行う</a:t>
            </a:r>
            <a:endParaRPr kumimoji="1" lang="ja-JP" altLang="en-US" dirty="0"/>
          </a:p>
        </p:txBody>
      </p:sp>
      <p:sp>
        <p:nvSpPr>
          <p:cNvPr id="46" name="角丸四角形 45">
            <a:extLst>
              <a:ext uri="{FF2B5EF4-FFF2-40B4-BE49-F238E27FC236}">
                <a16:creationId xmlns:a16="http://schemas.microsoft.com/office/drawing/2014/main" id="{D30432B2-0BD8-AA4C-9DA9-B5541F15FB80}"/>
              </a:ext>
            </a:extLst>
          </p:cNvPr>
          <p:cNvSpPr/>
          <p:nvPr/>
        </p:nvSpPr>
        <p:spPr>
          <a:xfrm>
            <a:off x="195943" y="1904883"/>
            <a:ext cx="2133760" cy="3438895"/>
          </a:xfrm>
          <a:prstGeom prst="roundRect">
            <a:avLst/>
          </a:prstGeom>
          <a:solidFill>
            <a:srgbClr val="96E3FF"/>
          </a:solidFill>
          <a:ln>
            <a:solidFill>
              <a:srgbClr val="96E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SNS</a:t>
            </a:r>
            <a:r>
              <a:rPr lang="ja-JP" altLang="en-US" dirty="0">
                <a:solidFill>
                  <a:schemeClr val="tx1"/>
                </a:solidFill>
              </a:rPr>
              <a:t>投稿データ</a:t>
            </a:r>
            <a:br>
              <a:rPr lang="en-US" altLang="ja-JP" dirty="0">
                <a:solidFill>
                  <a:schemeClr val="tx1"/>
                </a:solidFill>
              </a:rPr>
            </a:br>
            <a:br>
              <a:rPr lang="en-US" altLang="ja-JP" dirty="0">
                <a:solidFill>
                  <a:schemeClr val="tx1"/>
                </a:solidFill>
              </a:rPr>
            </a:br>
            <a:r>
              <a:rPr lang="en-US" altLang="ja-JP" dirty="0">
                <a:solidFill>
                  <a:schemeClr val="tx1"/>
                </a:solidFill>
              </a:rPr>
              <a:t>- </a:t>
            </a:r>
            <a:r>
              <a:rPr lang="ja-JP" altLang="en-US" b="1" dirty="0">
                <a:solidFill>
                  <a:schemeClr val="tx1"/>
                </a:solidFill>
              </a:rPr>
              <a:t>投稿テキスト</a:t>
            </a:r>
            <a:endParaRPr lang="en-US" altLang="ja-JP" b="1" dirty="0">
              <a:solidFill>
                <a:schemeClr val="tx1"/>
              </a:solidFill>
            </a:endParaRPr>
          </a:p>
          <a:p>
            <a:r>
              <a:rPr kumimoji="1" lang="en-US" altLang="ja-JP" dirty="0">
                <a:solidFill>
                  <a:schemeClr val="tx1"/>
                </a:solidFill>
              </a:rPr>
              <a:t>- </a:t>
            </a:r>
            <a:r>
              <a:rPr kumimoji="1" lang="ja-JP" altLang="en-US" dirty="0">
                <a:solidFill>
                  <a:schemeClr val="tx1"/>
                </a:solidFill>
              </a:rPr>
              <a:t>投稿日時</a:t>
            </a:r>
            <a:endParaRPr kumimoji="1" lang="en-US" altLang="ja-JP" dirty="0">
              <a:solidFill>
                <a:schemeClr val="tx1"/>
              </a:solidFill>
            </a:endParaRPr>
          </a:p>
          <a:p>
            <a:r>
              <a:rPr kumimoji="1" lang="en-US" altLang="ja-JP" dirty="0">
                <a:solidFill>
                  <a:schemeClr val="tx1"/>
                </a:solidFill>
              </a:rPr>
              <a:t>- </a:t>
            </a:r>
            <a:r>
              <a:rPr kumimoji="1" lang="ja-JP" altLang="en-US" dirty="0">
                <a:solidFill>
                  <a:schemeClr val="tx1"/>
                </a:solidFill>
              </a:rPr>
              <a:t>投稿</a:t>
            </a:r>
            <a:r>
              <a:rPr kumimoji="1" lang="en-US" altLang="ja-JP" dirty="0">
                <a:solidFill>
                  <a:schemeClr val="tx1"/>
                </a:solidFill>
              </a:rPr>
              <a:t>ID</a:t>
            </a:r>
          </a:p>
          <a:p>
            <a:r>
              <a:rPr kumimoji="1" lang="en-US" altLang="ja-JP" dirty="0">
                <a:solidFill>
                  <a:schemeClr val="tx1"/>
                </a:solidFill>
              </a:rPr>
              <a:t>- </a:t>
            </a:r>
            <a:r>
              <a:rPr kumimoji="1" lang="ja-JP" altLang="en-US" dirty="0">
                <a:solidFill>
                  <a:schemeClr val="tx1"/>
                </a:solidFill>
              </a:rPr>
              <a:t>引用か否か</a:t>
            </a:r>
            <a:endParaRPr kumimoji="1" lang="en-US" altLang="ja-JP" dirty="0">
              <a:solidFill>
                <a:schemeClr val="tx1"/>
              </a:solidFill>
            </a:endParaRPr>
          </a:p>
          <a:p>
            <a:r>
              <a:rPr lang="en-US" altLang="ja-JP" dirty="0">
                <a:solidFill>
                  <a:schemeClr val="tx1"/>
                </a:solidFill>
              </a:rPr>
              <a:t>- </a:t>
            </a:r>
            <a:r>
              <a:rPr lang="ja-JP" altLang="en-US" dirty="0">
                <a:solidFill>
                  <a:schemeClr val="tx1"/>
                </a:solidFill>
              </a:rPr>
              <a:t>返信か否か</a:t>
            </a:r>
            <a:endParaRPr lang="en-US" altLang="ja-JP" dirty="0">
              <a:solidFill>
                <a:schemeClr val="tx1"/>
              </a:solidFill>
            </a:endParaRPr>
          </a:p>
          <a:p>
            <a:endParaRPr kumimoji="1" lang="en-US" altLang="ja-JP" dirty="0">
              <a:solidFill>
                <a:schemeClr val="tx1"/>
              </a:solidFill>
            </a:endParaRPr>
          </a:p>
          <a:p>
            <a:r>
              <a:rPr lang="ja-JP" altLang="en-US" dirty="0">
                <a:solidFill>
                  <a:schemeClr val="tx1"/>
                </a:solidFill>
              </a:rPr>
              <a:t>など</a:t>
            </a:r>
            <a:endParaRPr kumimoji="1" lang="ja-JP" altLang="en-US" dirty="0">
              <a:solidFill>
                <a:schemeClr val="tx1"/>
              </a:solidFill>
            </a:endParaRPr>
          </a:p>
        </p:txBody>
      </p:sp>
      <p:sp>
        <p:nvSpPr>
          <p:cNvPr id="49" name="三角形 48">
            <a:extLst>
              <a:ext uri="{FF2B5EF4-FFF2-40B4-BE49-F238E27FC236}">
                <a16:creationId xmlns:a16="http://schemas.microsoft.com/office/drawing/2014/main" id="{4DA549D7-A7FF-0D43-AE24-C5F236234B74}"/>
              </a:ext>
            </a:extLst>
          </p:cNvPr>
          <p:cNvSpPr/>
          <p:nvPr/>
        </p:nvSpPr>
        <p:spPr>
          <a:xfrm rot="5400000">
            <a:off x="890587" y="3479385"/>
            <a:ext cx="3410674" cy="261667"/>
          </a:xfrm>
          <a:prstGeom prst="triangle">
            <a:avLst/>
          </a:prstGeom>
          <a:solidFill>
            <a:schemeClr val="bg1">
              <a:lumMod val="65000"/>
            </a:schemeClr>
          </a:solidFill>
          <a:ln>
            <a:noFill/>
          </a:ln>
        </p:spPr>
        <p:txBody>
          <a:bodyPr wrap="square" rtlCol="0" anchor="ctr">
            <a:spAutoFit/>
          </a:bodyPr>
          <a:lstStyle/>
          <a:p>
            <a:pPr algn="ctr"/>
            <a:endParaRPr kumimoji="1" lang="ja-JP" altLang="en-US">
              <a:latin typeface="Meiryo" charset="-128"/>
              <a:ea typeface="Meiryo" charset="-128"/>
              <a:cs typeface="Meiryo" charset="-128"/>
            </a:endParaRPr>
          </a:p>
        </p:txBody>
      </p:sp>
      <p:sp>
        <p:nvSpPr>
          <p:cNvPr id="50" name="テキスト ボックス 49">
            <a:extLst>
              <a:ext uri="{FF2B5EF4-FFF2-40B4-BE49-F238E27FC236}">
                <a16:creationId xmlns:a16="http://schemas.microsoft.com/office/drawing/2014/main" id="{E4EDFBA0-48B0-E04E-895B-9088C2495BC1}"/>
              </a:ext>
            </a:extLst>
          </p:cNvPr>
          <p:cNvSpPr txBox="1"/>
          <p:nvPr/>
        </p:nvSpPr>
        <p:spPr>
          <a:xfrm>
            <a:off x="920421" y="1535549"/>
            <a:ext cx="684803" cy="369332"/>
          </a:xfrm>
          <a:prstGeom prst="rect">
            <a:avLst/>
          </a:prstGeom>
          <a:noFill/>
        </p:spPr>
        <p:txBody>
          <a:bodyPr wrap="none" rtlCol="0">
            <a:spAutoFit/>
          </a:bodyPr>
          <a:lstStyle/>
          <a:p>
            <a:r>
              <a:rPr kumimoji="1" lang="en-US" altLang="ja-JP" dirty="0"/>
              <a:t>Input</a:t>
            </a:r>
            <a:endParaRPr kumimoji="1" lang="ja-JP" altLang="en-US" dirty="0"/>
          </a:p>
        </p:txBody>
      </p:sp>
      <p:sp>
        <p:nvSpPr>
          <p:cNvPr id="51" name="テキスト ボックス 50">
            <a:extLst>
              <a:ext uri="{FF2B5EF4-FFF2-40B4-BE49-F238E27FC236}">
                <a16:creationId xmlns:a16="http://schemas.microsoft.com/office/drawing/2014/main" id="{EC9335A4-DA62-CC49-A9A6-B86E4F12A004}"/>
              </a:ext>
            </a:extLst>
          </p:cNvPr>
          <p:cNvSpPr txBox="1"/>
          <p:nvPr/>
        </p:nvSpPr>
        <p:spPr>
          <a:xfrm>
            <a:off x="5476385" y="1535549"/>
            <a:ext cx="856325" cy="369332"/>
          </a:xfrm>
          <a:prstGeom prst="rect">
            <a:avLst/>
          </a:prstGeom>
          <a:noFill/>
        </p:spPr>
        <p:txBody>
          <a:bodyPr wrap="none" rtlCol="0">
            <a:spAutoFit/>
          </a:bodyPr>
          <a:lstStyle/>
          <a:p>
            <a:r>
              <a:rPr lang="en-US" altLang="ja-JP" dirty="0"/>
              <a:t>Output</a:t>
            </a:r>
            <a:endParaRPr kumimoji="1" lang="ja-JP" altLang="en-US" dirty="0"/>
          </a:p>
        </p:txBody>
      </p:sp>
      <p:sp>
        <p:nvSpPr>
          <p:cNvPr id="13" name="テキスト ボックス 12">
            <a:extLst>
              <a:ext uri="{FF2B5EF4-FFF2-40B4-BE49-F238E27FC236}">
                <a16:creationId xmlns:a16="http://schemas.microsoft.com/office/drawing/2014/main" id="{5AAB0B58-9093-4D42-B9D2-096937D497B1}"/>
              </a:ext>
            </a:extLst>
          </p:cNvPr>
          <p:cNvSpPr txBox="1"/>
          <p:nvPr/>
        </p:nvSpPr>
        <p:spPr>
          <a:xfrm>
            <a:off x="3868801" y="3047309"/>
            <a:ext cx="404278" cy="276999"/>
          </a:xfrm>
          <a:prstGeom prst="rect">
            <a:avLst/>
          </a:prstGeom>
          <a:noFill/>
        </p:spPr>
        <p:txBody>
          <a:bodyPr wrap="none" rtlCol="0">
            <a:spAutoFit/>
          </a:bodyPr>
          <a:lstStyle/>
          <a:p>
            <a:r>
              <a:rPr lang="en-US" altLang="ja-JP" sz="1200" b="1" dirty="0">
                <a:solidFill>
                  <a:srgbClr val="FF0000"/>
                </a:solidFill>
              </a:rPr>
              <a:t>.27</a:t>
            </a:r>
            <a:endParaRPr lang="ja-JP" altLang="en-US" sz="1200" b="1" dirty="0">
              <a:solidFill>
                <a:srgbClr val="FF0000"/>
              </a:solidFill>
            </a:endParaRPr>
          </a:p>
        </p:txBody>
      </p:sp>
      <p:sp>
        <p:nvSpPr>
          <p:cNvPr id="14" name="テキスト ボックス 13">
            <a:extLst>
              <a:ext uri="{FF2B5EF4-FFF2-40B4-BE49-F238E27FC236}">
                <a16:creationId xmlns:a16="http://schemas.microsoft.com/office/drawing/2014/main" id="{6CBC3394-D725-CD4D-AE5B-6B099FF8D3C5}"/>
              </a:ext>
            </a:extLst>
          </p:cNvPr>
          <p:cNvSpPr txBox="1"/>
          <p:nvPr/>
        </p:nvSpPr>
        <p:spPr>
          <a:xfrm>
            <a:off x="3868801" y="3431399"/>
            <a:ext cx="404278" cy="276999"/>
          </a:xfrm>
          <a:prstGeom prst="rect">
            <a:avLst/>
          </a:prstGeom>
          <a:noFill/>
        </p:spPr>
        <p:txBody>
          <a:bodyPr wrap="none" rtlCol="0">
            <a:spAutoFit/>
          </a:bodyPr>
          <a:lstStyle/>
          <a:p>
            <a:r>
              <a:rPr lang="en-US" altLang="ja-JP" sz="1200" b="1" dirty="0">
                <a:solidFill>
                  <a:srgbClr val="FF0000"/>
                </a:solidFill>
              </a:rPr>
              <a:t>.35</a:t>
            </a:r>
            <a:endParaRPr lang="ja-JP" altLang="en-US" sz="1200" b="1" dirty="0">
              <a:solidFill>
                <a:srgbClr val="FF0000"/>
              </a:solidFill>
            </a:endParaRPr>
          </a:p>
        </p:txBody>
      </p:sp>
      <p:sp>
        <p:nvSpPr>
          <p:cNvPr id="15" name="テキスト ボックス 14">
            <a:extLst>
              <a:ext uri="{FF2B5EF4-FFF2-40B4-BE49-F238E27FC236}">
                <a16:creationId xmlns:a16="http://schemas.microsoft.com/office/drawing/2014/main" id="{1F2520CB-3AB5-DE4B-8BFD-57DA56D204FF}"/>
              </a:ext>
            </a:extLst>
          </p:cNvPr>
          <p:cNvSpPr txBox="1"/>
          <p:nvPr/>
        </p:nvSpPr>
        <p:spPr>
          <a:xfrm>
            <a:off x="3868801" y="3815490"/>
            <a:ext cx="404278" cy="276999"/>
          </a:xfrm>
          <a:prstGeom prst="rect">
            <a:avLst/>
          </a:prstGeom>
          <a:noFill/>
        </p:spPr>
        <p:txBody>
          <a:bodyPr wrap="none" rtlCol="0">
            <a:spAutoFit/>
          </a:bodyPr>
          <a:lstStyle/>
          <a:p>
            <a:r>
              <a:rPr lang="en-US" altLang="ja-JP" sz="1200" b="1" dirty="0">
                <a:solidFill>
                  <a:srgbClr val="FF0000"/>
                </a:solidFill>
              </a:rPr>
              <a:t>.47</a:t>
            </a:r>
            <a:endParaRPr lang="ja-JP" altLang="en-US" sz="1200" b="1" dirty="0">
              <a:solidFill>
                <a:srgbClr val="FF0000"/>
              </a:solidFill>
            </a:endParaRPr>
          </a:p>
        </p:txBody>
      </p:sp>
      <p:sp>
        <p:nvSpPr>
          <p:cNvPr id="16" name="テキスト ボックス 15">
            <a:extLst>
              <a:ext uri="{FF2B5EF4-FFF2-40B4-BE49-F238E27FC236}">
                <a16:creationId xmlns:a16="http://schemas.microsoft.com/office/drawing/2014/main" id="{258861D4-8C4B-484D-B186-1F940821B3D5}"/>
              </a:ext>
            </a:extLst>
          </p:cNvPr>
          <p:cNvSpPr txBox="1"/>
          <p:nvPr/>
        </p:nvSpPr>
        <p:spPr>
          <a:xfrm>
            <a:off x="3868801" y="4199581"/>
            <a:ext cx="404278" cy="276999"/>
          </a:xfrm>
          <a:prstGeom prst="rect">
            <a:avLst/>
          </a:prstGeom>
          <a:noFill/>
        </p:spPr>
        <p:txBody>
          <a:bodyPr wrap="none" rtlCol="0">
            <a:spAutoFit/>
          </a:bodyPr>
          <a:lstStyle/>
          <a:p>
            <a:r>
              <a:rPr lang="en-US" altLang="ja-JP" sz="1200" b="1" dirty="0">
                <a:solidFill>
                  <a:srgbClr val="FF0000"/>
                </a:solidFill>
              </a:rPr>
              <a:t>.42</a:t>
            </a:r>
            <a:endParaRPr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id="{340B7CD5-A02A-6345-A45A-7F19C3E26987}"/>
              </a:ext>
            </a:extLst>
          </p:cNvPr>
          <p:cNvSpPr txBox="1"/>
          <p:nvPr/>
        </p:nvSpPr>
        <p:spPr>
          <a:xfrm>
            <a:off x="3868801" y="4583672"/>
            <a:ext cx="404278" cy="276999"/>
          </a:xfrm>
          <a:prstGeom prst="rect">
            <a:avLst/>
          </a:prstGeom>
          <a:noFill/>
        </p:spPr>
        <p:txBody>
          <a:bodyPr wrap="none" rtlCol="0">
            <a:spAutoFit/>
          </a:bodyPr>
          <a:lstStyle/>
          <a:p>
            <a:r>
              <a:rPr lang="en-US" altLang="ja-JP" sz="1200" b="1" dirty="0">
                <a:solidFill>
                  <a:srgbClr val="FF0000"/>
                </a:solidFill>
              </a:rPr>
              <a:t>.22</a:t>
            </a:r>
            <a:endParaRPr lang="ja-JP" altLang="en-US" sz="1200" b="1" dirty="0">
              <a:solidFill>
                <a:srgbClr val="FF0000"/>
              </a:solidFill>
            </a:endParaRPr>
          </a:p>
        </p:txBody>
      </p:sp>
      <p:sp>
        <p:nvSpPr>
          <p:cNvPr id="18" name="テキスト ボックス 17">
            <a:extLst>
              <a:ext uri="{FF2B5EF4-FFF2-40B4-BE49-F238E27FC236}">
                <a16:creationId xmlns:a16="http://schemas.microsoft.com/office/drawing/2014/main" id="{0F61BB6D-6B7F-C249-B06C-BE01D5D0CC55}"/>
              </a:ext>
            </a:extLst>
          </p:cNvPr>
          <p:cNvSpPr txBox="1"/>
          <p:nvPr/>
        </p:nvSpPr>
        <p:spPr>
          <a:xfrm>
            <a:off x="3868801" y="4967762"/>
            <a:ext cx="404278" cy="276999"/>
          </a:xfrm>
          <a:prstGeom prst="rect">
            <a:avLst/>
          </a:prstGeom>
          <a:noFill/>
        </p:spPr>
        <p:txBody>
          <a:bodyPr wrap="none" rtlCol="0">
            <a:spAutoFit/>
          </a:bodyPr>
          <a:lstStyle/>
          <a:p>
            <a:r>
              <a:rPr lang="en-US" altLang="ja-JP" sz="1200" b="1" dirty="0">
                <a:solidFill>
                  <a:srgbClr val="FF0000"/>
                </a:solidFill>
              </a:rPr>
              <a:t>.18</a:t>
            </a:r>
            <a:endParaRPr lang="ja-JP" altLang="en-US" sz="1200" b="1" dirty="0">
              <a:solidFill>
                <a:srgbClr val="FF0000"/>
              </a:solidFill>
            </a:endParaRPr>
          </a:p>
        </p:txBody>
      </p:sp>
      <p:sp>
        <p:nvSpPr>
          <p:cNvPr id="19" name="テキスト ボックス 18">
            <a:extLst>
              <a:ext uri="{FF2B5EF4-FFF2-40B4-BE49-F238E27FC236}">
                <a16:creationId xmlns:a16="http://schemas.microsoft.com/office/drawing/2014/main" id="{28192FF2-FEC5-B049-8EAA-B25302BA6649}"/>
              </a:ext>
            </a:extLst>
          </p:cNvPr>
          <p:cNvSpPr txBox="1"/>
          <p:nvPr/>
        </p:nvSpPr>
        <p:spPr>
          <a:xfrm>
            <a:off x="3259201" y="2656784"/>
            <a:ext cx="404278" cy="276999"/>
          </a:xfrm>
          <a:prstGeom prst="rect">
            <a:avLst/>
          </a:prstGeom>
          <a:noFill/>
        </p:spPr>
        <p:txBody>
          <a:bodyPr wrap="none" rtlCol="0">
            <a:spAutoFit/>
          </a:bodyPr>
          <a:lstStyle/>
          <a:p>
            <a:r>
              <a:rPr lang="en-US" altLang="ja-JP" sz="1200" b="1" dirty="0">
                <a:solidFill>
                  <a:srgbClr val="FF0000"/>
                </a:solidFill>
              </a:rPr>
              <a:t>.41</a:t>
            </a:r>
            <a:endParaRPr lang="ja-JP" altLang="en-US" sz="1200" b="1" dirty="0">
              <a:solidFill>
                <a:srgbClr val="FF0000"/>
              </a:solidFill>
            </a:endParaRPr>
          </a:p>
        </p:txBody>
      </p:sp>
      <p:sp>
        <p:nvSpPr>
          <p:cNvPr id="20" name="テキスト ボックス 19">
            <a:extLst>
              <a:ext uri="{FF2B5EF4-FFF2-40B4-BE49-F238E27FC236}">
                <a16:creationId xmlns:a16="http://schemas.microsoft.com/office/drawing/2014/main" id="{39869B64-DD9E-F247-A1D2-10F5CC2C8450}"/>
              </a:ext>
            </a:extLst>
          </p:cNvPr>
          <p:cNvSpPr txBox="1"/>
          <p:nvPr/>
        </p:nvSpPr>
        <p:spPr>
          <a:xfrm>
            <a:off x="5109682" y="3047309"/>
            <a:ext cx="404278" cy="276999"/>
          </a:xfrm>
          <a:prstGeom prst="rect">
            <a:avLst/>
          </a:prstGeom>
          <a:noFill/>
        </p:spPr>
        <p:txBody>
          <a:bodyPr wrap="none" rtlCol="0">
            <a:spAutoFit/>
          </a:bodyPr>
          <a:lstStyle/>
          <a:p>
            <a:r>
              <a:rPr lang="en-US" altLang="ja-JP" sz="1200" b="1" dirty="0">
                <a:solidFill>
                  <a:srgbClr val="FF0000"/>
                </a:solidFill>
              </a:rPr>
              <a:t>.68</a:t>
            </a:r>
            <a:endParaRPr lang="ja-JP" altLang="en-US" sz="1200" b="1" dirty="0">
              <a:solidFill>
                <a:srgbClr val="FF0000"/>
              </a:solidFill>
            </a:endParaRPr>
          </a:p>
        </p:txBody>
      </p:sp>
      <p:sp>
        <p:nvSpPr>
          <p:cNvPr id="21" name="テキスト ボックス 20">
            <a:extLst>
              <a:ext uri="{FF2B5EF4-FFF2-40B4-BE49-F238E27FC236}">
                <a16:creationId xmlns:a16="http://schemas.microsoft.com/office/drawing/2014/main" id="{453954D7-3D87-D347-99A8-D1623BC77676}"/>
              </a:ext>
            </a:extLst>
          </p:cNvPr>
          <p:cNvSpPr txBox="1"/>
          <p:nvPr/>
        </p:nvSpPr>
        <p:spPr>
          <a:xfrm>
            <a:off x="5109682" y="3431399"/>
            <a:ext cx="404278" cy="276999"/>
          </a:xfrm>
          <a:prstGeom prst="rect">
            <a:avLst/>
          </a:prstGeom>
          <a:noFill/>
        </p:spPr>
        <p:txBody>
          <a:bodyPr wrap="none" rtlCol="0">
            <a:spAutoFit/>
          </a:bodyPr>
          <a:lstStyle/>
          <a:p>
            <a:r>
              <a:rPr lang="en-US" altLang="ja-JP" sz="1200" b="1" dirty="0">
                <a:solidFill>
                  <a:srgbClr val="FF0000"/>
                </a:solidFill>
              </a:rPr>
              <a:t>.65</a:t>
            </a:r>
            <a:endParaRPr lang="ja-JP" altLang="en-US" sz="1200" b="1" dirty="0">
              <a:solidFill>
                <a:srgbClr val="FF0000"/>
              </a:solidFill>
            </a:endParaRPr>
          </a:p>
        </p:txBody>
      </p:sp>
      <p:sp>
        <p:nvSpPr>
          <p:cNvPr id="22" name="テキスト ボックス 21">
            <a:extLst>
              <a:ext uri="{FF2B5EF4-FFF2-40B4-BE49-F238E27FC236}">
                <a16:creationId xmlns:a16="http://schemas.microsoft.com/office/drawing/2014/main" id="{A00632D4-D368-5947-8D62-BFAB28190E60}"/>
              </a:ext>
            </a:extLst>
          </p:cNvPr>
          <p:cNvSpPr txBox="1"/>
          <p:nvPr/>
        </p:nvSpPr>
        <p:spPr>
          <a:xfrm>
            <a:off x="5109682" y="3815490"/>
            <a:ext cx="404278" cy="276999"/>
          </a:xfrm>
          <a:prstGeom prst="rect">
            <a:avLst/>
          </a:prstGeom>
          <a:noFill/>
        </p:spPr>
        <p:txBody>
          <a:bodyPr wrap="none" rtlCol="0">
            <a:spAutoFit/>
          </a:bodyPr>
          <a:lstStyle/>
          <a:p>
            <a:r>
              <a:rPr lang="en-US" altLang="ja-JP" sz="1200" b="1" dirty="0">
                <a:solidFill>
                  <a:srgbClr val="FF0000"/>
                </a:solidFill>
              </a:rPr>
              <a:t>.57</a:t>
            </a:r>
            <a:endParaRPr lang="ja-JP" altLang="en-US" sz="1200" b="1" dirty="0">
              <a:solidFill>
                <a:srgbClr val="FF0000"/>
              </a:solidFill>
            </a:endParaRPr>
          </a:p>
        </p:txBody>
      </p:sp>
      <p:sp>
        <p:nvSpPr>
          <p:cNvPr id="23" name="テキスト ボックス 22">
            <a:extLst>
              <a:ext uri="{FF2B5EF4-FFF2-40B4-BE49-F238E27FC236}">
                <a16:creationId xmlns:a16="http://schemas.microsoft.com/office/drawing/2014/main" id="{8BE543AF-87B4-8549-99A2-3D4A4C0C35D9}"/>
              </a:ext>
            </a:extLst>
          </p:cNvPr>
          <p:cNvSpPr txBox="1"/>
          <p:nvPr/>
        </p:nvSpPr>
        <p:spPr>
          <a:xfrm>
            <a:off x="5109682" y="4199581"/>
            <a:ext cx="404278" cy="276999"/>
          </a:xfrm>
          <a:prstGeom prst="rect">
            <a:avLst/>
          </a:prstGeom>
          <a:noFill/>
        </p:spPr>
        <p:txBody>
          <a:bodyPr wrap="none" rtlCol="0">
            <a:spAutoFit/>
          </a:bodyPr>
          <a:lstStyle/>
          <a:p>
            <a:r>
              <a:rPr lang="en-US" altLang="ja-JP" sz="1200" b="1" dirty="0">
                <a:solidFill>
                  <a:srgbClr val="FF0000"/>
                </a:solidFill>
              </a:rPr>
              <a:t>.72</a:t>
            </a:r>
            <a:endParaRPr lang="ja-JP" altLang="en-US" sz="1200" b="1" dirty="0">
              <a:solidFill>
                <a:srgbClr val="FF0000"/>
              </a:solidFill>
            </a:endParaRPr>
          </a:p>
        </p:txBody>
      </p:sp>
      <p:sp>
        <p:nvSpPr>
          <p:cNvPr id="24" name="テキスト ボックス 23">
            <a:extLst>
              <a:ext uri="{FF2B5EF4-FFF2-40B4-BE49-F238E27FC236}">
                <a16:creationId xmlns:a16="http://schemas.microsoft.com/office/drawing/2014/main" id="{F518578B-09FE-7245-B36D-377508744C38}"/>
              </a:ext>
            </a:extLst>
          </p:cNvPr>
          <p:cNvSpPr txBox="1"/>
          <p:nvPr/>
        </p:nvSpPr>
        <p:spPr>
          <a:xfrm>
            <a:off x="5109682" y="4583672"/>
            <a:ext cx="404278" cy="276999"/>
          </a:xfrm>
          <a:prstGeom prst="rect">
            <a:avLst/>
          </a:prstGeom>
          <a:noFill/>
        </p:spPr>
        <p:txBody>
          <a:bodyPr wrap="none" rtlCol="0">
            <a:spAutoFit/>
          </a:bodyPr>
          <a:lstStyle/>
          <a:p>
            <a:r>
              <a:rPr lang="en-US" altLang="ja-JP" sz="1200" b="1" dirty="0">
                <a:solidFill>
                  <a:srgbClr val="FF0000"/>
                </a:solidFill>
              </a:rPr>
              <a:t>.72</a:t>
            </a:r>
            <a:endParaRPr lang="ja-JP" altLang="en-US" sz="1200" b="1" dirty="0">
              <a:solidFill>
                <a:srgbClr val="FF0000"/>
              </a:solidFill>
            </a:endParaRPr>
          </a:p>
        </p:txBody>
      </p:sp>
      <p:sp>
        <p:nvSpPr>
          <p:cNvPr id="25" name="テキスト ボックス 24">
            <a:extLst>
              <a:ext uri="{FF2B5EF4-FFF2-40B4-BE49-F238E27FC236}">
                <a16:creationId xmlns:a16="http://schemas.microsoft.com/office/drawing/2014/main" id="{0D4009BE-357C-8C42-852C-E29C06432EF6}"/>
              </a:ext>
            </a:extLst>
          </p:cNvPr>
          <p:cNvSpPr txBox="1"/>
          <p:nvPr/>
        </p:nvSpPr>
        <p:spPr>
          <a:xfrm>
            <a:off x="5109682" y="4967762"/>
            <a:ext cx="404278" cy="276999"/>
          </a:xfrm>
          <a:prstGeom prst="rect">
            <a:avLst/>
          </a:prstGeom>
          <a:noFill/>
        </p:spPr>
        <p:txBody>
          <a:bodyPr wrap="none" rtlCol="0">
            <a:spAutoFit/>
          </a:bodyPr>
          <a:lstStyle/>
          <a:p>
            <a:r>
              <a:rPr lang="en-US" altLang="ja-JP" sz="1200" b="1" dirty="0">
                <a:solidFill>
                  <a:srgbClr val="FF0000"/>
                </a:solidFill>
              </a:rPr>
              <a:t>.68</a:t>
            </a:r>
            <a:endParaRPr lang="ja-JP" altLang="en-US" sz="1200" b="1" dirty="0">
              <a:solidFill>
                <a:srgbClr val="FF0000"/>
              </a:solidFill>
            </a:endParaRPr>
          </a:p>
        </p:txBody>
      </p:sp>
      <p:sp>
        <p:nvSpPr>
          <p:cNvPr id="26" name="テキスト ボックス 25">
            <a:extLst>
              <a:ext uri="{FF2B5EF4-FFF2-40B4-BE49-F238E27FC236}">
                <a16:creationId xmlns:a16="http://schemas.microsoft.com/office/drawing/2014/main" id="{FC0B834E-1A6A-0945-942A-466E650F2C90}"/>
              </a:ext>
            </a:extLst>
          </p:cNvPr>
          <p:cNvSpPr txBox="1"/>
          <p:nvPr/>
        </p:nvSpPr>
        <p:spPr>
          <a:xfrm>
            <a:off x="4500082" y="2656784"/>
            <a:ext cx="404278" cy="276999"/>
          </a:xfrm>
          <a:prstGeom prst="rect">
            <a:avLst/>
          </a:prstGeom>
          <a:noFill/>
        </p:spPr>
        <p:txBody>
          <a:bodyPr wrap="none" rtlCol="0">
            <a:spAutoFit/>
          </a:bodyPr>
          <a:lstStyle/>
          <a:p>
            <a:r>
              <a:rPr lang="en-US" altLang="ja-JP" sz="1200" b="1" dirty="0">
                <a:solidFill>
                  <a:srgbClr val="FF0000"/>
                </a:solidFill>
              </a:rPr>
              <a:t>.60</a:t>
            </a:r>
            <a:endParaRPr lang="ja-JP" altLang="en-US" sz="1200" b="1" dirty="0">
              <a:solidFill>
                <a:srgbClr val="FF0000"/>
              </a:solidFill>
            </a:endParaRPr>
          </a:p>
        </p:txBody>
      </p:sp>
      <p:sp>
        <p:nvSpPr>
          <p:cNvPr id="27" name="テキスト ボックス 26">
            <a:extLst>
              <a:ext uri="{FF2B5EF4-FFF2-40B4-BE49-F238E27FC236}">
                <a16:creationId xmlns:a16="http://schemas.microsoft.com/office/drawing/2014/main" id="{96328171-5022-904A-8082-8052C5C556C7}"/>
              </a:ext>
            </a:extLst>
          </p:cNvPr>
          <p:cNvSpPr txBox="1"/>
          <p:nvPr/>
        </p:nvSpPr>
        <p:spPr>
          <a:xfrm>
            <a:off x="6341869" y="3047309"/>
            <a:ext cx="404278" cy="276999"/>
          </a:xfrm>
          <a:prstGeom prst="rect">
            <a:avLst/>
          </a:prstGeom>
          <a:noFill/>
        </p:spPr>
        <p:txBody>
          <a:bodyPr wrap="none" rtlCol="0">
            <a:spAutoFit/>
          </a:bodyPr>
          <a:lstStyle/>
          <a:p>
            <a:r>
              <a:rPr lang="en-US" altLang="ja-JP" sz="1200" b="1" dirty="0">
                <a:solidFill>
                  <a:srgbClr val="FF0000"/>
                </a:solidFill>
              </a:rPr>
              <a:t>.77</a:t>
            </a:r>
            <a:endParaRPr lang="ja-JP" altLang="en-US" sz="1200" b="1" dirty="0">
              <a:solidFill>
                <a:srgbClr val="FF0000"/>
              </a:solidFill>
            </a:endParaRPr>
          </a:p>
        </p:txBody>
      </p:sp>
      <p:sp>
        <p:nvSpPr>
          <p:cNvPr id="28" name="テキスト ボックス 27">
            <a:extLst>
              <a:ext uri="{FF2B5EF4-FFF2-40B4-BE49-F238E27FC236}">
                <a16:creationId xmlns:a16="http://schemas.microsoft.com/office/drawing/2014/main" id="{014CBE69-3150-204F-83D6-4A4B202CFB46}"/>
              </a:ext>
            </a:extLst>
          </p:cNvPr>
          <p:cNvSpPr txBox="1"/>
          <p:nvPr/>
        </p:nvSpPr>
        <p:spPr>
          <a:xfrm>
            <a:off x="6341869" y="3431399"/>
            <a:ext cx="404278" cy="276999"/>
          </a:xfrm>
          <a:prstGeom prst="rect">
            <a:avLst/>
          </a:prstGeom>
          <a:noFill/>
        </p:spPr>
        <p:txBody>
          <a:bodyPr wrap="none" rtlCol="0">
            <a:spAutoFit/>
          </a:bodyPr>
          <a:lstStyle/>
          <a:p>
            <a:r>
              <a:rPr lang="en-US" altLang="ja-JP" sz="1200" b="1" dirty="0">
                <a:solidFill>
                  <a:srgbClr val="FF0000"/>
                </a:solidFill>
              </a:rPr>
              <a:t>.75</a:t>
            </a:r>
            <a:endParaRPr lang="ja-JP" altLang="en-US" sz="1200" b="1" dirty="0">
              <a:solidFill>
                <a:srgbClr val="FF0000"/>
              </a:solidFill>
            </a:endParaRPr>
          </a:p>
        </p:txBody>
      </p:sp>
      <p:sp>
        <p:nvSpPr>
          <p:cNvPr id="29" name="テキスト ボックス 28">
            <a:extLst>
              <a:ext uri="{FF2B5EF4-FFF2-40B4-BE49-F238E27FC236}">
                <a16:creationId xmlns:a16="http://schemas.microsoft.com/office/drawing/2014/main" id="{B6D043F0-EA82-344E-B332-5758DC7AB381}"/>
              </a:ext>
            </a:extLst>
          </p:cNvPr>
          <p:cNvSpPr txBox="1"/>
          <p:nvPr/>
        </p:nvSpPr>
        <p:spPr>
          <a:xfrm>
            <a:off x="6341869" y="3815490"/>
            <a:ext cx="404278" cy="276999"/>
          </a:xfrm>
          <a:prstGeom prst="rect">
            <a:avLst/>
          </a:prstGeom>
          <a:noFill/>
        </p:spPr>
        <p:txBody>
          <a:bodyPr wrap="none" rtlCol="0">
            <a:spAutoFit/>
          </a:bodyPr>
          <a:lstStyle/>
          <a:p>
            <a:r>
              <a:rPr lang="en-US" altLang="ja-JP" sz="1200" b="1" dirty="0">
                <a:solidFill>
                  <a:srgbClr val="FF0000"/>
                </a:solidFill>
              </a:rPr>
              <a:t>.59</a:t>
            </a:r>
            <a:endParaRPr lang="ja-JP" altLang="en-US" sz="1200" b="1" dirty="0">
              <a:solidFill>
                <a:srgbClr val="FF0000"/>
              </a:solidFill>
            </a:endParaRPr>
          </a:p>
        </p:txBody>
      </p:sp>
      <p:sp>
        <p:nvSpPr>
          <p:cNvPr id="30" name="テキスト ボックス 29">
            <a:extLst>
              <a:ext uri="{FF2B5EF4-FFF2-40B4-BE49-F238E27FC236}">
                <a16:creationId xmlns:a16="http://schemas.microsoft.com/office/drawing/2014/main" id="{566A4088-C552-BC43-8C59-D47AB098CEAF}"/>
              </a:ext>
            </a:extLst>
          </p:cNvPr>
          <p:cNvSpPr txBox="1"/>
          <p:nvPr/>
        </p:nvSpPr>
        <p:spPr>
          <a:xfrm>
            <a:off x="6341869" y="4199581"/>
            <a:ext cx="404278" cy="276999"/>
          </a:xfrm>
          <a:prstGeom prst="rect">
            <a:avLst/>
          </a:prstGeom>
          <a:noFill/>
        </p:spPr>
        <p:txBody>
          <a:bodyPr wrap="none" rtlCol="0">
            <a:spAutoFit/>
          </a:bodyPr>
          <a:lstStyle/>
          <a:p>
            <a:r>
              <a:rPr lang="en-US" altLang="ja-JP" sz="1200" b="1" dirty="0">
                <a:solidFill>
                  <a:srgbClr val="FF0000"/>
                </a:solidFill>
              </a:rPr>
              <a:t>.31</a:t>
            </a:r>
            <a:endParaRPr lang="ja-JP" altLang="en-US" sz="1200" b="1" dirty="0">
              <a:solidFill>
                <a:srgbClr val="FF0000"/>
              </a:solidFill>
            </a:endParaRPr>
          </a:p>
        </p:txBody>
      </p:sp>
      <p:sp>
        <p:nvSpPr>
          <p:cNvPr id="31" name="テキスト ボックス 30">
            <a:extLst>
              <a:ext uri="{FF2B5EF4-FFF2-40B4-BE49-F238E27FC236}">
                <a16:creationId xmlns:a16="http://schemas.microsoft.com/office/drawing/2014/main" id="{35081A2B-F6A3-594C-BC86-6E993043B9DD}"/>
              </a:ext>
            </a:extLst>
          </p:cNvPr>
          <p:cNvSpPr txBox="1"/>
          <p:nvPr/>
        </p:nvSpPr>
        <p:spPr>
          <a:xfrm>
            <a:off x="6341869" y="4583672"/>
            <a:ext cx="404278" cy="276999"/>
          </a:xfrm>
          <a:prstGeom prst="rect">
            <a:avLst/>
          </a:prstGeom>
          <a:noFill/>
        </p:spPr>
        <p:txBody>
          <a:bodyPr wrap="none" rtlCol="0">
            <a:spAutoFit/>
          </a:bodyPr>
          <a:lstStyle/>
          <a:p>
            <a:r>
              <a:rPr lang="en-US" altLang="ja-JP" sz="1200" b="1" dirty="0">
                <a:solidFill>
                  <a:srgbClr val="FF0000"/>
                </a:solidFill>
              </a:rPr>
              <a:t>.72</a:t>
            </a:r>
            <a:endParaRPr lang="ja-JP" altLang="en-US" sz="1200" b="1" dirty="0">
              <a:solidFill>
                <a:srgbClr val="FF0000"/>
              </a:solidFill>
            </a:endParaRPr>
          </a:p>
        </p:txBody>
      </p:sp>
      <p:sp>
        <p:nvSpPr>
          <p:cNvPr id="32" name="テキスト ボックス 31">
            <a:extLst>
              <a:ext uri="{FF2B5EF4-FFF2-40B4-BE49-F238E27FC236}">
                <a16:creationId xmlns:a16="http://schemas.microsoft.com/office/drawing/2014/main" id="{372D0E53-E287-3944-8782-C5AA82424591}"/>
              </a:ext>
            </a:extLst>
          </p:cNvPr>
          <p:cNvSpPr txBox="1"/>
          <p:nvPr/>
        </p:nvSpPr>
        <p:spPr>
          <a:xfrm>
            <a:off x="6341869" y="4967762"/>
            <a:ext cx="404278" cy="276999"/>
          </a:xfrm>
          <a:prstGeom prst="rect">
            <a:avLst/>
          </a:prstGeom>
          <a:noFill/>
        </p:spPr>
        <p:txBody>
          <a:bodyPr wrap="none" rtlCol="0">
            <a:spAutoFit/>
          </a:bodyPr>
          <a:lstStyle/>
          <a:p>
            <a:r>
              <a:rPr lang="en-US" altLang="ja-JP" sz="1200" b="1" dirty="0">
                <a:solidFill>
                  <a:srgbClr val="FF0000"/>
                </a:solidFill>
              </a:rPr>
              <a:t>.64</a:t>
            </a:r>
            <a:endParaRPr lang="ja-JP" altLang="en-US" sz="1200" b="1" dirty="0">
              <a:solidFill>
                <a:srgbClr val="FF0000"/>
              </a:solidFill>
            </a:endParaRPr>
          </a:p>
        </p:txBody>
      </p:sp>
      <p:sp>
        <p:nvSpPr>
          <p:cNvPr id="33" name="テキスト ボックス 32">
            <a:extLst>
              <a:ext uri="{FF2B5EF4-FFF2-40B4-BE49-F238E27FC236}">
                <a16:creationId xmlns:a16="http://schemas.microsoft.com/office/drawing/2014/main" id="{6266E534-47B3-5142-B138-54FB6147BDA7}"/>
              </a:ext>
            </a:extLst>
          </p:cNvPr>
          <p:cNvSpPr txBox="1"/>
          <p:nvPr/>
        </p:nvSpPr>
        <p:spPr>
          <a:xfrm>
            <a:off x="5732269" y="2656784"/>
            <a:ext cx="404278" cy="276999"/>
          </a:xfrm>
          <a:prstGeom prst="rect">
            <a:avLst/>
          </a:prstGeom>
          <a:noFill/>
        </p:spPr>
        <p:txBody>
          <a:bodyPr wrap="none" rtlCol="0">
            <a:spAutoFit/>
          </a:bodyPr>
          <a:lstStyle/>
          <a:p>
            <a:r>
              <a:rPr lang="en-US" altLang="ja-JP" sz="1200" b="1" dirty="0">
                <a:solidFill>
                  <a:srgbClr val="FF0000"/>
                </a:solidFill>
              </a:rPr>
              <a:t>.81</a:t>
            </a:r>
            <a:endParaRPr lang="ja-JP" altLang="en-US" sz="1200" b="1" dirty="0">
              <a:solidFill>
                <a:srgbClr val="FF0000"/>
              </a:solidFill>
            </a:endParaRPr>
          </a:p>
        </p:txBody>
      </p:sp>
      <p:sp>
        <p:nvSpPr>
          <p:cNvPr id="34" name="テキスト ボックス 33">
            <a:extLst>
              <a:ext uri="{FF2B5EF4-FFF2-40B4-BE49-F238E27FC236}">
                <a16:creationId xmlns:a16="http://schemas.microsoft.com/office/drawing/2014/main" id="{E3424CE8-15B5-E647-9C7F-BB8BB0EE16DE}"/>
              </a:ext>
            </a:extLst>
          </p:cNvPr>
          <p:cNvSpPr txBox="1"/>
          <p:nvPr/>
        </p:nvSpPr>
        <p:spPr>
          <a:xfrm>
            <a:off x="7582750" y="3047309"/>
            <a:ext cx="404278" cy="276999"/>
          </a:xfrm>
          <a:prstGeom prst="rect">
            <a:avLst/>
          </a:prstGeom>
          <a:noFill/>
        </p:spPr>
        <p:txBody>
          <a:bodyPr wrap="none" rtlCol="0">
            <a:spAutoFit/>
          </a:bodyPr>
          <a:lstStyle/>
          <a:p>
            <a:r>
              <a:rPr lang="en-US" altLang="ja-JP" sz="1200" b="1" dirty="0">
                <a:solidFill>
                  <a:srgbClr val="FF0000"/>
                </a:solidFill>
              </a:rPr>
              <a:t>.55</a:t>
            </a:r>
            <a:endParaRPr lang="ja-JP" altLang="en-US" sz="1200" b="1" dirty="0">
              <a:solidFill>
                <a:srgbClr val="FF0000"/>
              </a:solidFill>
            </a:endParaRPr>
          </a:p>
        </p:txBody>
      </p:sp>
      <p:sp>
        <p:nvSpPr>
          <p:cNvPr id="35" name="テキスト ボックス 34">
            <a:extLst>
              <a:ext uri="{FF2B5EF4-FFF2-40B4-BE49-F238E27FC236}">
                <a16:creationId xmlns:a16="http://schemas.microsoft.com/office/drawing/2014/main" id="{2B018C1A-4DB1-DF4D-8CE0-AF21F8671140}"/>
              </a:ext>
            </a:extLst>
          </p:cNvPr>
          <p:cNvSpPr txBox="1"/>
          <p:nvPr/>
        </p:nvSpPr>
        <p:spPr>
          <a:xfrm>
            <a:off x="7582750" y="3431399"/>
            <a:ext cx="404278" cy="276999"/>
          </a:xfrm>
          <a:prstGeom prst="rect">
            <a:avLst/>
          </a:prstGeom>
          <a:noFill/>
        </p:spPr>
        <p:txBody>
          <a:bodyPr wrap="none" rtlCol="0">
            <a:spAutoFit/>
          </a:bodyPr>
          <a:lstStyle/>
          <a:p>
            <a:r>
              <a:rPr lang="en-US" altLang="ja-JP" sz="1200" b="1" dirty="0">
                <a:solidFill>
                  <a:srgbClr val="FF0000"/>
                </a:solidFill>
              </a:rPr>
              <a:t>.78</a:t>
            </a:r>
            <a:endParaRPr lang="ja-JP" altLang="en-US" sz="1200" b="1" dirty="0">
              <a:solidFill>
                <a:srgbClr val="FF0000"/>
              </a:solidFill>
            </a:endParaRPr>
          </a:p>
        </p:txBody>
      </p:sp>
      <p:sp>
        <p:nvSpPr>
          <p:cNvPr id="36" name="テキスト ボックス 35">
            <a:extLst>
              <a:ext uri="{FF2B5EF4-FFF2-40B4-BE49-F238E27FC236}">
                <a16:creationId xmlns:a16="http://schemas.microsoft.com/office/drawing/2014/main" id="{C719C011-C9E0-7B4C-88DF-00C466D095D7}"/>
              </a:ext>
            </a:extLst>
          </p:cNvPr>
          <p:cNvSpPr txBox="1"/>
          <p:nvPr/>
        </p:nvSpPr>
        <p:spPr>
          <a:xfrm>
            <a:off x="7582750" y="3815490"/>
            <a:ext cx="404278" cy="276999"/>
          </a:xfrm>
          <a:prstGeom prst="rect">
            <a:avLst/>
          </a:prstGeom>
          <a:noFill/>
        </p:spPr>
        <p:txBody>
          <a:bodyPr wrap="none" rtlCol="0">
            <a:spAutoFit/>
          </a:bodyPr>
          <a:lstStyle/>
          <a:p>
            <a:r>
              <a:rPr lang="en-US" altLang="ja-JP" sz="1200" b="1" dirty="0">
                <a:solidFill>
                  <a:srgbClr val="FF0000"/>
                </a:solidFill>
              </a:rPr>
              <a:t>.67</a:t>
            </a:r>
            <a:endParaRPr lang="ja-JP" altLang="en-US" sz="1200" b="1" dirty="0">
              <a:solidFill>
                <a:srgbClr val="FF0000"/>
              </a:solidFill>
            </a:endParaRPr>
          </a:p>
        </p:txBody>
      </p:sp>
      <p:sp>
        <p:nvSpPr>
          <p:cNvPr id="37" name="テキスト ボックス 36">
            <a:extLst>
              <a:ext uri="{FF2B5EF4-FFF2-40B4-BE49-F238E27FC236}">
                <a16:creationId xmlns:a16="http://schemas.microsoft.com/office/drawing/2014/main" id="{EF680A4A-D20A-5844-B5C6-A2082C8DE0D0}"/>
              </a:ext>
            </a:extLst>
          </p:cNvPr>
          <p:cNvSpPr txBox="1"/>
          <p:nvPr/>
        </p:nvSpPr>
        <p:spPr>
          <a:xfrm>
            <a:off x="7582750" y="4199581"/>
            <a:ext cx="404278" cy="276999"/>
          </a:xfrm>
          <a:prstGeom prst="rect">
            <a:avLst/>
          </a:prstGeom>
          <a:noFill/>
        </p:spPr>
        <p:txBody>
          <a:bodyPr wrap="none" rtlCol="0">
            <a:spAutoFit/>
          </a:bodyPr>
          <a:lstStyle/>
          <a:p>
            <a:r>
              <a:rPr lang="en-US" altLang="ja-JP" sz="1200" b="1" dirty="0">
                <a:solidFill>
                  <a:srgbClr val="FF0000"/>
                </a:solidFill>
              </a:rPr>
              <a:t>.71</a:t>
            </a:r>
            <a:endParaRPr lang="ja-JP" altLang="en-US" sz="1200" b="1" dirty="0">
              <a:solidFill>
                <a:srgbClr val="FF0000"/>
              </a:solidFill>
            </a:endParaRPr>
          </a:p>
        </p:txBody>
      </p:sp>
      <p:sp>
        <p:nvSpPr>
          <p:cNvPr id="38" name="テキスト ボックス 37">
            <a:extLst>
              <a:ext uri="{FF2B5EF4-FFF2-40B4-BE49-F238E27FC236}">
                <a16:creationId xmlns:a16="http://schemas.microsoft.com/office/drawing/2014/main" id="{F999A988-8507-704B-8CC8-F873781EDB25}"/>
              </a:ext>
            </a:extLst>
          </p:cNvPr>
          <p:cNvSpPr txBox="1"/>
          <p:nvPr/>
        </p:nvSpPr>
        <p:spPr>
          <a:xfrm>
            <a:off x="7582750" y="4583672"/>
            <a:ext cx="404278" cy="276999"/>
          </a:xfrm>
          <a:prstGeom prst="rect">
            <a:avLst/>
          </a:prstGeom>
          <a:noFill/>
        </p:spPr>
        <p:txBody>
          <a:bodyPr wrap="none" rtlCol="0">
            <a:spAutoFit/>
          </a:bodyPr>
          <a:lstStyle/>
          <a:p>
            <a:r>
              <a:rPr lang="en-US" altLang="ja-JP" sz="1200" b="1" dirty="0">
                <a:solidFill>
                  <a:srgbClr val="FF0000"/>
                </a:solidFill>
              </a:rPr>
              <a:t>.78</a:t>
            </a:r>
            <a:endParaRPr lang="ja-JP" altLang="en-US" sz="1200" b="1" dirty="0">
              <a:solidFill>
                <a:srgbClr val="FF0000"/>
              </a:solidFill>
            </a:endParaRPr>
          </a:p>
        </p:txBody>
      </p:sp>
      <p:sp>
        <p:nvSpPr>
          <p:cNvPr id="39" name="テキスト ボックス 38">
            <a:extLst>
              <a:ext uri="{FF2B5EF4-FFF2-40B4-BE49-F238E27FC236}">
                <a16:creationId xmlns:a16="http://schemas.microsoft.com/office/drawing/2014/main" id="{FAB6DE4C-BC3D-D945-8995-7E1F99F975B8}"/>
              </a:ext>
            </a:extLst>
          </p:cNvPr>
          <p:cNvSpPr txBox="1"/>
          <p:nvPr/>
        </p:nvSpPr>
        <p:spPr>
          <a:xfrm>
            <a:off x="7582750" y="4967762"/>
            <a:ext cx="404278" cy="276999"/>
          </a:xfrm>
          <a:prstGeom prst="rect">
            <a:avLst/>
          </a:prstGeom>
          <a:noFill/>
        </p:spPr>
        <p:txBody>
          <a:bodyPr wrap="none" rtlCol="0">
            <a:spAutoFit/>
          </a:bodyPr>
          <a:lstStyle/>
          <a:p>
            <a:r>
              <a:rPr lang="en-US" altLang="ja-JP" sz="1200" b="1" dirty="0">
                <a:solidFill>
                  <a:srgbClr val="FF0000"/>
                </a:solidFill>
              </a:rPr>
              <a:t>.88</a:t>
            </a:r>
            <a:endParaRPr lang="ja-JP" altLang="en-US" sz="1200" b="1" dirty="0">
              <a:solidFill>
                <a:srgbClr val="FF0000"/>
              </a:solidFill>
            </a:endParaRPr>
          </a:p>
        </p:txBody>
      </p:sp>
      <p:sp>
        <p:nvSpPr>
          <p:cNvPr id="40" name="テキスト ボックス 39">
            <a:extLst>
              <a:ext uri="{FF2B5EF4-FFF2-40B4-BE49-F238E27FC236}">
                <a16:creationId xmlns:a16="http://schemas.microsoft.com/office/drawing/2014/main" id="{9CFA45DA-044A-4244-836D-28F821EFC4E1}"/>
              </a:ext>
            </a:extLst>
          </p:cNvPr>
          <p:cNvSpPr txBox="1"/>
          <p:nvPr/>
        </p:nvSpPr>
        <p:spPr>
          <a:xfrm>
            <a:off x="6973150" y="2656784"/>
            <a:ext cx="404278" cy="276999"/>
          </a:xfrm>
          <a:prstGeom prst="rect">
            <a:avLst/>
          </a:prstGeom>
          <a:noFill/>
        </p:spPr>
        <p:txBody>
          <a:bodyPr wrap="none" rtlCol="0">
            <a:spAutoFit/>
          </a:bodyPr>
          <a:lstStyle/>
          <a:p>
            <a:r>
              <a:rPr lang="en-US" altLang="ja-JP" sz="1200" b="1" dirty="0">
                <a:solidFill>
                  <a:srgbClr val="FF0000"/>
                </a:solidFill>
              </a:rPr>
              <a:t>.75</a:t>
            </a:r>
            <a:endParaRPr lang="ja-JP" altLang="en-US" sz="1200" b="1" dirty="0">
              <a:solidFill>
                <a:srgbClr val="FF0000"/>
              </a:solidFill>
            </a:endParaRPr>
          </a:p>
        </p:txBody>
      </p:sp>
      <p:sp>
        <p:nvSpPr>
          <p:cNvPr id="41" name="テキスト ボックス 40">
            <a:extLst>
              <a:ext uri="{FF2B5EF4-FFF2-40B4-BE49-F238E27FC236}">
                <a16:creationId xmlns:a16="http://schemas.microsoft.com/office/drawing/2014/main" id="{AFF7CDA9-99FF-234D-AD0B-33DA32ABF5C3}"/>
              </a:ext>
            </a:extLst>
          </p:cNvPr>
          <p:cNvSpPr txBox="1"/>
          <p:nvPr/>
        </p:nvSpPr>
        <p:spPr>
          <a:xfrm>
            <a:off x="8823631" y="3047309"/>
            <a:ext cx="404278" cy="276999"/>
          </a:xfrm>
          <a:prstGeom prst="rect">
            <a:avLst/>
          </a:prstGeom>
          <a:noFill/>
        </p:spPr>
        <p:txBody>
          <a:bodyPr wrap="none" rtlCol="0">
            <a:spAutoFit/>
          </a:bodyPr>
          <a:lstStyle/>
          <a:p>
            <a:r>
              <a:rPr lang="en-US" altLang="ja-JP" sz="1200" b="1" dirty="0">
                <a:solidFill>
                  <a:srgbClr val="FF0000"/>
                </a:solidFill>
              </a:rPr>
              <a:t>.42</a:t>
            </a:r>
            <a:endParaRPr lang="ja-JP" altLang="en-US" sz="1200" b="1" dirty="0">
              <a:solidFill>
                <a:srgbClr val="FF0000"/>
              </a:solidFill>
            </a:endParaRPr>
          </a:p>
        </p:txBody>
      </p:sp>
      <p:sp>
        <p:nvSpPr>
          <p:cNvPr id="42" name="テキスト ボックス 41">
            <a:extLst>
              <a:ext uri="{FF2B5EF4-FFF2-40B4-BE49-F238E27FC236}">
                <a16:creationId xmlns:a16="http://schemas.microsoft.com/office/drawing/2014/main" id="{E046F187-4296-6845-A159-A478F38FC0DB}"/>
              </a:ext>
            </a:extLst>
          </p:cNvPr>
          <p:cNvSpPr txBox="1"/>
          <p:nvPr/>
        </p:nvSpPr>
        <p:spPr>
          <a:xfrm>
            <a:off x="8823631" y="3431399"/>
            <a:ext cx="404278" cy="276999"/>
          </a:xfrm>
          <a:prstGeom prst="rect">
            <a:avLst/>
          </a:prstGeom>
          <a:noFill/>
        </p:spPr>
        <p:txBody>
          <a:bodyPr wrap="none" rtlCol="0">
            <a:spAutoFit/>
          </a:bodyPr>
          <a:lstStyle/>
          <a:p>
            <a:r>
              <a:rPr lang="en-US" altLang="ja-JP" sz="1200" b="1" dirty="0">
                <a:solidFill>
                  <a:srgbClr val="FF0000"/>
                </a:solidFill>
              </a:rPr>
              <a:t>.38</a:t>
            </a:r>
            <a:endParaRPr lang="ja-JP" altLang="en-US" sz="1200" b="1" dirty="0">
              <a:solidFill>
                <a:srgbClr val="FF0000"/>
              </a:solidFill>
            </a:endParaRPr>
          </a:p>
        </p:txBody>
      </p:sp>
      <p:sp>
        <p:nvSpPr>
          <p:cNvPr id="43" name="テキスト ボックス 42">
            <a:extLst>
              <a:ext uri="{FF2B5EF4-FFF2-40B4-BE49-F238E27FC236}">
                <a16:creationId xmlns:a16="http://schemas.microsoft.com/office/drawing/2014/main" id="{79F7FBEC-4FB8-394C-B104-9D4C2AD84ECB}"/>
              </a:ext>
            </a:extLst>
          </p:cNvPr>
          <p:cNvSpPr txBox="1"/>
          <p:nvPr/>
        </p:nvSpPr>
        <p:spPr>
          <a:xfrm>
            <a:off x="8823631" y="3815490"/>
            <a:ext cx="404278" cy="276999"/>
          </a:xfrm>
          <a:prstGeom prst="rect">
            <a:avLst/>
          </a:prstGeom>
          <a:noFill/>
        </p:spPr>
        <p:txBody>
          <a:bodyPr wrap="none" rtlCol="0">
            <a:spAutoFit/>
          </a:bodyPr>
          <a:lstStyle/>
          <a:p>
            <a:r>
              <a:rPr lang="en-US" altLang="ja-JP" sz="1200" b="1" dirty="0">
                <a:solidFill>
                  <a:srgbClr val="FF0000"/>
                </a:solidFill>
              </a:rPr>
              <a:t>.31</a:t>
            </a:r>
            <a:endParaRPr lang="ja-JP" altLang="en-US" sz="1200" b="1" dirty="0">
              <a:solidFill>
                <a:srgbClr val="FF0000"/>
              </a:solidFill>
            </a:endParaRPr>
          </a:p>
        </p:txBody>
      </p:sp>
      <p:sp>
        <p:nvSpPr>
          <p:cNvPr id="44" name="テキスト ボックス 43">
            <a:extLst>
              <a:ext uri="{FF2B5EF4-FFF2-40B4-BE49-F238E27FC236}">
                <a16:creationId xmlns:a16="http://schemas.microsoft.com/office/drawing/2014/main" id="{EE82464D-F28B-0741-9DAC-684C26CB7BF6}"/>
              </a:ext>
            </a:extLst>
          </p:cNvPr>
          <p:cNvSpPr txBox="1"/>
          <p:nvPr/>
        </p:nvSpPr>
        <p:spPr>
          <a:xfrm>
            <a:off x="8823631" y="4199581"/>
            <a:ext cx="404278" cy="276999"/>
          </a:xfrm>
          <a:prstGeom prst="rect">
            <a:avLst/>
          </a:prstGeom>
          <a:noFill/>
        </p:spPr>
        <p:txBody>
          <a:bodyPr wrap="none" rtlCol="0">
            <a:spAutoFit/>
          </a:bodyPr>
          <a:lstStyle/>
          <a:p>
            <a:r>
              <a:rPr lang="en-US" altLang="ja-JP" sz="1200" b="1" dirty="0">
                <a:solidFill>
                  <a:srgbClr val="FF0000"/>
                </a:solidFill>
              </a:rPr>
              <a:t>.46</a:t>
            </a:r>
            <a:endParaRPr lang="ja-JP" altLang="en-US" sz="1200" b="1" dirty="0">
              <a:solidFill>
                <a:srgbClr val="FF0000"/>
              </a:solidFill>
            </a:endParaRPr>
          </a:p>
        </p:txBody>
      </p:sp>
      <p:sp>
        <p:nvSpPr>
          <p:cNvPr id="45" name="テキスト ボックス 44">
            <a:extLst>
              <a:ext uri="{FF2B5EF4-FFF2-40B4-BE49-F238E27FC236}">
                <a16:creationId xmlns:a16="http://schemas.microsoft.com/office/drawing/2014/main" id="{38F27645-AB5A-CF44-8FD1-EDA312B5FF61}"/>
              </a:ext>
            </a:extLst>
          </p:cNvPr>
          <p:cNvSpPr txBox="1"/>
          <p:nvPr/>
        </p:nvSpPr>
        <p:spPr>
          <a:xfrm>
            <a:off x="8823631" y="4583672"/>
            <a:ext cx="404278" cy="276999"/>
          </a:xfrm>
          <a:prstGeom prst="rect">
            <a:avLst/>
          </a:prstGeom>
          <a:noFill/>
        </p:spPr>
        <p:txBody>
          <a:bodyPr wrap="none" rtlCol="0">
            <a:spAutoFit/>
          </a:bodyPr>
          <a:lstStyle/>
          <a:p>
            <a:r>
              <a:rPr lang="en-US" altLang="ja-JP" sz="1200" b="1" dirty="0">
                <a:solidFill>
                  <a:srgbClr val="FF0000"/>
                </a:solidFill>
              </a:rPr>
              <a:t>.21</a:t>
            </a:r>
            <a:endParaRPr lang="ja-JP" altLang="en-US" sz="1200" b="1" dirty="0">
              <a:solidFill>
                <a:srgbClr val="FF0000"/>
              </a:solidFill>
            </a:endParaRPr>
          </a:p>
        </p:txBody>
      </p:sp>
      <p:sp>
        <p:nvSpPr>
          <p:cNvPr id="47" name="テキスト ボックス 46">
            <a:extLst>
              <a:ext uri="{FF2B5EF4-FFF2-40B4-BE49-F238E27FC236}">
                <a16:creationId xmlns:a16="http://schemas.microsoft.com/office/drawing/2014/main" id="{24C292CA-4CD7-DC40-849E-94C3F327B671}"/>
              </a:ext>
            </a:extLst>
          </p:cNvPr>
          <p:cNvSpPr txBox="1"/>
          <p:nvPr/>
        </p:nvSpPr>
        <p:spPr>
          <a:xfrm>
            <a:off x="8823631" y="4967762"/>
            <a:ext cx="404278" cy="276999"/>
          </a:xfrm>
          <a:prstGeom prst="rect">
            <a:avLst/>
          </a:prstGeom>
          <a:noFill/>
        </p:spPr>
        <p:txBody>
          <a:bodyPr wrap="none" rtlCol="0">
            <a:spAutoFit/>
          </a:bodyPr>
          <a:lstStyle/>
          <a:p>
            <a:r>
              <a:rPr lang="en-US" altLang="ja-JP" sz="1200" b="1" dirty="0">
                <a:solidFill>
                  <a:srgbClr val="FF0000"/>
                </a:solidFill>
              </a:rPr>
              <a:t>.42</a:t>
            </a:r>
            <a:endParaRPr lang="ja-JP" altLang="en-US" sz="1200" b="1" dirty="0">
              <a:solidFill>
                <a:srgbClr val="FF0000"/>
              </a:solidFill>
            </a:endParaRPr>
          </a:p>
        </p:txBody>
      </p:sp>
      <p:sp>
        <p:nvSpPr>
          <p:cNvPr id="48" name="テキスト ボックス 47">
            <a:extLst>
              <a:ext uri="{FF2B5EF4-FFF2-40B4-BE49-F238E27FC236}">
                <a16:creationId xmlns:a16="http://schemas.microsoft.com/office/drawing/2014/main" id="{E67107E8-C572-1545-A52D-C545285C61FA}"/>
              </a:ext>
            </a:extLst>
          </p:cNvPr>
          <p:cNvSpPr txBox="1"/>
          <p:nvPr/>
        </p:nvSpPr>
        <p:spPr>
          <a:xfrm>
            <a:off x="8214031" y="2656784"/>
            <a:ext cx="404278" cy="276999"/>
          </a:xfrm>
          <a:prstGeom prst="rect">
            <a:avLst/>
          </a:prstGeom>
          <a:noFill/>
        </p:spPr>
        <p:txBody>
          <a:bodyPr wrap="none" rtlCol="0">
            <a:spAutoFit/>
          </a:bodyPr>
          <a:lstStyle/>
          <a:p>
            <a:r>
              <a:rPr lang="en-US" altLang="ja-JP" sz="1200" b="1" dirty="0">
                <a:solidFill>
                  <a:srgbClr val="FF0000"/>
                </a:solidFill>
              </a:rPr>
              <a:t>.35</a:t>
            </a:r>
            <a:endParaRPr lang="ja-JP" altLang="en-US" sz="1200" b="1" dirty="0">
              <a:solidFill>
                <a:srgbClr val="FF0000"/>
              </a:solidFill>
            </a:endParaRPr>
          </a:p>
        </p:txBody>
      </p:sp>
    </p:spTree>
    <p:extLst>
      <p:ext uri="{BB962C8B-B14F-4D97-AF65-F5344CB8AC3E}">
        <p14:creationId xmlns:p14="http://schemas.microsoft.com/office/powerpoint/2010/main" val="378761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7" grpId="0"/>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D3AD5-0ACD-3840-A5B3-994AE31CDF8D}"/>
              </a:ext>
            </a:extLst>
          </p:cNvPr>
          <p:cNvSpPr>
            <a:spLocks noGrp="1"/>
          </p:cNvSpPr>
          <p:nvPr>
            <p:ph type="title"/>
          </p:nvPr>
        </p:nvSpPr>
        <p:spPr/>
        <p:txBody>
          <a:bodyPr/>
          <a:lstStyle/>
          <a:p>
            <a:r>
              <a:rPr kumimoji="1" lang="ja-JP" altLang="en-US" dirty="0"/>
              <a:t>手法</a:t>
            </a:r>
          </a:p>
        </p:txBody>
      </p:sp>
      <p:sp>
        <p:nvSpPr>
          <p:cNvPr id="3" name="コンテンツ プレースホルダー 2">
            <a:extLst>
              <a:ext uri="{FF2B5EF4-FFF2-40B4-BE49-F238E27FC236}">
                <a16:creationId xmlns:a16="http://schemas.microsoft.com/office/drawing/2014/main" id="{3FED974E-7512-ED4E-A574-05520C75BE29}"/>
              </a:ext>
            </a:extLst>
          </p:cNvPr>
          <p:cNvSpPr>
            <a:spLocks noGrp="1"/>
          </p:cNvSpPr>
          <p:nvPr>
            <p:ph idx="1"/>
          </p:nvPr>
        </p:nvSpPr>
        <p:spPr/>
        <p:txBody>
          <a:bodyPr>
            <a:normAutofit/>
          </a:bodyPr>
          <a:lstStyle/>
          <a:p>
            <a:r>
              <a:rPr kumimoji="1" lang="ja-JP" altLang="en-US" sz="1800" dirty="0">
                <a:solidFill>
                  <a:schemeClr val="tx1">
                    <a:alpha val="40000"/>
                  </a:schemeClr>
                </a:solidFill>
              </a:rPr>
              <a:t>ネットワークのコミュニティの定義と抽出</a:t>
            </a:r>
            <a:endParaRPr kumimoji="1" lang="en-US" altLang="ja-JP" sz="1800" dirty="0">
              <a:solidFill>
                <a:schemeClr val="tx1">
                  <a:alpha val="40000"/>
                </a:schemeClr>
              </a:solidFill>
            </a:endParaRPr>
          </a:p>
          <a:p>
            <a:endParaRPr lang="en-US" altLang="ja-JP" sz="1800" dirty="0">
              <a:solidFill>
                <a:schemeClr val="tx1">
                  <a:alpha val="40000"/>
                </a:schemeClr>
              </a:solidFill>
            </a:endParaRPr>
          </a:p>
          <a:p>
            <a:endParaRPr kumimoji="1" lang="en-US" altLang="ja-JP" sz="1800" dirty="0">
              <a:solidFill>
                <a:schemeClr val="tx1">
                  <a:alpha val="40000"/>
                </a:schemeClr>
              </a:solidFill>
            </a:endParaRPr>
          </a:p>
          <a:p>
            <a:r>
              <a:rPr kumimoji="1" lang="ja-JP" altLang="en-US" sz="1800" dirty="0">
                <a:solidFill>
                  <a:schemeClr val="tx1">
                    <a:alpha val="40000"/>
                  </a:schemeClr>
                </a:solidFill>
              </a:rPr>
              <a:t>ユーザの性格の評価方法と計算</a:t>
            </a:r>
            <a:endParaRPr kumimoji="1" lang="en-US" altLang="ja-JP" sz="1800" dirty="0">
              <a:solidFill>
                <a:schemeClr val="tx1">
                  <a:alpha val="40000"/>
                </a:schemeClr>
              </a:solidFill>
            </a:endParaRPr>
          </a:p>
          <a:p>
            <a:endParaRPr lang="en-US" altLang="ja-JP" sz="1800" dirty="0">
              <a:solidFill>
                <a:schemeClr val="tx1">
                  <a:alpha val="40000"/>
                </a:schemeClr>
              </a:solidFill>
            </a:endParaRPr>
          </a:p>
          <a:p>
            <a:endParaRPr kumimoji="1" lang="en-US" altLang="ja-JP" sz="1800" dirty="0">
              <a:solidFill>
                <a:schemeClr val="tx1">
                  <a:alpha val="40000"/>
                </a:schemeClr>
              </a:solidFill>
            </a:endParaRPr>
          </a:p>
          <a:p>
            <a:r>
              <a:rPr kumimoji="1" lang="ja-JP" altLang="en-US" sz="1800" b="1" dirty="0"/>
              <a:t>性格とコミュニティの関係の評価方法</a:t>
            </a:r>
            <a:endParaRPr kumimoji="1" lang="en-US" altLang="ja-JP" sz="1800" b="1" dirty="0"/>
          </a:p>
        </p:txBody>
      </p:sp>
      <p:sp>
        <p:nvSpPr>
          <p:cNvPr id="4" name="日付プレースホルダー 3">
            <a:extLst>
              <a:ext uri="{FF2B5EF4-FFF2-40B4-BE49-F238E27FC236}">
                <a16:creationId xmlns:a16="http://schemas.microsoft.com/office/drawing/2014/main" id="{599245AE-F27D-1746-A422-27313ADD85FA}"/>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996693F5-F070-E14B-92A1-FB337EFAAB59}"/>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579DF1CA-11C8-314E-89CA-39880DCBCCF6}"/>
              </a:ext>
            </a:extLst>
          </p:cNvPr>
          <p:cNvSpPr>
            <a:spLocks noGrp="1"/>
          </p:cNvSpPr>
          <p:nvPr>
            <p:ph type="sldNum" sz="quarter" idx="4"/>
          </p:nvPr>
        </p:nvSpPr>
        <p:spPr/>
        <p:txBody>
          <a:bodyPr/>
          <a:lstStyle/>
          <a:p>
            <a:fld id="{9B944BBD-65BF-9F43-AA11-58E141315535}" type="slidenum">
              <a:rPr lang="ja-JP" altLang="en-US" smtClean="0"/>
              <a:pPr/>
              <a:t>16</a:t>
            </a:fld>
            <a:endParaRPr lang="ja-JP" altLang="en-US"/>
          </a:p>
        </p:txBody>
      </p:sp>
      <p:sp>
        <p:nvSpPr>
          <p:cNvPr id="7" name="テキスト プレースホルダー 6">
            <a:extLst>
              <a:ext uri="{FF2B5EF4-FFF2-40B4-BE49-F238E27FC236}">
                <a16:creationId xmlns:a16="http://schemas.microsoft.com/office/drawing/2014/main" id="{F9E88228-3B4F-0D4C-87FE-6A61909D8818}"/>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015250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EEB790-26DD-6E46-8917-EF02DE35F540}"/>
              </a:ext>
            </a:extLst>
          </p:cNvPr>
          <p:cNvSpPr>
            <a:spLocks noGrp="1"/>
          </p:cNvSpPr>
          <p:nvPr>
            <p:ph type="title"/>
          </p:nvPr>
        </p:nvSpPr>
        <p:spPr/>
        <p:txBody>
          <a:bodyPr/>
          <a:lstStyle/>
          <a:p>
            <a:r>
              <a:rPr kumimoji="1" lang="ja-JP" altLang="en-US" dirty="0"/>
              <a:t>性格のネットワークダイナミクスに与える影響の評価方法</a:t>
            </a:r>
          </a:p>
        </p:txBody>
      </p:sp>
      <p:sp>
        <p:nvSpPr>
          <p:cNvPr id="3" name="コンテンツ プレースホルダー 2">
            <a:extLst>
              <a:ext uri="{FF2B5EF4-FFF2-40B4-BE49-F238E27FC236}">
                <a16:creationId xmlns:a16="http://schemas.microsoft.com/office/drawing/2014/main" id="{EDCF188C-D930-C743-B4A5-3A4B3011CE74}"/>
              </a:ext>
            </a:extLst>
          </p:cNvPr>
          <p:cNvSpPr>
            <a:spLocks noGrp="1"/>
          </p:cNvSpPr>
          <p:nvPr>
            <p:ph idx="1"/>
          </p:nvPr>
        </p:nvSpPr>
        <p:spPr/>
        <p:txBody>
          <a:bodyPr/>
          <a:lstStyle/>
          <a:p>
            <a:pPr marL="0" indent="0">
              <a:buNone/>
            </a:pPr>
            <a:r>
              <a:rPr lang="ja-JP" altLang="en-US" sz="1800" dirty="0"/>
              <a:t>ユーザごとに推定した性格について，以下の分析を行う．</a:t>
            </a:r>
            <a:endParaRPr lang="en-US" altLang="ja-JP" sz="1800" dirty="0"/>
          </a:p>
          <a:p>
            <a:pPr marL="0" indent="0">
              <a:buNone/>
            </a:pPr>
            <a:endParaRPr lang="en-US" altLang="ja-JP" sz="1800" dirty="0"/>
          </a:p>
          <a:p>
            <a:pPr marL="0" indent="0">
              <a:buNone/>
            </a:pPr>
            <a:r>
              <a:rPr lang="ja-JP" altLang="en-US" sz="1800" dirty="0"/>
              <a:t>（１）</a:t>
            </a:r>
            <a:r>
              <a:rPr lang="ja-JP" altLang="en-US" sz="1800" b="1" dirty="0"/>
              <a:t>ユーザの</a:t>
            </a:r>
            <a:r>
              <a:rPr lang="en-US" altLang="ja-JP" sz="1800" b="1" dirty="0"/>
              <a:t>35</a:t>
            </a:r>
            <a:r>
              <a:rPr lang="ja-JP" altLang="en-US" sz="1800" b="1" dirty="0"/>
              <a:t>種の性格特性と，そのユーザの</a:t>
            </a:r>
            <a:r>
              <a:rPr lang="en-US" altLang="ja-JP" sz="1800" b="1" dirty="0"/>
              <a:t>SNS</a:t>
            </a:r>
            <a:r>
              <a:rPr lang="ja-JP" altLang="en-US" sz="1800" b="1" dirty="0"/>
              <a:t>行動の相関の分析</a:t>
            </a:r>
            <a:endParaRPr lang="en-US" altLang="ja-JP" sz="1800" b="1" dirty="0"/>
          </a:p>
          <a:p>
            <a:pPr marL="0" indent="0">
              <a:buNone/>
            </a:pPr>
            <a:r>
              <a:rPr kumimoji="1" lang="ja-JP" altLang="en-US" sz="1800" dirty="0"/>
              <a:t>　　例：「</a:t>
            </a:r>
            <a:r>
              <a:rPr lang="ja-JP" altLang="en-US" sz="1800" dirty="0"/>
              <a:t>おこ</a:t>
            </a:r>
            <a:r>
              <a:rPr kumimoji="1" lang="ja-JP" altLang="en-US" sz="1800" dirty="0"/>
              <a:t>りっぽい人はツイートの頻度が高い」など</a:t>
            </a:r>
            <a:endParaRPr kumimoji="1" lang="en-US" altLang="ja-JP" sz="1800" dirty="0"/>
          </a:p>
          <a:p>
            <a:endParaRPr lang="en-US" altLang="ja-JP" sz="1800" dirty="0"/>
          </a:p>
          <a:p>
            <a:pPr marL="0" indent="0">
              <a:buNone/>
            </a:pPr>
            <a:r>
              <a:rPr kumimoji="1" lang="ja-JP" altLang="en-US" sz="1800" dirty="0"/>
              <a:t>（２）</a:t>
            </a:r>
            <a:r>
              <a:rPr lang="ja-JP" altLang="en-US" sz="1800" b="1" dirty="0"/>
              <a:t>コミュニティ</a:t>
            </a:r>
            <a:r>
              <a:rPr kumimoji="1" lang="ja-JP" altLang="en-US" sz="1800" b="1" dirty="0"/>
              <a:t>形成</a:t>
            </a:r>
            <a:r>
              <a:rPr lang="ja-JP" altLang="en-US" sz="1800" b="1" dirty="0"/>
              <a:t>で</a:t>
            </a:r>
            <a:r>
              <a:rPr kumimoji="1" lang="ja-JP" altLang="en-US" sz="1800" b="1" dirty="0"/>
              <a:t>，</a:t>
            </a:r>
            <a:r>
              <a:rPr kumimoji="1" lang="en-US" altLang="ja-JP" sz="1800" b="1" dirty="0" err="1"/>
              <a:t>Homophily</a:t>
            </a:r>
            <a:r>
              <a:rPr kumimoji="1" lang="ja-JP" altLang="en-US" sz="1800" b="1" dirty="0"/>
              <a:t>な傾向が見られる性格特性の確認</a:t>
            </a:r>
            <a:endParaRPr kumimoji="1" lang="en-US" altLang="ja-JP" sz="1800" b="1" dirty="0"/>
          </a:p>
          <a:p>
            <a:pPr marL="0" indent="0">
              <a:buNone/>
            </a:pPr>
            <a:r>
              <a:rPr lang="ja-JP" altLang="en-US" sz="1800" dirty="0"/>
              <a:t>　　例：「共感性は高い人同士，低い人同士で繋がる傾向がある」など</a:t>
            </a:r>
            <a:endParaRPr kumimoji="1" lang="en-US" altLang="ja-JP" sz="1800" dirty="0"/>
          </a:p>
          <a:p>
            <a:endParaRPr lang="en-US" altLang="ja-JP" sz="1800" dirty="0"/>
          </a:p>
          <a:p>
            <a:pPr marL="0" indent="0">
              <a:buNone/>
            </a:pPr>
            <a:r>
              <a:rPr lang="ja-JP" altLang="en-US" sz="1800" dirty="0"/>
              <a:t>（３）</a:t>
            </a:r>
            <a:r>
              <a:rPr lang="ja-JP" altLang="en-US" sz="1800" b="1" dirty="0"/>
              <a:t>コミュニティ内の性格特性の分布とその規模や活性度の相関の分析</a:t>
            </a:r>
            <a:endParaRPr lang="en-US" altLang="ja-JP" sz="1800" b="1" dirty="0"/>
          </a:p>
          <a:p>
            <a:pPr marL="0" indent="0">
              <a:buNone/>
            </a:pPr>
            <a:r>
              <a:rPr kumimoji="1" lang="ja-JP" altLang="en-US" sz="1800" dirty="0"/>
              <a:t>　　例：「自己中心的な人が多いコミュニティは，長続きしない」など</a:t>
            </a:r>
            <a:endParaRPr kumimoji="1" lang="en-US" altLang="ja-JP" sz="1800" dirty="0"/>
          </a:p>
          <a:p>
            <a:endParaRPr kumimoji="1" lang="en-US" altLang="ja-JP" dirty="0"/>
          </a:p>
        </p:txBody>
      </p:sp>
      <p:sp>
        <p:nvSpPr>
          <p:cNvPr id="4" name="日付プレースホルダー 3">
            <a:extLst>
              <a:ext uri="{FF2B5EF4-FFF2-40B4-BE49-F238E27FC236}">
                <a16:creationId xmlns:a16="http://schemas.microsoft.com/office/drawing/2014/main" id="{2D535EA8-9942-DC4B-ADC1-3D0FB84546A7}"/>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D41F0AE6-7B98-AE42-BE90-A704EF4A2E43}"/>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A0D4D4B-D2BA-924E-8D21-50A348F140D9}"/>
              </a:ext>
            </a:extLst>
          </p:cNvPr>
          <p:cNvSpPr>
            <a:spLocks noGrp="1"/>
          </p:cNvSpPr>
          <p:nvPr>
            <p:ph type="sldNum" sz="quarter" idx="4"/>
          </p:nvPr>
        </p:nvSpPr>
        <p:spPr/>
        <p:txBody>
          <a:bodyPr/>
          <a:lstStyle/>
          <a:p>
            <a:fld id="{9B944BBD-65BF-9F43-AA11-58E141315535}" type="slidenum">
              <a:rPr lang="ja-JP" altLang="en-US" smtClean="0"/>
              <a:pPr/>
              <a:t>17</a:t>
            </a:fld>
            <a:endParaRPr lang="ja-JP" altLang="en-US"/>
          </a:p>
        </p:txBody>
      </p:sp>
      <p:sp>
        <p:nvSpPr>
          <p:cNvPr id="7" name="テキスト プレースホルダー 6">
            <a:extLst>
              <a:ext uri="{FF2B5EF4-FFF2-40B4-BE49-F238E27FC236}">
                <a16:creationId xmlns:a16="http://schemas.microsoft.com/office/drawing/2014/main" id="{CA1731C3-64D5-1941-872B-A2647DA0B89D}"/>
              </a:ext>
            </a:extLst>
          </p:cNvPr>
          <p:cNvSpPr>
            <a:spLocks noGrp="1"/>
          </p:cNvSpPr>
          <p:nvPr>
            <p:ph type="body" sz="quarter" idx="10"/>
          </p:nvPr>
        </p:nvSpPr>
        <p:spPr/>
        <p:txBody>
          <a:bodyPr/>
          <a:lstStyle/>
          <a:p>
            <a:r>
              <a:rPr kumimoji="1" lang="en-US" altLang="ja-JP" dirty="0"/>
              <a:t>【</a:t>
            </a:r>
            <a:r>
              <a:rPr lang="ja-JP" altLang="en-US" dirty="0"/>
              <a:t>手法</a:t>
            </a:r>
            <a:r>
              <a:rPr kumimoji="1" lang="en-US" altLang="ja-JP" dirty="0"/>
              <a:t>】</a:t>
            </a:r>
            <a:r>
              <a:rPr kumimoji="1" lang="ja-JP" altLang="en-US" dirty="0"/>
              <a:t>研究課題</a:t>
            </a:r>
          </a:p>
        </p:txBody>
      </p:sp>
    </p:spTree>
    <p:extLst>
      <p:ext uri="{BB962C8B-B14F-4D97-AF65-F5344CB8AC3E}">
        <p14:creationId xmlns:p14="http://schemas.microsoft.com/office/powerpoint/2010/main" val="2765637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D69E-5DEF-1344-B0A3-B1E36978EDE5}"/>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B8A2B1B6-A146-3444-A08E-C6ED5B04E6D0}"/>
              </a:ext>
            </a:extLst>
          </p:cNvPr>
          <p:cNvSpPr>
            <a:spLocks noGrp="1"/>
          </p:cNvSpPr>
          <p:nvPr>
            <p:ph idx="1"/>
          </p:nvPr>
        </p:nvSpPr>
        <p:spPr/>
        <p:txBody>
          <a:bodyPr/>
          <a:lstStyle/>
          <a:p>
            <a:r>
              <a:rPr kumimoji="1" lang="ja-JP" altLang="en-US" dirty="0">
                <a:solidFill>
                  <a:schemeClr val="tx1">
                    <a:alpha val="40000"/>
                  </a:schemeClr>
                </a:solidFill>
              </a:rPr>
              <a:t>序論</a:t>
            </a:r>
            <a:endParaRPr kumimoji="1" lang="en-US" altLang="ja-JP" dirty="0">
              <a:solidFill>
                <a:schemeClr val="tx1">
                  <a:alpha val="40000"/>
                </a:schemeClr>
              </a:solidFill>
            </a:endParaRPr>
          </a:p>
          <a:p>
            <a:r>
              <a:rPr lang="ja-JP" altLang="en-US" dirty="0">
                <a:solidFill>
                  <a:schemeClr val="tx1">
                    <a:alpha val="40000"/>
                  </a:schemeClr>
                </a:solidFill>
              </a:rPr>
              <a:t>手法</a:t>
            </a:r>
            <a:endParaRPr lang="en-US" altLang="ja-JP" dirty="0">
              <a:solidFill>
                <a:schemeClr val="tx1">
                  <a:alpha val="40000"/>
                </a:schemeClr>
              </a:solidFill>
            </a:endParaRPr>
          </a:p>
          <a:p>
            <a:r>
              <a:rPr kumimoji="1" lang="ja-JP" altLang="en-US" b="1" dirty="0"/>
              <a:t>実験・結果</a:t>
            </a:r>
            <a:endParaRPr kumimoji="1" lang="en-US" altLang="ja-JP" b="1" dirty="0"/>
          </a:p>
          <a:p>
            <a:r>
              <a:rPr lang="ja-JP" altLang="en-US" dirty="0">
                <a:solidFill>
                  <a:schemeClr val="tx1">
                    <a:alpha val="40000"/>
                  </a:schemeClr>
                </a:solidFill>
              </a:rPr>
              <a:t>結論</a:t>
            </a:r>
            <a:endParaRPr kumimoji="1" lang="en-US" altLang="ja-JP" dirty="0">
              <a:solidFill>
                <a:schemeClr val="tx1">
                  <a:alpha val="40000"/>
                </a:schemeClr>
              </a:solidFill>
            </a:endParaRPr>
          </a:p>
        </p:txBody>
      </p:sp>
      <p:sp>
        <p:nvSpPr>
          <p:cNvPr id="4" name="日付プレースホルダー 3">
            <a:extLst>
              <a:ext uri="{FF2B5EF4-FFF2-40B4-BE49-F238E27FC236}">
                <a16:creationId xmlns:a16="http://schemas.microsoft.com/office/drawing/2014/main" id="{119F9DC6-E516-7F41-9656-5A8716337284}"/>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E93EA9B1-6D6E-1340-9AB9-45D5183372F4}"/>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B53732B-48A2-AF4A-B319-E9C46996D5E0}"/>
              </a:ext>
            </a:extLst>
          </p:cNvPr>
          <p:cNvSpPr>
            <a:spLocks noGrp="1"/>
          </p:cNvSpPr>
          <p:nvPr>
            <p:ph type="sldNum" sz="quarter" idx="4"/>
          </p:nvPr>
        </p:nvSpPr>
        <p:spPr/>
        <p:txBody>
          <a:bodyPr/>
          <a:lstStyle/>
          <a:p>
            <a:fld id="{9B944BBD-65BF-9F43-AA11-58E141315535}" type="slidenum">
              <a:rPr lang="ja-JP" altLang="en-US" smtClean="0"/>
              <a:pPr/>
              <a:t>18</a:t>
            </a:fld>
            <a:endParaRPr lang="ja-JP" altLang="en-US"/>
          </a:p>
        </p:txBody>
      </p:sp>
      <p:sp>
        <p:nvSpPr>
          <p:cNvPr id="7" name="テキスト プレースホルダー 6">
            <a:extLst>
              <a:ext uri="{FF2B5EF4-FFF2-40B4-BE49-F238E27FC236}">
                <a16:creationId xmlns:a16="http://schemas.microsoft.com/office/drawing/2014/main" id="{E5F4A2F7-26D4-E744-8216-6105012816CF}"/>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75640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7EDBA-2EB2-5D4C-8916-645E9BCF1BB8}"/>
              </a:ext>
            </a:extLst>
          </p:cNvPr>
          <p:cNvSpPr>
            <a:spLocks noGrp="1"/>
          </p:cNvSpPr>
          <p:nvPr>
            <p:ph type="title"/>
          </p:nvPr>
        </p:nvSpPr>
        <p:spPr>
          <a:xfrm>
            <a:off x="432018" y="564486"/>
            <a:ext cx="9040595" cy="588494"/>
          </a:xfrm>
        </p:spPr>
        <p:txBody>
          <a:bodyPr/>
          <a:lstStyle/>
          <a:p>
            <a:r>
              <a:rPr kumimoji="1" lang="ja-JP" altLang="en-US" dirty="0"/>
              <a:t>分析（１）</a:t>
            </a:r>
            <a:r>
              <a:rPr lang="ja-JP" altLang="en-US" dirty="0"/>
              <a:t>ユーザの性格特性と</a:t>
            </a:r>
            <a:r>
              <a:rPr lang="en-US" altLang="ja-JP" dirty="0"/>
              <a:t>SNS</a:t>
            </a:r>
            <a:r>
              <a:rPr lang="ja-JP" altLang="en-US" dirty="0"/>
              <a:t>行動の相関分析</a:t>
            </a:r>
            <a:endParaRPr kumimoji="1" lang="ja-JP" altLang="en-US" dirty="0"/>
          </a:p>
        </p:txBody>
      </p:sp>
      <p:sp>
        <p:nvSpPr>
          <p:cNvPr id="3" name="コンテンツ プレースホルダー 2">
            <a:extLst>
              <a:ext uri="{FF2B5EF4-FFF2-40B4-BE49-F238E27FC236}">
                <a16:creationId xmlns:a16="http://schemas.microsoft.com/office/drawing/2014/main" id="{4417EE59-35E0-3745-B641-C1F0F7D41F59}"/>
              </a:ext>
            </a:extLst>
          </p:cNvPr>
          <p:cNvSpPr>
            <a:spLocks noGrp="1"/>
          </p:cNvSpPr>
          <p:nvPr>
            <p:ph idx="1"/>
          </p:nvPr>
        </p:nvSpPr>
        <p:spPr/>
        <p:txBody>
          <a:bodyPr>
            <a:normAutofit/>
          </a:bodyPr>
          <a:lstStyle/>
          <a:p>
            <a:r>
              <a:rPr lang="ja-JP" altLang="en-US" sz="1800" b="1" dirty="0"/>
              <a:t>ユーザの</a:t>
            </a:r>
            <a:r>
              <a:rPr lang="en-US" altLang="ja-JP" sz="1800" b="1" dirty="0"/>
              <a:t>SNS</a:t>
            </a:r>
            <a:r>
              <a:rPr lang="ja-JP" altLang="en-US" sz="1800" b="1" dirty="0"/>
              <a:t>上の行動の評価方法</a:t>
            </a:r>
            <a:br>
              <a:rPr lang="en-US" altLang="ja-JP" sz="1800" dirty="0"/>
            </a:br>
            <a:r>
              <a:rPr lang="ja-JP" altLang="en-US" sz="1800" dirty="0"/>
              <a:t>以下の分析指標で表す</a:t>
            </a:r>
            <a:br>
              <a:rPr lang="en-US" altLang="ja-JP" sz="1800" dirty="0"/>
            </a:br>
            <a:r>
              <a:rPr lang="en-US" altLang="ja-JP" sz="1800" dirty="0"/>
              <a:t>	- </a:t>
            </a:r>
            <a:r>
              <a:rPr lang="ja-JP" altLang="en-US" sz="1800" dirty="0">
                <a:solidFill>
                  <a:srgbClr val="FF0000"/>
                </a:solidFill>
              </a:rPr>
              <a:t>投稿頻度</a:t>
            </a:r>
            <a:r>
              <a:rPr lang="ja-JP" altLang="en-US" sz="1800" dirty="0"/>
              <a:t>（</a:t>
            </a:r>
            <a:r>
              <a:rPr lang="en-US" altLang="ja-JP" sz="1800" dirty="0"/>
              <a:t>tweet</a:t>
            </a:r>
            <a:r>
              <a:rPr lang="ja-JP" altLang="en-US" sz="1800" dirty="0"/>
              <a:t>回数 </a:t>
            </a:r>
            <a:r>
              <a:rPr lang="en-US" altLang="ja-JP" sz="1800" dirty="0"/>
              <a:t>/ day</a:t>
            </a:r>
            <a:r>
              <a:rPr lang="ja-JP" altLang="en-US" sz="1800" dirty="0"/>
              <a:t>）</a:t>
            </a:r>
            <a:br>
              <a:rPr lang="en-US" altLang="ja-JP" sz="1800" dirty="0"/>
            </a:br>
            <a:r>
              <a:rPr lang="en-US" altLang="ja-JP" sz="1800" dirty="0"/>
              <a:t>	-</a:t>
            </a:r>
            <a:r>
              <a:rPr lang="ja-JP" altLang="en-US" sz="1800" dirty="0"/>
              <a:t> </a:t>
            </a:r>
            <a:r>
              <a:rPr lang="ja-JP" altLang="en-US" sz="1800" dirty="0">
                <a:solidFill>
                  <a:srgbClr val="FF0000"/>
                </a:solidFill>
              </a:rPr>
              <a:t>返信率</a:t>
            </a:r>
            <a:r>
              <a:rPr lang="ja-JP" altLang="en-US" sz="1800" dirty="0"/>
              <a:t>（</a:t>
            </a:r>
            <a:r>
              <a:rPr lang="en-US" altLang="ja-JP" sz="1800" dirty="0"/>
              <a:t>reply</a:t>
            </a:r>
            <a:r>
              <a:rPr lang="ja-JP" altLang="en-US" sz="1800" dirty="0"/>
              <a:t>回数 </a:t>
            </a:r>
            <a:r>
              <a:rPr lang="en-US" altLang="ja-JP" sz="1800" dirty="0"/>
              <a:t>/ </a:t>
            </a:r>
            <a:r>
              <a:rPr lang="ja-JP" altLang="en-US" sz="1800" dirty="0"/>
              <a:t>全ての</a:t>
            </a:r>
            <a:r>
              <a:rPr lang="en-US" altLang="ja-JP" sz="1800" dirty="0"/>
              <a:t>tweet</a:t>
            </a:r>
            <a:r>
              <a:rPr lang="ja-JP" altLang="en-US" sz="1800" dirty="0"/>
              <a:t>回数）</a:t>
            </a:r>
            <a:br>
              <a:rPr lang="en-US" altLang="ja-JP" sz="1800" dirty="0"/>
            </a:br>
            <a:br>
              <a:rPr lang="en-US" altLang="ja-JP" sz="1800" dirty="0"/>
            </a:br>
            <a:r>
              <a:rPr lang="ja-JP" altLang="en-US" sz="1800" dirty="0"/>
              <a:t>これらの分析指標を各ユーザについて計算</a:t>
            </a:r>
            <a:br>
              <a:rPr lang="en-US" altLang="ja-JP" sz="1800" dirty="0"/>
            </a:br>
            <a:r>
              <a:rPr lang="ja-JP" altLang="en-US" sz="1800" dirty="0"/>
              <a:t>　</a:t>
            </a:r>
            <a:r>
              <a:rPr lang="en-US" altLang="ja-JP" sz="1800" u="sng" dirty="0"/>
              <a:t>35</a:t>
            </a:r>
            <a:r>
              <a:rPr lang="ja-JP" altLang="en-US" sz="1800" u="sng" dirty="0"/>
              <a:t>種の性格特性との相関係数を求める</a:t>
            </a:r>
            <a:br>
              <a:rPr lang="en-US" altLang="ja-JP" sz="1800" dirty="0"/>
            </a:br>
            <a:br>
              <a:rPr lang="en-US" altLang="ja-JP" sz="1800" dirty="0"/>
            </a:br>
            <a:br>
              <a:rPr lang="en-US" altLang="ja-JP" sz="1800" dirty="0"/>
            </a:br>
            <a:r>
              <a:rPr lang="ja-JP" altLang="en-US" sz="1800" dirty="0"/>
              <a:t>投稿頻度は「</a:t>
            </a:r>
            <a:r>
              <a:rPr lang="en-US" altLang="ja-JP" sz="1800" dirty="0"/>
              <a:t>SNS</a:t>
            </a:r>
            <a:r>
              <a:rPr lang="ja-JP" altLang="en-US" sz="1800" dirty="0"/>
              <a:t>使用への積極性」</a:t>
            </a:r>
            <a:br>
              <a:rPr lang="en-US" altLang="ja-JP" sz="1800" dirty="0"/>
            </a:br>
            <a:r>
              <a:rPr lang="ja-JP" altLang="en-US" sz="1800" dirty="0"/>
              <a:t>返信率は「</a:t>
            </a:r>
            <a:r>
              <a:rPr lang="en-US" altLang="ja-JP" sz="1800" dirty="0"/>
              <a:t>SNS</a:t>
            </a:r>
            <a:r>
              <a:rPr lang="ja-JP" altLang="en-US" sz="1800" dirty="0"/>
              <a:t>での他人への積極性」</a:t>
            </a:r>
            <a:br>
              <a:rPr lang="en-US" altLang="ja-JP" sz="1800" dirty="0"/>
            </a:br>
            <a:br>
              <a:rPr lang="en-US" altLang="ja-JP" sz="1800" dirty="0"/>
            </a:br>
            <a:r>
              <a:rPr lang="ja-JP" altLang="en-US" sz="1800" dirty="0"/>
              <a:t>にそれぞれ関わる</a:t>
            </a:r>
            <a:endParaRPr lang="en-US" altLang="ja-JP" sz="1800" dirty="0"/>
          </a:p>
          <a:p>
            <a:endParaRPr lang="en-US" altLang="ja-JP" sz="1800" dirty="0"/>
          </a:p>
          <a:p>
            <a:r>
              <a:rPr lang="ja-JP" altLang="en-US" sz="1800" b="1" dirty="0"/>
              <a:t>提案手法の妥当性の評価</a:t>
            </a:r>
            <a:br>
              <a:rPr lang="en-US" altLang="ja-JP" sz="1800" b="1" dirty="0"/>
            </a:br>
            <a:br>
              <a:rPr lang="en-US" altLang="ja-JP" sz="1800" b="1" dirty="0"/>
            </a:br>
            <a:r>
              <a:rPr lang="ja-JP" altLang="en-US" sz="1800" dirty="0"/>
              <a:t>本研究では，提案手法による分析が妥当であるかを確認するため，</a:t>
            </a:r>
            <a:br>
              <a:rPr lang="en-US" altLang="ja-JP" sz="1800" dirty="0"/>
            </a:br>
            <a:r>
              <a:rPr lang="ja-JP" altLang="en-US" sz="1800" dirty="0"/>
              <a:t>ここで得られる結果が既存研究と矛盾しないか比較を行う</a:t>
            </a:r>
            <a:endParaRPr lang="en-US" altLang="ja-JP" sz="1800" b="1" dirty="0"/>
          </a:p>
        </p:txBody>
      </p:sp>
      <p:sp>
        <p:nvSpPr>
          <p:cNvPr id="4" name="日付プレースホルダー 3">
            <a:extLst>
              <a:ext uri="{FF2B5EF4-FFF2-40B4-BE49-F238E27FC236}">
                <a16:creationId xmlns:a16="http://schemas.microsoft.com/office/drawing/2014/main" id="{6DCD1FAE-348D-AA4A-94C7-40428D8F5075}"/>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76D5E4E2-48E2-8341-9759-1462DD710E34}"/>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5AAC3584-BF95-0A48-84C9-961C048952B3}"/>
              </a:ext>
            </a:extLst>
          </p:cNvPr>
          <p:cNvSpPr>
            <a:spLocks noGrp="1"/>
          </p:cNvSpPr>
          <p:nvPr>
            <p:ph type="sldNum" sz="quarter" idx="4"/>
          </p:nvPr>
        </p:nvSpPr>
        <p:spPr/>
        <p:txBody>
          <a:bodyPr/>
          <a:lstStyle/>
          <a:p>
            <a:fld id="{9B944BBD-65BF-9F43-AA11-58E141315535}" type="slidenum">
              <a:rPr lang="ja-JP" altLang="en-US" smtClean="0"/>
              <a:pPr/>
              <a:t>19</a:t>
            </a:fld>
            <a:endParaRPr lang="ja-JP" altLang="en-US"/>
          </a:p>
        </p:txBody>
      </p:sp>
      <p:sp>
        <p:nvSpPr>
          <p:cNvPr id="7" name="テキスト プレースホルダー 6">
            <a:extLst>
              <a:ext uri="{FF2B5EF4-FFF2-40B4-BE49-F238E27FC236}">
                <a16:creationId xmlns:a16="http://schemas.microsoft.com/office/drawing/2014/main" id="{3BD80DCF-1465-DC48-B8C3-5EAE760107A9}"/>
              </a:ext>
            </a:extLst>
          </p:cNvPr>
          <p:cNvSpPr>
            <a:spLocks noGrp="1"/>
          </p:cNvSpPr>
          <p:nvPr>
            <p:ph type="body" sz="quarter" idx="10"/>
          </p:nvPr>
        </p:nvSpPr>
        <p:spPr/>
        <p:txBody>
          <a:bodyPr/>
          <a:lstStyle/>
          <a:p>
            <a:r>
              <a:rPr lang="en-US" altLang="ja-JP" dirty="0"/>
              <a:t>【</a:t>
            </a:r>
            <a:r>
              <a:rPr lang="ja-JP" altLang="en-US" dirty="0"/>
              <a:t>実験・結果</a:t>
            </a:r>
            <a:r>
              <a:rPr lang="en-US" altLang="ja-JP" dirty="0"/>
              <a:t>】</a:t>
            </a:r>
            <a:r>
              <a:rPr lang="ja-JP" altLang="en-US" dirty="0"/>
              <a:t>分析結果①・本研究の妥当性の確認</a:t>
            </a:r>
          </a:p>
          <a:p>
            <a:endParaRPr kumimoji="1" lang="ja-JP" altLang="en-US" dirty="0"/>
          </a:p>
        </p:txBody>
      </p:sp>
      <p:grpSp>
        <p:nvGrpSpPr>
          <p:cNvPr id="8" name="グループ化 7">
            <a:extLst>
              <a:ext uri="{FF2B5EF4-FFF2-40B4-BE49-F238E27FC236}">
                <a16:creationId xmlns:a16="http://schemas.microsoft.com/office/drawing/2014/main" id="{BB6A8E12-9932-5D48-BA15-9B0A0276F9AD}"/>
              </a:ext>
            </a:extLst>
          </p:cNvPr>
          <p:cNvGrpSpPr/>
          <p:nvPr/>
        </p:nvGrpSpPr>
        <p:grpSpPr>
          <a:xfrm>
            <a:off x="5321115" y="2455040"/>
            <a:ext cx="3354387" cy="2221737"/>
            <a:chOff x="3651250" y="1809750"/>
            <a:chExt cx="4889500" cy="3238500"/>
          </a:xfrm>
        </p:grpSpPr>
        <p:pic>
          <p:nvPicPr>
            <p:cNvPr id="9" name="図 8">
              <a:extLst>
                <a:ext uri="{FF2B5EF4-FFF2-40B4-BE49-F238E27FC236}">
                  <a16:creationId xmlns:a16="http://schemas.microsoft.com/office/drawing/2014/main" id="{9E2A94AB-C624-2A4A-A92B-DDBD6709B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50" y="1809750"/>
              <a:ext cx="4889500" cy="3238500"/>
            </a:xfrm>
            <a:prstGeom prst="rect">
              <a:avLst/>
            </a:prstGeom>
          </p:spPr>
        </p:pic>
        <p:sp>
          <p:nvSpPr>
            <p:cNvPr id="10" name="正方形/長方形 9">
              <a:extLst>
                <a:ext uri="{FF2B5EF4-FFF2-40B4-BE49-F238E27FC236}">
                  <a16:creationId xmlns:a16="http://schemas.microsoft.com/office/drawing/2014/main" id="{FA25A81A-BF13-5946-99B9-DC8DF54806FD}"/>
                </a:ext>
              </a:extLst>
            </p:cNvPr>
            <p:cNvSpPr/>
            <p:nvPr/>
          </p:nvSpPr>
          <p:spPr>
            <a:xfrm>
              <a:off x="3651250" y="1809750"/>
              <a:ext cx="4889500" cy="3238500"/>
            </a:xfrm>
            <a:prstGeom prst="rect">
              <a:avLst/>
            </a:prstGeom>
            <a:solidFill>
              <a:schemeClr val="accent1">
                <a:alpha val="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a:extLst>
              <a:ext uri="{FF2B5EF4-FFF2-40B4-BE49-F238E27FC236}">
                <a16:creationId xmlns:a16="http://schemas.microsoft.com/office/drawing/2014/main" id="{7923F257-DD2F-6540-A155-2A7B786580A2}"/>
              </a:ext>
            </a:extLst>
          </p:cNvPr>
          <p:cNvSpPr txBox="1"/>
          <p:nvPr/>
        </p:nvSpPr>
        <p:spPr>
          <a:xfrm>
            <a:off x="4858468" y="4675105"/>
            <a:ext cx="4285532" cy="307777"/>
          </a:xfrm>
          <a:prstGeom prst="rect">
            <a:avLst/>
          </a:prstGeom>
          <a:noFill/>
        </p:spPr>
        <p:txBody>
          <a:bodyPr wrap="none" rtlCol="0">
            <a:spAutoFit/>
          </a:bodyPr>
          <a:lstStyle/>
          <a:p>
            <a:r>
              <a:rPr kumimoji="1" lang="en-US" altLang="ja-JP" sz="1400" b="1" dirty="0"/>
              <a:t>Excitement seeking</a:t>
            </a:r>
            <a:r>
              <a:rPr kumimoji="1" lang="ja-JP" altLang="en-US" sz="1400" b="1" dirty="0"/>
              <a:t>（刺激希求性）と投稿頻度の関係</a:t>
            </a:r>
          </a:p>
        </p:txBody>
      </p:sp>
    </p:spTree>
    <p:extLst>
      <p:ext uri="{BB962C8B-B14F-4D97-AF65-F5344CB8AC3E}">
        <p14:creationId xmlns:p14="http://schemas.microsoft.com/office/powerpoint/2010/main" val="289905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D69E-5DEF-1344-B0A3-B1E36978EDE5}"/>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B8A2B1B6-A146-3444-A08E-C6ED5B04E6D0}"/>
              </a:ext>
            </a:extLst>
          </p:cNvPr>
          <p:cNvSpPr>
            <a:spLocks noGrp="1"/>
          </p:cNvSpPr>
          <p:nvPr>
            <p:ph idx="1"/>
          </p:nvPr>
        </p:nvSpPr>
        <p:spPr/>
        <p:txBody>
          <a:bodyPr/>
          <a:lstStyle/>
          <a:p>
            <a:r>
              <a:rPr kumimoji="1" lang="ja-JP" altLang="en-US" dirty="0"/>
              <a:t>序論</a:t>
            </a:r>
            <a:endParaRPr kumimoji="1" lang="en-US" altLang="ja-JP" dirty="0"/>
          </a:p>
          <a:p>
            <a:r>
              <a:rPr lang="ja-JP" altLang="en-US" dirty="0"/>
              <a:t>手法</a:t>
            </a:r>
            <a:endParaRPr lang="en-US" altLang="ja-JP" dirty="0"/>
          </a:p>
          <a:p>
            <a:r>
              <a:rPr kumimoji="1" lang="ja-JP" altLang="en-US" dirty="0"/>
              <a:t>実験・結果</a:t>
            </a:r>
            <a:endParaRPr kumimoji="1" lang="en-US" altLang="ja-JP" dirty="0"/>
          </a:p>
          <a:p>
            <a:r>
              <a:rPr lang="ja-JP" altLang="en-US" dirty="0"/>
              <a:t>結論</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119F9DC6-E516-7F41-9656-5A8716337284}"/>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E93EA9B1-6D6E-1340-9AB9-45D5183372F4}"/>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B53732B-48A2-AF4A-B319-E9C46996D5E0}"/>
              </a:ext>
            </a:extLst>
          </p:cNvPr>
          <p:cNvSpPr>
            <a:spLocks noGrp="1"/>
          </p:cNvSpPr>
          <p:nvPr>
            <p:ph type="sldNum" sz="quarter" idx="4"/>
          </p:nvPr>
        </p:nvSpPr>
        <p:spPr/>
        <p:txBody>
          <a:bodyPr/>
          <a:lstStyle/>
          <a:p>
            <a:fld id="{9B944BBD-65BF-9F43-AA11-58E141315535}" type="slidenum">
              <a:rPr lang="ja-JP" altLang="en-US" smtClean="0"/>
              <a:pPr/>
              <a:t>2</a:t>
            </a:fld>
            <a:endParaRPr lang="ja-JP" altLang="en-US"/>
          </a:p>
        </p:txBody>
      </p:sp>
      <p:sp>
        <p:nvSpPr>
          <p:cNvPr id="7" name="テキスト プレースホルダー 6">
            <a:extLst>
              <a:ext uri="{FF2B5EF4-FFF2-40B4-BE49-F238E27FC236}">
                <a16:creationId xmlns:a16="http://schemas.microsoft.com/office/drawing/2014/main" id="{E5F4A2F7-26D4-E744-8216-6105012816CF}"/>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658950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7EDBA-2EB2-5D4C-8916-645E9BCF1BB8}"/>
              </a:ext>
            </a:extLst>
          </p:cNvPr>
          <p:cNvSpPr>
            <a:spLocks noGrp="1"/>
          </p:cNvSpPr>
          <p:nvPr>
            <p:ph type="title"/>
          </p:nvPr>
        </p:nvSpPr>
        <p:spPr>
          <a:xfrm>
            <a:off x="432018" y="564486"/>
            <a:ext cx="9040595" cy="588494"/>
          </a:xfrm>
        </p:spPr>
        <p:txBody>
          <a:bodyPr/>
          <a:lstStyle/>
          <a:p>
            <a:r>
              <a:rPr kumimoji="1" lang="ja-JP" altLang="en-US" dirty="0"/>
              <a:t>分析（１）</a:t>
            </a:r>
            <a:r>
              <a:rPr lang="ja-JP" altLang="en-US" dirty="0"/>
              <a:t>ユーザの性格特性と</a:t>
            </a:r>
            <a:r>
              <a:rPr lang="en-US" altLang="ja-JP" dirty="0"/>
              <a:t>SNS</a:t>
            </a:r>
            <a:r>
              <a:rPr lang="ja-JP" altLang="en-US" dirty="0"/>
              <a:t>行動の相関分析・結果</a:t>
            </a:r>
            <a:endParaRPr kumimoji="1" lang="ja-JP" altLang="en-US" dirty="0"/>
          </a:p>
        </p:txBody>
      </p:sp>
      <p:sp>
        <p:nvSpPr>
          <p:cNvPr id="3" name="コンテンツ プレースホルダー 2">
            <a:extLst>
              <a:ext uri="{FF2B5EF4-FFF2-40B4-BE49-F238E27FC236}">
                <a16:creationId xmlns:a16="http://schemas.microsoft.com/office/drawing/2014/main" id="{4417EE59-35E0-3745-B641-C1F0F7D41F59}"/>
              </a:ext>
            </a:extLst>
          </p:cNvPr>
          <p:cNvSpPr>
            <a:spLocks noGrp="1"/>
          </p:cNvSpPr>
          <p:nvPr>
            <p:ph idx="1"/>
          </p:nvPr>
        </p:nvSpPr>
        <p:spPr/>
        <p:txBody>
          <a:bodyPr>
            <a:normAutofit/>
          </a:bodyPr>
          <a:lstStyle/>
          <a:p>
            <a:r>
              <a:rPr lang="en-US" altLang="ja-JP" sz="1800" b="1" dirty="0"/>
              <a:t>SNS</a:t>
            </a:r>
            <a:r>
              <a:rPr lang="ja-JP" altLang="en-US" sz="1800" b="1" dirty="0"/>
              <a:t>使用への積極性に関する既存研究</a:t>
            </a:r>
            <a:endParaRPr lang="en-US" altLang="ja-JP" sz="1800" b="1" dirty="0"/>
          </a:p>
          <a:p>
            <a:endParaRPr lang="en-US" altLang="ja-JP" sz="1800" b="1" dirty="0"/>
          </a:p>
          <a:p>
            <a:endParaRPr lang="en-US" altLang="ja-JP" sz="1800" b="1" dirty="0"/>
          </a:p>
          <a:p>
            <a:r>
              <a:rPr lang="en-US" altLang="ja-JP" sz="1800" b="1" dirty="0"/>
              <a:t>SNS</a:t>
            </a:r>
            <a:r>
              <a:rPr lang="ja-JP" altLang="en-US" sz="1800" b="1" dirty="0"/>
              <a:t>上の他者への積極性に関する既存研究</a:t>
            </a:r>
            <a:endParaRPr lang="en-US" altLang="ja-JP" sz="1800" b="1" dirty="0"/>
          </a:p>
          <a:p>
            <a:endParaRPr lang="en-US" altLang="ja-JP" sz="1800" b="1" dirty="0"/>
          </a:p>
          <a:p>
            <a:endParaRPr lang="en-US" altLang="ja-JP" sz="1800" b="1" dirty="0"/>
          </a:p>
          <a:p>
            <a:pPr marL="0" indent="0">
              <a:buNone/>
            </a:pPr>
            <a:r>
              <a:rPr lang="ja-JP" altLang="en-US" sz="1800" dirty="0"/>
              <a:t>実際に推定した性格特性と，</a:t>
            </a:r>
            <a:r>
              <a:rPr lang="en-US" altLang="ja-JP" sz="1800" dirty="0"/>
              <a:t>SNS</a:t>
            </a:r>
            <a:r>
              <a:rPr lang="ja-JP" altLang="en-US" sz="1800" dirty="0"/>
              <a:t>行動の分析指標の相関を確認</a:t>
            </a:r>
            <a:endParaRPr lang="en-US" altLang="ja-JP" sz="1800" dirty="0"/>
          </a:p>
          <a:p>
            <a:pPr marL="0" indent="0">
              <a:buNone/>
            </a:pPr>
            <a:endParaRPr lang="en-US" altLang="ja-JP" sz="1800" b="1" dirty="0"/>
          </a:p>
          <a:p>
            <a:pPr marL="0" indent="0">
              <a:buNone/>
            </a:pPr>
            <a:endParaRPr lang="en-US" altLang="ja-JP" sz="1800" b="1" dirty="0"/>
          </a:p>
          <a:p>
            <a:pPr marL="0" indent="0">
              <a:buNone/>
            </a:pPr>
            <a:endParaRPr lang="en-US" altLang="ja-JP" sz="1800" b="1" dirty="0"/>
          </a:p>
          <a:p>
            <a:pPr marL="0" indent="0">
              <a:buNone/>
            </a:pPr>
            <a:r>
              <a:rPr lang="ja-JP" altLang="en-US" sz="1800" dirty="0"/>
              <a:t>全てのネットワークにおいて，弱い正の相関が見られる</a:t>
            </a:r>
            <a:br>
              <a:rPr lang="en-US" altLang="ja-JP" sz="1800" dirty="0"/>
            </a:br>
            <a:r>
              <a:rPr lang="ja-JP" altLang="en-US" sz="1800" dirty="0"/>
              <a:t>既存研究と矛盾しないため，提案手法による分析が有意義と示された</a:t>
            </a:r>
            <a:br>
              <a:rPr lang="en-US" altLang="ja-JP" sz="1800" b="1" dirty="0"/>
            </a:br>
            <a:endParaRPr lang="en-US" altLang="ja-JP" sz="1800" b="1" dirty="0"/>
          </a:p>
        </p:txBody>
      </p:sp>
      <p:sp>
        <p:nvSpPr>
          <p:cNvPr id="4" name="日付プレースホルダー 3">
            <a:extLst>
              <a:ext uri="{FF2B5EF4-FFF2-40B4-BE49-F238E27FC236}">
                <a16:creationId xmlns:a16="http://schemas.microsoft.com/office/drawing/2014/main" id="{6DCD1FAE-348D-AA4A-94C7-40428D8F5075}"/>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76D5E4E2-48E2-8341-9759-1462DD710E34}"/>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5AAC3584-BF95-0A48-84C9-961C048952B3}"/>
              </a:ext>
            </a:extLst>
          </p:cNvPr>
          <p:cNvSpPr>
            <a:spLocks noGrp="1"/>
          </p:cNvSpPr>
          <p:nvPr>
            <p:ph type="sldNum" sz="quarter" idx="4"/>
          </p:nvPr>
        </p:nvSpPr>
        <p:spPr/>
        <p:txBody>
          <a:bodyPr/>
          <a:lstStyle/>
          <a:p>
            <a:fld id="{9B944BBD-65BF-9F43-AA11-58E141315535}" type="slidenum">
              <a:rPr lang="ja-JP" altLang="en-US" smtClean="0"/>
              <a:pPr/>
              <a:t>20</a:t>
            </a:fld>
            <a:endParaRPr lang="ja-JP" altLang="en-US"/>
          </a:p>
        </p:txBody>
      </p:sp>
      <p:sp>
        <p:nvSpPr>
          <p:cNvPr id="7" name="テキスト プレースホルダー 6">
            <a:extLst>
              <a:ext uri="{FF2B5EF4-FFF2-40B4-BE49-F238E27FC236}">
                <a16:creationId xmlns:a16="http://schemas.microsoft.com/office/drawing/2014/main" id="{3BD80DCF-1465-DC48-B8C3-5EAE760107A9}"/>
              </a:ext>
            </a:extLst>
          </p:cNvPr>
          <p:cNvSpPr>
            <a:spLocks noGrp="1"/>
          </p:cNvSpPr>
          <p:nvPr>
            <p:ph type="body" sz="quarter" idx="10"/>
          </p:nvPr>
        </p:nvSpPr>
        <p:spPr/>
        <p:txBody>
          <a:bodyPr/>
          <a:lstStyle/>
          <a:p>
            <a:r>
              <a:rPr lang="en-US" altLang="ja-JP" dirty="0"/>
              <a:t>【</a:t>
            </a:r>
            <a:r>
              <a:rPr lang="ja-JP" altLang="en-US" dirty="0"/>
              <a:t>実験・結果</a:t>
            </a:r>
            <a:r>
              <a:rPr lang="en-US" altLang="ja-JP" dirty="0"/>
              <a:t>】</a:t>
            </a:r>
            <a:r>
              <a:rPr lang="ja-JP" altLang="en-US" dirty="0"/>
              <a:t>分析結果①・本研究の妥当性の確認</a:t>
            </a:r>
          </a:p>
          <a:p>
            <a:endParaRPr kumimoji="1" lang="ja-JP" altLang="en-US" dirty="0"/>
          </a:p>
        </p:txBody>
      </p:sp>
      <p:sp>
        <p:nvSpPr>
          <p:cNvPr id="12" name="角丸四角形 11">
            <a:extLst>
              <a:ext uri="{FF2B5EF4-FFF2-40B4-BE49-F238E27FC236}">
                <a16:creationId xmlns:a16="http://schemas.microsoft.com/office/drawing/2014/main" id="{9B46819D-E680-D34D-8F54-E92F82719473}"/>
              </a:ext>
            </a:extLst>
          </p:cNvPr>
          <p:cNvSpPr/>
          <p:nvPr/>
        </p:nvSpPr>
        <p:spPr>
          <a:xfrm>
            <a:off x="1165302" y="1668261"/>
            <a:ext cx="6813395" cy="555772"/>
          </a:xfrm>
          <a:prstGeom prst="roundRect">
            <a:avLst>
              <a:gd name="adj" fmla="val 29646"/>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FF0000"/>
                </a:solidFill>
              </a:rPr>
              <a:t>Openness</a:t>
            </a:r>
            <a:r>
              <a:rPr kumimoji="1" lang="ja-JP" altLang="en-US" dirty="0">
                <a:solidFill>
                  <a:srgbClr val="FF0000"/>
                </a:solidFill>
              </a:rPr>
              <a:t>（知的好奇心）</a:t>
            </a:r>
            <a:r>
              <a:rPr kumimoji="1" lang="ja-JP" altLang="en-US" dirty="0">
                <a:solidFill>
                  <a:schemeClr val="tx1"/>
                </a:solidFill>
              </a:rPr>
              <a:t>の高い人は</a:t>
            </a:r>
            <a:r>
              <a:rPr kumimoji="1" lang="en-US" altLang="ja-JP" dirty="0">
                <a:solidFill>
                  <a:schemeClr val="tx1"/>
                </a:solidFill>
              </a:rPr>
              <a:t>Facebook</a:t>
            </a:r>
            <a:r>
              <a:rPr kumimoji="1" lang="ja-JP" altLang="en-US" dirty="0">
                <a:solidFill>
                  <a:schemeClr val="tx1"/>
                </a:solidFill>
              </a:rPr>
              <a:t>ネットワークへの積極的な参加を見せる傾向がある（</a:t>
            </a:r>
            <a:r>
              <a:rPr kumimoji="1" lang="en-US" altLang="ja-JP" dirty="0" err="1">
                <a:solidFill>
                  <a:schemeClr val="tx1"/>
                </a:solidFill>
              </a:rPr>
              <a:t>Skues</a:t>
            </a:r>
            <a:r>
              <a:rPr kumimoji="1" lang="ja-JP" altLang="en-US" dirty="0">
                <a:solidFill>
                  <a:schemeClr val="tx1"/>
                </a:solidFill>
              </a:rPr>
              <a:t>ら）</a:t>
            </a:r>
            <a:r>
              <a:rPr kumimoji="1" lang="en-US" altLang="ja-JP" dirty="0">
                <a:solidFill>
                  <a:schemeClr val="tx1"/>
                </a:solidFill>
              </a:rPr>
              <a:t>[4]</a:t>
            </a:r>
            <a:endParaRPr kumimoji="1" lang="ja-JP" altLang="en-US" dirty="0">
              <a:solidFill>
                <a:schemeClr val="tx1"/>
              </a:solidFill>
            </a:endParaRPr>
          </a:p>
        </p:txBody>
      </p:sp>
      <p:cxnSp>
        <p:nvCxnSpPr>
          <p:cNvPr id="13" name="直線コネクタ 12">
            <a:extLst>
              <a:ext uri="{FF2B5EF4-FFF2-40B4-BE49-F238E27FC236}">
                <a16:creationId xmlns:a16="http://schemas.microsoft.com/office/drawing/2014/main" id="{361E5588-BA86-7345-B8B2-C5C96FB2C05B}"/>
              </a:ext>
            </a:extLst>
          </p:cNvPr>
          <p:cNvCxnSpPr>
            <a:cxnSpLocks/>
          </p:cNvCxnSpPr>
          <p:nvPr/>
        </p:nvCxnSpPr>
        <p:spPr>
          <a:xfrm>
            <a:off x="474172" y="5782324"/>
            <a:ext cx="819565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189E453-BD94-1045-9CDA-B13152CB1C92}"/>
              </a:ext>
            </a:extLst>
          </p:cNvPr>
          <p:cNvSpPr txBox="1"/>
          <p:nvPr/>
        </p:nvSpPr>
        <p:spPr>
          <a:xfrm>
            <a:off x="628650" y="5782324"/>
            <a:ext cx="7967246" cy="369332"/>
          </a:xfrm>
          <a:prstGeom prst="rect">
            <a:avLst/>
          </a:prstGeom>
          <a:noFill/>
        </p:spPr>
        <p:txBody>
          <a:bodyPr wrap="none" rtlCol="0">
            <a:spAutoFit/>
          </a:bodyPr>
          <a:lstStyle/>
          <a:p>
            <a:r>
              <a:rPr lang="en-US" altLang="ja-JP" sz="900" dirty="0"/>
              <a:t>[4] </a:t>
            </a:r>
            <a:r>
              <a:rPr lang="en-US" altLang="ja-JP" sz="900" dirty="0" err="1"/>
              <a:t>Skues</a:t>
            </a:r>
            <a:r>
              <a:rPr lang="en-US" altLang="ja-JP" sz="900" dirty="0"/>
              <a:t>, Jason L., Ben Williams, and Lisa Wise. "The effects of personality traits, self-esteem, loneliness, and narcissism on Facebook use among university students.”</a:t>
            </a:r>
          </a:p>
          <a:p>
            <a:r>
              <a:rPr lang="en-US" altLang="ja-JP" sz="900" dirty="0"/>
              <a:t> </a:t>
            </a:r>
            <a:r>
              <a:rPr lang="en-US" altLang="ja-JP" sz="900" i="1" dirty="0"/>
              <a:t>Computers in Human Behavior</a:t>
            </a:r>
            <a:r>
              <a:rPr lang="en-US" altLang="ja-JP" sz="900" dirty="0"/>
              <a:t> 28.6 (2012): 2414-2419.</a:t>
            </a:r>
            <a:endParaRPr kumimoji="1" lang="ja-JP" altLang="en-US" sz="900" dirty="0"/>
          </a:p>
        </p:txBody>
      </p:sp>
      <p:graphicFrame>
        <p:nvGraphicFramePr>
          <p:cNvPr id="15" name="表 14">
            <a:extLst>
              <a:ext uri="{FF2B5EF4-FFF2-40B4-BE49-F238E27FC236}">
                <a16:creationId xmlns:a16="http://schemas.microsoft.com/office/drawing/2014/main" id="{60EC766A-882F-A34E-A704-49B6B5373A3A}"/>
              </a:ext>
            </a:extLst>
          </p:cNvPr>
          <p:cNvGraphicFramePr>
            <a:graphicFrameLocks noGrp="1"/>
          </p:cNvGraphicFramePr>
          <p:nvPr>
            <p:extLst>
              <p:ext uri="{D42A27DB-BD31-4B8C-83A1-F6EECF244321}">
                <p14:modId xmlns:p14="http://schemas.microsoft.com/office/powerpoint/2010/main" val="3658472015"/>
              </p:ext>
            </p:extLst>
          </p:nvPr>
        </p:nvGraphicFramePr>
        <p:xfrm>
          <a:off x="1144276" y="3965070"/>
          <a:ext cx="6855446" cy="774700"/>
        </p:xfrm>
        <a:graphic>
          <a:graphicData uri="http://schemas.openxmlformats.org/drawingml/2006/table">
            <a:tbl>
              <a:tblPr>
                <a:tableStyleId>{5C22544A-7EE6-4342-B048-85BDC9FD1C3A}</a:tableStyleId>
              </a:tblPr>
              <a:tblGrid>
                <a:gridCol w="1897684">
                  <a:extLst>
                    <a:ext uri="{9D8B030D-6E8A-4147-A177-3AD203B41FA5}">
                      <a16:colId xmlns:a16="http://schemas.microsoft.com/office/drawing/2014/main" val="421952677"/>
                    </a:ext>
                  </a:extLst>
                </a:gridCol>
                <a:gridCol w="1300162">
                  <a:extLst>
                    <a:ext uri="{9D8B030D-6E8A-4147-A177-3AD203B41FA5}">
                      <a16:colId xmlns:a16="http://schemas.microsoft.com/office/drawing/2014/main" val="3144924341"/>
                    </a:ext>
                  </a:extLst>
                </a:gridCol>
                <a:gridCol w="942975">
                  <a:extLst>
                    <a:ext uri="{9D8B030D-6E8A-4147-A177-3AD203B41FA5}">
                      <a16:colId xmlns:a16="http://schemas.microsoft.com/office/drawing/2014/main" val="1913321312"/>
                    </a:ext>
                  </a:extLst>
                </a:gridCol>
                <a:gridCol w="614363">
                  <a:extLst>
                    <a:ext uri="{9D8B030D-6E8A-4147-A177-3AD203B41FA5}">
                      <a16:colId xmlns:a16="http://schemas.microsoft.com/office/drawing/2014/main" val="2872638093"/>
                    </a:ext>
                  </a:extLst>
                </a:gridCol>
                <a:gridCol w="700087">
                  <a:extLst>
                    <a:ext uri="{9D8B030D-6E8A-4147-A177-3AD203B41FA5}">
                      <a16:colId xmlns:a16="http://schemas.microsoft.com/office/drawing/2014/main" val="1187306933"/>
                    </a:ext>
                  </a:extLst>
                </a:gridCol>
                <a:gridCol w="884062">
                  <a:extLst>
                    <a:ext uri="{9D8B030D-6E8A-4147-A177-3AD203B41FA5}">
                      <a16:colId xmlns:a16="http://schemas.microsoft.com/office/drawing/2014/main" val="2450657510"/>
                    </a:ext>
                  </a:extLst>
                </a:gridCol>
                <a:gridCol w="516113">
                  <a:extLst>
                    <a:ext uri="{9D8B030D-6E8A-4147-A177-3AD203B41FA5}">
                      <a16:colId xmlns:a16="http://schemas.microsoft.com/office/drawing/2014/main" val="2141289382"/>
                    </a:ext>
                  </a:extLst>
                </a:gridCol>
              </a:tblGrid>
              <a:tr h="266700">
                <a:tc>
                  <a:txBody>
                    <a:bodyPr/>
                    <a:lstStyle/>
                    <a:p>
                      <a:pPr algn="ctr" fontAlgn="ctr"/>
                      <a:r>
                        <a:rPr lang="ja-JP" altLang="en-US" sz="1200" b="0" u="none" strike="noStrike" dirty="0">
                          <a:effectLst/>
                        </a:rPr>
                        <a:t>　性格特性</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rPr>
                        <a:t>ユーザ分析指標</a:t>
                      </a:r>
                    </a:p>
                  </a:txBody>
                  <a:tcPr marL="9525" marR="9525" marT="9525" marB="0" anchor="ctr"/>
                </a:tc>
                <a:tc>
                  <a:txBody>
                    <a:bodyPr/>
                    <a:lstStyle/>
                    <a:p>
                      <a:pPr algn="ctr" fontAlgn="ctr"/>
                      <a:r>
                        <a:rPr lang="ja-JP" altLang="en-US" sz="1200" u="none" strike="noStrike" dirty="0">
                          <a:effectLst/>
                        </a:rPr>
                        <a:t>ファッション</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dirty="0">
                          <a:effectLst/>
                        </a:rPr>
                        <a:t>映画</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dirty="0">
                          <a:effectLst/>
                        </a:rPr>
                        <a:t>イラスト</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他者依存</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平均値</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106423600"/>
                  </a:ext>
                </a:extLst>
              </a:tr>
              <a:tr h="254000">
                <a:tc>
                  <a:txBody>
                    <a:bodyPr/>
                    <a:lstStyle/>
                    <a:p>
                      <a:pPr algn="l" fontAlgn="ctr"/>
                      <a:r>
                        <a:rPr lang="en-US" altLang="ja-JP" sz="1200" b="0" i="0" u="none" strike="noStrike" dirty="0">
                          <a:solidFill>
                            <a:schemeClr val="tx1"/>
                          </a:solidFill>
                          <a:effectLst/>
                          <a:latin typeface="游ゴシック" panose="020B0400000000000000" pitchFamily="34" charset="-128"/>
                          <a:ea typeface="游ゴシック" panose="020B0400000000000000" pitchFamily="34" charset="-128"/>
                        </a:rPr>
                        <a:t>Openness</a:t>
                      </a: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（知的好奇心）</a:t>
                      </a:r>
                    </a:p>
                  </a:txBody>
                  <a:tcPr marL="9525" marR="9525" marT="9525" marB="0" anchor="ctr"/>
                </a:tc>
                <a:tc>
                  <a:txBody>
                    <a:bodyPr/>
                    <a:lstStyle/>
                    <a:p>
                      <a:pPr algn="ctr" fontAlgn="ct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投稿頻度</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0.18</a:t>
                      </a:r>
                    </a:p>
                  </a:txBody>
                  <a:tcPr marL="9525" marR="9525" marT="9525" marB="0" anchor="ctr"/>
                </a:tc>
                <a:tc>
                  <a:txBody>
                    <a:bodyPr/>
                    <a:lstStyle/>
                    <a:p>
                      <a:pPr algn="r" fontAlgn="ctr"/>
                      <a:r>
                        <a:rPr lang="en-US" altLang="ja-JP" sz="1200" u="none" strike="noStrike" dirty="0">
                          <a:effectLst/>
                        </a:rPr>
                        <a:t>0.04</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0.12</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0.14</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b="0" i="0" u="none" strike="noStrike" dirty="0">
                          <a:solidFill>
                            <a:schemeClr val="tx1"/>
                          </a:solidFill>
                          <a:effectLst/>
                          <a:latin typeface="+mn-lt"/>
                          <a:ea typeface="游ゴシック" panose="020B0400000000000000" pitchFamily="34" charset="-128"/>
                        </a:rPr>
                        <a:t>0.12</a:t>
                      </a:r>
                    </a:p>
                  </a:txBody>
                  <a:tcPr marL="9525" marR="9525" marT="9525" marB="0" anchor="ctr"/>
                </a:tc>
                <a:extLst>
                  <a:ext uri="{0D108BD9-81ED-4DB2-BD59-A6C34878D82A}">
                    <a16:rowId xmlns:a16="http://schemas.microsoft.com/office/drawing/2014/main" val="3735080689"/>
                  </a:ext>
                </a:extLst>
              </a:tr>
              <a:tr h="254000">
                <a:tc>
                  <a:txBody>
                    <a:bodyPr/>
                    <a:lstStyle/>
                    <a:p>
                      <a:pPr algn="l" fontAlgn="ctr"/>
                      <a:r>
                        <a:rPr lang="en-US" altLang="ja-JP" sz="1200" b="0" i="0" u="none" strike="noStrike" dirty="0">
                          <a:solidFill>
                            <a:schemeClr val="tx1"/>
                          </a:solidFill>
                          <a:effectLst/>
                          <a:latin typeface="游ゴシック" panose="020B0400000000000000" pitchFamily="34" charset="-128"/>
                          <a:ea typeface="游ゴシック" panose="020B0400000000000000" pitchFamily="34" charset="-128"/>
                        </a:rPr>
                        <a:t>Agreeableness</a:t>
                      </a: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（協調性）</a:t>
                      </a:r>
                    </a:p>
                  </a:txBody>
                  <a:tcPr marL="9525" marR="9525" marT="9525" marB="0" anchor="ctr"/>
                </a:tc>
                <a:tc>
                  <a:txBody>
                    <a:bodyPr/>
                    <a:lstStyle/>
                    <a:p>
                      <a:pPr algn="ctr" fontAlgn="ct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返信率</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0.10</a:t>
                      </a:r>
                    </a:p>
                  </a:txBody>
                  <a:tcPr marL="9525" marR="9525" marT="9525" marB="0" anchor="ctr"/>
                </a:tc>
                <a:tc>
                  <a:txBody>
                    <a:bodyPr/>
                    <a:lstStyle/>
                    <a:p>
                      <a:pPr algn="r" fontAlgn="ctr"/>
                      <a:r>
                        <a:rPr lang="en-US" altLang="ja-JP" sz="1200" u="none" strike="noStrike" dirty="0">
                          <a:effectLst/>
                        </a:rPr>
                        <a:t>0.29</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0.07</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0.06</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b="0" i="0" u="none" strike="noStrike" dirty="0">
                          <a:solidFill>
                            <a:schemeClr val="tx1"/>
                          </a:solidFill>
                          <a:effectLst/>
                          <a:latin typeface="+mn-lt"/>
                          <a:ea typeface="游ゴシック" panose="020B0400000000000000" pitchFamily="34" charset="-128"/>
                        </a:rPr>
                        <a:t>0.13</a:t>
                      </a:r>
                    </a:p>
                  </a:txBody>
                  <a:tcPr marL="9525" marR="9525" marT="9525" marB="0" anchor="ctr"/>
                </a:tc>
                <a:extLst>
                  <a:ext uri="{0D108BD9-81ED-4DB2-BD59-A6C34878D82A}">
                    <a16:rowId xmlns:a16="http://schemas.microsoft.com/office/drawing/2014/main" val="3814484899"/>
                  </a:ext>
                </a:extLst>
              </a:tr>
            </a:tbl>
          </a:graphicData>
        </a:graphic>
      </p:graphicFrame>
      <p:sp>
        <p:nvSpPr>
          <p:cNvPr id="16" name="角丸四角形 15">
            <a:extLst>
              <a:ext uri="{FF2B5EF4-FFF2-40B4-BE49-F238E27FC236}">
                <a16:creationId xmlns:a16="http://schemas.microsoft.com/office/drawing/2014/main" id="{708E4D32-7037-CE4B-B14A-E5E47DF9309A}"/>
              </a:ext>
            </a:extLst>
          </p:cNvPr>
          <p:cNvSpPr/>
          <p:nvPr/>
        </p:nvSpPr>
        <p:spPr>
          <a:xfrm>
            <a:off x="1165302" y="2774926"/>
            <a:ext cx="6813395" cy="555772"/>
          </a:xfrm>
          <a:prstGeom prst="roundRect">
            <a:avLst>
              <a:gd name="adj" fmla="val 29646"/>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rgbClr val="FF0000"/>
                </a:solidFill>
              </a:rPr>
              <a:t>Agreeableness</a:t>
            </a:r>
            <a:r>
              <a:rPr kumimoji="1" lang="ja-JP" altLang="en-US" dirty="0">
                <a:solidFill>
                  <a:srgbClr val="FF0000"/>
                </a:solidFill>
              </a:rPr>
              <a:t>（</a:t>
            </a:r>
            <a:r>
              <a:rPr lang="ja-JP" altLang="en-US" dirty="0">
                <a:solidFill>
                  <a:srgbClr val="FF0000"/>
                </a:solidFill>
              </a:rPr>
              <a:t>協調性</a:t>
            </a:r>
            <a:r>
              <a:rPr kumimoji="1" lang="ja-JP" altLang="en-US" dirty="0">
                <a:solidFill>
                  <a:srgbClr val="FF0000"/>
                </a:solidFill>
              </a:rPr>
              <a:t>）</a:t>
            </a:r>
            <a:r>
              <a:rPr kumimoji="1" lang="ja-JP" altLang="en-US" dirty="0">
                <a:solidFill>
                  <a:schemeClr val="tx1"/>
                </a:solidFill>
              </a:rPr>
              <a:t>の高い人は</a:t>
            </a:r>
            <a:r>
              <a:rPr kumimoji="1" lang="en-US" altLang="ja-JP" dirty="0">
                <a:solidFill>
                  <a:schemeClr val="tx1"/>
                </a:solidFill>
              </a:rPr>
              <a:t>Facebook</a:t>
            </a:r>
            <a:r>
              <a:rPr kumimoji="1" lang="ja-JP" altLang="en-US" dirty="0">
                <a:solidFill>
                  <a:schemeClr val="tx1"/>
                </a:solidFill>
              </a:rPr>
              <a:t>ネットワークで</a:t>
            </a:r>
            <a:br>
              <a:rPr kumimoji="1" lang="en-US" altLang="ja-JP" dirty="0">
                <a:solidFill>
                  <a:schemeClr val="tx1"/>
                </a:solidFill>
              </a:rPr>
            </a:br>
            <a:r>
              <a:rPr kumimoji="1" lang="ja-JP" altLang="en-US" dirty="0">
                <a:solidFill>
                  <a:schemeClr val="tx1"/>
                </a:solidFill>
              </a:rPr>
              <a:t>他者へ積極的な働きかけをする傾向がある（</a:t>
            </a:r>
            <a:r>
              <a:rPr kumimoji="1" lang="en-US" altLang="ja-JP" dirty="0">
                <a:solidFill>
                  <a:schemeClr val="tx1"/>
                </a:solidFill>
              </a:rPr>
              <a:t>Seidman</a:t>
            </a:r>
            <a:r>
              <a:rPr kumimoji="1" lang="ja-JP" altLang="en-US" dirty="0">
                <a:solidFill>
                  <a:schemeClr val="tx1"/>
                </a:solidFill>
              </a:rPr>
              <a:t>）</a:t>
            </a:r>
            <a:r>
              <a:rPr kumimoji="1" lang="en-US" altLang="ja-JP" dirty="0">
                <a:solidFill>
                  <a:schemeClr val="tx1"/>
                </a:solidFill>
              </a:rPr>
              <a:t>[5]</a:t>
            </a:r>
            <a:endParaRPr kumimoji="1" lang="ja-JP" altLang="en-US" dirty="0">
              <a:solidFill>
                <a:schemeClr val="tx1"/>
              </a:solidFill>
            </a:endParaRPr>
          </a:p>
        </p:txBody>
      </p:sp>
      <p:sp>
        <p:nvSpPr>
          <p:cNvPr id="17" name="テキスト ボックス 16">
            <a:extLst>
              <a:ext uri="{FF2B5EF4-FFF2-40B4-BE49-F238E27FC236}">
                <a16:creationId xmlns:a16="http://schemas.microsoft.com/office/drawing/2014/main" id="{AC657DF9-A10E-CF47-9CFF-F6FC75C4ED42}"/>
              </a:ext>
            </a:extLst>
          </p:cNvPr>
          <p:cNvSpPr txBox="1"/>
          <p:nvPr/>
        </p:nvSpPr>
        <p:spPr>
          <a:xfrm>
            <a:off x="628650" y="6082371"/>
            <a:ext cx="8334333" cy="369332"/>
          </a:xfrm>
          <a:prstGeom prst="rect">
            <a:avLst/>
          </a:prstGeom>
          <a:noFill/>
        </p:spPr>
        <p:txBody>
          <a:bodyPr wrap="none" rtlCol="0">
            <a:spAutoFit/>
          </a:bodyPr>
          <a:lstStyle/>
          <a:p>
            <a:r>
              <a:rPr lang="en-US" altLang="ja-JP" sz="900" dirty="0"/>
              <a:t>[5] Seidman, Gwendolyn. "Self-presentation and belonging on Facebook: How personality influences social media use and motivations." </a:t>
            </a:r>
            <a:r>
              <a:rPr lang="en-US" altLang="ja-JP" sz="900" i="1" dirty="0"/>
              <a:t>Personality and Individual Differences</a:t>
            </a:r>
            <a:br>
              <a:rPr lang="en-US" altLang="ja-JP" sz="900" i="1" dirty="0"/>
            </a:br>
            <a:r>
              <a:rPr lang="en-US" altLang="ja-JP" sz="900" dirty="0"/>
              <a:t> 54.3 (2013): 402-407.</a:t>
            </a:r>
            <a:endParaRPr kumimoji="1" lang="ja-JP" altLang="en-US" sz="900" dirty="0"/>
          </a:p>
        </p:txBody>
      </p:sp>
    </p:spTree>
    <p:extLst>
      <p:ext uri="{BB962C8B-B14F-4D97-AF65-F5344CB8AC3E}">
        <p14:creationId xmlns:p14="http://schemas.microsoft.com/office/powerpoint/2010/main" val="247103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76B960-E543-6449-835C-4252CA6FE90E}"/>
              </a:ext>
            </a:extLst>
          </p:cNvPr>
          <p:cNvSpPr>
            <a:spLocks noGrp="1"/>
          </p:cNvSpPr>
          <p:nvPr>
            <p:ph type="title"/>
          </p:nvPr>
        </p:nvSpPr>
        <p:spPr/>
        <p:txBody>
          <a:bodyPr/>
          <a:lstStyle/>
          <a:p>
            <a:r>
              <a:rPr lang="ja-JP" altLang="en-US" dirty="0"/>
              <a:t>分析（２）</a:t>
            </a:r>
            <a:r>
              <a:rPr lang="en-US" altLang="ja-JP" dirty="0"/>
              <a:t> </a:t>
            </a:r>
            <a:r>
              <a:rPr lang="en-US" altLang="ja-JP" dirty="0" err="1"/>
              <a:t>Homophily</a:t>
            </a:r>
            <a:r>
              <a:rPr lang="ja-JP" altLang="en-US" dirty="0"/>
              <a:t>な傾向のある性格特性の確認</a:t>
            </a:r>
            <a:endParaRPr kumimoji="1" lang="ja-JP" altLang="en-US" dirty="0"/>
          </a:p>
        </p:txBody>
      </p:sp>
      <p:sp>
        <p:nvSpPr>
          <p:cNvPr id="3" name="コンテンツ プレースホルダー 2">
            <a:extLst>
              <a:ext uri="{FF2B5EF4-FFF2-40B4-BE49-F238E27FC236}">
                <a16:creationId xmlns:a16="http://schemas.microsoft.com/office/drawing/2014/main" id="{9860D774-7A94-ED4D-8671-F53565C8BEF1}"/>
              </a:ext>
            </a:extLst>
          </p:cNvPr>
          <p:cNvSpPr>
            <a:spLocks noGrp="1"/>
          </p:cNvSpPr>
          <p:nvPr>
            <p:ph idx="1"/>
          </p:nvPr>
        </p:nvSpPr>
        <p:spPr/>
        <p:txBody>
          <a:bodyPr>
            <a:normAutofit/>
          </a:bodyPr>
          <a:lstStyle/>
          <a:p>
            <a:r>
              <a:rPr lang="en-US" altLang="ja-JP" sz="1800" b="1" dirty="0" err="1"/>
              <a:t>Homophily</a:t>
            </a:r>
            <a:r>
              <a:rPr lang="ja-JP" altLang="en-US" sz="1800" b="1" dirty="0"/>
              <a:t>な傾向の評価方法</a:t>
            </a:r>
            <a:br>
              <a:rPr lang="en-US" altLang="ja-JP" sz="1800" dirty="0"/>
            </a:br>
            <a:r>
              <a:rPr lang="en-US" altLang="ja-JP" sz="1800" dirty="0"/>
              <a:t>35</a:t>
            </a:r>
            <a:r>
              <a:rPr lang="ja-JP" altLang="en-US" sz="1800" dirty="0"/>
              <a:t>種の性格特性が，どの程度「類は友を呼ぶ」かの評価のため</a:t>
            </a:r>
            <a:br>
              <a:rPr lang="en-US" altLang="ja-JP" sz="1800" dirty="0"/>
            </a:br>
            <a:br>
              <a:rPr lang="en-US" altLang="ja-JP" sz="1800" dirty="0"/>
            </a:br>
            <a:r>
              <a:rPr lang="ja-JP" altLang="en-US" sz="1800" dirty="0"/>
              <a:t>ネットワークの</a:t>
            </a:r>
            <a:r>
              <a:rPr lang="en-US" altLang="ja-JP" sz="1800" dirty="0">
                <a:solidFill>
                  <a:srgbClr val="FF0000"/>
                </a:solidFill>
              </a:rPr>
              <a:t>Matching </a:t>
            </a:r>
            <a:r>
              <a:rPr lang="en-US" altLang="ja-JP" sz="1800" dirty="0" err="1">
                <a:solidFill>
                  <a:srgbClr val="FF0000"/>
                </a:solidFill>
              </a:rPr>
              <a:t>Assortativity</a:t>
            </a:r>
            <a:r>
              <a:rPr lang="ja-JP" altLang="en-US" sz="1800" dirty="0"/>
              <a:t>の計算を行った</a:t>
            </a:r>
            <a:endParaRPr lang="en-US" altLang="ja-JP" sz="1800" dirty="0"/>
          </a:p>
          <a:p>
            <a:r>
              <a:rPr lang="en-US" altLang="ja-JP" sz="1800" dirty="0"/>
              <a:t>Matching</a:t>
            </a:r>
            <a:r>
              <a:rPr lang="ja-JP" altLang="en-US" sz="1800" dirty="0"/>
              <a:t> </a:t>
            </a:r>
            <a:r>
              <a:rPr lang="en-US" altLang="ja-JP" sz="1800" dirty="0" err="1"/>
              <a:t>Assortativity</a:t>
            </a:r>
            <a:r>
              <a:rPr lang="ja-JP" altLang="en-US" sz="1800" dirty="0"/>
              <a:t>とは</a:t>
            </a:r>
            <a:br>
              <a:rPr lang="en-US" altLang="ja-JP" sz="1800" dirty="0"/>
            </a:br>
            <a:r>
              <a:rPr lang="ja-JP" altLang="en-US" sz="1800" dirty="0"/>
              <a:t>　・リンクで繋がる人同士の属性値が，どのくらい類似しているか</a:t>
            </a:r>
            <a:br>
              <a:rPr lang="en-US" altLang="ja-JP" sz="1800" dirty="0"/>
            </a:br>
            <a:r>
              <a:rPr lang="ja-JP" altLang="en-US" sz="1800" dirty="0"/>
              <a:t>　　０</a:t>
            </a:r>
            <a:r>
              <a:rPr lang="en-US" altLang="ja-JP" sz="1800" dirty="0"/>
              <a:t>〜</a:t>
            </a:r>
            <a:r>
              <a:rPr lang="ja-JP" altLang="en-US" sz="1800" dirty="0"/>
              <a:t>１の値で表現する指標</a:t>
            </a:r>
            <a:endParaRPr kumimoji="1" lang="en-US" altLang="ja-JP" sz="1800" dirty="0"/>
          </a:p>
        </p:txBody>
      </p:sp>
      <p:sp>
        <p:nvSpPr>
          <p:cNvPr id="4" name="日付プレースホルダー 3">
            <a:extLst>
              <a:ext uri="{FF2B5EF4-FFF2-40B4-BE49-F238E27FC236}">
                <a16:creationId xmlns:a16="http://schemas.microsoft.com/office/drawing/2014/main" id="{92B6AFA3-17BC-E146-BF2B-7A12A9176CE6}"/>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58CD9AB3-6E64-DE4B-9C3D-724EB5E3481B}"/>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220F31D3-52D4-F547-BEAB-D6D9CE656ACB}"/>
              </a:ext>
            </a:extLst>
          </p:cNvPr>
          <p:cNvSpPr>
            <a:spLocks noGrp="1"/>
          </p:cNvSpPr>
          <p:nvPr>
            <p:ph type="sldNum" sz="quarter" idx="4"/>
          </p:nvPr>
        </p:nvSpPr>
        <p:spPr/>
        <p:txBody>
          <a:bodyPr/>
          <a:lstStyle/>
          <a:p>
            <a:fld id="{9B944BBD-65BF-9F43-AA11-58E141315535}" type="slidenum">
              <a:rPr lang="ja-JP" altLang="en-US" smtClean="0"/>
              <a:pPr/>
              <a:t>21</a:t>
            </a:fld>
            <a:endParaRPr lang="ja-JP" altLang="en-US"/>
          </a:p>
        </p:txBody>
      </p:sp>
      <p:sp>
        <p:nvSpPr>
          <p:cNvPr id="7" name="テキスト プレースホルダー 6">
            <a:extLst>
              <a:ext uri="{FF2B5EF4-FFF2-40B4-BE49-F238E27FC236}">
                <a16:creationId xmlns:a16="http://schemas.microsoft.com/office/drawing/2014/main" id="{EF9D42BE-F715-D249-BDAE-E0ADB5A2CE02}"/>
              </a:ext>
            </a:extLst>
          </p:cNvPr>
          <p:cNvSpPr>
            <a:spLocks noGrp="1"/>
          </p:cNvSpPr>
          <p:nvPr>
            <p:ph type="body" sz="quarter" idx="10"/>
          </p:nvPr>
        </p:nvSpPr>
        <p:spPr>
          <a:xfrm>
            <a:off x="554691" y="92911"/>
            <a:ext cx="8174972" cy="401171"/>
          </a:xfrm>
        </p:spPr>
        <p:txBody>
          <a:bodyPr/>
          <a:lstStyle/>
          <a:p>
            <a:r>
              <a:rPr lang="en-US" altLang="ja-JP" dirty="0"/>
              <a:t>【</a:t>
            </a:r>
            <a:r>
              <a:rPr lang="ja-JP" altLang="en-US" dirty="0"/>
              <a:t>実験・結果</a:t>
            </a:r>
            <a:r>
              <a:rPr lang="en-US" altLang="ja-JP" dirty="0"/>
              <a:t>】</a:t>
            </a:r>
            <a:r>
              <a:rPr lang="ja-JP" altLang="en-US" dirty="0"/>
              <a:t>分析結果②・コミュニティ形成における性格特製の</a:t>
            </a:r>
            <a:r>
              <a:rPr lang="en-US" altLang="ja-JP" dirty="0" err="1"/>
              <a:t>Homophily</a:t>
            </a:r>
            <a:endParaRPr lang="ja-JP" altLang="en-US" dirty="0"/>
          </a:p>
          <a:p>
            <a:endParaRPr kumimoji="1" lang="ja-JP" altLang="en-US" dirty="0"/>
          </a:p>
        </p:txBody>
      </p:sp>
      <p:cxnSp>
        <p:nvCxnSpPr>
          <p:cNvPr id="8" name="直線コネクタ 7">
            <a:extLst>
              <a:ext uri="{FF2B5EF4-FFF2-40B4-BE49-F238E27FC236}">
                <a16:creationId xmlns:a16="http://schemas.microsoft.com/office/drawing/2014/main" id="{9AA9CF4E-7510-A544-B2BC-5901CE59C9DF}"/>
              </a:ext>
            </a:extLst>
          </p:cNvPr>
          <p:cNvCxnSpPr>
            <a:cxnSpLocks/>
          </p:cNvCxnSpPr>
          <p:nvPr/>
        </p:nvCxnSpPr>
        <p:spPr>
          <a:xfrm>
            <a:off x="474172" y="6176964"/>
            <a:ext cx="819565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979D3DF8-F6D0-0848-820A-8A764FDC61D5}"/>
              </a:ext>
            </a:extLst>
          </p:cNvPr>
          <p:cNvSpPr txBox="1"/>
          <p:nvPr/>
        </p:nvSpPr>
        <p:spPr>
          <a:xfrm>
            <a:off x="628650" y="6176964"/>
            <a:ext cx="4903907" cy="230832"/>
          </a:xfrm>
          <a:prstGeom prst="rect">
            <a:avLst/>
          </a:prstGeom>
          <a:noFill/>
        </p:spPr>
        <p:txBody>
          <a:bodyPr wrap="none" rtlCol="0">
            <a:spAutoFit/>
          </a:bodyPr>
          <a:lstStyle/>
          <a:p>
            <a:r>
              <a:rPr lang="en-US" altLang="ja-JP" sz="900" dirty="0"/>
              <a:t>[6] Newman, Mark EJ. "Assortative mixing in networks." </a:t>
            </a:r>
            <a:r>
              <a:rPr lang="en-US" altLang="ja-JP" sz="900" i="1" dirty="0"/>
              <a:t>Physical review letters</a:t>
            </a:r>
            <a:r>
              <a:rPr lang="en-US" altLang="ja-JP" sz="900" dirty="0"/>
              <a:t> 89.20 (2002): 208701.</a:t>
            </a:r>
            <a:endParaRPr kumimoji="1" lang="ja-JP" altLang="en-US" sz="900" dirty="0"/>
          </a:p>
        </p:txBody>
      </p:sp>
      <p:pic>
        <p:nvPicPr>
          <p:cNvPr id="10" name="図 9">
            <a:extLst>
              <a:ext uri="{FF2B5EF4-FFF2-40B4-BE49-F238E27FC236}">
                <a16:creationId xmlns:a16="http://schemas.microsoft.com/office/drawing/2014/main" id="{5744FF26-3C8E-1F4F-B2B9-05BE0D431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728" y="3381146"/>
            <a:ext cx="2965660" cy="1977106"/>
          </a:xfrm>
          <a:prstGeom prst="rect">
            <a:avLst/>
          </a:prstGeom>
        </p:spPr>
      </p:pic>
      <p:pic>
        <p:nvPicPr>
          <p:cNvPr id="11" name="図 10">
            <a:extLst>
              <a:ext uri="{FF2B5EF4-FFF2-40B4-BE49-F238E27FC236}">
                <a16:creationId xmlns:a16="http://schemas.microsoft.com/office/drawing/2014/main" id="{4D06B626-2A7F-134D-9D65-467AA6279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221" y="3381146"/>
            <a:ext cx="2965660" cy="1977106"/>
          </a:xfrm>
          <a:prstGeom prst="rect">
            <a:avLst/>
          </a:prstGeom>
        </p:spPr>
      </p:pic>
      <p:sp>
        <p:nvSpPr>
          <p:cNvPr id="12" name="テキスト ボックス 11">
            <a:extLst>
              <a:ext uri="{FF2B5EF4-FFF2-40B4-BE49-F238E27FC236}">
                <a16:creationId xmlns:a16="http://schemas.microsoft.com/office/drawing/2014/main" id="{1DC09C89-409E-F543-82B8-0F9A546B73A7}"/>
              </a:ext>
            </a:extLst>
          </p:cNvPr>
          <p:cNvSpPr txBox="1"/>
          <p:nvPr/>
        </p:nvSpPr>
        <p:spPr>
          <a:xfrm>
            <a:off x="1389477" y="5433525"/>
            <a:ext cx="2742161" cy="307777"/>
          </a:xfrm>
          <a:prstGeom prst="rect">
            <a:avLst/>
          </a:prstGeom>
          <a:noFill/>
        </p:spPr>
        <p:txBody>
          <a:bodyPr wrap="none" rtlCol="0">
            <a:spAutoFit/>
          </a:bodyPr>
          <a:lstStyle/>
          <a:p>
            <a:r>
              <a:rPr kumimoji="1" lang="en-US" altLang="ja-JP" sz="1400" b="1" dirty="0"/>
              <a:t>Gregariousness</a:t>
            </a:r>
            <a:r>
              <a:rPr lang="ja-JP" altLang="en-US" sz="1400" b="1" dirty="0"/>
              <a:t>（社会性）の場合</a:t>
            </a:r>
            <a:endParaRPr kumimoji="1" lang="ja-JP" altLang="en-US" sz="1400" b="1" dirty="0"/>
          </a:p>
        </p:txBody>
      </p:sp>
      <p:sp>
        <p:nvSpPr>
          <p:cNvPr id="13" name="テキスト ボックス 12">
            <a:extLst>
              <a:ext uri="{FF2B5EF4-FFF2-40B4-BE49-F238E27FC236}">
                <a16:creationId xmlns:a16="http://schemas.microsoft.com/office/drawing/2014/main" id="{57CB67BE-27E6-1E41-B6BC-95CA84B83A2B}"/>
              </a:ext>
            </a:extLst>
          </p:cNvPr>
          <p:cNvSpPr txBox="1"/>
          <p:nvPr/>
        </p:nvSpPr>
        <p:spPr>
          <a:xfrm>
            <a:off x="4449207" y="5425743"/>
            <a:ext cx="3539687" cy="307777"/>
          </a:xfrm>
          <a:prstGeom prst="rect">
            <a:avLst/>
          </a:prstGeom>
          <a:noFill/>
        </p:spPr>
        <p:txBody>
          <a:bodyPr wrap="none" rtlCol="0">
            <a:spAutoFit/>
          </a:bodyPr>
          <a:lstStyle/>
          <a:p>
            <a:r>
              <a:rPr lang="en-US" altLang="ja-JP" sz="1400" b="1" dirty="0"/>
              <a:t>Self-consciousness</a:t>
            </a:r>
            <a:r>
              <a:rPr lang="ja-JP" altLang="en-US" sz="1400" b="1" dirty="0"/>
              <a:t>（自意識過剰さ）の場合</a:t>
            </a:r>
            <a:endParaRPr kumimoji="1" lang="ja-JP" altLang="en-US" sz="1400" b="1" dirty="0"/>
          </a:p>
        </p:txBody>
      </p:sp>
      <p:sp>
        <p:nvSpPr>
          <p:cNvPr id="17" name="正方形/長方形 16">
            <a:extLst>
              <a:ext uri="{FF2B5EF4-FFF2-40B4-BE49-F238E27FC236}">
                <a16:creationId xmlns:a16="http://schemas.microsoft.com/office/drawing/2014/main" id="{AB174586-C712-3D46-9C10-A782CE25FB99}"/>
              </a:ext>
            </a:extLst>
          </p:cNvPr>
          <p:cNvSpPr/>
          <p:nvPr/>
        </p:nvSpPr>
        <p:spPr>
          <a:xfrm>
            <a:off x="1277728" y="3501483"/>
            <a:ext cx="2965660" cy="1856769"/>
          </a:xfrm>
          <a:prstGeom prst="rect">
            <a:avLst/>
          </a:prstGeom>
          <a:solidFill>
            <a:schemeClr val="accent1">
              <a:alpha val="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10A9801-A498-F44B-8311-836EBA395DA0}"/>
              </a:ext>
            </a:extLst>
          </p:cNvPr>
          <p:cNvSpPr txBox="1"/>
          <p:nvPr/>
        </p:nvSpPr>
        <p:spPr>
          <a:xfrm>
            <a:off x="2405331" y="3241543"/>
            <a:ext cx="710451" cy="369332"/>
          </a:xfrm>
          <a:prstGeom prst="rect">
            <a:avLst/>
          </a:prstGeom>
          <a:solidFill>
            <a:schemeClr val="bg1"/>
          </a:solidFill>
        </p:spPr>
        <p:txBody>
          <a:bodyPr wrap="none" rtlCol="0">
            <a:spAutoFit/>
          </a:bodyPr>
          <a:lstStyle/>
          <a:p>
            <a:r>
              <a:rPr kumimoji="1" lang="en-US" altLang="ja-JP" dirty="0">
                <a:solidFill>
                  <a:srgbClr val="FF0000"/>
                </a:solidFill>
              </a:rPr>
              <a:t>0.260</a:t>
            </a:r>
            <a:endParaRPr kumimoji="1" lang="ja-JP" altLang="en-US" dirty="0">
              <a:solidFill>
                <a:srgbClr val="FF0000"/>
              </a:solidFill>
            </a:endParaRPr>
          </a:p>
        </p:txBody>
      </p:sp>
      <p:sp>
        <p:nvSpPr>
          <p:cNvPr id="18" name="正方形/長方形 17">
            <a:extLst>
              <a:ext uri="{FF2B5EF4-FFF2-40B4-BE49-F238E27FC236}">
                <a16:creationId xmlns:a16="http://schemas.microsoft.com/office/drawing/2014/main" id="{71A300B0-EC48-C54F-9FAE-17A53E5251AA}"/>
              </a:ext>
            </a:extLst>
          </p:cNvPr>
          <p:cNvSpPr/>
          <p:nvPr/>
        </p:nvSpPr>
        <p:spPr>
          <a:xfrm>
            <a:off x="4736220" y="3501483"/>
            <a:ext cx="2965660" cy="1856769"/>
          </a:xfrm>
          <a:prstGeom prst="rect">
            <a:avLst/>
          </a:prstGeom>
          <a:solidFill>
            <a:schemeClr val="accent1">
              <a:alpha val="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F488DDB-235C-9F45-8944-1C7B1860684E}"/>
              </a:ext>
            </a:extLst>
          </p:cNvPr>
          <p:cNvSpPr txBox="1"/>
          <p:nvPr/>
        </p:nvSpPr>
        <p:spPr>
          <a:xfrm>
            <a:off x="5863824" y="3245211"/>
            <a:ext cx="710451" cy="369332"/>
          </a:xfrm>
          <a:prstGeom prst="rect">
            <a:avLst/>
          </a:prstGeom>
          <a:solidFill>
            <a:schemeClr val="bg1"/>
          </a:solidFill>
        </p:spPr>
        <p:txBody>
          <a:bodyPr wrap="none" rtlCol="0">
            <a:spAutoFit/>
          </a:bodyPr>
          <a:lstStyle/>
          <a:p>
            <a:r>
              <a:rPr kumimoji="1" lang="en-US" altLang="ja-JP" dirty="0">
                <a:solidFill>
                  <a:srgbClr val="FF0000"/>
                </a:solidFill>
              </a:rPr>
              <a:t>0.072</a:t>
            </a:r>
            <a:endParaRPr kumimoji="1" lang="ja-JP" altLang="en-US" dirty="0">
              <a:solidFill>
                <a:srgbClr val="FF0000"/>
              </a:solidFill>
            </a:endParaRPr>
          </a:p>
        </p:txBody>
      </p:sp>
    </p:spTree>
    <p:extLst>
      <p:ext uri="{BB962C8B-B14F-4D97-AF65-F5344CB8AC3E}">
        <p14:creationId xmlns:p14="http://schemas.microsoft.com/office/powerpoint/2010/main" val="188425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76B960-E543-6449-835C-4252CA6FE90E}"/>
              </a:ext>
            </a:extLst>
          </p:cNvPr>
          <p:cNvSpPr>
            <a:spLocks noGrp="1"/>
          </p:cNvSpPr>
          <p:nvPr>
            <p:ph type="title"/>
          </p:nvPr>
        </p:nvSpPr>
        <p:spPr/>
        <p:txBody>
          <a:bodyPr/>
          <a:lstStyle/>
          <a:p>
            <a:r>
              <a:rPr lang="ja-JP" altLang="en-US" dirty="0"/>
              <a:t>分析（２）</a:t>
            </a:r>
            <a:r>
              <a:rPr lang="en-US" altLang="ja-JP" dirty="0"/>
              <a:t> </a:t>
            </a:r>
            <a:r>
              <a:rPr lang="en-US" altLang="ja-JP" dirty="0" err="1"/>
              <a:t>Homophily</a:t>
            </a:r>
            <a:r>
              <a:rPr lang="ja-JP" altLang="en-US" dirty="0"/>
              <a:t>な傾向のある性格特性の確認・結果</a:t>
            </a:r>
            <a:endParaRPr kumimoji="1" lang="ja-JP" altLang="en-US" dirty="0"/>
          </a:p>
        </p:txBody>
      </p:sp>
      <p:sp>
        <p:nvSpPr>
          <p:cNvPr id="3" name="コンテンツ プレースホルダー 2">
            <a:extLst>
              <a:ext uri="{FF2B5EF4-FFF2-40B4-BE49-F238E27FC236}">
                <a16:creationId xmlns:a16="http://schemas.microsoft.com/office/drawing/2014/main" id="{9860D774-7A94-ED4D-8671-F53565C8BEF1}"/>
              </a:ext>
            </a:extLst>
          </p:cNvPr>
          <p:cNvSpPr>
            <a:spLocks noGrp="1"/>
          </p:cNvSpPr>
          <p:nvPr>
            <p:ph idx="1"/>
          </p:nvPr>
        </p:nvSpPr>
        <p:spPr/>
        <p:txBody>
          <a:bodyPr>
            <a:normAutofit/>
          </a:bodyPr>
          <a:lstStyle/>
          <a:p>
            <a:r>
              <a:rPr kumimoji="1" lang="en-US" altLang="ja-JP" sz="1800" b="1" dirty="0"/>
              <a:t>Matching </a:t>
            </a:r>
            <a:r>
              <a:rPr kumimoji="1" lang="en-US" altLang="ja-JP" sz="1800" b="1" dirty="0" err="1"/>
              <a:t>Assortativity</a:t>
            </a:r>
            <a:r>
              <a:rPr kumimoji="1" lang="ja-JP" altLang="en-US" sz="1800" b="1" dirty="0"/>
              <a:t>が特に大きい性格特性</a:t>
            </a:r>
            <a:br>
              <a:rPr lang="en-US" altLang="ja-JP" sz="1800" b="1" dirty="0"/>
            </a:br>
            <a:br>
              <a:rPr lang="en-US" altLang="ja-JP" sz="1800" b="1" dirty="0"/>
            </a:br>
            <a:br>
              <a:rPr lang="en-US" altLang="ja-JP" sz="1800" b="1" dirty="0"/>
            </a:br>
            <a:br>
              <a:rPr lang="en-US" altLang="ja-JP" sz="1800" b="1" dirty="0"/>
            </a:br>
            <a:br>
              <a:rPr lang="en-US" altLang="ja-JP" sz="1800" b="1" dirty="0"/>
            </a:br>
            <a:br>
              <a:rPr lang="en-US" altLang="ja-JP" sz="1800" b="1" dirty="0"/>
            </a:br>
            <a:br>
              <a:rPr lang="en-US" altLang="ja-JP" sz="1800" b="1" dirty="0"/>
            </a:br>
            <a:br>
              <a:rPr lang="en-US" altLang="ja-JP" sz="1800" b="1" dirty="0"/>
            </a:br>
            <a:r>
              <a:rPr lang="ja-JP" altLang="en-US" sz="1800" dirty="0">
                <a:solidFill>
                  <a:srgbClr val="FF0000"/>
                </a:solidFill>
              </a:rPr>
              <a:t>社会性</a:t>
            </a:r>
            <a:r>
              <a:rPr lang="ja-JP" altLang="en-US" sz="1800" dirty="0"/>
              <a:t>，</a:t>
            </a:r>
            <a:r>
              <a:rPr lang="ja-JP" altLang="en-US" sz="1800" dirty="0">
                <a:solidFill>
                  <a:srgbClr val="FF0000"/>
                </a:solidFill>
              </a:rPr>
              <a:t>誠実性</a:t>
            </a:r>
            <a:r>
              <a:rPr lang="ja-JP" altLang="en-US" sz="1800" dirty="0"/>
              <a:t>，</a:t>
            </a:r>
            <a:r>
              <a:rPr lang="ja-JP" altLang="en-US" sz="1800" dirty="0">
                <a:solidFill>
                  <a:srgbClr val="FF0000"/>
                </a:solidFill>
              </a:rPr>
              <a:t>明朗性</a:t>
            </a:r>
            <a:r>
              <a:rPr lang="ja-JP" altLang="en-US" sz="1800" dirty="0"/>
              <a:t>，</a:t>
            </a:r>
            <a:r>
              <a:rPr lang="ja-JP" altLang="en-US" sz="1800" dirty="0">
                <a:solidFill>
                  <a:srgbClr val="FF0000"/>
                </a:solidFill>
              </a:rPr>
              <a:t>芸術的関心度</a:t>
            </a:r>
            <a:r>
              <a:rPr lang="ja-JP" altLang="en-US" sz="1800" dirty="0"/>
              <a:t>の４つの性格特性は，</a:t>
            </a:r>
            <a:br>
              <a:rPr lang="en-US" altLang="ja-JP" sz="1800" dirty="0"/>
            </a:br>
            <a:r>
              <a:rPr lang="ja-JP" altLang="en-US" sz="1800" dirty="0"/>
              <a:t>他の性格特性と比較して</a:t>
            </a:r>
            <a:r>
              <a:rPr lang="en-US" altLang="ja-JP" sz="1800" dirty="0" err="1"/>
              <a:t>Homophily</a:t>
            </a:r>
            <a:r>
              <a:rPr lang="ja-JP" altLang="en-US" sz="1800" dirty="0"/>
              <a:t>な傾向がある</a:t>
            </a:r>
            <a:br>
              <a:rPr lang="en-US" altLang="ja-JP" sz="1800" dirty="0"/>
            </a:br>
            <a:br>
              <a:rPr lang="en-US" altLang="ja-JP" sz="1800" dirty="0"/>
            </a:br>
            <a:r>
              <a:rPr lang="ja-JP" altLang="en-US" sz="1800" dirty="0"/>
              <a:t>これらの性格特性は，高い人と低い人の共存がお互いにストレスを</a:t>
            </a:r>
            <a:br>
              <a:rPr lang="en-US" altLang="ja-JP" sz="1800" dirty="0"/>
            </a:br>
            <a:r>
              <a:rPr lang="ja-JP" altLang="en-US" sz="1800" dirty="0"/>
              <a:t>与えていることが推測される</a:t>
            </a:r>
            <a:endParaRPr kumimoji="1" lang="en-US" altLang="ja-JP" sz="1800" b="1" dirty="0"/>
          </a:p>
        </p:txBody>
      </p:sp>
      <p:sp>
        <p:nvSpPr>
          <p:cNvPr id="4" name="日付プレースホルダー 3">
            <a:extLst>
              <a:ext uri="{FF2B5EF4-FFF2-40B4-BE49-F238E27FC236}">
                <a16:creationId xmlns:a16="http://schemas.microsoft.com/office/drawing/2014/main" id="{92B6AFA3-17BC-E146-BF2B-7A12A9176CE6}"/>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58CD9AB3-6E64-DE4B-9C3D-724EB5E3481B}"/>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220F31D3-52D4-F547-BEAB-D6D9CE656ACB}"/>
              </a:ext>
            </a:extLst>
          </p:cNvPr>
          <p:cNvSpPr>
            <a:spLocks noGrp="1"/>
          </p:cNvSpPr>
          <p:nvPr>
            <p:ph type="sldNum" sz="quarter" idx="4"/>
          </p:nvPr>
        </p:nvSpPr>
        <p:spPr/>
        <p:txBody>
          <a:bodyPr/>
          <a:lstStyle/>
          <a:p>
            <a:fld id="{9B944BBD-65BF-9F43-AA11-58E141315535}" type="slidenum">
              <a:rPr lang="ja-JP" altLang="en-US" smtClean="0"/>
              <a:pPr/>
              <a:t>22</a:t>
            </a:fld>
            <a:endParaRPr lang="ja-JP" altLang="en-US"/>
          </a:p>
        </p:txBody>
      </p:sp>
      <p:sp>
        <p:nvSpPr>
          <p:cNvPr id="7" name="テキスト プレースホルダー 6">
            <a:extLst>
              <a:ext uri="{FF2B5EF4-FFF2-40B4-BE49-F238E27FC236}">
                <a16:creationId xmlns:a16="http://schemas.microsoft.com/office/drawing/2014/main" id="{EF9D42BE-F715-D249-BDAE-E0ADB5A2CE02}"/>
              </a:ext>
            </a:extLst>
          </p:cNvPr>
          <p:cNvSpPr>
            <a:spLocks noGrp="1"/>
          </p:cNvSpPr>
          <p:nvPr>
            <p:ph type="body" sz="quarter" idx="10"/>
          </p:nvPr>
        </p:nvSpPr>
        <p:spPr>
          <a:xfrm>
            <a:off x="554691" y="92911"/>
            <a:ext cx="8174972" cy="401171"/>
          </a:xfrm>
        </p:spPr>
        <p:txBody>
          <a:bodyPr/>
          <a:lstStyle/>
          <a:p>
            <a:r>
              <a:rPr lang="en-US" altLang="ja-JP" dirty="0"/>
              <a:t>【</a:t>
            </a:r>
            <a:r>
              <a:rPr lang="ja-JP" altLang="en-US" dirty="0"/>
              <a:t>実験・結果</a:t>
            </a:r>
            <a:r>
              <a:rPr lang="en-US" altLang="ja-JP" dirty="0"/>
              <a:t>】</a:t>
            </a:r>
            <a:r>
              <a:rPr lang="ja-JP" altLang="en-US" dirty="0"/>
              <a:t>分析結果②・コミュニティ形成における性格特製の</a:t>
            </a:r>
            <a:r>
              <a:rPr lang="en-US" altLang="ja-JP" dirty="0" err="1"/>
              <a:t>Homophily</a:t>
            </a:r>
            <a:endParaRPr lang="ja-JP" altLang="en-US" dirty="0"/>
          </a:p>
          <a:p>
            <a:endParaRPr kumimoji="1" lang="ja-JP" altLang="en-US" dirty="0"/>
          </a:p>
        </p:txBody>
      </p:sp>
      <p:graphicFrame>
        <p:nvGraphicFramePr>
          <p:cNvPr id="8" name="表 7">
            <a:extLst>
              <a:ext uri="{FF2B5EF4-FFF2-40B4-BE49-F238E27FC236}">
                <a16:creationId xmlns:a16="http://schemas.microsoft.com/office/drawing/2014/main" id="{EF51235D-EF3A-9E4B-8680-8272008CFA72}"/>
              </a:ext>
            </a:extLst>
          </p:cNvPr>
          <p:cNvGraphicFramePr>
            <a:graphicFrameLocks noGrp="1"/>
          </p:cNvGraphicFramePr>
          <p:nvPr>
            <p:extLst>
              <p:ext uri="{D42A27DB-BD31-4B8C-83A1-F6EECF244321}">
                <p14:modId xmlns:p14="http://schemas.microsoft.com/office/powerpoint/2010/main" val="1371536876"/>
              </p:ext>
            </p:extLst>
          </p:nvPr>
        </p:nvGraphicFramePr>
        <p:xfrm>
          <a:off x="1343024" y="1628776"/>
          <a:ext cx="6200776" cy="1654412"/>
        </p:xfrm>
        <a:graphic>
          <a:graphicData uri="http://schemas.openxmlformats.org/drawingml/2006/table">
            <a:tbl>
              <a:tblPr>
                <a:tableStyleId>{5C22544A-7EE6-4342-B048-85BDC9FD1C3A}</a:tableStyleId>
              </a:tblPr>
              <a:tblGrid>
                <a:gridCol w="2416448">
                  <a:extLst>
                    <a:ext uri="{9D8B030D-6E8A-4147-A177-3AD203B41FA5}">
                      <a16:colId xmlns:a16="http://schemas.microsoft.com/office/drawing/2014/main" val="421952677"/>
                    </a:ext>
                  </a:extLst>
                </a:gridCol>
                <a:gridCol w="1031515">
                  <a:extLst>
                    <a:ext uri="{9D8B030D-6E8A-4147-A177-3AD203B41FA5}">
                      <a16:colId xmlns:a16="http://schemas.microsoft.com/office/drawing/2014/main" val="1913321312"/>
                    </a:ext>
                  </a:extLst>
                </a:gridCol>
                <a:gridCol w="566447">
                  <a:extLst>
                    <a:ext uri="{9D8B030D-6E8A-4147-A177-3AD203B41FA5}">
                      <a16:colId xmlns:a16="http://schemas.microsoft.com/office/drawing/2014/main" val="2872638093"/>
                    </a:ext>
                  </a:extLst>
                </a:gridCol>
                <a:gridCol w="762425">
                  <a:extLst>
                    <a:ext uri="{9D8B030D-6E8A-4147-A177-3AD203B41FA5}">
                      <a16:colId xmlns:a16="http://schemas.microsoft.com/office/drawing/2014/main" val="1187306933"/>
                    </a:ext>
                  </a:extLst>
                </a:gridCol>
                <a:gridCol w="775193">
                  <a:extLst>
                    <a:ext uri="{9D8B030D-6E8A-4147-A177-3AD203B41FA5}">
                      <a16:colId xmlns:a16="http://schemas.microsoft.com/office/drawing/2014/main" val="2450657510"/>
                    </a:ext>
                  </a:extLst>
                </a:gridCol>
                <a:gridCol w="648748">
                  <a:extLst>
                    <a:ext uri="{9D8B030D-6E8A-4147-A177-3AD203B41FA5}">
                      <a16:colId xmlns:a16="http://schemas.microsoft.com/office/drawing/2014/main" val="2141289382"/>
                    </a:ext>
                  </a:extLst>
                </a:gridCol>
              </a:tblGrid>
              <a:tr h="325732">
                <a:tc>
                  <a:txBody>
                    <a:bodyPr/>
                    <a:lstStyle/>
                    <a:p>
                      <a:pPr algn="ctr" fontAlgn="ctr"/>
                      <a:r>
                        <a:rPr lang="ja-JP" altLang="en-US" sz="1200" u="none" strike="noStrike" dirty="0">
                          <a:effectLst/>
                        </a:rPr>
                        <a:t>　性格特性</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ファッション</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映画</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イラスト</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他者依存</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平均値</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106423600"/>
                  </a:ext>
                </a:extLst>
              </a:tr>
              <a:tr h="310220">
                <a:tc>
                  <a:txBody>
                    <a:bodyPr/>
                    <a:lstStyle/>
                    <a:p>
                      <a:pPr algn="l" fontAlgn="ctr"/>
                      <a:r>
                        <a:rPr lang="en-US" altLang="ja-JP" sz="1200" b="0" i="0" u="none" strike="noStrike" dirty="0">
                          <a:solidFill>
                            <a:schemeClr val="tx1"/>
                          </a:solidFill>
                          <a:effectLst/>
                          <a:latin typeface="游ゴシック" panose="020B0400000000000000" pitchFamily="34" charset="-128"/>
                          <a:ea typeface="游ゴシック" panose="020B0400000000000000" pitchFamily="34" charset="-128"/>
                        </a:rPr>
                        <a:t>Gregariousness</a:t>
                      </a: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（社会性）</a:t>
                      </a: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0.323</a:t>
                      </a:r>
                    </a:p>
                  </a:txBody>
                  <a:tcPr marL="9525" marR="9525" marT="9525" marB="0" anchor="ctr"/>
                </a:tc>
                <a:tc>
                  <a:txBody>
                    <a:bodyPr/>
                    <a:lstStyle/>
                    <a:p>
                      <a:pPr algn="r" fontAlgn="ctr"/>
                      <a:r>
                        <a:rPr lang="en-US" altLang="ja-JP" sz="1200" u="none" strike="noStrike" dirty="0">
                          <a:effectLst/>
                        </a:rPr>
                        <a:t>0.348</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0.260</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0.109</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b="0" i="0" u="none" strike="noStrike" dirty="0">
                          <a:solidFill>
                            <a:schemeClr val="tx1"/>
                          </a:solidFill>
                          <a:effectLst/>
                          <a:latin typeface="+mn-lt"/>
                          <a:ea typeface="游ゴシック" panose="020B0400000000000000" pitchFamily="34" charset="-128"/>
                        </a:rPr>
                        <a:t>0.260</a:t>
                      </a:r>
                    </a:p>
                  </a:txBody>
                  <a:tcPr marL="9525" marR="9525" marT="9525" marB="0" anchor="ctr"/>
                </a:tc>
                <a:extLst>
                  <a:ext uri="{0D108BD9-81ED-4DB2-BD59-A6C34878D82A}">
                    <a16:rowId xmlns:a16="http://schemas.microsoft.com/office/drawing/2014/main" val="3735080689"/>
                  </a:ext>
                </a:extLst>
              </a:tr>
              <a:tr h="310220">
                <a:tc>
                  <a:txBody>
                    <a:bodyPr/>
                    <a:lstStyle/>
                    <a:p>
                      <a:pPr algn="l" fontAlgn="ctr"/>
                      <a:r>
                        <a:rPr lang="en-US" altLang="ja-JP" sz="1200" b="0" i="0" u="none" strike="noStrike" dirty="0">
                          <a:solidFill>
                            <a:schemeClr val="tx1"/>
                          </a:solidFill>
                          <a:effectLst/>
                          <a:latin typeface="Yu Gothic" panose="020B0400000000000000" pitchFamily="34" charset="-128"/>
                          <a:ea typeface="Yu Gothic" panose="020B0400000000000000" pitchFamily="34" charset="-128"/>
                        </a:rPr>
                        <a:t>Conscientiousness</a:t>
                      </a:r>
                      <a:r>
                        <a:rPr lang="ja-JP" altLang="en-US" sz="1200" b="0" i="0" u="none" strike="noStrike" dirty="0">
                          <a:solidFill>
                            <a:schemeClr val="tx1"/>
                          </a:solidFill>
                          <a:effectLst/>
                          <a:latin typeface="Yu Gothic" panose="020B0400000000000000" pitchFamily="34" charset="-128"/>
                          <a:ea typeface="Yu Gothic" panose="020B0400000000000000" pitchFamily="34" charset="-128"/>
                        </a:rPr>
                        <a:t>（誠実性）</a:t>
                      </a:r>
                    </a:p>
                  </a:txBody>
                  <a:tcPr marL="9525" marR="9525" marT="9525" marB="0" anchor="ctr"/>
                </a:tc>
                <a:tc>
                  <a:txBody>
                    <a:bodyPr/>
                    <a:lstStyle/>
                    <a:p>
                      <a:pPr algn="r" fontAlgn="ctr"/>
                      <a:r>
                        <a:rPr lang="en-US" altLang="ja-JP" sz="1200" u="none" strike="noStrike" dirty="0">
                          <a:effectLst/>
                        </a:rPr>
                        <a:t>0.207</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b="0" i="0" u="none" strike="noStrike" dirty="0">
                          <a:solidFill>
                            <a:srgbClr val="000000"/>
                          </a:solidFill>
                          <a:effectLst/>
                          <a:latin typeface="+mn-lt"/>
                          <a:ea typeface="游ゴシック" panose="020B0400000000000000" pitchFamily="34" charset="-128"/>
                        </a:rPr>
                        <a:t>0.201</a:t>
                      </a:r>
                    </a:p>
                  </a:txBody>
                  <a:tcPr marL="9525" marR="9525" marT="9525" marB="0" anchor="ctr"/>
                </a:tc>
                <a:tc>
                  <a:txBody>
                    <a:bodyPr/>
                    <a:lstStyle/>
                    <a:p>
                      <a:pPr algn="r" fontAlgn="ctr"/>
                      <a:r>
                        <a:rPr lang="en-US" altLang="ja-JP" sz="1200" u="none" strike="noStrike" dirty="0">
                          <a:effectLst/>
                          <a:latin typeface="+mn-lt"/>
                        </a:rPr>
                        <a:t>0.324</a:t>
                      </a:r>
                      <a:endParaRPr lang="en-US" altLang="ja-JP" sz="1200" b="0" i="0" u="none" strike="noStrike" dirty="0">
                        <a:solidFill>
                          <a:srgbClr val="000000"/>
                        </a:solidFill>
                        <a:effectLst/>
                        <a:latin typeface="+mn-lt"/>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0.168</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solidFill>
                            <a:schemeClr val="tx1"/>
                          </a:solidFill>
                          <a:effectLst/>
                        </a:rPr>
                        <a:t>0.225</a:t>
                      </a:r>
                      <a:endParaRPr lang="en-US" altLang="ja-JP" sz="1200" b="0" i="0" u="none" strike="noStrike" dirty="0">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945577511"/>
                  </a:ext>
                </a:extLst>
              </a:tr>
              <a:tr h="310220">
                <a:tc>
                  <a:txBody>
                    <a:bodyPr/>
                    <a:lstStyle/>
                    <a:p>
                      <a:pPr algn="l" fontAlgn="ctr"/>
                      <a:r>
                        <a:rPr lang="en-US" sz="1200" u="none" strike="noStrike" dirty="0">
                          <a:solidFill>
                            <a:schemeClr val="tx1"/>
                          </a:solidFill>
                          <a:effectLst/>
                          <a:latin typeface="Yu Gothic" panose="020B0400000000000000" pitchFamily="34" charset="-128"/>
                          <a:ea typeface="Yu Gothic" panose="020B0400000000000000" pitchFamily="34" charset="-128"/>
                        </a:rPr>
                        <a:t>Cheerfulness</a:t>
                      </a:r>
                      <a:r>
                        <a:rPr lang="ja-JP" altLang="en-US" sz="1200" u="none" strike="noStrike" dirty="0">
                          <a:solidFill>
                            <a:schemeClr val="tx1"/>
                          </a:solidFill>
                          <a:effectLst/>
                          <a:latin typeface="Yu Gothic" panose="020B0400000000000000" pitchFamily="34" charset="-128"/>
                          <a:ea typeface="Yu Gothic" panose="020B0400000000000000" pitchFamily="34" charset="-128"/>
                        </a:rPr>
                        <a:t>（明朗性）</a:t>
                      </a:r>
                      <a:endParaRPr lang="ja-JP" altLang="en-US" sz="1200" b="0" i="0" u="none" strike="noStrike" dirty="0">
                        <a:solidFill>
                          <a:schemeClr val="tx1"/>
                        </a:solidFill>
                        <a:effectLst/>
                        <a:latin typeface="Yu Gothic" panose="020B0400000000000000" pitchFamily="34" charset="-128"/>
                        <a:ea typeface="Yu Gothic" panose="020B0400000000000000" pitchFamily="34" charset="-128"/>
                      </a:endParaRPr>
                    </a:p>
                  </a:txBody>
                  <a:tcPr marL="9525" marR="9525" marT="9525" marB="0" anchor="ctr"/>
                </a:tc>
                <a:tc>
                  <a:txBody>
                    <a:bodyPr/>
                    <a:lstStyle/>
                    <a:p>
                      <a:pPr algn="r" fontAlgn="ctr"/>
                      <a:r>
                        <a:rPr lang="en-US" altLang="ja-JP" sz="1200" u="none" strike="noStrike" dirty="0">
                          <a:effectLst/>
                        </a:rPr>
                        <a:t>0.295</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0.222</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0.146</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0.115</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solidFill>
                            <a:schemeClr val="tx1"/>
                          </a:solidFill>
                          <a:effectLst/>
                        </a:rPr>
                        <a:t>0.195</a:t>
                      </a:r>
                      <a:endParaRPr lang="en-US" altLang="ja-JP" sz="1200" b="0" i="0" u="none" strike="noStrike" dirty="0">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531640256"/>
                  </a:ext>
                </a:extLst>
              </a:tr>
              <a:tr h="398020">
                <a:tc>
                  <a:txBody>
                    <a:bodyPr/>
                    <a:lstStyle/>
                    <a:p>
                      <a:pPr algn="l" fontAlgn="ctr"/>
                      <a:r>
                        <a:rPr lang="en-US" altLang="ja-JP" sz="1200" b="0" i="0" u="none" strike="noStrike" dirty="0">
                          <a:solidFill>
                            <a:schemeClr val="tx1"/>
                          </a:solidFill>
                          <a:effectLst/>
                          <a:latin typeface="游ゴシック" panose="020B0400000000000000" pitchFamily="34" charset="-128"/>
                          <a:ea typeface="游ゴシック" panose="020B0400000000000000" pitchFamily="34" charset="-128"/>
                        </a:rPr>
                        <a:t>Artistic interests</a:t>
                      </a:r>
                      <a:r>
                        <a:rPr lang="ja-JP" altLang="en-US" sz="1200" b="0" i="0" u="none" strike="noStrike" dirty="0">
                          <a:solidFill>
                            <a:schemeClr val="tx1"/>
                          </a:solidFill>
                          <a:effectLst/>
                          <a:latin typeface="游ゴシック" panose="020B0400000000000000" pitchFamily="34" charset="-128"/>
                          <a:ea typeface="游ゴシック" panose="020B0400000000000000" pitchFamily="34" charset="-128"/>
                        </a:rPr>
                        <a:t>（芸術的関心度）</a:t>
                      </a:r>
                    </a:p>
                  </a:txBody>
                  <a:tcPr marL="9525" marR="9525" marT="9525" marB="0" anchor="ctr"/>
                </a:tc>
                <a:tc>
                  <a:txBody>
                    <a:bodyPr/>
                    <a:lstStyle/>
                    <a:p>
                      <a:pPr algn="r" fontAlgn="ctr"/>
                      <a:r>
                        <a:rPr lang="en-US" altLang="ja-JP" sz="1200" u="none" strike="noStrike" dirty="0">
                          <a:effectLst/>
                        </a:rPr>
                        <a:t>0.165</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0.259</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0.212</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0.128</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solidFill>
                            <a:schemeClr val="tx1"/>
                          </a:solidFill>
                          <a:effectLst/>
                        </a:rPr>
                        <a:t>0.191</a:t>
                      </a:r>
                      <a:endParaRPr lang="en-US" altLang="ja-JP" sz="1200" b="0" i="0" u="none" strike="noStrike" dirty="0">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300591859"/>
                  </a:ext>
                </a:extLst>
              </a:tr>
            </a:tbl>
          </a:graphicData>
        </a:graphic>
      </p:graphicFrame>
      <p:sp>
        <p:nvSpPr>
          <p:cNvPr id="9" name="正方形/長方形 8">
            <a:extLst>
              <a:ext uri="{FF2B5EF4-FFF2-40B4-BE49-F238E27FC236}">
                <a16:creationId xmlns:a16="http://schemas.microsoft.com/office/drawing/2014/main" id="{30AB6263-DFA0-BA40-8E87-B4669D07D115}"/>
              </a:ext>
            </a:extLst>
          </p:cNvPr>
          <p:cNvSpPr/>
          <p:nvPr/>
        </p:nvSpPr>
        <p:spPr>
          <a:xfrm>
            <a:off x="628650" y="4691491"/>
            <a:ext cx="7886700" cy="111512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ja-JP" altLang="en-US" b="1" dirty="0">
                <a:solidFill>
                  <a:schemeClr val="tx1"/>
                </a:solidFill>
              </a:rPr>
              <a:t>チームでの仕事のパフォーマンスに関する先行研究</a:t>
            </a:r>
            <a:br>
              <a:rPr lang="en-US" altLang="ja-JP" dirty="0">
                <a:solidFill>
                  <a:schemeClr val="tx1"/>
                </a:solidFill>
              </a:rPr>
            </a:br>
            <a:r>
              <a:rPr lang="ja-JP" altLang="en-US" dirty="0">
                <a:solidFill>
                  <a:schemeClr val="tx1"/>
                </a:solidFill>
              </a:rPr>
              <a:t>「</a:t>
            </a:r>
            <a:r>
              <a:rPr lang="ja-JP" altLang="en-US" dirty="0">
                <a:solidFill>
                  <a:srgbClr val="FF0000"/>
                </a:solidFill>
              </a:rPr>
              <a:t>誠実性</a:t>
            </a:r>
            <a:r>
              <a:rPr lang="ja-JP" altLang="en-US" dirty="0">
                <a:solidFill>
                  <a:schemeClr val="tx1"/>
                </a:solidFill>
              </a:rPr>
              <a:t>」の高さはチームの仕事の出来を良くするが，</a:t>
            </a:r>
            <a:br>
              <a:rPr lang="en-US" altLang="ja-JP" dirty="0">
                <a:solidFill>
                  <a:schemeClr val="tx1"/>
                </a:solidFill>
              </a:rPr>
            </a:br>
            <a:r>
              <a:rPr lang="ja-JP" altLang="en-US" dirty="0">
                <a:solidFill>
                  <a:schemeClr val="tx1"/>
                </a:solidFill>
              </a:rPr>
              <a:t>チーム内の「</a:t>
            </a:r>
            <a:r>
              <a:rPr lang="ja-JP" altLang="en-US" dirty="0">
                <a:solidFill>
                  <a:srgbClr val="FF0000"/>
                </a:solidFill>
              </a:rPr>
              <a:t>誠実性</a:t>
            </a:r>
            <a:r>
              <a:rPr lang="ja-JP" altLang="en-US" dirty="0">
                <a:solidFill>
                  <a:schemeClr val="tx1"/>
                </a:solidFill>
              </a:rPr>
              <a:t>」にばらつきがあると仕事効率はかえって落ちる．</a:t>
            </a:r>
            <a:r>
              <a:rPr lang="en-US" altLang="ja-JP" dirty="0">
                <a:solidFill>
                  <a:schemeClr val="tx1"/>
                </a:solidFill>
              </a:rPr>
              <a:t>[7]</a:t>
            </a:r>
          </a:p>
        </p:txBody>
      </p:sp>
      <p:cxnSp>
        <p:nvCxnSpPr>
          <p:cNvPr id="10" name="直線コネクタ 9">
            <a:extLst>
              <a:ext uri="{FF2B5EF4-FFF2-40B4-BE49-F238E27FC236}">
                <a16:creationId xmlns:a16="http://schemas.microsoft.com/office/drawing/2014/main" id="{43534E06-9833-F74B-BB72-374CC69C5654}"/>
              </a:ext>
            </a:extLst>
          </p:cNvPr>
          <p:cNvCxnSpPr>
            <a:cxnSpLocks/>
          </p:cNvCxnSpPr>
          <p:nvPr/>
        </p:nvCxnSpPr>
        <p:spPr>
          <a:xfrm>
            <a:off x="474172" y="6176964"/>
            <a:ext cx="819565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BC5C348-0FBF-6046-B558-9AC9516FE086}"/>
              </a:ext>
            </a:extLst>
          </p:cNvPr>
          <p:cNvSpPr txBox="1"/>
          <p:nvPr/>
        </p:nvSpPr>
        <p:spPr>
          <a:xfrm>
            <a:off x="628650" y="6176964"/>
            <a:ext cx="7919156" cy="230832"/>
          </a:xfrm>
          <a:prstGeom prst="rect">
            <a:avLst/>
          </a:prstGeom>
          <a:noFill/>
        </p:spPr>
        <p:txBody>
          <a:bodyPr wrap="none" rtlCol="0">
            <a:spAutoFit/>
          </a:bodyPr>
          <a:lstStyle/>
          <a:p>
            <a:r>
              <a:rPr lang="en-US" altLang="ja-JP" sz="900" dirty="0"/>
              <a:t>[7] Barrick, Murray R., et al. "Relating member ability and personality to work-team processes and team effectiveness." </a:t>
            </a:r>
            <a:r>
              <a:rPr lang="en-US" altLang="ja-JP" sz="900" i="1" dirty="0"/>
              <a:t>Journal of applied psychology</a:t>
            </a:r>
            <a:r>
              <a:rPr lang="en-US" altLang="ja-JP" sz="900" dirty="0"/>
              <a:t> 83.3 (1998): 377.</a:t>
            </a:r>
            <a:endParaRPr kumimoji="1" lang="ja-JP" altLang="en-US" sz="200" dirty="0"/>
          </a:p>
        </p:txBody>
      </p:sp>
    </p:spTree>
    <p:extLst>
      <p:ext uri="{BB962C8B-B14F-4D97-AF65-F5344CB8AC3E}">
        <p14:creationId xmlns:p14="http://schemas.microsoft.com/office/powerpoint/2010/main" val="112142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76B960-E543-6449-835C-4252CA6FE90E}"/>
              </a:ext>
            </a:extLst>
          </p:cNvPr>
          <p:cNvSpPr>
            <a:spLocks noGrp="1"/>
          </p:cNvSpPr>
          <p:nvPr>
            <p:ph type="title"/>
          </p:nvPr>
        </p:nvSpPr>
        <p:spPr/>
        <p:txBody>
          <a:bodyPr/>
          <a:lstStyle/>
          <a:p>
            <a:r>
              <a:rPr lang="ja-JP" altLang="en-US" dirty="0"/>
              <a:t>分析（３）コミュニティの性格特性と特徴の相関分析</a:t>
            </a:r>
            <a:endParaRPr kumimoji="1" lang="ja-JP" altLang="en-US" dirty="0"/>
          </a:p>
        </p:txBody>
      </p:sp>
      <p:sp>
        <p:nvSpPr>
          <p:cNvPr id="3" name="コンテンツ プレースホルダー 2">
            <a:extLst>
              <a:ext uri="{FF2B5EF4-FFF2-40B4-BE49-F238E27FC236}">
                <a16:creationId xmlns:a16="http://schemas.microsoft.com/office/drawing/2014/main" id="{9860D774-7A94-ED4D-8671-F53565C8BEF1}"/>
              </a:ext>
            </a:extLst>
          </p:cNvPr>
          <p:cNvSpPr>
            <a:spLocks noGrp="1"/>
          </p:cNvSpPr>
          <p:nvPr>
            <p:ph idx="1"/>
          </p:nvPr>
        </p:nvSpPr>
        <p:spPr/>
        <p:txBody>
          <a:bodyPr>
            <a:normAutofit/>
          </a:bodyPr>
          <a:lstStyle/>
          <a:p>
            <a:r>
              <a:rPr lang="ja-JP" altLang="en-US" sz="1800" b="1" dirty="0"/>
              <a:t>コミュニティの性格特性の評価方法</a:t>
            </a:r>
            <a:br>
              <a:rPr lang="en-US" altLang="ja-JP" sz="1800" b="1" dirty="0"/>
            </a:br>
            <a:r>
              <a:rPr lang="ja-JP" altLang="en-US" sz="1800" dirty="0"/>
              <a:t>集合した性格を捉えるには，平均化された性格だけでは不十分</a:t>
            </a:r>
            <a:br>
              <a:rPr lang="en-US" altLang="ja-JP" sz="1800" dirty="0"/>
            </a:br>
            <a:r>
              <a:rPr lang="ja-JP" altLang="en-US" sz="1800" dirty="0"/>
              <a:t>コミュニティ内の性格の多様性を考慮する必要がある</a:t>
            </a:r>
            <a:br>
              <a:rPr lang="en-US" altLang="ja-JP" sz="1800" dirty="0"/>
            </a:br>
            <a:br>
              <a:rPr lang="en-US" altLang="ja-JP" sz="1800" dirty="0"/>
            </a:br>
            <a:r>
              <a:rPr lang="ja-JP" altLang="en-US" sz="1800" dirty="0"/>
              <a:t>本研究では，</a:t>
            </a:r>
            <a:r>
              <a:rPr lang="en-US" altLang="ja-JP" sz="1800" dirty="0"/>
              <a:t>35</a:t>
            </a:r>
            <a:r>
              <a:rPr lang="ja-JP" altLang="en-US" sz="1800" dirty="0"/>
              <a:t>種の性格特性の，</a:t>
            </a:r>
            <a:br>
              <a:rPr lang="en-US" altLang="ja-JP" sz="1800" dirty="0"/>
            </a:br>
            <a:r>
              <a:rPr lang="en-US" altLang="ja-JP" sz="1800" dirty="0"/>
              <a:t>	- </a:t>
            </a:r>
            <a:r>
              <a:rPr lang="ja-JP" altLang="en-US" sz="1800" dirty="0">
                <a:solidFill>
                  <a:srgbClr val="FF0000"/>
                </a:solidFill>
              </a:rPr>
              <a:t>コミュニティ内の平均値</a:t>
            </a:r>
            <a:br>
              <a:rPr lang="en-US" altLang="ja-JP" sz="1800" dirty="0"/>
            </a:br>
            <a:r>
              <a:rPr lang="en-US" altLang="ja-JP" sz="1800" dirty="0"/>
              <a:t>	- </a:t>
            </a:r>
            <a:r>
              <a:rPr lang="ja-JP" altLang="en-US" sz="1800" dirty="0">
                <a:solidFill>
                  <a:srgbClr val="FF0000"/>
                </a:solidFill>
              </a:rPr>
              <a:t>コミュニティ内の標準偏差</a:t>
            </a:r>
            <a:br>
              <a:rPr lang="en-US" altLang="ja-JP" sz="1800" dirty="0">
                <a:solidFill>
                  <a:srgbClr val="FF0000"/>
                </a:solidFill>
              </a:rPr>
            </a:br>
            <a:r>
              <a:rPr lang="ja-JP" altLang="en-US" sz="1800" dirty="0"/>
              <a:t>をコミュニティの性格指標とした</a:t>
            </a:r>
            <a:endParaRPr lang="en-US" altLang="ja-JP" sz="1800" b="1" dirty="0">
              <a:solidFill>
                <a:srgbClr val="FF0000"/>
              </a:solidFill>
            </a:endParaRPr>
          </a:p>
          <a:p>
            <a:endParaRPr lang="en-US" altLang="ja-JP" sz="1800" b="1" dirty="0"/>
          </a:p>
          <a:p>
            <a:r>
              <a:rPr lang="ja-JP" altLang="en-US" sz="1800" b="1" dirty="0"/>
              <a:t>コミュニティの特徴の評価方法</a:t>
            </a:r>
            <a:br>
              <a:rPr lang="en-US" altLang="ja-JP" sz="1800" dirty="0"/>
            </a:br>
            <a:r>
              <a:rPr lang="ja-JP" altLang="en-US" sz="1800" dirty="0"/>
              <a:t>以下の分析指標で表す</a:t>
            </a:r>
            <a:br>
              <a:rPr lang="en-US" altLang="ja-JP" sz="1800" dirty="0"/>
            </a:br>
            <a:r>
              <a:rPr lang="en-US" altLang="ja-JP" sz="1800" dirty="0"/>
              <a:t>	- </a:t>
            </a:r>
            <a:r>
              <a:rPr lang="ja-JP" altLang="en-US" sz="1800" dirty="0">
                <a:solidFill>
                  <a:srgbClr val="FF0000"/>
                </a:solidFill>
              </a:rPr>
              <a:t>規模</a:t>
            </a:r>
            <a:r>
              <a:rPr lang="ja-JP" altLang="en-US" sz="1800" dirty="0"/>
              <a:t>（コミュニティに属するユーザ数）</a:t>
            </a:r>
            <a:br>
              <a:rPr lang="en-US" altLang="ja-JP" sz="1800" dirty="0"/>
            </a:br>
            <a:r>
              <a:rPr lang="en-US" altLang="ja-JP" sz="1800" dirty="0"/>
              <a:t>	-</a:t>
            </a:r>
            <a:r>
              <a:rPr lang="ja-JP" altLang="en-US" sz="1800" dirty="0"/>
              <a:t> </a:t>
            </a:r>
            <a:r>
              <a:rPr lang="ja-JP" altLang="en-US" sz="1800" dirty="0">
                <a:solidFill>
                  <a:srgbClr val="FF0000"/>
                </a:solidFill>
              </a:rPr>
              <a:t>活性度</a:t>
            </a:r>
            <a:r>
              <a:rPr lang="ja-JP" altLang="en-US" sz="1800" dirty="0"/>
              <a:t>（コミュニティ内の一人当たりの</a:t>
            </a:r>
            <a:r>
              <a:rPr lang="en-US" altLang="ja-JP" sz="1800" dirty="0"/>
              <a:t>reply</a:t>
            </a:r>
            <a:r>
              <a:rPr lang="ja-JP" altLang="en-US" sz="1800" dirty="0"/>
              <a:t>数の増加率）</a:t>
            </a:r>
            <a:endParaRPr lang="en-US" altLang="ja-JP" sz="1800" dirty="0"/>
          </a:p>
          <a:p>
            <a:endParaRPr lang="en-US" altLang="ja-JP" sz="1800" dirty="0"/>
          </a:p>
          <a:p>
            <a:r>
              <a:rPr lang="ja-JP" altLang="en-US" sz="1800" b="1" dirty="0"/>
              <a:t>相関関係の分析</a:t>
            </a:r>
            <a:br>
              <a:rPr lang="en-US" altLang="ja-JP" sz="1800" dirty="0"/>
            </a:br>
            <a:r>
              <a:rPr lang="ja-JP" altLang="en-US" sz="1800" dirty="0"/>
              <a:t>コミュニティの性格指標（</a:t>
            </a:r>
            <a:r>
              <a:rPr lang="en-US" altLang="ja-JP" sz="1800" dirty="0"/>
              <a:t>70</a:t>
            </a:r>
            <a:r>
              <a:rPr lang="ja-JP" altLang="en-US" sz="1800" dirty="0"/>
              <a:t>種）と分析指標の相関係数を求める</a:t>
            </a:r>
            <a:br>
              <a:rPr lang="en-US" altLang="ja-JP" sz="1800" dirty="0"/>
            </a:br>
            <a:endParaRPr kumimoji="1" lang="ja-JP" altLang="en-US" sz="1800" dirty="0"/>
          </a:p>
        </p:txBody>
      </p:sp>
      <p:sp>
        <p:nvSpPr>
          <p:cNvPr id="4" name="日付プレースホルダー 3">
            <a:extLst>
              <a:ext uri="{FF2B5EF4-FFF2-40B4-BE49-F238E27FC236}">
                <a16:creationId xmlns:a16="http://schemas.microsoft.com/office/drawing/2014/main" id="{92B6AFA3-17BC-E146-BF2B-7A12A9176CE6}"/>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58CD9AB3-6E64-DE4B-9C3D-724EB5E3481B}"/>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220F31D3-52D4-F547-BEAB-D6D9CE656ACB}"/>
              </a:ext>
            </a:extLst>
          </p:cNvPr>
          <p:cNvSpPr>
            <a:spLocks noGrp="1"/>
          </p:cNvSpPr>
          <p:nvPr>
            <p:ph type="sldNum" sz="quarter" idx="4"/>
          </p:nvPr>
        </p:nvSpPr>
        <p:spPr/>
        <p:txBody>
          <a:bodyPr/>
          <a:lstStyle/>
          <a:p>
            <a:fld id="{9B944BBD-65BF-9F43-AA11-58E141315535}" type="slidenum">
              <a:rPr lang="ja-JP" altLang="en-US" smtClean="0"/>
              <a:pPr/>
              <a:t>23</a:t>
            </a:fld>
            <a:endParaRPr lang="ja-JP" altLang="en-US"/>
          </a:p>
        </p:txBody>
      </p:sp>
      <p:sp>
        <p:nvSpPr>
          <p:cNvPr id="7" name="テキスト プレースホルダー 6">
            <a:extLst>
              <a:ext uri="{FF2B5EF4-FFF2-40B4-BE49-F238E27FC236}">
                <a16:creationId xmlns:a16="http://schemas.microsoft.com/office/drawing/2014/main" id="{EF9D42BE-F715-D249-BDAE-E0ADB5A2CE02}"/>
              </a:ext>
            </a:extLst>
          </p:cNvPr>
          <p:cNvSpPr>
            <a:spLocks noGrp="1"/>
          </p:cNvSpPr>
          <p:nvPr>
            <p:ph type="body" sz="quarter" idx="10"/>
          </p:nvPr>
        </p:nvSpPr>
        <p:spPr>
          <a:xfrm>
            <a:off x="554691" y="92911"/>
            <a:ext cx="8174972" cy="401171"/>
          </a:xfrm>
        </p:spPr>
        <p:txBody>
          <a:bodyPr/>
          <a:lstStyle/>
          <a:p>
            <a:r>
              <a:rPr lang="en-US" altLang="ja-JP" dirty="0"/>
              <a:t>【</a:t>
            </a:r>
            <a:r>
              <a:rPr lang="ja-JP" altLang="en-US" dirty="0"/>
              <a:t>実験・結果</a:t>
            </a:r>
            <a:r>
              <a:rPr lang="en-US" altLang="ja-JP" dirty="0"/>
              <a:t>】</a:t>
            </a:r>
            <a:r>
              <a:rPr lang="ja-JP" altLang="en-US" dirty="0"/>
              <a:t>分析結果③・コミュニティの特徴に対する性格の影響</a:t>
            </a:r>
          </a:p>
          <a:p>
            <a:endParaRPr kumimoji="1" lang="ja-JP" altLang="en-US" dirty="0"/>
          </a:p>
        </p:txBody>
      </p:sp>
    </p:spTree>
    <p:extLst>
      <p:ext uri="{BB962C8B-B14F-4D97-AF65-F5344CB8AC3E}">
        <p14:creationId xmlns:p14="http://schemas.microsoft.com/office/powerpoint/2010/main" val="2231751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76B960-E543-6449-835C-4252CA6FE90E}"/>
              </a:ext>
            </a:extLst>
          </p:cNvPr>
          <p:cNvSpPr>
            <a:spLocks noGrp="1"/>
          </p:cNvSpPr>
          <p:nvPr>
            <p:ph type="title"/>
          </p:nvPr>
        </p:nvSpPr>
        <p:spPr/>
        <p:txBody>
          <a:bodyPr/>
          <a:lstStyle/>
          <a:p>
            <a:r>
              <a:rPr lang="ja-JP" altLang="en-US" dirty="0"/>
              <a:t>分析（３）コミュニティの性格特性と特徴の相関分析・結果</a:t>
            </a:r>
            <a:endParaRPr kumimoji="1" lang="ja-JP" altLang="en-US" dirty="0"/>
          </a:p>
        </p:txBody>
      </p:sp>
      <p:sp>
        <p:nvSpPr>
          <p:cNvPr id="3" name="コンテンツ プレースホルダー 2">
            <a:extLst>
              <a:ext uri="{FF2B5EF4-FFF2-40B4-BE49-F238E27FC236}">
                <a16:creationId xmlns:a16="http://schemas.microsoft.com/office/drawing/2014/main" id="{9860D774-7A94-ED4D-8671-F53565C8BEF1}"/>
              </a:ext>
            </a:extLst>
          </p:cNvPr>
          <p:cNvSpPr>
            <a:spLocks noGrp="1"/>
          </p:cNvSpPr>
          <p:nvPr>
            <p:ph idx="1"/>
          </p:nvPr>
        </p:nvSpPr>
        <p:spPr/>
        <p:txBody>
          <a:bodyPr>
            <a:normAutofit/>
          </a:bodyPr>
          <a:lstStyle/>
          <a:p>
            <a:r>
              <a:rPr lang="ja-JP" altLang="en-US" sz="1800" b="1" dirty="0"/>
              <a:t>コミュニティの規模に対する性格指標の寄与</a:t>
            </a:r>
            <a:br>
              <a:rPr lang="en-US" altLang="ja-JP" sz="1800" b="1" dirty="0"/>
            </a:br>
            <a:r>
              <a:rPr lang="ja-JP" altLang="en-US" sz="1800" dirty="0"/>
              <a:t>大きな相関を示した性格指標は以下の二つであった</a:t>
            </a:r>
            <a:br>
              <a:rPr lang="en-US" altLang="ja-JP" sz="1800" dirty="0"/>
            </a:br>
            <a:br>
              <a:rPr lang="en-US" altLang="ja-JP" sz="1800" dirty="0"/>
            </a:br>
            <a:br>
              <a:rPr lang="en-US" altLang="ja-JP" sz="1800" dirty="0"/>
            </a:br>
            <a:br>
              <a:rPr lang="en-US" altLang="ja-JP" sz="1800" dirty="0"/>
            </a:br>
            <a:br>
              <a:rPr lang="en-US" altLang="ja-JP" sz="1800" dirty="0"/>
            </a:br>
            <a:r>
              <a:rPr lang="ja-JP" altLang="en-US" sz="1800" dirty="0"/>
              <a:t>コミュニティ内で平均的にの</a:t>
            </a:r>
            <a:r>
              <a:rPr lang="en-US" altLang="ja-JP" sz="1800" dirty="0">
                <a:solidFill>
                  <a:srgbClr val="FF0000"/>
                </a:solidFill>
              </a:rPr>
              <a:t>Prone to worry</a:t>
            </a:r>
            <a:r>
              <a:rPr lang="ja-JP" altLang="en-US" sz="1800" dirty="0">
                <a:solidFill>
                  <a:srgbClr val="FF0000"/>
                </a:solidFill>
              </a:rPr>
              <a:t>（心配性）</a:t>
            </a:r>
            <a:r>
              <a:rPr lang="ja-JP" altLang="en-US" sz="1800" dirty="0"/>
              <a:t>，</a:t>
            </a:r>
            <a:r>
              <a:rPr lang="en-US" altLang="ja-JP" sz="1800" dirty="0">
                <a:solidFill>
                  <a:srgbClr val="FF0000"/>
                </a:solidFill>
              </a:rPr>
              <a:t>Melancholy</a:t>
            </a:r>
            <a:r>
              <a:rPr lang="ja-JP" altLang="en-US" sz="1800" dirty="0">
                <a:solidFill>
                  <a:srgbClr val="FF0000"/>
                </a:solidFill>
              </a:rPr>
              <a:t>（悲観的）</a:t>
            </a:r>
            <a:r>
              <a:rPr lang="ja-JP" altLang="en-US" sz="1800" dirty="0"/>
              <a:t>な傾向が強いほど，コミュニティの人数は増加する傾向にある</a:t>
            </a:r>
            <a:endParaRPr lang="en-US" altLang="ja-JP" sz="1800" dirty="0"/>
          </a:p>
          <a:p>
            <a:endParaRPr kumimoji="1" lang="en-US" altLang="ja-JP" sz="1800" dirty="0"/>
          </a:p>
        </p:txBody>
      </p:sp>
      <p:sp>
        <p:nvSpPr>
          <p:cNvPr id="4" name="日付プレースホルダー 3">
            <a:extLst>
              <a:ext uri="{FF2B5EF4-FFF2-40B4-BE49-F238E27FC236}">
                <a16:creationId xmlns:a16="http://schemas.microsoft.com/office/drawing/2014/main" id="{92B6AFA3-17BC-E146-BF2B-7A12A9176CE6}"/>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58CD9AB3-6E64-DE4B-9C3D-724EB5E3481B}"/>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220F31D3-52D4-F547-BEAB-D6D9CE656ACB}"/>
              </a:ext>
            </a:extLst>
          </p:cNvPr>
          <p:cNvSpPr>
            <a:spLocks noGrp="1"/>
          </p:cNvSpPr>
          <p:nvPr>
            <p:ph type="sldNum" sz="quarter" idx="4"/>
          </p:nvPr>
        </p:nvSpPr>
        <p:spPr/>
        <p:txBody>
          <a:bodyPr/>
          <a:lstStyle/>
          <a:p>
            <a:fld id="{9B944BBD-65BF-9F43-AA11-58E141315535}" type="slidenum">
              <a:rPr lang="ja-JP" altLang="en-US" smtClean="0"/>
              <a:pPr/>
              <a:t>24</a:t>
            </a:fld>
            <a:endParaRPr lang="ja-JP" altLang="en-US"/>
          </a:p>
        </p:txBody>
      </p:sp>
      <p:sp>
        <p:nvSpPr>
          <p:cNvPr id="7" name="テキスト プレースホルダー 6">
            <a:extLst>
              <a:ext uri="{FF2B5EF4-FFF2-40B4-BE49-F238E27FC236}">
                <a16:creationId xmlns:a16="http://schemas.microsoft.com/office/drawing/2014/main" id="{EF9D42BE-F715-D249-BDAE-E0ADB5A2CE02}"/>
              </a:ext>
            </a:extLst>
          </p:cNvPr>
          <p:cNvSpPr>
            <a:spLocks noGrp="1"/>
          </p:cNvSpPr>
          <p:nvPr>
            <p:ph type="body" sz="quarter" idx="10"/>
          </p:nvPr>
        </p:nvSpPr>
        <p:spPr>
          <a:xfrm>
            <a:off x="554691" y="92911"/>
            <a:ext cx="8174972" cy="401171"/>
          </a:xfrm>
        </p:spPr>
        <p:txBody>
          <a:bodyPr/>
          <a:lstStyle/>
          <a:p>
            <a:r>
              <a:rPr lang="en-US" altLang="ja-JP" dirty="0"/>
              <a:t>【</a:t>
            </a:r>
            <a:r>
              <a:rPr lang="ja-JP" altLang="en-US" dirty="0"/>
              <a:t>実験・結果</a:t>
            </a:r>
            <a:r>
              <a:rPr lang="en-US" altLang="ja-JP" dirty="0"/>
              <a:t>】</a:t>
            </a:r>
            <a:r>
              <a:rPr lang="ja-JP" altLang="en-US" dirty="0"/>
              <a:t>分析結果③・コミュニティの特徴に対する性格の影響</a:t>
            </a:r>
          </a:p>
          <a:p>
            <a:endParaRPr kumimoji="1" lang="ja-JP" altLang="en-US" dirty="0"/>
          </a:p>
        </p:txBody>
      </p:sp>
      <p:graphicFrame>
        <p:nvGraphicFramePr>
          <p:cNvPr id="8" name="表 7">
            <a:extLst>
              <a:ext uri="{FF2B5EF4-FFF2-40B4-BE49-F238E27FC236}">
                <a16:creationId xmlns:a16="http://schemas.microsoft.com/office/drawing/2014/main" id="{BC590D24-4574-1448-8B26-07D9F7E5A911}"/>
              </a:ext>
            </a:extLst>
          </p:cNvPr>
          <p:cNvGraphicFramePr>
            <a:graphicFrameLocks noGrp="1"/>
          </p:cNvGraphicFramePr>
          <p:nvPr>
            <p:extLst>
              <p:ext uri="{D42A27DB-BD31-4B8C-83A1-F6EECF244321}">
                <p14:modId xmlns:p14="http://schemas.microsoft.com/office/powerpoint/2010/main" val="3190568830"/>
              </p:ext>
            </p:extLst>
          </p:nvPr>
        </p:nvGraphicFramePr>
        <p:xfrm>
          <a:off x="1706137" y="1978027"/>
          <a:ext cx="5731726" cy="787400"/>
        </p:xfrm>
        <a:graphic>
          <a:graphicData uri="http://schemas.openxmlformats.org/drawingml/2006/table">
            <a:tbl>
              <a:tblPr>
                <a:tableStyleId>{5C22544A-7EE6-4342-B048-85BDC9FD1C3A}</a:tableStyleId>
              </a:tblPr>
              <a:tblGrid>
                <a:gridCol w="1806499">
                  <a:extLst>
                    <a:ext uri="{9D8B030D-6E8A-4147-A177-3AD203B41FA5}">
                      <a16:colId xmlns:a16="http://schemas.microsoft.com/office/drawing/2014/main" val="592439256"/>
                    </a:ext>
                  </a:extLst>
                </a:gridCol>
                <a:gridCol w="947853">
                  <a:extLst>
                    <a:ext uri="{9D8B030D-6E8A-4147-A177-3AD203B41FA5}">
                      <a16:colId xmlns:a16="http://schemas.microsoft.com/office/drawing/2014/main" val="1916164481"/>
                    </a:ext>
                  </a:extLst>
                </a:gridCol>
                <a:gridCol w="758283">
                  <a:extLst>
                    <a:ext uri="{9D8B030D-6E8A-4147-A177-3AD203B41FA5}">
                      <a16:colId xmlns:a16="http://schemas.microsoft.com/office/drawing/2014/main" val="1003246739"/>
                    </a:ext>
                  </a:extLst>
                </a:gridCol>
                <a:gridCol w="735981">
                  <a:extLst>
                    <a:ext uri="{9D8B030D-6E8A-4147-A177-3AD203B41FA5}">
                      <a16:colId xmlns:a16="http://schemas.microsoft.com/office/drawing/2014/main" val="3286103737"/>
                    </a:ext>
                  </a:extLst>
                </a:gridCol>
                <a:gridCol w="780585">
                  <a:extLst>
                    <a:ext uri="{9D8B030D-6E8A-4147-A177-3AD203B41FA5}">
                      <a16:colId xmlns:a16="http://schemas.microsoft.com/office/drawing/2014/main" val="1092395995"/>
                    </a:ext>
                  </a:extLst>
                </a:gridCol>
                <a:gridCol w="702525">
                  <a:extLst>
                    <a:ext uri="{9D8B030D-6E8A-4147-A177-3AD203B41FA5}">
                      <a16:colId xmlns:a16="http://schemas.microsoft.com/office/drawing/2014/main" val="3786550780"/>
                    </a:ext>
                  </a:extLst>
                </a:gridCol>
              </a:tblGrid>
              <a:tr h="266700">
                <a:tc>
                  <a:txBody>
                    <a:bodyPr/>
                    <a:lstStyle/>
                    <a:p>
                      <a:pPr algn="l" fontAlgn="ctr"/>
                      <a:r>
                        <a:rPr lang="ja-JP" altLang="en-US" sz="1200" u="none" strike="noStrike" dirty="0">
                          <a:effectLst/>
                        </a:rPr>
                        <a:t>　</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dirty="0">
                          <a:effectLst/>
                        </a:rPr>
                        <a:t>ファッション</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dirty="0">
                          <a:effectLst/>
                        </a:rPr>
                        <a:t>映画</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dirty="0">
                          <a:effectLst/>
                        </a:rPr>
                        <a:t>イラスト</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dirty="0">
                          <a:effectLst/>
                        </a:rPr>
                        <a:t>他者依存</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dirty="0">
                          <a:effectLst/>
                        </a:rPr>
                        <a:t>平均値</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21575584"/>
                  </a:ext>
                </a:extLst>
              </a:tr>
              <a:tr h="254000">
                <a:tc>
                  <a:txBody>
                    <a:bodyPr/>
                    <a:lstStyle/>
                    <a:p>
                      <a:pPr algn="l" fontAlgn="ctr"/>
                      <a:r>
                        <a:rPr lang="en-US" sz="1200" u="none" strike="noStrike">
                          <a:effectLst/>
                        </a:rPr>
                        <a:t>Prone to worry（</a:t>
                      </a:r>
                      <a:r>
                        <a:rPr lang="ja-JP" altLang="en-US" sz="1200" u="none" strike="noStrike">
                          <a:effectLst/>
                        </a:rPr>
                        <a:t>平均値）</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0.47</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0.29</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0.24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0.34</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0.34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214932966"/>
                  </a:ext>
                </a:extLst>
              </a:tr>
              <a:tr h="266700">
                <a:tc>
                  <a:txBody>
                    <a:bodyPr/>
                    <a:lstStyle/>
                    <a:p>
                      <a:pPr algn="l" fontAlgn="ctr"/>
                      <a:r>
                        <a:rPr lang="en-US" sz="1200" u="none" strike="noStrike" dirty="0">
                          <a:effectLst/>
                        </a:rPr>
                        <a:t>Melancholy（</a:t>
                      </a:r>
                      <a:r>
                        <a:rPr lang="ja-JP" altLang="en-US" sz="1200" u="none" strike="noStrike" dirty="0">
                          <a:effectLst/>
                        </a:rPr>
                        <a:t>平均値）</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0.16</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0.17</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0.21</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0.34</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0.22</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675773237"/>
                  </a:ext>
                </a:extLst>
              </a:tr>
            </a:tbl>
          </a:graphicData>
        </a:graphic>
      </p:graphicFrame>
      <p:sp>
        <p:nvSpPr>
          <p:cNvPr id="9" name="三角形 8">
            <a:extLst>
              <a:ext uri="{FF2B5EF4-FFF2-40B4-BE49-F238E27FC236}">
                <a16:creationId xmlns:a16="http://schemas.microsoft.com/office/drawing/2014/main" id="{2ABD0787-7AED-C043-B58D-74812CDCEE9F}"/>
              </a:ext>
            </a:extLst>
          </p:cNvPr>
          <p:cNvSpPr/>
          <p:nvPr/>
        </p:nvSpPr>
        <p:spPr>
          <a:xfrm rot="10800000">
            <a:off x="2866663" y="3800271"/>
            <a:ext cx="3410674" cy="261667"/>
          </a:xfrm>
          <a:prstGeom prst="triangle">
            <a:avLst/>
          </a:prstGeom>
          <a:solidFill>
            <a:schemeClr val="bg1">
              <a:lumMod val="65000"/>
            </a:schemeClr>
          </a:solidFill>
          <a:ln>
            <a:noFill/>
          </a:ln>
        </p:spPr>
        <p:txBody>
          <a:bodyPr wrap="square" rtlCol="0" anchor="ctr">
            <a:spAutoFit/>
          </a:bodyPr>
          <a:lstStyle/>
          <a:p>
            <a:pPr algn="ctr"/>
            <a:endParaRPr kumimoji="1" lang="ja-JP" altLang="en-US">
              <a:latin typeface="Meiryo" charset="-128"/>
              <a:ea typeface="Meiryo" charset="-128"/>
              <a:cs typeface="Meiryo" charset="-128"/>
            </a:endParaRPr>
          </a:p>
        </p:txBody>
      </p:sp>
      <p:sp>
        <p:nvSpPr>
          <p:cNvPr id="10" name="角丸四角形 9">
            <a:extLst>
              <a:ext uri="{FF2B5EF4-FFF2-40B4-BE49-F238E27FC236}">
                <a16:creationId xmlns:a16="http://schemas.microsoft.com/office/drawing/2014/main" id="{94F472A9-E233-DD4D-A123-8BC33A18878C}"/>
              </a:ext>
            </a:extLst>
          </p:cNvPr>
          <p:cNvSpPr/>
          <p:nvPr/>
        </p:nvSpPr>
        <p:spPr>
          <a:xfrm>
            <a:off x="1165301" y="4253666"/>
            <a:ext cx="6813395" cy="1214671"/>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他人との関わりによって心の安定を測る</a:t>
            </a:r>
            <a:r>
              <a:rPr kumimoji="1" lang="ja-JP" altLang="en-US" dirty="0">
                <a:solidFill>
                  <a:schemeClr val="tx1"/>
                </a:solidFill>
              </a:rPr>
              <a:t>ような性格特性は，</a:t>
            </a:r>
            <a:br>
              <a:rPr kumimoji="1" lang="en-US" altLang="ja-JP" dirty="0">
                <a:solidFill>
                  <a:schemeClr val="tx1"/>
                </a:solidFill>
              </a:rPr>
            </a:br>
            <a:r>
              <a:rPr lang="ja-JP" altLang="en-US" dirty="0">
                <a:solidFill>
                  <a:schemeClr val="tx1"/>
                </a:solidFill>
              </a:rPr>
              <a:t>コミュニティの規模の大きさを重視し繋がりを形成する可能性</a:t>
            </a:r>
            <a:endParaRPr kumimoji="1" lang="ja-JP" altLang="en-US" dirty="0">
              <a:solidFill>
                <a:schemeClr val="tx1"/>
              </a:solidFill>
            </a:endParaRPr>
          </a:p>
        </p:txBody>
      </p:sp>
    </p:spTree>
    <p:extLst>
      <p:ext uri="{BB962C8B-B14F-4D97-AF65-F5344CB8AC3E}">
        <p14:creationId xmlns:p14="http://schemas.microsoft.com/office/powerpoint/2010/main" val="2509173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76B960-E543-6449-835C-4252CA6FE90E}"/>
              </a:ext>
            </a:extLst>
          </p:cNvPr>
          <p:cNvSpPr>
            <a:spLocks noGrp="1"/>
          </p:cNvSpPr>
          <p:nvPr>
            <p:ph type="title"/>
          </p:nvPr>
        </p:nvSpPr>
        <p:spPr/>
        <p:txBody>
          <a:bodyPr/>
          <a:lstStyle/>
          <a:p>
            <a:r>
              <a:rPr lang="ja-JP" altLang="en-US" dirty="0"/>
              <a:t>分析（３）コミュニティの性格特性と特徴の相関分析・結果</a:t>
            </a:r>
            <a:endParaRPr kumimoji="1" lang="ja-JP" altLang="en-US" dirty="0"/>
          </a:p>
        </p:txBody>
      </p:sp>
      <p:sp>
        <p:nvSpPr>
          <p:cNvPr id="3" name="コンテンツ プレースホルダー 2">
            <a:extLst>
              <a:ext uri="{FF2B5EF4-FFF2-40B4-BE49-F238E27FC236}">
                <a16:creationId xmlns:a16="http://schemas.microsoft.com/office/drawing/2014/main" id="{9860D774-7A94-ED4D-8671-F53565C8BEF1}"/>
              </a:ext>
            </a:extLst>
          </p:cNvPr>
          <p:cNvSpPr>
            <a:spLocks noGrp="1"/>
          </p:cNvSpPr>
          <p:nvPr>
            <p:ph idx="1"/>
          </p:nvPr>
        </p:nvSpPr>
        <p:spPr/>
        <p:txBody>
          <a:bodyPr>
            <a:normAutofit/>
          </a:bodyPr>
          <a:lstStyle/>
          <a:p>
            <a:r>
              <a:rPr lang="ja-JP" altLang="en-US" sz="1800" b="1" dirty="0"/>
              <a:t>コミュニティの活性度に対する性格指標の寄与</a:t>
            </a:r>
            <a:br>
              <a:rPr lang="en-US" altLang="ja-JP" sz="1800" b="1" dirty="0"/>
            </a:br>
            <a:r>
              <a:rPr lang="ja-JP" altLang="en-US" sz="1800" dirty="0"/>
              <a:t>大きな相関を示した性格指標は以下の五つであった</a:t>
            </a:r>
            <a:br>
              <a:rPr lang="en-US" altLang="ja-JP" sz="1800" dirty="0"/>
            </a:br>
            <a:br>
              <a:rPr lang="en-US" altLang="ja-JP" sz="1800" dirty="0"/>
            </a:br>
            <a:br>
              <a:rPr lang="en-US" altLang="ja-JP" sz="1800" dirty="0"/>
            </a:br>
            <a:br>
              <a:rPr lang="en-US" altLang="ja-JP" sz="1800" dirty="0"/>
            </a:br>
            <a:br>
              <a:rPr lang="en-US" altLang="ja-JP" sz="1800" dirty="0"/>
            </a:br>
            <a:br>
              <a:rPr lang="en-US" altLang="ja-JP" sz="1800" dirty="0"/>
            </a:br>
            <a:br>
              <a:rPr lang="en-US" altLang="ja-JP" sz="1800" dirty="0"/>
            </a:br>
            <a:br>
              <a:rPr lang="en-US" altLang="ja-JP" sz="1800" dirty="0"/>
            </a:br>
            <a:r>
              <a:rPr lang="en-US" altLang="ja-JP" sz="1800" dirty="0">
                <a:solidFill>
                  <a:srgbClr val="FF0000"/>
                </a:solidFill>
              </a:rPr>
              <a:t>Dutifulness</a:t>
            </a:r>
            <a:r>
              <a:rPr lang="ja-JP" altLang="en-US" sz="1800" dirty="0">
                <a:solidFill>
                  <a:srgbClr val="FF0000"/>
                </a:solidFill>
              </a:rPr>
              <a:t>（忠実さ）</a:t>
            </a:r>
            <a:r>
              <a:rPr lang="ja-JP" altLang="en-US" sz="1800" dirty="0"/>
              <a:t>，</a:t>
            </a:r>
            <a:r>
              <a:rPr lang="en-US" altLang="ja-JP" sz="1800" dirty="0">
                <a:solidFill>
                  <a:srgbClr val="FF0000"/>
                </a:solidFill>
              </a:rPr>
              <a:t>Self-efficacy</a:t>
            </a:r>
            <a:r>
              <a:rPr lang="ja-JP" altLang="en-US" sz="1800" dirty="0">
                <a:solidFill>
                  <a:srgbClr val="FF0000"/>
                </a:solidFill>
              </a:rPr>
              <a:t>（自己効力感）</a:t>
            </a:r>
            <a:r>
              <a:rPr lang="ja-JP" altLang="en-US" sz="1800" dirty="0"/>
              <a:t>，</a:t>
            </a:r>
            <a:r>
              <a:rPr lang="en-US" altLang="ja-JP" sz="1800" dirty="0">
                <a:solidFill>
                  <a:srgbClr val="FF0000"/>
                </a:solidFill>
              </a:rPr>
              <a:t>Melancholy</a:t>
            </a:r>
            <a:r>
              <a:rPr lang="ja-JP" altLang="en-US" sz="1800" dirty="0">
                <a:solidFill>
                  <a:srgbClr val="FF0000"/>
                </a:solidFill>
              </a:rPr>
              <a:t>（悲観的）</a:t>
            </a:r>
            <a:r>
              <a:rPr lang="ja-JP" altLang="en-US" sz="1800" dirty="0"/>
              <a:t>には多様性があった方が，</a:t>
            </a:r>
            <a:r>
              <a:rPr lang="en-US" altLang="ja-JP" sz="1800" dirty="0">
                <a:solidFill>
                  <a:schemeClr val="accent1"/>
                </a:solidFill>
              </a:rPr>
              <a:t>Emotionality</a:t>
            </a:r>
            <a:r>
              <a:rPr lang="ja-JP" altLang="en-US" sz="1800" dirty="0">
                <a:solidFill>
                  <a:schemeClr val="accent1"/>
                </a:solidFill>
              </a:rPr>
              <a:t>（情動性）</a:t>
            </a:r>
            <a:r>
              <a:rPr lang="ja-JP" altLang="en-US" sz="1800" dirty="0"/>
              <a:t>，</a:t>
            </a:r>
            <a:r>
              <a:rPr lang="en-US" altLang="ja-JP" sz="1800" dirty="0">
                <a:solidFill>
                  <a:schemeClr val="accent1"/>
                </a:solidFill>
              </a:rPr>
              <a:t>Uncompromising</a:t>
            </a:r>
            <a:r>
              <a:rPr lang="ja-JP" altLang="en-US" sz="1800" dirty="0">
                <a:solidFill>
                  <a:schemeClr val="accent1"/>
                </a:solidFill>
              </a:rPr>
              <a:t>（強硬さ）</a:t>
            </a:r>
            <a:r>
              <a:rPr lang="ja-JP" altLang="en-US" sz="1800" dirty="0"/>
              <a:t>は一様であった方が，コミュニティ内の会話は活発化することが確認できる</a:t>
            </a:r>
          </a:p>
          <a:p>
            <a:endParaRPr kumimoji="1" lang="ja-JP" altLang="en-US" sz="1800" dirty="0"/>
          </a:p>
        </p:txBody>
      </p:sp>
      <p:sp>
        <p:nvSpPr>
          <p:cNvPr id="4" name="日付プレースホルダー 3">
            <a:extLst>
              <a:ext uri="{FF2B5EF4-FFF2-40B4-BE49-F238E27FC236}">
                <a16:creationId xmlns:a16="http://schemas.microsoft.com/office/drawing/2014/main" id="{92B6AFA3-17BC-E146-BF2B-7A12A9176CE6}"/>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58CD9AB3-6E64-DE4B-9C3D-724EB5E3481B}"/>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220F31D3-52D4-F547-BEAB-D6D9CE656ACB}"/>
              </a:ext>
            </a:extLst>
          </p:cNvPr>
          <p:cNvSpPr>
            <a:spLocks noGrp="1"/>
          </p:cNvSpPr>
          <p:nvPr>
            <p:ph type="sldNum" sz="quarter" idx="4"/>
          </p:nvPr>
        </p:nvSpPr>
        <p:spPr/>
        <p:txBody>
          <a:bodyPr/>
          <a:lstStyle/>
          <a:p>
            <a:fld id="{9B944BBD-65BF-9F43-AA11-58E141315535}" type="slidenum">
              <a:rPr lang="ja-JP" altLang="en-US" smtClean="0"/>
              <a:pPr/>
              <a:t>25</a:t>
            </a:fld>
            <a:endParaRPr lang="ja-JP" altLang="en-US"/>
          </a:p>
        </p:txBody>
      </p:sp>
      <p:sp>
        <p:nvSpPr>
          <p:cNvPr id="7" name="テキスト プレースホルダー 6">
            <a:extLst>
              <a:ext uri="{FF2B5EF4-FFF2-40B4-BE49-F238E27FC236}">
                <a16:creationId xmlns:a16="http://schemas.microsoft.com/office/drawing/2014/main" id="{EF9D42BE-F715-D249-BDAE-E0ADB5A2CE02}"/>
              </a:ext>
            </a:extLst>
          </p:cNvPr>
          <p:cNvSpPr>
            <a:spLocks noGrp="1"/>
          </p:cNvSpPr>
          <p:nvPr>
            <p:ph type="body" sz="quarter" idx="10"/>
          </p:nvPr>
        </p:nvSpPr>
        <p:spPr>
          <a:xfrm>
            <a:off x="554691" y="92911"/>
            <a:ext cx="8174972" cy="401171"/>
          </a:xfrm>
        </p:spPr>
        <p:txBody>
          <a:bodyPr/>
          <a:lstStyle/>
          <a:p>
            <a:r>
              <a:rPr lang="en-US" altLang="ja-JP" dirty="0"/>
              <a:t>【</a:t>
            </a:r>
            <a:r>
              <a:rPr lang="ja-JP" altLang="en-US" dirty="0"/>
              <a:t>実験・結果</a:t>
            </a:r>
            <a:r>
              <a:rPr lang="en-US" altLang="ja-JP" dirty="0"/>
              <a:t>】</a:t>
            </a:r>
            <a:r>
              <a:rPr lang="ja-JP" altLang="en-US" dirty="0"/>
              <a:t>分析結果③・コミュニティの特徴に対する性格の影響</a:t>
            </a:r>
          </a:p>
          <a:p>
            <a:endParaRPr kumimoji="1" lang="ja-JP" altLang="en-US" dirty="0"/>
          </a:p>
        </p:txBody>
      </p:sp>
      <p:graphicFrame>
        <p:nvGraphicFramePr>
          <p:cNvPr id="8" name="表 7">
            <a:extLst>
              <a:ext uri="{FF2B5EF4-FFF2-40B4-BE49-F238E27FC236}">
                <a16:creationId xmlns:a16="http://schemas.microsoft.com/office/drawing/2014/main" id="{61A6EAE1-D232-2A4E-9771-8E61D3F7F2B0}"/>
              </a:ext>
            </a:extLst>
          </p:cNvPr>
          <p:cNvGraphicFramePr>
            <a:graphicFrameLocks noGrp="1"/>
          </p:cNvGraphicFramePr>
          <p:nvPr>
            <p:extLst>
              <p:ext uri="{D42A27DB-BD31-4B8C-83A1-F6EECF244321}">
                <p14:modId xmlns:p14="http://schemas.microsoft.com/office/powerpoint/2010/main" val="2861723351"/>
              </p:ext>
            </p:extLst>
          </p:nvPr>
        </p:nvGraphicFramePr>
        <p:xfrm>
          <a:off x="1488455" y="1917571"/>
          <a:ext cx="6167090" cy="1549400"/>
        </p:xfrm>
        <a:graphic>
          <a:graphicData uri="http://schemas.openxmlformats.org/drawingml/2006/table">
            <a:tbl>
              <a:tblPr>
                <a:tableStyleId>{5C22544A-7EE6-4342-B048-85BDC9FD1C3A}</a:tableStyleId>
              </a:tblPr>
              <a:tblGrid>
                <a:gridCol w="2052290">
                  <a:extLst>
                    <a:ext uri="{9D8B030D-6E8A-4147-A177-3AD203B41FA5}">
                      <a16:colId xmlns:a16="http://schemas.microsoft.com/office/drawing/2014/main" val="421952677"/>
                    </a:ext>
                  </a:extLst>
                </a:gridCol>
                <a:gridCol w="1048215">
                  <a:extLst>
                    <a:ext uri="{9D8B030D-6E8A-4147-A177-3AD203B41FA5}">
                      <a16:colId xmlns:a16="http://schemas.microsoft.com/office/drawing/2014/main" val="1913321312"/>
                    </a:ext>
                  </a:extLst>
                </a:gridCol>
                <a:gridCol w="892097">
                  <a:extLst>
                    <a:ext uri="{9D8B030D-6E8A-4147-A177-3AD203B41FA5}">
                      <a16:colId xmlns:a16="http://schemas.microsoft.com/office/drawing/2014/main" val="2872638093"/>
                    </a:ext>
                  </a:extLst>
                </a:gridCol>
                <a:gridCol w="758283">
                  <a:extLst>
                    <a:ext uri="{9D8B030D-6E8A-4147-A177-3AD203B41FA5}">
                      <a16:colId xmlns:a16="http://schemas.microsoft.com/office/drawing/2014/main" val="1187306933"/>
                    </a:ext>
                  </a:extLst>
                </a:gridCol>
                <a:gridCol w="770981">
                  <a:extLst>
                    <a:ext uri="{9D8B030D-6E8A-4147-A177-3AD203B41FA5}">
                      <a16:colId xmlns:a16="http://schemas.microsoft.com/office/drawing/2014/main" val="2450657510"/>
                    </a:ext>
                  </a:extLst>
                </a:gridCol>
                <a:gridCol w="645224">
                  <a:extLst>
                    <a:ext uri="{9D8B030D-6E8A-4147-A177-3AD203B41FA5}">
                      <a16:colId xmlns:a16="http://schemas.microsoft.com/office/drawing/2014/main" val="2141289382"/>
                    </a:ext>
                  </a:extLst>
                </a:gridCol>
              </a:tblGrid>
              <a:tr h="266700">
                <a:tc>
                  <a:txBody>
                    <a:bodyPr/>
                    <a:lstStyle/>
                    <a:p>
                      <a:pPr algn="l" fontAlgn="ctr"/>
                      <a:r>
                        <a:rPr lang="ja-JP" altLang="en-US" sz="1200" u="none" strike="noStrike" dirty="0">
                          <a:effectLst/>
                        </a:rPr>
                        <a:t>　</a:t>
                      </a:r>
                      <a:endParaRPr lang="ja-JP" altLang="en-US"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ファッション</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映画</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イラスト</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他者依存</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ja-JP" altLang="en-US" sz="1200" u="none" strike="noStrike">
                          <a:effectLst/>
                        </a:rPr>
                        <a:t>平均値</a:t>
                      </a:r>
                      <a:endParaRPr lang="ja-JP" altLang="en-US"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106423600"/>
                  </a:ext>
                </a:extLst>
              </a:tr>
              <a:tr h="254000">
                <a:tc>
                  <a:txBody>
                    <a:bodyPr/>
                    <a:lstStyle/>
                    <a:p>
                      <a:pPr algn="l" fontAlgn="ctr"/>
                      <a:r>
                        <a:rPr lang="en-US" sz="1200" u="none" strike="noStrike">
                          <a:solidFill>
                            <a:srgbClr val="FF0000"/>
                          </a:solidFill>
                          <a:effectLst/>
                        </a:rPr>
                        <a:t>Dutifulness（</a:t>
                      </a:r>
                      <a:r>
                        <a:rPr lang="ja-JP" altLang="en-US" sz="1200" u="none" strike="noStrike">
                          <a:solidFill>
                            <a:srgbClr val="FF0000"/>
                          </a:solidFill>
                          <a:effectLst/>
                        </a:rPr>
                        <a:t>標準偏差）</a:t>
                      </a:r>
                      <a:endParaRPr lang="ja-JP" altLang="en-US" sz="1200" b="0" i="0" u="none" strike="noStrike">
                        <a:solidFill>
                          <a:srgbClr val="FF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-0.23</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0.27</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0.63</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0.18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solidFill>
                            <a:srgbClr val="FF0000"/>
                          </a:solidFill>
                          <a:effectLst/>
                        </a:rPr>
                        <a:t>0.21</a:t>
                      </a:r>
                      <a:endPar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735080689"/>
                  </a:ext>
                </a:extLst>
              </a:tr>
              <a:tr h="254000">
                <a:tc>
                  <a:txBody>
                    <a:bodyPr/>
                    <a:lstStyle/>
                    <a:p>
                      <a:pPr algn="l" fontAlgn="ctr"/>
                      <a:r>
                        <a:rPr lang="en-US" sz="1200" u="none" strike="noStrike" dirty="0">
                          <a:solidFill>
                            <a:srgbClr val="FF0000"/>
                          </a:solidFill>
                          <a:effectLst/>
                        </a:rPr>
                        <a:t>Self-efficacy（</a:t>
                      </a:r>
                      <a:r>
                        <a:rPr lang="ja-JP" altLang="en-US" sz="1200" u="none" strike="noStrike" dirty="0">
                          <a:solidFill>
                            <a:srgbClr val="FF0000"/>
                          </a:solidFill>
                          <a:effectLst/>
                        </a:rPr>
                        <a:t>標準偏差）</a:t>
                      </a:r>
                      <a:endParaRPr lang="ja-JP" altLang="en-US" sz="1200" b="0" i="0" u="none" strike="noStrike" dirty="0">
                        <a:solidFill>
                          <a:srgbClr val="FF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0.34</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-0.22</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0.64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0.69</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solidFill>
                            <a:srgbClr val="FF0000"/>
                          </a:solidFill>
                          <a:effectLst/>
                        </a:rPr>
                        <a:t>0.36</a:t>
                      </a:r>
                      <a:endPar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945577511"/>
                  </a:ext>
                </a:extLst>
              </a:tr>
              <a:tr h="254000">
                <a:tc>
                  <a:txBody>
                    <a:bodyPr/>
                    <a:lstStyle/>
                    <a:p>
                      <a:pPr algn="l" fontAlgn="ctr"/>
                      <a:r>
                        <a:rPr lang="en-US" sz="1200" u="none" strike="noStrike" dirty="0">
                          <a:solidFill>
                            <a:srgbClr val="FF0000"/>
                          </a:solidFill>
                          <a:effectLst/>
                        </a:rPr>
                        <a:t>Melancholy（</a:t>
                      </a:r>
                      <a:r>
                        <a:rPr lang="ja-JP" altLang="en-US" sz="1200" u="none" strike="noStrike" dirty="0">
                          <a:solidFill>
                            <a:srgbClr val="FF0000"/>
                          </a:solidFill>
                          <a:effectLst/>
                        </a:rPr>
                        <a:t>標準偏差）</a:t>
                      </a:r>
                      <a:endParaRPr lang="ja-JP" altLang="en-US" sz="1200" b="0" i="0" u="none" strike="noStrike" dirty="0">
                        <a:solidFill>
                          <a:srgbClr val="FF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0.1</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0.26</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-0.03</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effectLst/>
                        </a:rPr>
                        <a:t>0.68</a:t>
                      </a:r>
                      <a:endPar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solidFill>
                            <a:srgbClr val="FF0000"/>
                          </a:solidFill>
                          <a:effectLst/>
                        </a:rPr>
                        <a:t>0.25</a:t>
                      </a:r>
                      <a:endPar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531640256"/>
                  </a:ext>
                </a:extLst>
              </a:tr>
              <a:tr h="254000">
                <a:tc>
                  <a:txBody>
                    <a:bodyPr/>
                    <a:lstStyle/>
                    <a:p>
                      <a:pPr algn="l" fontAlgn="ctr"/>
                      <a:r>
                        <a:rPr lang="en-US" sz="1200" u="none" strike="noStrike" dirty="0">
                          <a:solidFill>
                            <a:schemeClr val="accent1"/>
                          </a:solidFill>
                          <a:effectLst/>
                        </a:rPr>
                        <a:t>Emotionality（</a:t>
                      </a:r>
                      <a:r>
                        <a:rPr lang="ja-JP" altLang="en-US" sz="1200" u="none" strike="noStrike" dirty="0">
                          <a:solidFill>
                            <a:schemeClr val="accent1"/>
                          </a:solidFill>
                          <a:effectLst/>
                        </a:rPr>
                        <a:t>標準偏差）</a:t>
                      </a:r>
                      <a:endParaRPr lang="ja-JP" altLang="en-US" sz="1200" b="0" i="0" u="none" strike="noStrike" dirty="0">
                        <a:solidFill>
                          <a:schemeClr val="accent1"/>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0.06</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-0.14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-0.23</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-0.64</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solidFill>
                            <a:schemeClr val="accent1"/>
                          </a:solidFill>
                          <a:effectLst/>
                        </a:rPr>
                        <a:t>-0.24</a:t>
                      </a:r>
                      <a:endParaRPr lang="en-US" altLang="ja-JP" sz="1200" b="0" i="0" u="none" strike="noStrike" dirty="0">
                        <a:solidFill>
                          <a:schemeClr val="accent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300591859"/>
                  </a:ext>
                </a:extLst>
              </a:tr>
              <a:tr h="266700">
                <a:tc>
                  <a:txBody>
                    <a:bodyPr/>
                    <a:lstStyle/>
                    <a:p>
                      <a:pPr algn="l" fontAlgn="ctr"/>
                      <a:r>
                        <a:rPr lang="en-US" sz="1200" u="none" strike="noStrike" dirty="0">
                          <a:solidFill>
                            <a:schemeClr val="accent1"/>
                          </a:solidFill>
                          <a:effectLst/>
                        </a:rPr>
                        <a:t>Uncompromising（</a:t>
                      </a:r>
                      <a:r>
                        <a:rPr lang="ja-JP" altLang="en-US" sz="1200" u="none" strike="noStrike" dirty="0">
                          <a:solidFill>
                            <a:schemeClr val="accent1"/>
                          </a:solidFill>
                          <a:effectLst/>
                        </a:rPr>
                        <a:t>標準偏差）</a:t>
                      </a:r>
                      <a:endParaRPr lang="ja-JP" altLang="en-US" sz="1200" b="0" i="0" u="none" strike="noStrike" dirty="0">
                        <a:solidFill>
                          <a:schemeClr val="accent1"/>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-0.18</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-0.53</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a:effectLst/>
                        </a:rPr>
                        <a:t>-0.21</a:t>
                      </a:r>
                      <a:endParaRPr lang="en-US" altLang="ja-JP" sz="12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r" fontAlgn="ctr"/>
                      <a:r>
                        <a:rPr lang="en-US" altLang="ja-JP" sz="1200" u="none" strike="noStrike" dirty="0">
                          <a:solidFill>
                            <a:schemeClr val="accent1"/>
                          </a:solidFill>
                          <a:effectLst/>
                        </a:rPr>
                        <a:t>-0.23</a:t>
                      </a:r>
                      <a:endParaRPr lang="en-US" altLang="ja-JP" sz="1200" b="0" i="0" u="none" strike="noStrike" dirty="0">
                        <a:solidFill>
                          <a:schemeClr val="accent1"/>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893499295"/>
                  </a:ext>
                </a:extLst>
              </a:tr>
            </a:tbl>
          </a:graphicData>
        </a:graphic>
      </p:graphicFrame>
      <p:sp>
        <p:nvSpPr>
          <p:cNvPr id="9" name="三角形 8">
            <a:extLst>
              <a:ext uri="{FF2B5EF4-FFF2-40B4-BE49-F238E27FC236}">
                <a16:creationId xmlns:a16="http://schemas.microsoft.com/office/drawing/2014/main" id="{51C6D1A8-60CB-CB4B-8C00-CBC5444D18A0}"/>
              </a:ext>
            </a:extLst>
          </p:cNvPr>
          <p:cNvSpPr/>
          <p:nvPr/>
        </p:nvSpPr>
        <p:spPr>
          <a:xfrm rot="10800000">
            <a:off x="2866663" y="4614675"/>
            <a:ext cx="3410674" cy="261667"/>
          </a:xfrm>
          <a:prstGeom prst="triangle">
            <a:avLst/>
          </a:prstGeom>
          <a:solidFill>
            <a:schemeClr val="bg1">
              <a:lumMod val="65000"/>
            </a:schemeClr>
          </a:solidFill>
          <a:ln>
            <a:noFill/>
          </a:ln>
        </p:spPr>
        <p:txBody>
          <a:bodyPr wrap="square" rtlCol="0" anchor="ctr">
            <a:spAutoFit/>
          </a:bodyPr>
          <a:lstStyle/>
          <a:p>
            <a:pPr algn="ctr"/>
            <a:endParaRPr kumimoji="1" lang="ja-JP" altLang="en-US">
              <a:latin typeface="Meiryo" charset="-128"/>
              <a:ea typeface="Meiryo" charset="-128"/>
              <a:cs typeface="Meiryo" charset="-128"/>
            </a:endParaRPr>
          </a:p>
        </p:txBody>
      </p:sp>
      <p:sp>
        <p:nvSpPr>
          <p:cNvPr id="10" name="角丸四角形 9">
            <a:extLst>
              <a:ext uri="{FF2B5EF4-FFF2-40B4-BE49-F238E27FC236}">
                <a16:creationId xmlns:a16="http://schemas.microsoft.com/office/drawing/2014/main" id="{5411B53B-309F-184C-874B-02175C8F6B4E}"/>
              </a:ext>
            </a:extLst>
          </p:cNvPr>
          <p:cNvSpPr/>
          <p:nvPr/>
        </p:nvSpPr>
        <p:spPr>
          <a:xfrm>
            <a:off x="1235479" y="5005268"/>
            <a:ext cx="6813395" cy="1214671"/>
          </a:xfrm>
          <a:prstGeom prst="roundRect">
            <a:avLst>
              <a:gd name="adj" fmla="val 29646"/>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a:t>
            </a:r>
            <a:r>
              <a:rPr lang="ja-JP" altLang="en-US" dirty="0">
                <a:solidFill>
                  <a:srgbClr val="FF0000"/>
                </a:solidFill>
              </a:rPr>
              <a:t>自己評価に関わる性格特性</a:t>
            </a:r>
            <a:r>
              <a:rPr lang="ja-JP" altLang="en-US" dirty="0">
                <a:solidFill>
                  <a:schemeClr val="tx1"/>
                </a:solidFill>
              </a:rPr>
              <a:t>は，多様であることが人々の</a:t>
            </a:r>
            <a:br>
              <a:rPr lang="en-US" altLang="ja-JP" dirty="0">
                <a:solidFill>
                  <a:schemeClr val="tx1"/>
                </a:solidFill>
              </a:rPr>
            </a:br>
            <a:r>
              <a:rPr lang="ja-JP" altLang="en-US" dirty="0">
                <a:solidFill>
                  <a:schemeClr val="tx1"/>
                </a:solidFill>
              </a:rPr>
              <a:t>コミュニケーションを促進する</a:t>
            </a:r>
            <a:endParaRPr lang="en-US" altLang="ja-JP" dirty="0">
              <a:solidFill>
                <a:schemeClr val="tx1"/>
              </a:solidFill>
            </a:endParaRPr>
          </a:p>
          <a:p>
            <a:pPr algn="ctr"/>
            <a:r>
              <a:rPr kumimoji="1" lang="ja-JP" altLang="en-US" dirty="0">
                <a:solidFill>
                  <a:schemeClr val="tx1"/>
                </a:solidFill>
              </a:rPr>
              <a:t>・</a:t>
            </a:r>
            <a:r>
              <a:rPr kumimoji="1" lang="ja-JP" altLang="en-US" dirty="0">
                <a:solidFill>
                  <a:schemeClr val="accent1"/>
                </a:solidFill>
              </a:rPr>
              <a:t>他人との接し方に関わる性格特性</a:t>
            </a:r>
            <a:r>
              <a:rPr kumimoji="1" lang="ja-JP" altLang="en-US" dirty="0">
                <a:solidFill>
                  <a:schemeClr val="tx1"/>
                </a:solidFill>
              </a:rPr>
              <a:t>は，画一的である方が</a:t>
            </a:r>
            <a:br>
              <a:rPr kumimoji="1" lang="en-US" altLang="ja-JP" dirty="0">
                <a:solidFill>
                  <a:schemeClr val="tx1"/>
                </a:solidFill>
              </a:rPr>
            </a:br>
            <a:r>
              <a:rPr kumimoji="1" lang="ja-JP" altLang="en-US" dirty="0">
                <a:solidFill>
                  <a:schemeClr val="tx1"/>
                </a:solidFill>
              </a:rPr>
              <a:t>活発なコミュニケーション</a:t>
            </a:r>
            <a:r>
              <a:rPr lang="ja-JP" altLang="en-US" dirty="0">
                <a:solidFill>
                  <a:schemeClr val="tx1"/>
                </a:solidFill>
              </a:rPr>
              <a:t>が起こりやすい</a:t>
            </a:r>
            <a:endParaRPr kumimoji="1" lang="ja-JP" altLang="en-US" dirty="0">
              <a:solidFill>
                <a:schemeClr val="tx1"/>
              </a:solidFill>
            </a:endParaRPr>
          </a:p>
        </p:txBody>
      </p:sp>
    </p:spTree>
    <p:extLst>
      <p:ext uri="{BB962C8B-B14F-4D97-AF65-F5344CB8AC3E}">
        <p14:creationId xmlns:p14="http://schemas.microsoft.com/office/powerpoint/2010/main" val="1945128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D69E-5DEF-1344-B0A3-B1E36978EDE5}"/>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B8A2B1B6-A146-3444-A08E-C6ED5B04E6D0}"/>
              </a:ext>
            </a:extLst>
          </p:cNvPr>
          <p:cNvSpPr>
            <a:spLocks noGrp="1"/>
          </p:cNvSpPr>
          <p:nvPr>
            <p:ph idx="1"/>
          </p:nvPr>
        </p:nvSpPr>
        <p:spPr/>
        <p:txBody>
          <a:bodyPr/>
          <a:lstStyle/>
          <a:p>
            <a:r>
              <a:rPr kumimoji="1" lang="ja-JP" altLang="en-US" dirty="0">
                <a:solidFill>
                  <a:schemeClr val="tx1">
                    <a:alpha val="40000"/>
                  </a:schemeClr>
                </a:solidFill>
              </a:rPr>
              <a:t>序論</a:t>
            </a:r>
            <a:endParaRPr kumimoji="1" lang="en-US" altLang="ja-JP" dirty="0">
              <a:solidFill>
                <a:schemeClr val="tx1">
                  <a:alpha val="40000"/>
                </a:schemeClr>
              </a:solidFill>
            </a:endParaRPr>
          </a:p>
          <a:p>
            <a:r>
              <a:rPr lang="ja-JP" altLang="en-US" dirty="0">
                <a:solidFill>
                  <a:schemeClr val="tx1">
                    <a:alpha val="40000"/>
                  </a:schemeClr>
                </a:solidFill>
              </a:rPr>
              <a:t>手法</a:t>
            </a:r>
            <a:endParaRPr lang="en-US" altLang="ja-JP" dirty="0">
              <a:solidFill>
                <a:schemeClr val="tx1">
                  <a:alpha val="40000"/>
                </a:schemeClr>
              </a:solidFill>
            </a:endParaRPr>
          </a:p>
          <a:p>
            <a:r>
              <a:rPr kumimoji="1" lang="ja-JP" altLang="en-US" dirty="0">
                <a:solidFill>
                  <a:schemeClr val="tx1">
                    <a:alpha val="40000"/>
                  </a:schemeClr>
                </a:solidFill>
              </a:rPr>
              <a:t>実験・結果</a:t>
            </a:r>
            <a:endParaRPr kumimoji="1" lang="en-US" altLang="ja-JP" dirty="0">
              <a:solidFill>
                <a:schemeClr val="tx1">
                  <a:alpha val="40000"/>
                </a:schemeClr>
              </a:solidFill>
            </a:endParaRPr>
          </a:p>
          <a:p>
            <a:r>
              <a:rPr lang="ja-JP" altLang="en-US" b="1" dirty="0"/>
              <a:t>結論</a:t>
            </a:r>
            <a:endParaRPr kumimoji="1" lang="en-US" altLang="ja-JP" b="1" dirty="0"/>
          </a:p>
        </p:txBody>
      </p:sp>
      <p:sp>
        <p:nvSpPr>
          <p:cNvPr id="4" name="日付プレースホルダー 3">
            <a:extLst>
              <a:ext uri="{FF2B5EF4-FFF2-40B4-BE49-F238E27FC236}">
                <a16:creationId xmlns:a16="http://schemas.microsoft.com/office/drawing/2014/main" id="{119F9DC6-E516-7F41-9656-5A8716337284}"/>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E93EA9B1-6D6E-1340-9AB9-45D5183372F4}"/>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B53732B-48A2-AF4A-B319-E9C46996D5E0}"/>
              </a:ext>
            </a:extLst>
          </p:cNvPr>
          <p:cNvSpPr>
            <a:spLocks noGrp="1"/>
          </p:cNvSpPr>
          <p:nvPr>
            <p:ph type="sldNum" sz="quarter" idx="4"/>
          </p:nvPr>
        </p:nvSpPr>
        <p:spPr/>
        <p:txBody>
          <a:bodyPr/>
          <a:lstStyle/>
          <a:p>
            <a:fld id="{9B944BBD-65BF-9F43-AA11-58E141315535}" type="slidenum">
              <a:rPr lang="ja-JP" altLang="en-US" smtClean="0"/>
              <a:pPr/>
              <a:t>26</a:t>
            </a:fld>
            <a:endParaRPr lang="ja-JP" altLang="en-US"/>
          </a:p>
        </p:txBody>
      </p:sp>
      <p:sp>
        <p:nvSpPr>
          <p:cNvPr id="7" name="テキスト プレースホルダー 6">
            <a:extLst>
              <a:ext uri="{FF2B5EF4-FFF2-40B4-BE49-F238E27FC236}">
                <a16:creationId xmlns:a16="http://schemas.microsoft.com/office/drawing/2014/main" id="{E5F4A2F7-26D4-E744-8216-6105012816CF}"/>
              </a:ext>
            </a:extLst>
          </p:cNvPr>
          <p:cNvSpPr>
            <a:spLocks noGrp="1"/>
          </p:cNvSpPr>
          <p:nvPr>
            <p:ph type="body" sz="quarter" idx="10"/>
          </p:nvPr>
        </p:nvSpPr>
        <p:spPr/>
        <p:txBody>
          <a:bodyPr/>
          <a:lstStyle/>
          <a:p>
            <a:endParaRPr kumimoji="1" lang="ja-JP" altLang="en-US" dirty="0"/>
          </a:p>
        </p:txBody>
      </p:sp>
    </p:spTree>
    <p:extLst>
      <p:ext uri="{BB962C8B-B14F-4D97-AF65-F5344CB8AC3E}">
        <p14:creationId xmlns:p14="http://schemas.microsoft.com/office/powerpoint/2010/main" val="3857238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B9DAC-DE6E-C14A-8141-32B850419427}"/>
              </a:ext>
            </a:extLst>
          </p:cNvPr>
          <p:cNvSpPr>
            <a:spLocks noGrp="1"/>
          </p:cNvSpPr>
          <p:nvPr>
            <p:ph type="title"/>
          </p:nvPr>
        </p:nvSpPr>
        <p:spPr/>
        <p:txBody>
          <a:bodyPr/>
          <a:lstStyle/>
          <a:p>
            <a:r>
              <a:rPr kumimoji="1" lang="ja-JP" altLang="en-US" dirty="0"/>
              <a:t>本研究のまとめ</a:t>
            </a:r>
          </a:p>
        </p:txBody>
      </p:sp>
      <p:sp>
        <p:nvSpPr>
          <p:cNvPr id="3" name="コンテンツ プレースホルダー 2">
            <a:extLst>
              <a:ext uri="{FF2B5EF4-FFF2-40B4-BE49-F238E27FC236}">
                <a16:creationId xmlns:a16="http://schemas.microsoft.com/office/drawing/2014/main" id="{4A6F0441-B3DC-084C-9B39-ABF2CDE0C9AB}"/>
              </a:ext>
            </a:extLst>
          </p:cNvPr>
          <p:cNvSpPr>
            <a:spLocks noGrp="1"/>
          </p:cNvSpPr>
          <p:nvPr>
            <p:ph idx="1"/>
          </p:nvPr>
        </p:nvSpPr>
        <p:spPr/>
        <p:txBody>
          <a:bodyPr>
            <a:normAutofit/>
          </a:bodyPr>
          <a:lstStyle/>
          <a:p>
            <a:r>
              <a:rPr lang="ja-JP" altLang="en-US" sz="1800" dirty="0"/>
              <a:t>ユーザの興味やモチベーションを統一したネットワークを作成することで，コミュニティ形成に対し性格が与える影響を捉える手法を提案した．</a:t>
            </a:r>
            <a:endParaRPr lang="en-US" altLang="ja-JP" sz="1800" dirty="0"/>
          </a:p>
          <a:p>
            <a:endParaRPr lang="en-US" altLang="ja-JP" sz="1800" dirty="0"/>
          </a:p>
          <a:p>
            <a:r>
              <a:rPr lang="ja-JP" altLang="en-US" sz="1800" dirty="0"/>
              <a:t>提案手法により，</a:t>
            </a:r>
            <a:r>
              <a:rPr lang="ja-JP" altLang="en-US" sz="1800" dirty="0">
                <a:solidFill>
                  <a:srgbClr val="FF0000"/>
                </a:solidFill>
              </a:rPr>
              <a:t>知的好奇心</a:t>
            </a:r>
            <a:r>
              <a:rPr lang="ja-JP" altLang="en-US" sz="1800" dirty="0"/>
              <a:t>が投稿頻度に，</a:t>
            </a:r>
            <a:r>
              <a:rPr lang="ja-JP" altLang="en-US" sz="1800" dirty="0">
                <a:solidFill>
                  <a:srgbClr val="FF0000"/>
                </a:solidFill>
              </a:rPr>
              <a:t>協調性</a:t>
            </a:r>
            <a:r>
              <a:rPr lang="ja-JP" altLang="en-US" sz="1800" dirty="0"/>
              <a:t>が他人への返信傾向と相関を示し，心理テストを用いた既存研究と矛盾しない結果が得られた．</a:t>
            </a:r>
            <a:endParaRPr lang="en-US" altLang="ja-JP" sz="1800" dirty="0"/>
          </a:p>
          <a:p>
            <a:endParaRPr lang="en-US" altLang="ja-JP" sz="1800" dirty="0"/>
          </a:p>
          <a:p>
            <a:r>
              <a:rPr lang="ja-JP" altLang="en-US" sz="1800" dirty="0"/>
              <a:t>また，</a:t>
            </a:r>
            <a:r>
              <a:rPr lang="ja-JP" altLang="en-US" sz="1800" dirty="0">
                <a:solidFill>
                  <a:srgbClr val="FF0000"/>
                </a:solidFill>
              </a:rPr>
              <a:t>多様な自己評価</a:t>
            </a:r>
            <a:r>
              <a:rPr lang="ja-JP" altLang="en-US" sz="1800" dirty="0"/>
              <a:t>を持つ，</a:t>
            </a:r>
            <a:r>
              <a:rPr lang="ja-JP" altLang="en-US" sz="1800" dirty="0">
                <a:solidFill>
                  <a:schemeClr val="accent1"/>
                </a:solidFill>
              </a:rPr>
              <a:t>他人への接し方が近い</a:t>
            </a:r>
            <a:r>
              <a:rPr lang="ja-JP" altLang="en-US" sz="1800" dirty="0"/>
              <a:t>人々の集まりが，最もコミュニケーションが促進されるという示唆を得た</a:t>
            </a:r>
            <a:endParaRPr lang="en-US" altLang="ja-JP" sz="1800" dirty="0"/>
          </a:p>
          <a:p>
            <a:pPr marL="0" indent="0">
              <a:buNone/>
            </a:pPr>
            <a:endParaRPr lang="en-US" altLang="ja-JP" sz="1800" dirty="0"/>
          </a:p>
          <a:p>
            <a:r>
              <a:rPr lang="ja-JP" altLang="en-US" sz="1800" dirty="0"/>
              <a:t>提案手法を用いた分析により得られる知見は，</a:t>
            </a:r>
            <a:br>
              <a:rPr lang="en-US" altLang="ja-JP" sz="1800" dirty="0"/>
            </a:br>
            <a:r>
              <a:rPr lang="ja-JP" altLang="en-US" sz="1800" dirty="0"/>
              <a:t>たとえばユーザに対し，より会話が促進される性格的に相性のいい人間とつながれるような</a:t>
            </a:r>
            <a:r>
              <a:rPr lang="en-US" altLang="ja-JP" sz="1800" dirty="0"/>
              <a:t>SNS</a:t>
            </a:r>
            <a:r>
              <a:rPr lang="ja-JP" altLang="en-US" sz="1800" dirty="0"/>
              <a:t>プラットフォームの設計など，</a:t>
            </a:r>
            <a:br>
              <a:rPr lang="en-US" altLang="ja-JP" sz="1800" dirty="0"/>
            </a:br>
            <a:r>
              <a:rPr lang="ja-JP" altLang="en-US" sz="1800" dirty="0"/>
              <a:t>様々なソーシャルメディア上での応用が期待される．</a:t>
            </a:r>
            <a:endParaRPr lang="en-US" altLang="ja-JP" sz="1800" dirty="0"/>
          </a:p>
        </p:txBody>
      </p:sp>
      <p:sp>
        <p:nvSpPr>
          <p:cNvPr id="4" name="日付プレースホルダー 3">
            <a:extLst>
              <a:ext uri="{FF2B5EF4-FFF2-40B4-BE49-F238E27FC236}">
                <a16:creationId xmlns:a16="http://schemas.microsoft.com/office/drawing/2014/main" id="{A22B6BA2-7192-484F-9FA0-2B6AEC4FEA6F}"/>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80C6FCB4-BA91-E541-B241-5BE1A2963F6F}"/>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91CD0165-7D93-9D4C-A66A-E2E591D7E464}"/>
              </a:ext>
            </a:extLst>
          </p:cNvPr>
          <p:cNvSpPr>
            <a:spLocks noGrp="1"/>
          </p:cNvSpPr>
          <p:nvPr>
            <p:ph type="sldNum" sz="quarter" idx="4"/>
          </p:nvPr>
        </p:nvSpPr>
        <p:spPr/>
        <p:txBody>
          <a:bodyPr/>
          <a:lstStyle/>
          <a:p>
            <a:fld id="{9B944BBD-65BF-9F43-AA11-58E141315535}" type="slidenum">
              <a:rPr lang="ja-JP" altLang="en-US" smtClean="0"/>
              <a:pPr/>
              <a:t>27</a:t>
            </a:fld>
            <a:endParaRPr lang="ja-JP" altLang="en-US"/>
          </a:p>
        </p:txBody>
      </p:sp>
      <p:sp>
        <p:nvSpPr>
          <p:cNvPr id="7" name="テキスト プレースホルダー 6">
            <a:extLst>
              <a:ext uri="{FF2B5EF4-FFF2-40B4-BE49-F238E27FC236}">
                <a16:creationId xmlns:a16="http://schemas.microsoft.com/office/drawing/2014/main" id="{09596AEE-EFD2-D74E-A985-41BF16AC9C86}"/>
              </a:ext>
            </a:extLst>
          </p:cNvPr>
          <p:cNvSpPr>
            <a:spLocks noGrp="1"/>
          </p:cNvSpPr>
          <p:nvPr>
            <p:ph type="body" sz="quarter" idx="10"/>
          </p:nvPr>
        </p:nvSpPr>
        <p:spPr/>
        <p:txBody>
          <a:bodyPr/>
          <a:lstStyle/>
          <a:p>
            <a:r>
              <a:rPr kumimoji="1" lang="en-US" altLang="ja-JP" dirty="0"/>
              <a:t>【</a:t>
            </a:r>
            <a:r>
              <a:rPr kumimoji="1" lang="ja-JP" altLang="en-US" dirty="0"/>
              <a:t>結論</a:t>
            </a:r>
            <a:r>
              <a:rPr kumimoji="1" lang="en-US" altLang="ja-JP" dirty="0"/>
              <a:t>】</a:t>
            </a:r>
            <a:endParaRPr kumimoji="1" lang="ja-JP" altLang="en-US" dirty="0"/>
          </a:p>
        </p:txBody>
      </p:sp>
    </p:spTree>
    <p:extLst>
      <p:ext uri="{BB962C8B-B14F-4D97-AF65-F5344CB8AC3E}">
        <p14:creationId xmlns:p14="http://schemas.microsoft.com/office/powerpoint/2010/main" val="1001851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981A6-71FB-DB49-9CEA-3901ADF2CDC6}"/>
              </a:ext>
            </a:extLst>
          </p:cNvPr>
          <p:cNvSpPr>
            <a:spLocks noGrp="1"/>
          </p:cNvSpPr>
          <p:nvPr>
            <p:ph type="ctrTitle"/>
          </p:nvPr>
        </p:nvSpPr>
        <p:spPr/>
        <p:txBody>
          <a:bodyPr>
            <a:normAutofit/>
          </a:bodyPr>
          <a:lstStyle/>
          <a:p>
            <a:r>
              <a:rPr kumimoji="1" lang="ja-JP" altLang="en-US" sz="4000" dirty="0"/>
              <a:t>ご静聴ありがとうございました</a:t>
            </a:r>
          </a:p>
        </p:txBody>
      </p:sp>
      <p:sp>
        <p:nvSpPr>
          <p:cNvPr id="4" name="日付プレースホルダー 3">
            <a:extLst>
              <a:ext uri="{FF2B5EF4-FFF2-40B4-BE49-F238E27FC236}">
                <a16:creationId xmlns:a16="http://schemas.microsoft.com/office/drawing/2014/main" id="{707A98A7-BEEA-C74C-AB2E-AC07785538D8}"/>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80EFBD8B-B981-D343-B52B-BD8BBB8F67FF}"/>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E4DDBADF-BCE3-C94F-9132-612CB0BE2FCC}"/>
              </a:ext>
            </a:extLst>
          </p:cNvPr>
          <p:cNvSpPr>
            <a:spLocks noGrp="1"/>
          </p:cNvSpPr>
          <p:nvPr>
            <p:ph type="sldNum" sz="quarter" idx="4"/>
          </p:nvPr>
        </p:nvSpPr>
        <p:spPr/>
        <p:txBody>
          <a:bodyPr/>
          <a:lstStyle/>
          <a:p>
            <a:fld id="{9B944BBD-65BF-9F43-AA11-58E141315535}" type="slidenum">
              <a:rPr lang="ja-JP" altLang="en-US" smtClean="0"/>
              <a:pPr/>
              <a:t>28</a:t>
            </a:fld>
            <a:endParaRPr lang="ja-JP" altLang="en-US"/>
          </a:p>
        </p:txBody>
      </p:sp>
    </p:spTree>
    <p:extLst>
      <p:ext uri="{BB962C8B-B14F-4D97-AF65-F5344CB8AC3E}">
        <p14:creationId xmlns:p14="http://schemas.microsoft.com/office/powerpoint/2010/main" val="1866066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2A331-A9B7-9E4C-9C46-B97951270018}"/>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677D8268-58AC-5A4A-AB5C-5B0DB1CEC58D}"/>
              </a:ext>
            </a:extLst>
          </p:cNvPr>
          <p:cNvSpPr>
            <a:spLocks noGrp="1"/>
          </p:cNvSpPr>
          <p:nvPr>
            <p:ph idx="1"/>
          </p:nvPr>
        </p:nvSpPr>
        <p:spPr>
          <a:xfrm>
            <a:off x="628650" y="1152980"/>
            <a:ext cx="7886700" cy="5204958"/>
          </a:xfrm>
        </p:spPr>
        <p:txBody>
          <a:bodyPr>
            <a:normAutofit/>
          </a:bodyPr>
          <a:lstStyle/>
          <a:p>
            <a:pPr marL="0" indent="0">
              <a:buNone/>
            </a:pPr>
            <a:r>
              <a:rPr lang="ja-JP" altLang="en-US" sz="1600" dirty="0"/>
              <a:t>画像引用：</a:t>
            </a:r>
            <a:r>
              <a:rPr lang="en-US" altLang="ja-JP" sz="1600" dirty="0"/>
              <a:t>https://www.techvshuman.com/2016/08/15/social-media-echo-chambers-and-democracy/</a:t>
            </a:r>
          </a:p>
          <a:p>
            <a:pPr marL="0" indent="0">
              <a:buNone/>
            </a:pPr>
            <a:r>
              <a:rPr lang="en-US" altLang="ja-JP" sz="1600" dirty="0"/>
              <a:t>[1] McPherson, Miller, Lynn Smith-</a:t>
            </a:r>
            <a:r>
              <a:rPr lang="en-US" altLang="ja-JP" sz="1600" dirty="0" err="1"/>
              <a:t>Lovin</a:t>
            </a:r>
            <a:r>
              <a:rPr lang="en-US" altLang="ja-JP" sz="1600" dirty="0"/>
              <a:t>, and James M. Cook. "Birds of a feather: </a:t>
            </a:r>
            <a:r>
              <a:rPr lang="en-US" altLang="ja-JP" sz="1600" dirty="0" err="1"/>
              <a:t>Homophily</a:t>
            </a:r>
            <a:r>
              <a:rPr lang="en-US" altLang="ja-JP" sz="1600" dirty="0"/>
              <a:t> in social networks." </a:t>
            </a:r>
            <a:r>
              <a:rPr lang="en-US" altLang="ja-JP" sz="1600" i="1" dirty="0"/>
              <a:t>Annual review of sociology</a:t>
            </a:r>
            <a:r>
              <a:rPr lang="en-US" altLang="ja-JP" sz="1600" dirty="0"/>
              <a:t> 27.1 (2001): 415-444.</a:t>
            </a:r>
          </a:p>
          <a:p>
            <a:pPr marL="0" indent="0">
              <a:buNone/>
            </a:pPr>
            <a:r>
              <a:rPr lang="en-US" altLang="ja-JP" sz="1600" dirty="0"/>
              <a:t>[2] Gilbert, Eric, Tony Bergstrom, and Karrie </a:t>
            </a:r>
            <a:r>
              <a:rPr lang="en-US" altLang="ja-JP" sz="1600" dirty="0" err="1"/>
              <a:t>Karahalios</a:t>
            </a:r>
            <a:r>
              <a:rPr lang="en-US" altLang="ja-JP" sz="1600" dirty="0"/>
              <a:t>. "Blogs are echo chambers: Blogs are echo chambers." </a:t>
            </a:r>
            <a:r>
              <a:rPr lang="en-US" altLang="ja-JP" sz="1600" i="1" dirty="0"/>
              <a:t>System Sciences, 2009. HICSS'09. </a:t>
            </a:r>
            <a:br>
              <a:rPr lang="en-US" altLang="ja-JP" sz="1600" i="1" dirty="0"/>
            </a:br>
            <a:r>
              <a:rPr lang="en-US" altLang="ja-JP" sz="1600" i="1" dirty="0"/>
              <a:t>42nd Hawaii International Conference on</a:t>
            </a:r>
            <a:r>
              <a:rPr lang="en-US" altLang="ja-JP" sz="1600" dirty="0"/>
              <a:t>. IEEE, 2009.</a:t>
            </a:r>
          </a:p>
          <a:p>
            <a:pPr marL="0" indent="0">
              <a:buNone/>
            </a:pPr>
            <a:r>
              <a:rPr lang="en-US" altLang="ja-JP" sz="1600" dirty="0"/>
              <a:t>[3] </a:t>
            </a:r>
            <a:r>
              <a:rPr lang="en-US" altLang="ja-JP" sz="1600" dirty="0" err="1"/>
              <a:t>Blondel</a:t>
            </a:r>
            <a:r>
              <a:rPr lang="en-US" altLang="ja-JP" sz="1600" dirty="0"/>
              <a:t>, Vincent D., et al. "Fast unfolding of communities in large networks." </a:t>
            </a:r>
            <a:r>
              <a:rPr lang="en-US" altLang="ja-JP" sz="1600" i="1" dirty="0"/>
              <a:t>Journal of statistical mechanics: theory and experiment</a:t>
            </a:r>
            <a:r>
              <a:rPr lang="en-US" altLang="ja-JP" sz="1600" dirty="0"/>
              <a:t> 2008.10 (2008): P10008.</a:t>
            </a:r>
          </a:p>
          <a:p>
            <a:pPr marL="0" indent="0">
              <a:buNone/>
            </a:pPr>
            <a:r>
              <a:rPr lang="en-US" altLang="ja-JP" sz="1600" dirty="0"/>
              <a:t>[4] </a:t>
            </a:r>
            <a:r>
              <a:rPr lang="en-US" altLang="ja-JP" sz="1600" dirty="0" err="1"/>
              <a:t>Skues</a:t>
            </a:r>
            <a:r>
              <a:rPr lang="en-US" altLang="ja-JP" sz="1600" dirty="0"/>
              <a:t>, Jason L., Ben Williams, and Lisa Wise. "The effects of personality traits, self-esteem, loneliness, and narcissism on Facebook use among university students.” </a:t>
            </a:r>
            <a:r>
              <a:rPr lang="en-US" altLang="ja-JP" sz="1600" i="1" dirty="0"/>
              <a:t>Computers in Human Behavior</a:t>
            </a:r>
            <a:r>
              <a:rPr lang="en-US" altLang="ja-JP" sz="1600" dirty="0"/>
              <a:t> 28.6 (2012): 2414-2419.</a:t>
            </a:r>
          </a:p>
          <a:p>
            <a:pPr marL="0" indent="0">
              <a:buNone/>
            </a:pPr>
            <a:r>
              <a:rPr lang="en-US" altLang="ja-JP" sz="1600" dirty="0"/>
              <a:t>[5] Seidman, Gwendolyn. "Self-presentation and belonging on Facebook: How personality influences social media use and motivations." </a:t>
            </a:r>
            <a:r>
              <a:rPr lang="en-US" altLang="ja-JP" sz="1600" i="1" dirty="0"/>
              <a:t>Personality and Individual Differences</a:t>
            </a:r>
            <a:r>
              <a:rPr lang="en-US" altLang="ja-JP" sz="1600" dirty="0"/>
              <a:t> 54.3 (2013): 402-407.</a:t>
            </a:r>
          </a:p>
          <a:p>
            <a:pPr marL="0" indent="0">
              <a:buNone/>
            </a:pPr>
            <a:r>
              <a:rPr lang="en-US" altLang="ja-JP" sz="1600" dirty="0"/>
              <a:t>[6] Newman, Mark EJ. "Assortative mixing in networks." </a:t>
            </a:r>
            <a:r>
              <a:rPr lang="en-US" altLang="ja-JP" sz="1600" i="1" dirty="0"/>
              <a:t>Physical review letters</a:t>
            </a:r>
            <a:r>
              <a:rPr lang="en-US" altLang="ja-JP" sz="1600" dirty="0"/>
              <a:t> 89.20 (2002): 208701.</a:t>
            </a:r>
          </a:p>
          <a:p>
            <a:pPr marL="0" indent="0">
              <a:buNone/>
            </a:pPr>
            <a:r>
              <a:rPr lang="en-US" altLang="ja-JP" sz="1600" dirty="0"/>
              <a:t>[7] Barrick, Murray R., et al. "Relating member ability and personality to work-team processes and team effectiveness." </a:t>
            </a:r>
            <a:r>
              <a:rPr lang="en-US" altLang="ja-JP" sz="1600" i="1" dirty="0"/>
              <a:t>Journal of applied psychology</a:t>
            </a:r>
            <a:r>
              <a:rPr lang="en-US" altLang="ja-JP" sz="1600" dirty="0"/>
              <a:t> 83.3 (1998): 377.</a:t>
            </a:r>
            <a:endParaRPr lang="ja-JP" altLang="en-US" sz="800" dirty="0"/>
          </a:p>
        </p:txBody>
      </p:sp>
      <p:sp>
        <p:nvSpPr>
          <p:cNvPr id="4" name="日付プレースホルダー 3">
            <a:extLst>
              <a:ext uri="{FF2B5EF4-FFF2-40B4-BE49-F238E27FC236}">
                <a16:creationId xmlns:a16="http://schemas.microsoft.com/office/drawing/2014/main" id="{3D6AF526-6B56-C042-9541-0200DA94430D}"/>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2A3C7B54-400D-9948-B3C6-A46F8666B006}"/>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620102A2-D7E0-3942-A1CB-61A9D341BA1F}"/>
              </a:ext>
            </a:extLst>
          </p:cNvPr>
          <p:cNvSpPr>
            <a:spLocks noGrp="1"/>
          </p:cNvSpPr>
          <p:nvPr>
            <p:ph type="sldNum" sz="quarter" idx="4"/>
          </p:nvPr>
        </p:nvSpPr>
        <p:spPr/>
        <p:txBody>
          <a:bodyPr/>
          <a:lstStyle/>
          <a:p>
            <a:fld id="{9B944BBD-65BF-9F43-AA11-58E141315535}" type="slidenum">
              <a:rPr lang="ja-JP" altLang="en-US" smtClean="0"/>
              <a:pPr/>
              <a:t>29</a:t>
            </a:fld>
            <a:endParaRPr lang="ja-JP" altLang="en-US"/>
          </a:p>
        </p:txBody>
      </p:sp>
      <p:sp>
        <p:nvSpPr>
          <p:cNvPr id="7" name="テキスト プレースホルダー 6">
            <a:extLst>
              <a:ext uri="{FF2B5EF4-FFF2-40B4-BE49-F238E27FC236}">
                <a16:creationId xmlns:a16="http://schemas.microsoft.com/office/drawing/2014/main" id="{C4D6CDCF-7966-1249-802C-271EC534CC97}"/>
              </a:ext>
            </a:extLst>
          </p:cNvPr>
          <p:cNvSpPr>
            <a:spLocks noGrp="1"/>
          </p:cNvSpPr>
          <p:nvPr>
            <p:ph type="body" sz="quarter" idx="10"/>
          </p:nvPr>
        </p:nvSpPr>
        <p:spPr/>
        <p:txBody>
          <a:bodyPr/>
          <a:lstStyle/>
          <a:p>
            <a:r>
              <a:rPr lang="en-US" altLang="ja-JP" dirty="0"/>
              <a:t>【</a:t>
            </a:r>
            <a:r>
              <a:rPr lang="ja-JP" altLang="en-US" dirty="0"/>
              <a:t>参考文献</a:t>
            </a:r>
            <a:r>
              <a:rPr lang="en-US" altLang="ja-JP" dirty="0"/>
              <a:t>】</a:t>
            </a:r>
            <a:endParaRPr kumimoji="1" lang="en-US" altLang="ja-JP" dirty="0"/>
          </a:p>
        </p:txBody>
      </p:sp>
    </p:spTree>
    <p:extLst>
      <p:ext uri="{BB962C8B-B14F-4D97-AF65-F5344CB8AC3E}">
        <p14:creationId xmlns:p14="http://schemas.microsoft.com/office/powerpoint/2010/main" val="309427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D69E-5DEF-1344-B0A3-B1E36978EDE5}"/>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B8A2B1B6-A146-3444-A08E-C6ED5B04E6D0}"/>
              </a:ext>
            </a:extLst>
          </p:cNvPr>
          <p:cNvSpPr>
            <a:spLocks noGrp="1"/>
          </p:cNvSpPr>
          <p:nvPr>
            <p:ph idx="1"/>
          </p:nvPr>
        </p:nvSpPr>
        <p:spPr/>
        <p:txBody>
          <a:bodyPr/>
          <a:lstStyle/>
          <a:p>
            <a:r>
              <a:rPr kumimoji="1" lang="ja-JP" altLang="en-US" b="1" dirty="0"/>
              <a:t>序論</a:t>
            </a:r>
            <a:endParaRPr kumimoji="1" lang="en-US" altLang="ja-JP" b="1" dirty="0"/>
          </a:p>
          <a:p>
            <a:r>
              <a:rPr lang="ja-JP" altLang="en-US" dirty="0">
                <a:solidFill>
                  <a:schemeClr val="tx1">
                    <a:alpha val="40000"/>
                  </a:schemeClr>
                </a:solidFill>
              </a:rPr>
              <a:t>手法</a:t>
            </a:r>
            <a:endParaRPr lang="en-US" altLang="ja-JP" dirty="0">
              <a:solidFill>
                <a:schemeClr val="tx1">
                  <a:alpha val="40000"/>
                </a:schemeClr>
              </a:solidFill>
            </a:endParaRPr>
          </a:p>
          <a:p>
            <a:r>
              <a:rPr kumimoji="1" lang="ja-JP" altLang="en-US" dirty="0">
                <a:solidFill>
                  <a:schemeClr val="tx1">
                    <a:alpha val="40000"/>
                  </a:schemeClr>
                </a:solidFill>
              </a:rPr>
              <a:t>実験・結果</a:t>
            </a:r>
            <a:endParaRPr kumimoji="1" lang="en-US" altLang="ja-JP" dirty="0">
              <a:solidFill>
                <a:schemeClr val="tx1">
                  <a:alpha val="40000"/>
                </a:schemeClr>
              </a:solidFill>
            </a:endParaRPr>
          </a:p>
          <a:p>
            <a:r>
              <a:rPr lang="ja-JP" altLang="en-US" dirty="0">
                <a:solidFill>
                  <a:schemeClr val="tx1">
                    <a:alpha val="40000"/>
                  </a:schemeClr>
                </a:solidFill>
              </a:rPr>
              <a:t>結論</a:t>
            </a:r>
            <a:endParaRPr kumimoji="1" lang="en-US" altLang="ja-JP" dirty="0">
              <a:solidFill>
                <a:schemeClr val="tx1">
                  <a:alpha val="40000"/>
                </a:schemeClr>
              </a:solidFill>
            </a:endParaRPr>
          </a:p>
        </p:txBody>
      </p:sp>
      <p:sp>
        <p:nvSpPr>
          <p:cNvPr id="4" name="日付プレースホルダー 3">
            <a:extLst>
              <a:ext uri="{FF2B5EF4-FFF2-40B4-BE49-F238E27FC236}">
                <a16:creationId xmlns:a16="http://schemas.microsoft.com/office/drawing/2014/main" id="{119F9DC6-E516-7F41-9656-5A8716337284}"/>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E93EA9B1-6D6E-1340-9AB9-45D5183372F4}"/>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B53732B-48A2-AF4A-B319-E9C46996D5E0}"/>
              </a:ext>
            </a:extLst>
          </p:cNvPr>
          <p:cNvSpPr>
            <a:spLocks noGrp="1"/>
          </p:cNvSpPr>
          <p:nvPr>
            <p:ph type="sldNum" sz="quarter" idx="4"/>
          </p:nvPr>
        </p:nvSpPr>
        <p:spPr/>
        <p:txBody>
          <a:bodyPr/>
          <a:lstStyle/>
          <a:p>
            <a:fld id="{9B944BBD-65BF-9F43-AA11-58E141315535}" type="slidenum">
              <a:rPr lang="ja-JP" altLang="en-US" smtClean="0"/>
              <a:pPr/>
              <a:t>3</a:t>
            </a:fld>
            <a:endParaRPr lang="ja-JP" altLang="en-US"/>
          </a:p>
        </p:txBody>
      </p:sp>
      <p:sp>
        <p:nvSpPr>
          <p:cNvPr id="7" name="テキスト プレースホルダー 6">
            <a:extLst>
              <a:ext uri="{FF2B5EF4-FFF2-40B4-BE49-F238E27FC236}">
                <a16:creationId xmlns:a16="http://schemas.microsoft.com/office/drawing/2014/main" id="{E5F4A2F7-26D4-E744-8216-6105012816CF}"/>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939747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A7C0C-D995-A145-8A3C-F165EDE42B62}"/>
              </a:ext>
            </a:extLst>
          </p:cNvPr>
          <p:cNvSpPr>
            <a:spLocks noGrp="1"/>
          </p:cNvSpPr>
          <p:nvPr>
            <p:ph type="title"/>
          </p:nvPr>
        </p:nvSpPr>
        <p:spPr/>
        <p:txBody>
          <a:bodyPr/>
          <a:lstStyle/>
          <a:p>
            <a:r>
              <a:rPr lang="ja-JP" altLang="en-US" dirty="0"/>
              <a:t>発表に登場する性格特性の詳細な説明</a:t>
            </a:r>
            <a:endParaRPr lang="en-US" altLang="ja-JP" dirty="0"/>
          </a:p>
        </p:txBody>
      </p:sp>
      <p:sp>
        <p:nvSpPr>
          <p:cNvPr id="3" name="コンテンツ プレースホルダー 2">
            <a:extLst>
              <a:ext uri="{FF2B5EF4-FFF2-40B4-BE49-F238E27FC236}">
                <a16:creationId xmlns:a16="http://schemas.microsoft.com/office/drawing/2014/main" id="{143A8533-1B95-6149-9D28-88C8E4669028}"/>
              </a:ext>
            </a:extLst>
          </p:cNvPr>
          <p:cNvSpPr>
            <a:spLocks noGrp="1"/>
          </p:cNvSpPr>
          <p:nvPr>
            <p:ph idx="1"/>
          </p:nvPr>
        </p:nvSpPr>
        <p:spPr/>
        <p:txBody>
          <a:bodyPr>
            <a:normAutofit/>
          </a:bodyPr>
          <a:lstStyle/>
          <a:p>
            <a:pPr marL="0" indent="0">
              <a:buNone/>
            </a:pPr>
            <a:r>
              <a:rPr lang="en-US" altLang="ja-JP" sz="1600" dirty="0"/>
              <a:t>Openness</a:t>
            </a:r>
            <a:r>
              <a:rPr lang="ja-JP" altLang="en-US" sz="1600" dirty="0"/>
              <a:t>：知的好奇心があり、落ち着きがあり、美に敏感で、新しいことを試そうとする</a:t>
            </a:r>
            <a:endParaRPr lang="en-US" altLang="ja-JP" sz="1600" dirty="0"/>
          </a:p>
          <a:p>
            <a:pPr marL="0" indent="0">
              <a:buNone/>
            </a:pPr>
            <a:r>
              <a:rPr lang="en-US" altLang="ja-JP" sz="1600" dirty="0"/>
              <a:t>Agreeableness</a:t>
            </a:r>
            <a:r>
              <a:rPr lang="ja-JP" altLang="en-US" sz="1600" dirty="0"/>
              <a:t>：他人とうまくやっていくことを重要視する</a:t>
            </a:r>
            <a:endParaRPr lang="en-US" altLang="ja-JP" sz="1600" dirty="0"/>
          </a:p>
          <a:p>
            <a:pPr marL="0" indent="0">
              <a:buNone/>
            </a:pPr>
            <a:r>
              <a:rPr lang="en-US" altLang="ja-JP" sz="1600" dirty="0"/>
              <a:t>Conscientiousness</a:t>
            </a:r>
            <a:r>
              <a:rPr lang="ja-JP" altLang="en-US" sz="1600" dirty="0"/>
              <a:t>：自己統制をし、誠実、あるいは外部の期待や評価に応えようとするタイプです</a:t>
            </a:r>
            <a:br>
              <a:rPr lang="en-US" altLang="ja-JP" sz="1600" dirty="0"/>
            </a:br>
            <a:r>
              <a:rPr lang="en-US" altLang="ja-JP" sz="1600" dirty="0" err="1"/>
              <a:t>Gregariousnees</a:t>
            </a:r>
            <a:r>
              <a:rPr lang="ja-JP" altLang="en-US" sz="1600" dirty="0"/>
              <a:t>：他の仲間に対する好意</a:t>
            </a:r>
            <a:r>
              <a:rPr lang="en-US" altLang="ja-JP" sz="1600" dirty="0"/>
              <a:t>;</a:t>
            </a:r>
            <a:r>
              <a:rPr lang="ja-JP" altLang="en-US" sz="1600" dirty="0"/>
              <a:t>社交性の高さ</a:t>
            </a:r>
            <a:endParaRPr lang="en-US" altLang="ja-JP" sz="1600" dirty="0"/>
          </a:p>
          <a:p>
            <a:pPr marL="0" indent="0">
              <a:buNone/>
            </a:pPr>
            <a:r>
              <a:rPr lang="en-US" altLang="ja-JP" sz="1600" dirty="0"/>
              <a:t>Cheerfulness</a:t>
            </a:r>
            <a:r>
              <a:rPr lang="ja-JP" altLang="en-US" sz="1600" dirty="0"/>
              <a:t>：ポジティブな気持ちを感じたり、表現したりする傾向</a:t>
            </a:r>
            <a:endParaRPr lang="en-US" altLang="ja-JP" sz="1600" dirty="0"/>
          </a:p>
          <a:p>
            <a:pPr marL="0" indent="0">
              <a:buNone/>
            </a:pPr>
            <a:r>
              <a:rPr lang="en-US" altLang="ja-JP" sz="1600" dirty="0"/>
              <a:t>Artistic interests</a:t>
            </a:r>
            <a:r>
              <a:rPr lang="ja-JP" altLang="en-US" sz="1600" dirty="0"/>
              <a:t>：人工物か自然物かにかかわらない、芸術と美の評価</a:t>
            </a:r>
            <a:endParaRPr lang="en-US" altLang="ja-JP" sz="1600" dirty="0"/>
          </a:p>
          <a:p>
            <a:pPr marL="0" indent="0">
              <a:buNone/>
            </a:pPr>
            <a:r>
              <a:rPr lang="en-US" altLang="ja-JP" sz="1600" dirty="0"/>
              <a:t>Prone to worry</a:t>
            </a:r>
            <a:r>
              <a:rPr lang="ja-JP" altLang="en-US" sz="1600" dirty="0"/>
              <a:t>：困難なことやトラブルにこだわる傾向</a:t>
            </a:r>
            <a:r>
              <a:rPr lang="en-US" altLang="ja-JP" sz="1600" dirty="0"/>
              <a:t>;</a:t>
            </a:r>
            <a:r>
              <a:rPr lang="ja-JP" altLang="en-US" sz="1600" dirty="0"/>
              <a:t>不安や懸念を抱えやすい</a:t>
            </a:r>
            <a:endParaRPr lang="en-US" altLang="ja-JP" sz="1600" dirty="0"/>
          </a:p>
          <a:p>
            <a:pPr marL="0" indent="0">
              <a:buNone/>
            </a:pPr>
            <a:r>
              <a:rPr lang="en-US" altLang="ja-JP" sz="1600" dirty="0"/>
              <a:t>Melancholy</a:t>
            </a:r>
            <a:r>
              <a:rPr lang="ja-JP" altLang="en-US" sz="1600" dirty="0"/>
              <a:t>：罪悪感、悲しみ、絶望、または孤独の感情を抱きやすい傾向</a:t>
            </a:r>
            <a:endParaRPr lang="en-US" altLang="ja-JP" sz="1600" dirty="0"/>
          </a:p>
          <a:p>
            <a:pPr marL="0" indent="0">
              <a:buNone/>
            </a:pPr>
            <a:r>
              <a:rPr lang="en-US" altLang="ja-JP" sz="1600" dirty="0"/>
              <a:t>Dutifulness</a:t>
            </a:r>
            <a:r>
              <a:rPr lang="ja-JP" altLang="en-US" sz="1600" dirty="0"/>
              <a:t>：義務感</a:t>
            </a:r>
            <a:r>
              <a:rPr lang="en-US" altLang="ja-JP" sz="1600" dirty="0"/>
              <a:t>;</a:t>
            </a:r>
            <a:r>
              <a:rPr lang="ja-JP" altLang="en-US" sz="1600" dirty="0"/>
              <a:t>義務を果たすことを重要視する度合い</a:t>
            </a:r>
            <a:endParaRPr lang="en-US" altLang="ja-JP" sz="1600" dirty="0"/>
          </a:p>
          <a:p>
            <a:pPr marL="0" indent="0">
              <a:buNone/>
            </a:pPr>
            <a:r>
              <a:rPr lang="en-US" altLang="ja-JP" sz="1600" dirty="0"/>
              <a:t>Self-efficacy</a:t>
            </a:r>
            <a:r>
              <a:rPr lang="ja-JP" altLang="en-US" sz="1600" dirty="0"/>
              <a:t>：自分の能力への信念</a:t>
            </a:r>
            <a:endParaRPr lang="en-US" altLang="ja-JP" sz="1600" dirty="0"/>
          </a:p>
          <a:p>
            <a:pPr marL="0" indent="0">
              <a:buNone/>
            </a:pPr>
            <a:r>
              <a:rPr lang="en-US" altLang="ja-JP" sz="1600" dirty="0"/>
              <a:t>Melancholy</a:t>
            </a:r>
            <a:r>
              <a:rPr lang="ja-JP" altLang="en-US" sz="1600" dirty="0"/>
              <a:t>：罪悪感、悲しみ、絶望、または孤独の感情を抱きやすい傾向</a:t>
            </a:r>
            <a:endParaRPr lang="en-US" altLang="ja-JP" sz="1600" dirty="0"/>
          </a:p>
          <a:p>
            <a:pPr marL="0" indent="0">
              <a:buNone/>
            </a:pPr>
            <a:r>
              <a:rPr lang="en-US" altLang="ja-JP" sz="1600" dirty="0"/>
              <a:t>Emotional range</a:t>
            </a:r>
            <a:r>
              <a:rPr lang="ja-JP" altLang="en-US" sz="1600" dirty="0"/>
              <a:t>：否定的な感情を抱いたり、取り乱したりするタイプです</a:t>
            </a:r>
            <a:endParaRPr lang="en-US" altLang="ja-JP" sz="1600" dirty="0"/>
          </a:p>
          <a:p>
            <a:pPr marL="0" indent="0">
              <a:buNone/>
            </a:pPr>
            <a:r>
              <a:rPr lang="en-US" altLang="ja-JP" sz="1600" dirty="0"/>
              <a:t>Uncompromising</a:t>
            </a:r>
            <a:r>
              <a:rPr lang="ja-JP" altLang="en-US" sz="1600" dirty="0"/>
              <a:t>（表現における率直さと純粋さ</a:t>
            </a:r>
            <a:r>
              <a:rPr lang="en-US" altLang="ja-JP" sz="1600" dirty="0"/>
              <a:t>;</a:t>
            </a:r>
            <a:r>
              <a:rPr lang="ja-JP" altLang="en-US" sz="1600" dirty="0"/>
              <a:t>遠慮がなく、ぶっきらぼう</a:t>
            </a:r>
          </a:p>
        </p:txBody>
      </p:sp>
      <p:sp>
        <p:nvSpPr>
          <p:cNvPr id="4" name="日付プレースホルダー 3">
            <a:extLst>
              <a:ext uri="{FF2B5EF4-FFF2-40B4-BE49-F238E27FC236}">
                <a16:creationId xmlns:a16="http://schemas.microsoft.com/office/drawing/2014/main" id="{856C0D44-5735-7F4C-8020-6F360E7286DE}"/>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8F738664-D2DB-9244-8BF9-5F688C9AF8C3}"/>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064DCDC-9D62-9F4A-88A6-811A115AF6DB}"/>
              </a:ext>
            </a:extLst>
          </p:cNvPr>
          <p:cNvSpPr>
            <a:spLocks noGrp="1"/>
          </p:cNvSpPr>
          <p:nvPr>
            <p:ph type="sldNum" sz="quarter" idx="4"/>
          </p:nvPr>
        </p:nvSpPr>
        <p:spPr/>
        <p:txBody>
          <a:bodyPr/>
          <a:lstStyle/>
          <a:p>
            <a:fld id="{9B944BBD-65BF-9F43-AA11-58E141315535}" type="slidenum">
              <a:rPr lang="ja-JP" altLang="en-US" smtClean="0"/>
              <a:pPr/>
              <a:t>30</a:t>
            </a:fld>
            <a:endParaRPr lang="ja-JP" altLang="en-US"/>
          </a:p>
        </p:txBody>
      </p:sp>
      <p:sp>
        <p:nvSpPr>
          <p:cNvPr id="7" name="テキスト プレースホルダー 6">
            <a:extLst>
              <a:ext uri="{FF2B5EF4-FFF2-40B4-BE49-F238E27FC236}">
                <a16:creationId xmlns:a16="http://schemas.microsoft.com/office/drawing/2014/main" id="{0DD16B31-5DFC-3949-8935-9263C69FD097}"/>
              </a:ext>
            </a:extLst>
          </p:cNvPr>
          <p:cNvSpPr>
            <a:spLocks noGrp="1"/>
          </p:cNvSpPr>
          <p:nvPr>
            <p:ph type="body" sz="quarter" idx="10"/>
          </p:nvPr>
        </p:nvSpPr>
        <p:spPr/>
        <p:txBody>
          <a:bodyPr/>
          <a:lstStyle/>
          <a:p>
            <a:r>
              <a:rPr kumimoji="1" lang="en-US" altLang="ja-JP" dirty="0"/>
              <a:t>【</a:t>
            </a:r>
            <a:r>
              <a:rPr kumimoji="1" lang="ja-JP" altLang="en-US" dirty="0"/>
              <a:t>予備スライド</a:t>
            </a:r>
            <a:r>
              <a:rPr kumimoji="1" lang="en-US" altLang="ja-JP" dirty="0"/>
              <a:t>】</a:t>
            </a:r>
            <a:endParaRPr kumimoji="1" lang="ja-JP" altLang="en-US" dirty="0"/>
          </a:p>
        </p:txBody>
      </p:sp>
    </p:spTree>
    <p:extLst>
      <p:ext uri="{BB962C8B-B14F-4D97-AF65-F5344CB8AC3E}">
        <p14:creationId xmlns:p14="http://schemas.microsoft.com/office/powerpoint/2010/main" val="2603602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A7C0C-D995-A145-8A3C-F165EDE42B62}"/>
              </a:ext>
            </a:extLst>
          </p:cNvPr>
          <p:cNvSpPr>
            <a:spLocks noGrp="1"/>
          </p:cNvSpPr>
          <p:nvPr>
            <p:ph type="title"/>
          </p:nvPr>
        </p:nvSpPr>
        <p:spPr/>
        <p:txBody>
          <a:bodyPr/>
          <a:lstStyle/>
          <a:p>
            <a:r>
              <a:rPr lang="ja-JP" altLang="en-US" dirty="0"/>
              <a:t>全性格特性の説明</a:t>
            </a:r>
            <a:endParaRPr lang="en-US" altLang="ja-JP" dirty="0"/>
          </a:p>
        </p:txBody>
      </p:sp>
      <p:pic>
        <p:nvPicPr>
          <p:cNvPr id="9" name="コンテンツ プレースホルダー 8">
            <a:extLst>
              <a:ext uri="{FF2B5EF4-FFF2-40B4-BE49-F238E27FC236}">
                <a16:creationId xmlns:a16="http://schemas.microsoft.com/office/drawing/2014/main" id="{FB1A7478-C660-D344-A53E-DB13B278B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3" y="1071788"/>
            <a:ext cx="8767460" cy="5271862"/>
          </a:xfrm>
        </p:spPr>
      </p:pic>
      <p:sp>
        <p:nvSpPr>
          <p:cNvPr id="4" name="日付プレースホルダー 3">
            <a:extLst>
              <a:ext uri="{FF2B5EF4-FFF2-40B4-BE49-F238E27FC236}">
                <a16:creationId xmlns:a16="http://schemas.microsoft.com/office/drawing/2014/main" id="{856C0D44-5735-7F4C-8020-6F360E7286DE}"/>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8F738664-D2DB-9244-8BF9-5F688C9AF8C3}"/>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064DCDC-9D62-9F4A-88A6-811A115AF6DB}"/>
              </a:ext>
            </a:extLst>
          </p:cNvPr>
          <p:cNvSpPr>
            <a:spLocks noGrp="1"/>
          </p:cNvSpPr>
          <p:nvPr>
            <p:ph type="sldNum" sz="quarter" idx="4"/>
          </p:nvPr>
        </p:nvSpPr>
        <p:spPr/>
        <p:txBody>
          <a:bodyPr/>
          <a:lstStyle/>
          <a:p>
            <a:fld id="{9B944BBD-65BF-9F43-AA11-58E141315535}" type="slidenum">
              <a:rPr lang="ja-JP" altLang="en-US" smtClean="0"/>
              <a:pPr/>
              <a:t>31</a:t>
            </a:fld>
            <a:endParaRPr lang="ja-JP" altLang="en-US"/>
          </a:p>
        </p:txBody>
      </p:sp>
      <p:sp>
        <p:nvSpPr>
          <p:cNvPr id="7" name="テキスト プレースホルダー 6">
            <a:extLst>
              <a:ext uri="{FF2B5EF4-FFF2-40B4-BE49-F238E27FC236}">
                <a16:creationId xmlns:a16="http://schemas.microsoft.com/office/drawing/2014/main" id="{0DD16B31-5DFC-3949-8935-9263C69FD097}"/>
              </a:ext>
            </a:extLst>
          </p:cNvPr>
          <p:cNvSpPr>
            <a:spLocks noGrp="1"/>
          </p:cNvSpPr>
          <p:nvPr>
            <p:ph type="body" sz="quarter" idx="10"/>
          </p:nvPr>
        </p:nvSpPr>
        <p:spPr/>
        <p:txBody>
          <a:bodyPr/>
          <a:lstStyle/>
          <a:p>
            <a:r>
              <a:rPr kumimoji="1" lang="en-US" altLang="ja-JP" dirty="0"/>
              <a:t>【</a:t>
            </a:r>
            <a:r>
              <a:rPr kumimoji="1" lang="ja-JP" altLang="en-US" dirty="0"/>
              <a:t>予備スライド</a:t>
            </a:r>
            <a:r>
              <a:rPr kumimoji="1" lang="en-US" altLang="ja-JP" dirty="0"/>
              <a:t>】</a:t>
            </a:r>
            <a:endParaRPr kumimoji="1" lang="ja-JP" altLang="en-US" dirty="0"/>
          </a:p>
        </p:txBody>
      </p:sp>
    </p:spTree>
    <p:extLst>
      <p:ext uri="{BB962C8B-B14F-4D97-AF65-F5344CB8AC3E}">
        <p14:creationId xmlns:p14="http://schemas.microsoft.com/office/powerpoint/2010/main" val="393806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A7C0C-D995-A145-8A3C-F165EDE42B62}"/>
              </a:ext>
            </a:extLst>
          </p:cNvPr>
          <p:cNvSpPr>
            <a:spLocks noGrp="1"/>
          </p:cNvSpPr>
          <p:nvPr>
            <p:ph type="title"/>
          </p:nvPr>
        </p:nvSpPr>
        <p:spPr>
          <a:xfrm>
            <a:off x="432018" y="564486"/>
            <a:ext cx="8283357" cy="588494"/>
          </a:xfrm>
        </p:spPr>
        <p:txBody>
          <a:bodyPr/>
          <a:lstStyle/>
          <a:p>
            <a:r>
              <a:rPr lang="ja-JP" altLang="en-US" dirty="0"/>
              <a:t>他の研究はどのくらいの相関係数を相関ありと判断しているか</a:t>
            </a:r>
            <a:endParaRPr lang="en-US" altLang="ja-JP" dirty="0"/>
          </a:p>
        </p:txBody>
      </p:sp>
      <p:pic>
        <p:nvPicPr>
          <p:cNvPr id="9" name="コンテンツ プレースホルダー 8">
            <a:extLst>
              <a:ext uri="{FF2B5EF4-FFF2-40B4-BE49-F238E27FC236}">
                <a16:creationId xmlns:a16="http://schemas.microsoft.com/office/drawing/2014/main" id="{E18B1147-D58B-D445-858A-46ADFC5532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05436"/>
            <a:ext cx="7886700" cy="3710703"/>
          </a:xfrm>
        </p:spPr>
      </p:pic>
      <p:sp>
        <p:nvSpPr>
          <p:cNvPr id="4" name="日付プレースホルダー 3">
            <a:extLst>
              <a:ext uri="{FF2B5EF4-FFF2-40B4-BE49-F238E27FC236}">
                <a16:creationId xmlns:a16="http://schemas.microsoft.com/office/drawing/2014/main" id="{856C0D44-5735-7F4C-8020-6F360E7286DE}"/>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8F738664-D2DB-9244-8BF9-5F688C9AF8C3}"/>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064DCDC-9D62-9F4A-88A6-811A115AF6DB}"/>
              </a:ext>
            </a:extLst>
          </p:cNvPr>
          <p:cNvSpPr>
            <a:spLocks noGrp="1"/>
          </p:cNvSpPr>
          <p:nvPr>
            <p:ph type="sldNum" sz="quarter" idx="4"/>
          </p:nvPr>
        </p:nvSpPr>
        <p:spPr/>
        <p:txBody>
          <a:bodyPr/>
          <a:lstStyle/>
          <a:p>
            <a:fld id="{9B944BBD-65BF-9F43-AA11-58E141315535}" type="slidenum">
              <a:rPr lang="ja-JP" altLang="en-US" smtClean="0"/>
              <a:pPr/>
              <a:t>32</a:t>
            </a:fld>
            <a:endParaRPr lang="ja-JP" altLang="en-US"/>
          </a:p>
        </p:txBody>
      </p:sp>
      <p:sp>
        <p:nvSpPr>
          <p:cNvPr id="7" name="テキスト プレースホルダー 6">
            <a:extLst>
              <a:ext uri="{FF2B5EF4-FFF2-40B4-BE49-F238E27FC236}">
                <a16:creationId xmlns:a16="http://schemas.microsoft.com/office/drawing/2014/main" id="{0DD16B31-5DFC-3949-8935-9263C69FD097}"/>
              </a:ext>
            </a:extLst>
          </p:cNvPr>
          <p:cNvSpPr>
            <a:spLocks noGrp="1"/>
          </p:cNvSpPr>
          <p:nvPr>
            <p:ph type="body" sz="quarter" idx="10"/>
          </p:nvPr>
        </p:nvSpPr>
        <p:spPr/>
        <p:txBody>
          <a:bodyPr/>
          <a:lstStyle/>
          <a:p>
            <a:r>
              <a:rPr kumimoji="1" lang="en-US" altLang="ja-JP" dirty="0"/>
              <a:t>【</a:t>
            </a:r>
            <a:r>
              <a:rPr kumimoji="1" lang="ja-JP" altLang="en-US" dirty="0"/>
              <a:t>予備スライド</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48CECA05-219C-5841-AEB6-DBCE213847D7}"/>
              </a:ext>
            </a:extLst>
          </p:cNvPr>
          <p:cNvSpPr txBox="1"/>
          <p:nvPr/>
        </p:nvSpPr>
        <p:spPr>
          <a:xfrm>
            <a:off x="901764" y="1343454"/>
            <a:ext cx="7340471" cy="369332"/>
          </a:xfrm>
          <a:prstGeom prst="rect">
            <a:avLst/>
          </a:prstGeom>
          <a:noFill/>
        </p:spPr>
        <p:txBody>
          <a:bodyPr wrap="none" rtlCol="0">
            <a:spAutoFit/>
          </a:bodyPr>
          <a:lstStyle/>
          <a:p>
            <a:r>
              <a:rPr kumimoji="1" lang="ja-JP" altLang="en-US" dirty="0"/>
              <a:t>仕事のパフォーマンスに関係する指標と，性格の相関を分析した研究</a:t>
            </a:r>
          </a:p>
        </p:txBody>
      </p:sp>
    </p:spTree>
    <p:extLst>
      <p:ext uri="{BB962C8B-B14F-4D97-AF65-F5344CB8AC3E}">
        <p14:creationId xmlns:p14="http://schemas.microsoft.com/office/powerpoint/2010/main" val="3141390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705D0-9DA9-6E47-AB78-ECE25A55174C}"/>
              </a:ext>
            </a:extLst>
          </p:cNvPr>
          <p:cNvSpPr>
            <a:spLocks noGrp="1"/>
          </p:cNvSpPr>
          <p:nvPr>
            <p:ph type="title"/>
          </p:nvPr>
        </p:nvSpPr>
        <p:spPr/>
        <p:txBody>
          <a:bodyPr/>
          <a:lstStyle/>
          <a:p>
            <a:r>
              <a:rPr kumimoji="1" lang="ja-JP" altLang="en-US" dirty="0"/>
              <a:t>卒論の「環境条件」を「個人の属性」と書いた理由</a:t>
            </a:r>
          </a:p>
        </p:txBody>
      </p:sp>
      <p:sp>
        <p:nvSpPr>
          <p:cNvPr id="3" name="コンテンツ プレースホルダー 2">
            <a:extLst>
              <a:ext uri="{FF2B5EF4-FFF2-40B4-BE49-F238E27FC236}">
                <a16:creationId xmlns:a16="http://schemas.microsoft.com/office/drawing/2014/main" id="{8EBA13E1-73C4-CC4F-A5E5-A37C9D47D35B}"/>
              </a:ext>
            </a:extLst>
          </p:cNvPr>
          <p:cNvSpPr>
            <a:spLocks noGrp="1"/>
          </p:cNvSpPr>
          <p:nvPr>
            <p:ph idx="1"/>
          </p:nvPr>
        </p:nvSpPr>
        <p:spPr/>
        <p:txBody>
          <a:bodyPr>
            <a:normAutofit/>
          </a:bodyPr>
          <a:lstStyle/>
          <a:p>
            <a:r>
              <a:rPr kumimoji="1" lang="ja-JP" altLang="en-US" sz="1800" dirty="0"/>
              <a:t>環境条件はネットワークのトピックみたいな話</a:t>
            </a:r>
            <a:br>
              <a:rPr lang="en-US" altLang="ja-JP" sz="1800" dirty="0"/>
            </a:br>
            <a:r>
              <a:rPr lang="ja-JP" altLang="en-US" sz="1800" dirty="0"/>
              <a:t>民族・人種ではなく，話題のネットワークの</a:t>
            </a:r>
            <a:r>
              <a:rPr lang="en-US" altLang="ja-JP" sz="1800" dirty="0"/>
              <a:t>TPO</a:t>
            </a:r>
            <a:r>
              <a:rPr lang="ja-JP" altLang="en-US" sz="1800" dirty="0"/>
              <a:t>も考慮すべきと考えた</a:t>
            </a:r>
            <a:br>
              <a:rPr lang="en-US" altLang="ja-JP" sz="1800" dirty="0"/>
            </a:br>
            <a:r>
              <a:rPr lang="ja-JP" altLang="en-US" sz="1800" dirty="0"/>
              <a:t>（出会いを求める場，スポーツについて語る場）</a:t>
            </a:r>
            <a:endParaRPr lang="en-US" altLang="ja-JP" sz="1800" dirty="0"/>
          </a:p>
          <a:p>
            <a:endParaRPr lang="en-US" altLang="ja-JP" sz="1800" dirty="0"/>
          </a:p>
          <a:p>
            <a:r>
              <a:rPr lang="ja-JP" altLang="en-US" sz="1800" dirty="0"/>
              <a:t>今回の発表では，分かりやすさのため，</a:t>
            </a:r>
            <a:r>
              <a:rPr lang="en-US" altLang="ja-JP" sz="1800" dirty="0"/>
              <a:t>TPO</a:t>
            </a:r>
            <a:r>
              <a:rPr lang="ja-JP" altLang="en-US" sz="1800" dirty="0"/>
              <a:t>の話はせず，民族や人種に環境条件を限定したので，「個人の属性とした」</a:t>
            </a:r>
            <a:endParaRPr lang="en-US" altLang="ja-JP" sz="1800" dirty="0"/>
          </a:p>
        </p:txBody>
      </p:sp>
      <p:sp>
        <p:nvSpPr>
          <p:cNvPr id="4" name="日付プレースホルダー 3">
            <a:extLst>
              <a:ext uri="{FF2B5EF4-FFF2-40B4-BE49-F238E27FC236}">
                <a16:creationId xmlns:a16="http://schemas.microsoft.com/office/drawing/2014/main" id="{FA049541-7835-FD43-A900-2EFDEA2DD58D}"/>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7E70BC0A-6B56-FD46-B060-8931EDBBA677}"/>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8C0CC314-9DD0-0843-A4F3-68662909BE94}"/>
              </a:ext>
            </a:extLst>
          </p:cNvPr>
          <p:cNvSpPr>
            <a:spLocks noGrp="1"/>
          </p:cNvSpPr>
          <p:nvPr>
            <p:ph type="sldNum" sz="quarter" idx="4"/>
          </p:nvPr>
        </p:nvSpPr>
        <p:spPr/>
        <p:txBody>
          <a:bodyPr/>
          <a:lstStyle/>
          <a:p>
            <a:fld id="{9B944BBD-65BF-9F43-AA11-58E141315535}" type="slidenum">
              <a:rPr lang="ja-JP" altLang="en-US" smtClean="0"/>
              <a:pPr/>
              <a:t>33</a:t>
            </a:fld>
            <a:endParaRPr lang="ja-JP" altLang="en-US"/>
          </a:p>
        </p:txBody>
      </p:sp>
      <p:sp>
        <p:nvSpPr>
          <p:cNvPr id="7" name="テキスト プレースホルダー 6">
            <a:extLst>
              <a:ext uri="{FF2B5EF4-FFF2-40B4-BE49-F238E27FC236}">
                <a16:creationId xmlns:a16="http://schemas.microsoft.com/office/drawing/2014/main" id="{0BD09A29-24EC-7643-97E5-26D16EC8BDAF}"/>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07729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F92BF-AE01-564F-A432-E07757C276A7}"/>
              </a:ext>
            </a:extLst>
          </p:cNvPr>
          <p:cNvSpPr>
            <a:spLocks noGrp="1"/>
          </p:cNvSpPr>
          <p:nvPr>
            <p:ph type="title"/>
          </p:nvPr>
        </p:nvSpPr>
        <p:spPr/>
        <p:txBody>
          <a:bodyPr/>
          <a:lstStyle/>
          <a:p>
            <a:r>
              <a:rPr lang="ja-JP" altLang="en-US" dirty="0"/>
              <a:t>ソーシャルメディアにおけるコミュニティの形成</a:t>
            </a:r>
            <a:endParaRPr kumimoji="1" lang="ja-JP" altLang="en-US" dirty="0"/>
          </a:p>
        </p:txBody>
      </p:sp>
      <p:sp>
        <p:nvSpPr>
          <p:cNvPr id="3" name="コンテンツ プレースホルダー 2">
            <a:extLst>
              <a:ext uri="{FF2B5EF4-FFF2-40B4-BE49-F238E27FC236}">
                <a16:creationId xmlns:a16="http://schemas.microsoft.com/office/drawing/2014/main" id="{AE714A1D-F7FC-1F4B-9462-9D99CC6E0C0E}"/>
              </a:ext>
            </a:extLst>
          </p:cNvPr>
          <p:cNvSpPr>
            <a:spLocks noGrp="1"/>
          </p:cNvSpPr>
          <p:nvPr>
            <p:ph idx="1"/>
          </p:nvPr>
        </p:nvSpPr>
        <p:spPr>
          <a:xfrm>
            <a:off x="628650" y="1344707"/>
            <a:ext cx="7886700" cy="4461905"/>
          </a:xfrm>
        </p:spPr>
        <p:txBody>
          <a:bodyPr/>
          <a:lstStyle/>
          <a:p>
            <a:r>
              <a:rPr lang="ja-JP" altLang="en-US" sz="1800" b="1" dirty="0"/>
              <a:t>ソーシャルメディアの普及と利用</a:t>
            </a:r>
            <a:br>
              <a:rPr lang="en-US" altLang="ja-JP" sz="1800" b="1" dirty="0"/>
            </a:br>
            <a:r>
              <a:rPr lang="ja-JP" altLang="en-US" sz="1800" dirty="0"/>
              <a:t>・人々の利用する情報の大きなソース</a:t>
            </a:r>
            <a:br>
              <a:rPr lang="en-US" altLang="ja-JP" sz="1800" dirty="0"/>
            </a:br>
            <a:r>
              <a:rPr lang="ja-JP" altLang="en-US" sz="1800" dirty="0"/>
              <a:t>・意見形成や意志決定に大きな影響力</a:t>
            </a:r>
            <a:endParaRPr lang="en-US" altLang="ja-JP" sz="1800" dirty="0"/>
          </a:p>
          <a:p>
            <a:endParaRPr lang="en-US" altLang="ja-JP" sz="1800" b="1" dirty="0"/>
          </a:p>
          <a:p>
            <a:r>
              <a:rPr lang="en-US" altLang="ja-JP" sz="1800" b="1" dirty="0"/>
              <a:t>SNS</a:t>
            </a:r>
            <a:r>
              <a:rPr lang="ja-JP" altLang="en-US" sz="1800" b="1" dirty="0"/>
              <a:t>上のつながりを把握する重要さ</a:t>
            </a:r>
            <a:br>
              <a:rPr lang="en-US" altLang="ja-JP" sz="1800" b="1" dirty="0"/>
            </a:br>
            <a:r>
              <a:rPr lang="ja-JP" altLang="en-US" sz="1800" dirty="0"/>
              <a:t>・</a:t>
            </a:r>
            <a:r>
              <a:rPr lang="en-US" altLang="ja-JP" sz="1800" dirty="0"/>
              <a:t>SNS</a:t>
            </a:r>
            <a:r>
              <a:rPr lang="ja-JP" altLang="en-US" sz="1800" dirty="0"/>
              <a:t>上の情報伝播は人々のつながりを介して行われる</a:t>
            </a:r>
            <a:br>
              <a:rPr lang="en-US" altLang="ja-JP" sz="1800" dirty="0"/>
            </a:br>
            <a:r>
              <a:rPr lang="ja-JP" altLang="en-US" sz="1800" dirty="0"/>
              <a:t>・ネットワーク上のつながり形成のメカニズムを把握することは重要</a:t>
            </a:r>
            <a:endParaRPr lang="en-US" altLang="ja-JP" sz="1800" dirty="0"/>
          </a:p>
          <a:p>
            <a:endParaRPr lang="en-US" altLang="ja-JP" sz="1800" dirty="0"/>
          </a:p>
          <a:p>
            <a:r>
              <a:rPr lang="ja-JP" altLang="en-US" sz="1800" b="1" dirty="0"/>
              <a:t>例：</a:t>
            </a:r>
            <a:r>
              <a:rPr lang="en-US" altLang="ja-JP" sz="1800" b="1" dirty="0"/>
              <a:t>Echo Chamber</a:t>
            </a:r>
            <a:r>
              <a:rPr lang="ja-JP" altLang="en-US" sz="1200" b="1" dirty="0"/>
              <a:t>（右図は英国の</a:t>
            </a:r>
            <a:r>
              <a:rPr lang="en-US" altLang="ja-JP" sz="1200" b="1" dirty="0"/>
              <a:t>EU</a:t>
            </a:r>
            <a:r>
              <a:rPr lang="ja-JP" altLang="en-US" sz="1200" b="1" dirty="0"/>
              <a:t>脱退について）</a:t>
            </a:r>
            <a:br>
              <a:rPr lang="en-US" altLang="ja-JP" sz="1800" b="1" dirty="0"/>
            </a:br>
            <a:r>
              <a:rPr lang="ja-JP" altLang="en-US" sz="1800" dirty="0"/>
              <a:t>・偏った意見の集団を形成する現象</a:t>
            </a:r>
            <a:br>
              <a:rPr lang="en-US" altLang="ja-JP" sz="1800" dirty="0"/>
            </a:br>
            <a:r>
              <a:rPr lang="ja-JP" altLang="en-US" sz="1800" dirty="0"/>
              <a:t>・大衆の意見形成に大きな影響</a:t>
            </a:r>
            <a:br>
              <a:rPr lang="en-US" altLang="ja-JP" sz="1800" dirty="0"/>
            </a:br>
            <a:br>
              <a:rPr lang="en-US" altLang="ja-JP" sz="1800" dirty="0"/>
            </a:br>
            <a:br>
              <a:rPr lang="en-US" altLang="ja-JP" sz="1800" dirty="0"/>
            </a:br>
            <a:r>
              <a:rPr lang="ja-JP" altLang="en-US" sz="1800" dirty="0"/>
              <a:t>　　</a:t>
            </a:r>
            <a:r>
              <a:rPr lang="ja-JP" altLang="en-US" sz="1800" dirty="0">
                <a:solidFill>
                  <a:srgbClr val="FF0000"/>
                </a:solidFill>
              </a:rPr>
              <a:t>似た価値観の人同士が集まりやすい</a:t>
            </a:r>
            <a:br>
              <a:rPr lang="en-US" altLang="ja-JP" sz="1800" dirty="0"/>
            </a:br>
            <a:r>
              <a:rPr lang="ja-JP" altLang="en-US" sz="1800" dirty="0"/>
              <a:t>　　ことに起因する</a:t>
            </a:r>
            <a:endParaRPr lang="en-US" altLang="ja-JP" sz="1800" dirty="0"/>
          </a:p>
        </p:txBody>
      </p:sp>
      <p:sp>
        <p:nvSpPr>
          <p:cNvPr id="4" name="日付プレースホルダー 3">
            <a:extLst>
              <a:ext uri="{FF2B5EF4-FFF2-40B4-BE49-F238E27FC236}">
                <a16:creationId xmlns:a16="http://schemas.microsoft.com/office/drawing/2014/main" id="{A39A3B2A-60D5-8042-90D9-9E3BAD3B084D}"/>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8B941D0E-6D47-C047-A240-4BD4B341149E}"/>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B4ACB74-575D-0F4B-B2A7-A64EA7397011}"/>
              </a:ext>
            </a:extLst>
          </p:cNvPr>
          <p:cNvSpPr>
            <a:spLocks noGrp="1"/>
          </p:cNvSpPr>
          <p:nvPr>
            <p:ph type="sldNum" sz="quarter" idx="4"/>
          </p:nvPr>
        </p:nvSpPr>
        <p:spPr/>
        <p:txBody>
          <a:bodyPr/>
          <a:lstStyle/>
          <a:p>
            <a:fld id="{9B944BBD-65BF-9F43-AA11-58E141315535}" type="slidenum">
              <a:rPr lang="ja-JP" altLang="en-US" smtClean="0"/>
              <a:pPr/>
              <a:t>4</a:t>
            </a:fld>
            <a:endParaRPr lang="ja-JP" altLang="en-US"/>
          </a:p>
        </p:txBody>
      </p:sp>
      <p:sp>
        <p:nvSpPr>
          <p:cNvPr id="7" name="テキスト プレースホルダー 6">
            <a:extLst>
              <a:ext uri="{FF2B5EF4-FFF2-40B4-BE49-F238E27FC236}">
                <a16:creationId xmlns:a16="http://schemas.microsoft.com/office/drawing/2014/main" id="{72CEB7F6-2A53-D746-B757-64D067D513EB}"/>
              </a:ext>
            </a:extLst>
          </p:cNvPr>
          <p:cNvSpPr>
            <a:spLocks noGrp="1"/>
          </p:cNvSpPr>
          <p:nvPr>
            <p:ph type="body" sz="quarter" idx="10"/>
          </p:nvPr>
        </p:nvSpPr>
        <p:spPr/>
        <p:txBody>
          <a:bodyPr/>
          <a:lstStyle/>
          <a:p>
            <a:r>
              <a:rPr lang="en-US" altLang="ja-JP" dirty="0"/>
              <a:t>【</a:t>
            </a:r>
            <a:r>
              <a:rPr lang="ja-JP" altLang="en-US" dirty="0"/>
              <a:t>序論</a:t>
            </a:r>
            <a:r>
              <a:rPr lang="en-US" altLang="ja-JP" dirty="0"/>
              <a:t>】</a:t>
            </a:r>
            <a:r>
              <a:rPr lang="ja-JP" altLang="en-US" dirty="0"/>
              <a:t>研究の背景と関連研究</a:t>
            </a:r>
          </a:p>
          <a:p>
            <a:endParaRPr kumimoji="1" lang="ja-JP" altLang="en-US" dirty="0"/>
          </a:p>
        </p:txBody>
      </p:sp>
      <p:sp>
        <p:nvSpPr>
          <p:cNvPr id="12" name="右矢印 11">
            <a:extLst>
              <a:ext uri="{FF2B5EF4-FFF2-40B4-BE49-F238E27FC236}">
                <a16:creationId xmlns:a16="http://schemas.microsoft.com/office/drawing/2014/main" id="{AB33AB4F-92E7-3341-8479-232B145583E1}"/>
              </a:ext>
            </a:extLst>
          </p:cNvPr>
          <p:cNvSpPr/>
          <p:nvPr/>
        </p:nvSpPr>
        <p:spPr>
          <a:xfrm>
            <a:off x="789966" y="5128592"/>
            <a:ext cx="511037" cy="344556"/>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lumMod val="75000"/>
                </a:schemeClr>
              </a:solidFill>
            </a:endParaRPr>
          </a:p>
        </p:txBody>
      </p:sp>
      <p:pic>
        <p:nvPicPr>
          <p:cNvPr id="19" name="図 18">
            <a:extLst>
              <a:ext uri="{FF2B5EF4-FFF2-40B4-BE49-F238E27FC236}">
                <a16:creationId xmlns:a16="http://schemas.microsoft.com/office/drawing/2014/main" id="{ACD339BF-C64B-FB49-AA67-D9706527459A}"/>
              </a:ext>
            </a:extLst>
          </p:cNvPr>
          <p:cNvPicPr>
            <a:picLocks noChangeAspect="1"/>
          </p:cNvPicPr>
          <p:nvPr/>
        </p:nvPicPr>
        <p:blipFill rotWithShape="1">
          <a:blip r:embed="rId3">
            <a:extLst>
              <a:ext uri="{28A0092B-C50C-407E-A947-70E740481C1C}">
                <a14:useLocalDpi xmlns:a14="http://schemas.microsoft.com/office/drawing/2010/main" val="0"/>
              </a:ext>
            </a:extLst>
          </a:blip>
          <a:srcRect l="3182" t="8529" r="-11" b="6397"/>
          <a:stretch/>
        </p:blipFill>
        <p:spPr>
          <a:xfrm>
            <a:off x="5194991" y="3432179"/>
            <a:ext cx="2958409" cy="2865061"/>
          </a:xfrm>
          <a:prstGeom prst="rect">
            <a:avLst/>
          </a:prstGeom>
        </p:spPr>
      </p:pic>
    </p:spTree>
    <p:extLst>
      <p:ext uri="{BB962C8B-B14F-4D97-AF65-F5344CB8AC3E}">
        <p14:creationId xmlns:p14="http://schemas.microsoft.com/office/powerpoint/2010/main" val="370357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67C92-E8F1-9545-B16A-0F66DC358347}"/>
              </a:ext>
            </a:extLst>
          </p:cNvPr>
          <p:cNvSpPr>
            <a:spLocks noGrp="1"/>
          </p:cNvSpPr>
          <p:nvPr>
            <p:ph type="title"/>
          </p:nvPr>
        </p:nvSpPr>
        <p:spPr/>
        <p:txBody>
          <a:bodyPr/>
          <a:lstStyle/>
          <a:p>
            <a:r>
              <a:rPr lang="ja-JP" altLang="en-US" dirty="0"/>
              <a:t>ソーシャルメディアにおけるコミュニティの形成</a:t>
            </a:r>
            <a:endParaRPr kumimoji="1" lang="ja-JP" altLang="en-US" dirty="0"/>
          </a:p>
        </p:txBody>
      </p:sp>
      <p:sp>
        <p:nvSpPr>
          <p:cNvPr id="3" name="コンテンツ プレースホルダー 2">
            <a:extLst>
              <a:ext uri="{FF2B5EF4-FFF2-40B4-BE49-F238E27FC236}">
                <a16:creationId xmlns:a16="http://schemas.microsoft.com/office/drawing/2014/main" id="{F115355E-7700-BC4A-B823-2F3B44688AEF}"/>
              </a:ext>
            </a:extLst>
          </p:cNvPr>
          <p:cNvSpPr>
            <a:spLocks noGrp="1"/>
          </p:cNvSpPr>
          <p:nvPr>
            <p:ph idx="1"/>
          </p:nvPr>
        </p:nvSpPr>
        <p:spPr>
          <a:xfrm>
            <a:off x="628650" y="1344707"/>
            <a:ext cx="7886700" cy="4479465"/>
          </a:xfrm>
        </p:spPr>
        <p:txBody>
          <a:bodyPr>
            <a:normAutofit/>
          </a:bodyPr>
          <a:lstStyle/>
          <a:p>
            <a:r>
              <a:rPr kumimoji="1" lang="en-US" altLang="ja-JP" sz="1800" b="1" dirty="0" err="1"/>
              <a:t>Homophily</a:t>
            </a:r>
            <a:br>
              <a:rPr lang="en-US" altLang="ja-JP" sz="1800" dirty="0"/>
            </a:br>
            <a:br>
              <a:rPr lang="en-US" altLang="ja-JP" sz="1800" dirty="0"/>
            </a:br>
            <a:r>
              <a:rPr lang="ja-JP" altLang="en-US" sz="1800" dirty="0"/>
              <a:t>「人は同じ特徴を持った人と繋がりやすい」という傾向や考え方のこと</a:t>
            </a:r>
            <a:br>
              <a:rPr lang="en-US" altLang="ja-JP" sz="1800" dirty="0"/>
            </a:br>
            <a:br>
              <a:rPr lang="en-US" altLang="ja-JP" sz="1800" dirty="0"/>
            </a:br>
            <a:r>
              <a:rPr lang="ja-JP" altLang="en-US" sz="1800" dirty="0">
                <a:solidFill>
                  <a:srgbClr val="FF0000"/>
                </a:solidFill>
              </a:rPr>
              <a:t>社会ネットワーク上のコミュニティ形成における代表的な原理</a:t>
            </a:r>
            <a:r>
              <a:rPr lang="ja-JP" altLang="en-US" sz="1800" dirty="0"/>
              <a:t>である</a:t>
            </a:r>
            <a:endParaRPr lang="en-US" altLang="ja-JP" sz="1800" dirty="0"/>
          </a:p>
          <a:p>
            <a:endParaRPr lang="en-US" altLang="ja-JP" sz="1800" dirty="0"/>
          </a:p>
          <a:p>
            <a:r>
              <a:rPr lang="en-US" altLang="ja-JP" sz="1800" b="1" dirty="0" err="1"/>
              <a:t>Homophily</a:t>
            </a:r>
            <a:r>
              <a:rPr lang="ja-JP" altLang="en-US" sz="1800" b="1" dirty="0"/>
              <a:t>なコミュニティ形成の研究</a:t>
            </a:r>
            <a:endParaRPr lang="en-US" altLang="ja-JP" sz="1800" b="1" dirty="0"/>
          </a:p>
          <a:p>
            <a:pPr marL="0" indent="0">
              <a:buNone/>
            </a:pPr>
            <a:br>
              <a:rPr lang="en-US" altLang="ja-JP" sz="1800" b="1" dirty="0"/>
            </a:br>
            <a:r>
              <a:rPr lang="en-US" altLang="ja-JP" sz="1800" dirty="0"/>
              <a:t>McPherson</a:t>
            </a:r>
            <a:r>
              <a:rPr lang="ja-JP" altLang="en-US" sz="1800" dirty="0"/>
              <a:t>ら</a:t>
            </a:r>
            <a:br>
              <a:rPr lang="en-US" altLang="ja-JP" sz="1800" dirty="0"/>
            </a:br>
            <a:br>
              <a:rPr lang="en-US" altLang="ja-JP" sz="1800" dirty="0"/>
            </a:br>
            <a:br>
              <a:rPr lang="en-US" altLang="ja-JP" sz="1800" dirty="0"/>
            </a:br>
            <a:r>
              <a:rPr lang="en-US" altLang="ja-JP" sz="1800" dirty="0"/>
              <a:t>Gilbert</a:t>
            </a:r>
            <a:r>
              <a:rPr lang="ja-JP" altLang="en-US" sz="1800" dirty="0"/>
              <a:t>ら</a:t>
            </a:r>
            <a:br>
              <a:rPr lang="en-US" altLang="ja-JP" sz="1800" dirty="0"/>
            </a:br>
            <a:endParaRPr lang="en-US" altLang="ja-JP" sz="1800" dirty="0"/>
          </a:p>
          <a:p>
            <a:pPr marL="0" indent="0">
              <a:buNone/>
            </a:pPr>
            <a:r>
              <a:rPr lang="ja-JP" altLang="en-US" sz="1800" dirty="0"/>
              <a:t>民族，人種といった「</a:t>
            </a:r>
            <a:r>
              <a:rPr lang="ja-JP" altLang="en-US" sz="1800" dirty="0">
                <a:solidFill>
                  <a:srgbClr val="FF0000"/>
                </a:solidFill>
              </a:rPr>
              <a:t>個人の属性</a:t>
            </a:r>
            <a:r>
              <a:rPr lang="ja-JP" altLang="en-US" sz="1800" dirty="0"/>
              <a:t>」、政治的主張といった「</a:t>
            </a:r>
            <a:r>
              <a:rPr lang="ja-JP" altLang="en-US" sz="1800" dirty="0">
                <a:solidFill>
                  <a:srgbClr val="FF0000"/>
                </a:solidFill>
              </a:rPr>
              <a:t>思想や感情</a:t>
            </a:r>
            <a:r>
              <a:rPr lang="ja-JP" altLang="en-US" sz="1800" dirty="0"/>
              <a:t>」</a:t>
            </a:r>
            <a:br>
              <a:rPr lang="en-US" altLang="ja-JP" sz="1800" dirty="0"/>
            </a:br>
            <a:r>
              <a:rPr lang="ja-JP" altLang="en-US" sz="1800" dirty="0"/>
              <a:t>によって，社会ネットワークはコミュニティに分割される</a:t>
            </a:r>
            <a:endParaRPr lang="en-US" altLang="ja-JP" sz="1800" dirty="0"/>
          </a:p>
        </p:txBody>
      </p:sp>
      <p:sp>
        <p:nvSpPr>
          <p:cNvPr id="4" name="日付プレースホルダー 3">
            <a:extLst>
              <a:ext uri="{FF2B5EF4-FFF2-40B4-BE49-F238E27FC236}">
                <a16:creationId xmlns:a16="http://schemas.microsoft.com/office/drawing/2014/main" id="{D80848F6-092C-BA49-B4D9-47DF60C212C1}"/>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ACB1B60F-8A94-074E-8A6E-A0CB8E538653}"/>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2FDB595A-17F7-B946-8B8B-1920378C14A2}"/>
              </a:ext>
            </a:extLst>
          </p:cNvPr>
          <p:cNvSpPr>
            <a:spLocks noGrp="1"/>
          </p:cNvSpPr>
          <p:nvPr>
            <p:ph type="sldNum" sz="quarter" idx="4"/>
          </p:nvPr>
        </p:nvSpPr>
        <p:spPr/>
        <p:txBody>
          <a:bodyPr/>
          <a:lstStyle/>
          <a:p>
            <a:fld id="{9B944BBD-65BF-9F43-AA11-58E141315535}" type="slidenum">
              <a:rPr lang="ja-JP" altLang="en-US" smtClean="0"/>
              <a:pPr/>
              <a:t>5</a:t>
            </a:fld>
            <a:endParaRPr lang="ja-JP" altLang="en-US"/>
          </a:p>
        </p:txBody>
      </p:sp>
      <p:sp>
        <p:nvSpPr>
          <p:cNvPr id="7" name="テキスト プレースホルダー 6">
            <a:extLst>
              <a:ext uri="{FF2B5EF4-FFF2-40B4-BE49-F238E27FC236}">
                <a16:creationId xmlns:a16="http://schemas.microsoft.com/office/drawing/2014/main" id="{395E0AFD-EB67-9D4F-B34D-76BABD1F96F6}"/>
              </a:ext>
            </a:extLst>
          </p:cNvPr>
          <p:cNvSpPr>
            <a:spLocks noGrp="1"/>
          </p:cNvSpPr>
          <p:nvPr>
            <p:ph type="body" sz="quarter" idx="10"/>
          </p:nvPr>
        </p:nvSpPr>
        <p:spPr/>
        <p:txBody>
          <a:bodyPr/>
          <a:lstStyle/>
          <a:p>
            <a:r>
              <a:rPr lang="en-US" altLang="ja-JP" dirty="0"/>
              <a:t>【</a:t>
            </a:r>
            <a:r>
              <a:rPr lang="ja-JP" altLang="en-US" dirty="0"/>
              <a:t>序論</a:t>
            </a:r>
            <a:r>
              <a:rPr lang="en-US" altLang="ja-JP" dirty="0"/>
              <a:t>】</a:t>
            </a:r>
            <a:r>
              <a:rPr lang="ja-JP" altLang="en-US" dirty="0"/>
              <a:t>研究の背景と関連研究</a:t>
            </a:r>
          </a:p>
        </p:txBody>
      </p:sp>
      <p:sp>
        <p:nvSpPr>
          <p:cNvPr id="8" name="テキスト ボックス 7">
            <a:extLst>
              <a:ext uri="{FF2B5EF4-FFF2-40B4-BE49-F238E27FC236}">
                <a16:creationId xmlns:a16="http://schemas.microsoft.com/office/drawing/2014/main" id="{FC3BCB5A-7CF7-B34E-BBA5-6EF731C93D2B}"/>
              </a:ext>
            </a:extLst>
          </p:cNvPr>
          <p:cNvSpPr txBox="1"/>
          <p:nvPr/>
        </p:nvSpPr>
        <p:spPr>
          <a:xfrm>
            <a:off x="2057400" y="3477301"/>
            <a:ext cx="6457950" cy="646331"/>
          </a:xfrm>
          <a:prstGeom prst="rect">
            <a:avLst/>
          </a:prstGeom>
          <a:solidFill>
            <a:schemeClr val="bg2"/>
          </a:solidFill>
          <a:ln>
            <a:solidFill>
              <a:schemeClr val="bg2"/>
            </a:solidFill>
          </a:ln>
        </p:spPr>
        <p:txBody>
          <a:bodyPr wrap="square" rtlCol="0">
            <a:spAutoFit/>
          </a:bodyPr>
          <a:lstStyle/>
          <a:p>
            <a:r>
              <a:rPr lang="ja-JP" altLang="en-US" dirty="0"/>
              <a:t>似た者同士のつながりによるネットワークの分断が一番強いのが</a:t>
            </a:r>
            <a:r>
              <a:rPr lang="ja-JP" altLang="en-US" dirty="0">
                <a:solidFill>
                  <a:srgbClr val="FF0000"/>
                </a:solidFill>
              </a:rPr>
              <a:t>民族や人種</a:t>
            </a:r>
            <a:r>
              <a:rPr lang="ja-JP" altLang="en-US" dirty="0"/>
              <a:t>である．ついで</a:t>
            </a:r>
            <a:r>
              <a:rPr lang="ja-JP" altLang="en-US" dirty="0">
                <a:solidFill>
                  <a:srgbClr val="FF0000"/>
                </a:solidFill>
              </a:rPr>
              <a:t>年齢，宗教，性別</a:t>
            </a:r>
            <a:r>
              <a:rPr lang="ja-JP" altLang="en-US" dirty="0"/>
              <a:t>など</a:t>
            </a:r>
            <a:r>
              <a:rPr lang="en-US" altLang="ja-JP" dirty="0"/>
              <a:t>[1]</a:t>
            </a:r>
            <a:endParaRPr lang="ja-JP" altLang="en-US" dirty="0"/>
          </a:p>
        </p:txBody>
      </p:sp>
      <p:sp>
        <p:nvSpPr>
          <p:cNvPr id="10" name="テキスト ボックス 9">
            <a:extLst>
              <a:ext uri="{FF2B5EF4-FFF2-40B4-BE49-F238E27FC236}">
                <a16:creationId xmlns:a16="http://schemas.microsoft.com/office/drawing/2014/main" id="{0E7A7567-939F-724C-B8AA-F446E5225069}"/>
              </a:ext>
            </a:extLst>
          </p:cNvPr>
          <p:cNvSpPr txBox="1"/>
          <p:nvPr/>
        </p:nvSpPr>
        <p:spPr>
          <a:xfrm>
            <a:off x="2057400" y="4225709"/>
            <a:ext cx="6457950" cy="646331"/>
          </a:xfrm>
          <a:prstGeom prst="rect">
            <a:avLst/>
          </a:prstGeom>
          <a:solidFill>
            <a:schemeClr val="bg2"/>
          </a:solidFill>
          <a:ln>
            <a:solidFill>
              <a:schemeClr val="bg2"/>
            </a:solidFill>
          </a:ln>
        </p:spPr>
        <p:txBody>
          <a:bodyPr wrap="square" rtlCol="0">
            <a:spAutoFit/>
          </a:bodyPr>
          <a:lstStyle/>
          <a:p>
            <a:r>
              <a:rPr lang="ja-JP" altLang="en-US" dirty="0"/>
              <a:t>ブログのネットワークで</a:t>
            </a:r>
            <a:r>
              <a:rPr lang="ja-JP" altLang="en-US" dirty="0">
                <a:solidFill>
                  <a:srgbClr val="FF0000"/>
                </a:solidFill>
              </a:rPr>
              <a:t>政治的・社会的な思想</a:t>
            </a:r>
            <a:r>
              <a:rPr lang="ja-JP" altLang="en-US" dirty="0"/>
              <a:t>の違いによる</a:t>
            </a:r>
            <a:r>
              <a:rPr lang="en-US" altLang="ja-JP" dirty="0">
                <a:solidFill>
                  <a:srgbClr val="FF0000"/>
                </a:solidFill>
              </a:rPr>
              <a:t>Echo Chamber</a:t>
            </a:r>
            <a:r>
              <a:rPr lang="ja-JP" altLang="en-US" dirty="0"/>
              <a:t>が形成されることを確認した</a:t>
            </a:r>
            <a:r>
              <a:rPr lang="en-US" altLang="ja-JP" dirty="0"/>
              <a:t>[2]</a:t>
            </a:r>
            <a:endParaRPr lang="ja-JP" altLang="en-US" dirty="0"/>
          </a:p>
        </p:txBody>
      </p:sp>
      <p:cxnSp>
        <p:nvCxnSpPr>
          <p:cNvPr id="11" name="直線コネクタ 10">
            <a:extLst>
              <a:ext uri="{FF2B5EF4-FFF2-40B4-BE49-F238E27FC236}">
                <a16:creationId xmlns:a16="http://schemas.microsoft.com/office/drawing/2014/main" id="{0EDD1113-5F8B-4D44-879F-9DFD942A92C9}"/>
              </a:ext>
            </a:extLst>
          </p:cNvPr>
          <p:cNvCxnSpPr>
            <a:cxnSpLocks/>
          </p:cNvCxnSpPr>
          <p:nvPr/>
        </p:nvCxnSpPr>
        <p:spPr>
          <a:xfrm>
            <a:off x="474172" y="5850393"/>
            <a:ext cx="8195655"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8DE0A88E-3C80-0944-8089-567386DDA112}"/>
              </a:ext>
            </a:extLst>
          </p:cNvPr>
          <p:cNvSpPr txBox="1"/>
          <p:nvPr/>
        </p:nvSpPr>
        <p:spPr>
          <a:xfrm>
            <a:off x="628650" y="6024562"/>
            <a:ext cx="6880410" cy="369332"/>
          </a:xfrm>
          <a:prstGeom prst="rect">
            <a:avLst/>
          </a:prstGeom>
          <a:noFill/>
        </p:spPr>
        <p:txBody>
          <a:bodyPr wrap="none" rtlCol="0">
            <a:spAutoFit/>
          </a:bodyPr>
          <a:lstStyle/>
          <a:p>
            <a:r>
              <a:rPr lang="en-US" altLang="ja-JP" sz="900" dirty="0"/>
              <a:t>[2] Gilbert, Eric, Tony Bergstrom, and Karrie </a:t>
            </a:r>
            <a:r>
              <a:rPr lang="en-US" altLang="ja-JP" sz="900" dirty="0" err="1"/>
              <a:t>Karahalios</a:t>
            </a:r>
            <a:r>
              <a:rPr lang="en-US" altLang="ja-JP" sz="900" dirty="0"/>
              <a:t>. "Blogs are echo chambers: Blogs are echo chambers." </a:t>
            </a:r>
            <a:r>
              <a:rPr lang="en-US" altLang="ja-JP" sz="900" i="1" dirty="0"/>
              <a:t>System Sciences, 2009. HICSS'09. </a:t>
            </a:r>
            <a:br>
              <a:rPr lang="en-US" altLang="ja-JP" sz="900" i="1" dirty="0"/>
            </a:br>
            <a:r>
              <a:rPr lang="en-US" altLang="ja-JP" sz="900" i="1" dirty="0"/>
              <a:t>42nd Hawaii International Conference on</a:t>
            </a:r>
            <a:r>
              <a:rPr lang="en-US" altLang="ja-JP" sz="900" dirty="0"/>
              <a:t>. IEEE, 2009.</a:t>
            </a:r>
            <a:endParaRPr kumimoji="1" lang="ja-JP" altLang="en-US" sz="900" dirty="0"/>
          </a:p>
        </p:txBody>
      </p:sp>
      <p:sp>
        <p:nvSpPr>
          <p:cNvPr id="13" name="テキスト ボックス 12">
            <a:extLst>
              <a:ext uri="{FF2B5EF4-FFF2-40B4-BE49-F238E27FC236}">
                <a16:creationId xmlns:a16="http://schemas.microsoft.com/office/drawing/2014/main" id="{EBF7C476-69D8-BC41-A512-ED119DC2C5BF}"/>
              </a:ext>
            </a:extLst>
          </p:cNvPr>
          <p:cNvSpPr txBox="1"/>
          <p:nvPr/>
        </p:nvSpPr>
        <p:spPr>
          <a:xfrm>
            <a:off x="628646" y="5850384"/>
            <a:ext cx="7741222" cy="230832"/>
          </a:xfrm>
          <a:prstGeom prst="rect">
            <a:avLst/>
          </a:prstGeom>
          <a:noFill/>
        </p:spPr>
        <p:txBody>
          <a:bodyPr wrap="none" rtlCol="0">
            <a:spAutoFit/>
          </a:bodyPr>
          <a:lstStyle/>
          <a:p>
            <a:r>
              <a:rPr lang="en-US" altLang="ja-JP" sz="900" dirty="0"/>
              <a:t>[1] McPherson, Miller, Lynn Smith-</a:t>
            </a:r>
            <a:r>
              <a:rPr lang="en-US" altLang="ja-JP" sz="900" dirty="0" err="1"/>
              <a:t>Lovin</a:t>
            </a:r>
            <a:r>
              <a:rPr lang="en-US" altLang="ja-JP" sz="900" dirty="0"/>
              <a:t>, and James M. Cook. "Birds of a feather: </a:t>
            </a:r>
            <a:r>
              <a:rPr lang="en-US" altLang="ja-JP" sz="900" dirty="0" err="1"/>
              <a:t>Homophily</a:t>
            </a:r>
            <a:r>
              <a:rPr lang="en-US" altLang="ja-JP" sz="900" dirty="0"/>
              <a:t> in social networks." </a:t>
            </a:r>
            <a:r>
              <a:rPr lang="en-US" altLang="ja-JP" sz="900" i="1" dirty="0"/>
              <a:t>Annual review of sociology</a:t>
            </a:r>
            <a:r>
              <a:rPr lang="en-US" altLang="ja-JP" sz="900" dirty="0"/>
              <a:t> 27.1 (2001): 415-444.</a:t>
            </a:r>
            <a:endParaRPr kumimoji="1" lang="ja-JP" altLang="en-US" sz="900" dirty="0"/>
          </a:p>
        </p:txBody>
      </p:sp>
    </p:spTree>
    <p:extLst>
      <p:ext uri="{BB962C8B-B14F-4D97-AF65-F5344CB8AC3E}">
        <p14:creationId xmlns:p14="http://schemas.microsoft.com/office/powerpoint/2010/main" val="158634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A6AC8-0C0A-6340-898C-B58FAF065878}"/>
              </a:ext>
            </a:extLst>
          </p:cNvPr>
          <p:cNvSpPr>
            <a:spLocks noGrp="1"/>
          </p:cNvSpPr>
          <p:nvPr>
            <p:ph type="title"/>
          </p:nvPr>
        </p:nvSpPr>
        <p:spPr/>
        <p:txBody>
          <a:bodyPr/>
          <a:lstStyle/>
          <a:p>
            <a:r>
              <a:rPr lang="ja-JP" altLang="en-US" dirty="0"/>
              <a:t>性格によるコミュニティの形成について</a:t>
            </a:r>
            <a:endParaRPr kumimoji="1" lang="ja-JP" altLang="en-US" dirty="0"/>
          </a:p>
        </p:txBody>
      </p:sp>
      <p:sp>
        <p:nvSpPr>
          <p:cNvPr id="3" name="コンテンツ プレースホルダー 2">
            <a:extLst>
              <a:ext uri="{FF2B5EF4-FFF2-40B4-BE49-F238E27FC236}">
                <a16:creationId xmlns:a16="http://schemas.microsoft.com/office/drawing/2014/main" id="{E8C8F064-7C87-B54B-8E6C-368CC2396E12}"/>
              </a:ext>
            </a:extLst>
          </p:cNvPr>
          <p:cNvSpPr>
            <a:spLocks noGrp="1"/>
          </p:cNvSpPr>
          <p:nvPr>
            <p:ph idx="1"/>
          </p:nvPr>
        </p:nvSpPr>
        <p:spPr/>
        <p:txBody>
          <a:bodyPr>
            <a:normAutofit/>
          </a:bodyPr>
          <a:lstStyle/>
          <a:p>
            <a:r>
              <a:rPr kumimoji="1" lang="en-US" altLang="ja-JP" sz="1800" b="1" dirty="0"/>
              <a:t>SNS</a:t>
            </a:r>
            <a:r>
              <a:rPr kumimoji="1" lang="ja-JP" altLang="en-US" sz="1800" b="1" dirty="0"/>
              <a:t>上の人のつながりに影響を与える要素</a:t>
            </a:r>
            <a:br>
              <a:rPr lang="en-US" altLang="ja-JP" sz="1800" dirty="0"/>
            </a:br>
            <a:r>
              <a:rPr lang="ja-JP" altLang="en-US" sz="1800" dirty="0"/>
              <a:t>・「個人の属性」，「思想・感情」は人のつながりに影響を与える</a:t>
            </a:r>
            <a:br>
              <a:rPr lang="en-US" altLang="ja-JP" sz="1800" dirty="0"/>
            </a:br>
            <a:br>
              <a:rPr lang="en-US" altLang="ja-JP" sz="1800" dirty="0"/>
            </a:br>
            <a:r>
              <a:rPr lang="ja-JP" altLang="en-US" sz="1800" dirty="0"/>
              <a:t>・「個人の性格」も人による相性が存在する</a:t>
            </a:r>
            <a:br>
              <a:rPr lang="en-US" altLang="ja-JP" sz="1800" dirty="0"/>
            </a:br>
            <a:br>
              <a:rPr lang="en-US" altLang="ja-JP" sz="1800" dirty="0"/>
            </a:br>
            <a:r>
              <a:rPr lang="ja-JP" altLang="en-US" sz="1800" dirty="0"/>
              <a:t>　</a:t>
            </a:r>
            <a:r>
              <a:rPr lang="ja-JP" altLang="en-US" sz="1800" u="sng" dirty="0"/>
              <a:t>性格も人のつながり・コミュニティ形成に影響を与えるのではないか</a:t>
            </a:r>
            <a:endParaRPr lang="en-US" altLang="ja-JP" sz="1800" u="sng" dirty="0"/>
          </a:p>
          <a:p>
            <a:endParaRPr lang="en-US" altLang="ja-JP" sz="1800" u="sng" dirty="0"/>
          </a:p>
          <a:p>
            <a:r>
              <a:rPr lang="ja-JP" altLang="en-US" sz="1800" b="1" dirty="0"/>
              <a:t>個人の性格によるコミュニティ形成の仮説</a:t>
            </a:r>
            <a:br>
              <a:rPr lang="en-US" altLang="ja-JP" sz="1800" b="1" dirty="0"/>
            </a:br>
            <a:r>
              <a:rPr lang="ja-JP" altLang="en-US" sz="1800" b="1" dirty="0"/>
              <a:t>・</a:t>
            </a:r>
            <a:r>
              <a:rPr lang="ja-JP" altLang="en-US" sz="1800" dirty="0"/>
              <a:t>「個人の属性」や「思想・感情」の違い</a:t>
            </a:r>
            <a:br>
              <a:rPr lang="en-US" altLang="ja-JP" sz="1800" dirty="0"/>
            </a:br>
            <a:r>
              <a:rPr lang="en-US" altLang="ja-JP" sz="1800" dirty="0"/>
              <a:t>	SNS</a:t>
            </a:r>
            <a:r>
              <a:rPr lang="ja-JP" altLang="en-US" sz="1800" dirty="0"/>
              <a:t>の</a:t>
            </a:r>
            <a:r>
              <a:rPr lang="ja-JP" altLang="en-US" sz="1800" dirty="0">
                <a:solidFill>
                  <a:srgbClr val="FF0000"/>
                </a:solidFill>
              </a:rPr>
              <a:t>大局的な</a:t>
            </a:r>
            <a:r>
              <a:rPr lang="ja-JP" altLang="en-US" sz="1800" dirty="0"/>
              <a:t>ネットワークダイナミクスに影響を与える</a:t>
            </a:r>
            <a:br>
              <a:rPr lang="en-US" altLang="ja-JP" sz="1800" dirty="0"/>
            </a:br>
            <a:r>
              <a:rPr lang="en-US" altLang="ja-JP" sz="1800" dirty="0"/>
              <a:t>	</a:t>
            </a:r>
            <a:r>
              <a:rPr lang="ja-JP" altLang="en-US" sz="1800" dirty="0"/>
              <a:t>（例</a:t>
            </a:r>
            <a:r>
              <a:rPr lang="en-US" altLang="ja-JP" sz="1800" dirty="0"/>
              <a:t>: </a:t>
            </a:r>
            <a:r>
              <a:rPr lang="ja-JP" altLang="en-US" sz="1800" dirty="0"/>
              <a:t>どの掲示板やニュースサイトを閲覧するか）</a:t>
            </a:r>
            <a:br>
              <a:rPr lang="en-US" altLang="ja-JP" sz="1800" dirty="0"/>
            </a:br>
            <a:br>
              <a:rPr lang="en-US" altLang="ja-JP" sz="1800" dirty="0"/>
            </a:br>
            <a:r>
              <a:rPr lang="ja-JP" altLang="en-US" sz="1800" dirty="0"/>
              <a:t>・「個人の性格」の違い</a:t>
            </a:r>
            <a:br>
              <a:rPr lang="en-US" altLang="ja-JP" sz="1800" dirty="0"/>
            </a:br>
            <a:r>
              <a:rPr lang="en-US" altLang="ja-JP" sz="1800" dirty="0"/>
              <a:t>	SNS</a:t>
            </a:r>
            <a:r>
              <a:rPr lang="ja-JP" altLang="en-US" sz="1800" dirty="0"/>
              <a:t>のより</a:t>
            </a:r>
            <a:r>
              <a:rPr lang="ja-JP" altLang="en-US" sz="1800" dirty="0">
                <a:solidFill>
                  <a:srgbClr val="FF0000"/>
                </a:solidFill>
              </a:rPr>
              <a:t>局所的な</a:t>
            </a:r>
            <a:r>
              <a:rPr lang="ja-JP" altLang="en-US" sz="1800" dirty="0"/>
              <a:t>コミュニティ形成に影響を与える</a:t>
            </a:r>
            <a:br>
              <a:rPr lang="en-US" altLang="ja-JP" sz="1800" dirty="0"/>
            </a:br>
            <a:r>
              <a:rPr lang="en-US" altLang="ja-JP" sz="1800" dirty="0"/>
              <a:t>	</a:t>
            </a:r>
            <a:r>
              <a:rPr lang="ja-JP" altLang="en-US" sz="1800" dirty="0"/>
              <a:t>（例：掲示板やニュースサイトで，誰と話すか）</a:t>
            </a:r>
            <a:br>
              <a:rPr lang="en-US" altLang="ja-JP" sz="1800" dirty="0"/>
            </a:br>
            <a:br>
              <a:rPr lang="en-US" altLang="ja-JP" sz="1800" dirty="0"/>
            </a:br>
            <a:br>
              <a:rPr lang="en-US" altLang="ja-JP" sz="1800" dirty="0"/>
            </a:br>
            <a:r>
              <a:rPr lang="ja-JP" altLang="en-US" sz="1800" u="sng" dirty="0"/>
              <a:t>実際に性格がコミュニティ形成に影響を与えるかは研究されていない</a:t>
            </a:r>
            <a:endParaRPr lang="en-US" altLang="ja-JP" sz="1800" u="sng" dirty="0"/>
          </a:p>
        </p:txBody>
      </p:sp>
      <p:sp>
        <p:nvSpPr>
          <p:cNvPr id="4" name="日付プレースホルダー 3">
            <a:extLst>
              <a:ext uri="{FF2B5EF4-FFF2-40B4-BE49-F238E27FC236}">
                <a16:creationId xmlns:a16="http://schemas.microsoft.com/office/drawing/2014/main" id="{02A7A647-EBD9-CD47-9673-391FF5424694}"/>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CAF3A8D6-B8F7-9D41-A95E-51136D2A59A3}"/>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041F33D7-2F26-4D47-8A1E-56C4F4C3EC6D}"/>
              </a:ext>
            </a:extLst>
          </p:cNvPr>
          <p:cNvSpPr>
            <a:spLocks noGrp="1"/>
          </p:cNvSpPr>
          <p:nvPr>
            <p:ph type="sldNum" sz="quarter" idx="4"/>
          </p:nvPr>
        </p:nvSpPr>
        <p:spPr/>
        <p:txBody>
          <a:bodyPr/>
          <a:lstStyle/>
          <a:p>
            <a:fld id="{9B944BBD-65BF-9F43-AA11-58E141315535}" type="slidenum">
              <a:rPr lang="ja-JP" altLang="en-US" smtClean="0"/>
              <a:pPr/>
              <a:t>6</a:t>
            </a:fld>
            <a:endParaRPr lang="ja-JP" altLang="en-US"/>
          </a:p>
        </p:txBody>
      </p:sp>
      <p:sp>
        <p:nvSpPr>
          <p:cNvPr id="7" name="テキスト プレースホルダー 6">
            <a:extLst>
              <a:ext uri="{FF2B5EF4-FFF2-40B4-BE49-F238E27FC236}">
                <a16:creationId xmlns:a16="http://schemas.microsoft.com/office/drawing/2014/main" id="{0BC58D21-7061-CE4A-AB90-42F937E0B582}"/>
              </a:ext>
            </a:extLst>
          </p:cNvPr>
          <p:cNvSpPr>
            <a:spLocks noGrp="1"/>
          </p:cNvSpPr>
          <p:nvPr>
            <p:ph type="body" sz="quarter" idx="10"/>
          </p:nvPr>
        </p:nvSpPr>
        <p:spPr/>
        <p:txBody>
          <a:bodyPr/>
          <a:lstStyle/>
          <a:p>
            <a:r>
              <a:rPr kumimoji="1" lang="en-US" altLang="ja-JP" dirty="0"/>
              <a:t>【</a:t>
            </a:r>
            <a:r>
              <a:rPr kumimoji="1" lang="ja-JP" altLang="en-US" dirty="0"/>
              <a:t>序論</a:t>
            </a:r>
            <a:r>
              <a:rPr kumimoji="1" lang="en-US" altLang="ja-JP" dirty="0"/>
              <a:t>】</a:t>
            </a:r>
            <a:r>
              <a:rPr kumimoji="1" lang="ja-JP" altLang="en-US" dirty="0"/>
              <a:t>本研究の仮説</a:t>
            </a:r>
          </a:p>
        </p:txBody>
      </p:sp>
    </p:spTree>
    <p:extLst>
      <p:ext uri="{BB962C8B-B14F-4D97-AF65-F5344CB8AC3E}">
        <p14:creationId xmlns:p14="http://schemas.microsoft.com/office/powerpoint/2010/main" val="284253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5F2724-62AA-304B-8889-8C9BCDB0D754}"/>
              </a:ext>
            </a:extLst>
          </p:cNvPr>
          <p:cNvSpPr>
            <a:spLocks noGrp="1"/>
          </p:cNvSpPr>
          <p:nvPr>
            <p:ph type="title"/>
          </p:nvPr>
        </p:nvSpPr>
        <p:spPr/>
        <p:txBody>
          <a:bodyPr/>
          <a:lstStyle/>
          <a:p>
            <a:r>
              <a:rPr kumimoji="1" lang="en-US" altLang="ja-JP" dirty="0"/>
              <a:t>SNS</a:t>
            </a:r>
            <a:r>
              <a:rPr kumimoji="1" lang="ja-JP" altLang="en-US" dirty="0"/>
              <a:t>上の人々のつながりに性格が与える影響の分析</a:t>
            </a:r>
          </a:p>
        </p:txBody>
      </p:sp>
      <p:sp>
        <p:nvSpPr>
          <p:cNvPr id="3" name="コンテンツ プレースホルダー 2">
            <a:extLst>
              <a:ext uri="{FF2B5EF4-FFF2-40B4-BE49-F238E27FC236}">
                <a16:creationId xmlns:a16="http://schemas.microsoft.com/office/drawing/2014/main" id="{BF5909D0-F816-104B-9839-B18671954A05}"/>
              </a:ext>
            </a:extLst>
          </p:cNvPr>
          <p:cNvSpPr>
            <a:spLocks noGrp="1"/>
          </p:cNvSpPr>
          <p:nvPr>
            <p:ph idx="1"/>
          </p:nvPr>
        </p:nvSpPr>
        <p:spPr>
          <a:xfrm>
            <a:off x="628650" y="1344707"/>
            <a:ext cx="7886700" cy="4827493"/>
          </a:xfrm>
        </p:spPr>
        <p:txBody>
          <a:bodyPr>
            <a:normAutofit/>
          </a:bodyPr>
          <a:lstStyle/>
          <a:p>
            <a:r>
              <a:rPr kumimoji="1" lang="ja-JP" altLang="en-US" sz="1800" b="1" dirty="0"/>
              <a:t>本研究の目的</a:t>
            </a: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br>
              <a:rPr kumimoji="1" lang="en-US" altLang="ja-JP" sz="1800" dirty="0"/>
            </a:br>
            <a:r>
              <a:rPr kumimoji="1" lang="ja-JP" altLang="en-US" sz="1800" dirty="0"/>
              <a:t>ことを，本研究の目的とした．</a:t>
            </a:r>
            <a:br>
              <a:rPr kumimoji="1" lang="en-US" altLang="ja-JP" sz="1800" dirty="0"/>
            </a:br>
            <a:endParaRPr lang="en-US" altLang="ja-JP" sz="1800" dirty="0"/>
          </a:p>
          <a:p>
            <a:r>
              <a:rPr kumimoji="1" lang="ja-JP" altLang="en-US" sz="1800" b="1" dirty="0"/>
              <a:t>本研究の意義</a:t>
            </a:r>
            <a:br>
              <a:rPr kumimoji="1" lang="en-US" altLang="ja-JP" sz="1800" dirty="0"/>
            </a:br>
            <a:r>
              <a:rPr kumimoji="1" lang="ja-JP" altLang="en-US" sz="1800" dirty="0"/>
              <a:t>「性格」に根差す分析による，</a:t>
            </a:r>
            <a:br>
              <a:rPr kumimoji="1" lang="en-US" altLang="ja-JP" sz="1800" dirty="0"/>
            </a:br>
            <a:r>
              <a:rPr kumimoji="1" lang="ja-JP" altLang="en-US" sz="1800" u="sng" dirty="0">
                <a:solidFill>
                  <a:srgbClr val="FF0000"/>
                </a:solidFill>
              </a:rPr>
              <a:t>局所的なコミュニティ形成のメカニズム</a:t>
            </a:r>
            <a:r>
              <a:rPr kumimoji="1" lang="ja-JP" altLang="en-US" sz="1800" dirty="0"/>
              <a:t>の</a:t>
            </a:r>
            <a:r>
              <a:rPr lang="ja-JP" altLang="en-US" sz="1800" dirty="0"/>
              <a:t>新たな知見の獲得は，</a:t>
            </a:r>
            <a:br>
              <a:rPr kumimoji="1" lang="en-US" altLang="ja-JP" sz="1800" dirty="0">
                <a:solidFill>
                  <a:srgbClr val="FF0000"/>
                </a:solidFill>
              </a:rPr>
            </a:br>
            <a:br>
              <a:rPr kumimoji="1" lang="en-US" altLang="ja-JP" sz="1800" dirty="0"/>
            </a:br>
            <a:br>
              <a:rPr lang="en-US" altLang="ja-JP" sz="1800" dirty="0"/>
            </a:br>
            <a:r>
              <a:rPr lang="ja-JP" altLang="en-US" sz="1800" dirty="0"/>
              <a:t>・</a:t>
            </a:r>
            <a:r>
              <a:rPr lang="en-US" altLang="ja-JP" sz="1800" dirty="0"/>
              <a:t>SNS</a:t>
            </a:r>
            <a:r>
              <a:rPr lang="ja-JP" altLang="en-US" sz="1800" dirty="0"/>
              <a:t>上のチームビルディングの最適化</a:t>
            </a:r>
            <a:br>
              <a:rPr lang="en-US" altLang="ja-JP" sz="1800" dirty="0"/>
            </a:br>
            <a:r>
              <a:rPr lang="ja-JP" altLang="en-US" sz="1800" dirty="0"/>
              <a:t>・</a:t>
            </a:r>
            <a:r>
              <a:rPr lang="en-US" altLang="ja-JP" sz="1800" dirty="0"/>
              <a:t>SNS</a:t>
            </a:r>
            <a:r>
              <a:rPr lang="ja-JP" altLang="en-US" sz="1800" dirty="0"/>
              <a:t>上の人との関わりを通して得られる効用の最大化</a:t>
            </a:r>
            <a:br>
              <a:rPr lang="en-US" altLang="ja-JP" sz="1800" dirty="0"/>
            </a:br>
            <a:br>
              <a:rPr lang="en-US" altLang="ja-JP" sz="1800" dirty="0"/>
            </a:br>
            <a:r>
              <a:rPr lang="ja-JP" altLang="en-US" sz="1800" dirty="0"/>
              <a:t>といった貢献があると考える．</a:t>
            </a:r>
            <a:endParaRPr kumimoji="1" lang="en-US" altLang="ja-JP" sz="1800" dirty="0"/>
          </a:p>
        </p:txBody>
      </p:sp>
      <p:sp>
        <p:nvSpPr>
          <p:cNvPr id="4" name="日付プレースホルダー 3">
            <a:extLst>
              <a:ext uri="{FF2B5EF4-FFF2-40B4-BE49-F238E27FC236}">
                <a16:creationId xmlns:a16="http://schemas.microsoft.com/office/drawing/2014/main" id="{325467FB-2A2C-D541-8A5C-E492FAFCF15F}"/>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93F0558C-9BC8-5B4A-A2C2-5215ADB41CB1}"/>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63CE8F49-8116-C245-9DAF-9B3BFB19E9CC}"/>
              </a:ext>
            </a:extLst>
          </p:cNvPr>
          <p:cNvSpPr>
            <a:spLocks noGrp="1"/>
          </p:cNvSpPr>
          <p:nvPr>
            <p:ph type="sldNum" sz="quarter" idx="4"/>
          </p:nvPr>
        </p:nvSpPr>
        <p:spPr/>
        <p:txBody>
          <a:bodyPr/>
          <a:lstStyle/>
          <a:p>
            <a:fld id="{9B944BBD-65BF-9F43-AA11-58E141315535}" type="slidenum">
              <a:rPr lang="ja-JP" altLang="en-US" smtClean="0"/>
              <a:pPr/>
              <a:t>7</a:t>
            </a:fld>
            <a:endParaRPr lang="ja-JP" altLang="en-US"/>
          </a:p>
        </p:txBody>
      </p:sp>
      <p:sp>
        <p:nvSpPr>
          <p:cNvPr id="7" name="テキスト プレースホルダー 6">
            <a:extLst>
              <a:ext uri="{FF2B5EF4-FFF2-40B4-BE49-F238E27FC236}">
                <a16:creationId xmlns:a16="http://schemas.microsoft.com/office/drawing/2014/main" id="{EEA3137C-806E-8841-B408-8AC9477F4AE8}"/>
              </a:ext>
            </a:extLst>
          </p:cNvPr>
          <p:cNvSpPr>
            <a:spLocks noGrp="1"/>
          </p:cNvSpPr>
          <p:nvPr>
            <p:ph type="body" sz="quarter" idx="10"/>
          </p:nvPr>
        </p:nvSpPr>
        <p:spPr/>
        <p:txBody>
          <a:bodyPr/>
          <a:lstStyle/>
          <a:p>
            <a:r>
              <a:rPr kumimoji="1" lang="en-US" altLang="ja-JP" dirty="0"/>
              <a:t>【</a:t>
            </a:r>
            <a:r>
              <a:rPr kumimoji="1" lang="ja-JP" altLang="en-US" dirty="0"/>
              <a:t>序論</a:t>
            </a:r>
            <a:r>
              <a:rPr kumimoji="1" lang="en-US" altLang="ja-JP" dirty="0"/>
              <a:t>】</a:t>
            </a:r>
            <a:r>
              <a:rPr kumimoji="1" lang="ja-JP" altLang="en-US" dirty="0"/>
              <a:t>本研究の目的・意義</a:t>
            </a:r>
          </a:p>
        </p:txBody>
      </p:sp>
      <p:sp>
        <p:nvSpPr>
          <p:cNvPr id="8" name="正方形/長方形 7">
            <a:extLst>
              <a:ext uri="{FF2B5EF4-FFF2-40B4-BE49-F238E27FC236}">
                <a16:creationId xmlns:a16="http://schemas.microsoft.com/office/drawing/2014/main" id="{F189EFAF-9476-2147-A783-C4B4880AC1D4}"/>
              </a:ext>
            </a:extLst>
          </p:cNvPr>
          <p:cNvSpPr/>
          <p:nvPr/>
        </p:nvSpPr>
        <p:spPr>
          <a:xfrm>
            <a:off x="1445558" y="1841217"/>
            <a:ext cx="6252883" cy="94753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ja-JP" dirty="0">
                <a:solidFill>
                  <a:schemeClr val="tx1"/>
                </a:solidFill>
              </a:rPr>
              <a:t>SNS</a:t>
            </a:r>
            <a:r>
              <a:rPr lang="ja-JP" altLang="en-US" dirty="0">
                <a:solidFill>
                  <a:schemeClr val="tx1"/>
                </a:solidFill>
              </a:rPr>
              <a:t>のネットワーク上のコミュニティの形成や活性化の様子と，各ユーザの性格との関係を分析する</a:t>
            </a:r>
            <a:endParaRPr lang="en-US" altLang="ja-JP" dirty="0">
              <a:solidFill>
                <a:schemeClr val="tx1"/>
              </a:solidFill>
            </a:endParaRPr>
          </a:p>
        </p:txBody>
      </p:sp>
    </p:spTree>
    <p:extLst>
      <p:ext uri="{BB962C8B-B14F-4D97-AF65-F5344CB8AC3E}">
        <p14:creationId xmlns:p14="http://schemas.microsoft.com/office/powerpoint/2010/main" val="182850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D69E-5DEF-1344-B0A3-B1E36978EDE5}"/>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B8A2B1B6-A146-3444-A08E-C6ED5B04E6D0}"/>
              </a:ext>
            </a:extLst>
          </p:cNvPr>
          <p:cNvSpPr>
            <a:spLocks noGrp="1"/>
          </p:cNvSpPr>
          <p:nvPr>
            <p:ph idx="1"/>
          </p:nvPr>
        </p:nvSpPr>
        <p:spPr/>
        <p:txBody>
          <a:bodyPr/>
          <a:lstStyle/>
          <a:p>
            <a:r>
              <a:rPr kumimoji="1" lang="ja-JP" altLang="en-US" dirty="0">
                <a:solidFill>
                  <a:schemeClr val="tx1">
                    <a:alpha val="40000"/>
                  </a:schemeClr>
                </a:solidFill>
              </a:rPr>
              <a:t>序論</a:t>
            </a:r>
            <a:endParaRPr kumimoji="1" lang="en-US" altLang="ja-JP" dirty="0">
              <a:solidFill>
                <a:schemeClr val="tx1">
                  <a:alpha val="40000"/>
                </a:schemeClr>
              </a:solidFill>
            </a:endParaRPr>
          </a:p>
          <a:p>
            <a:r>
              <a:rPr lang="ja-JP" altLang="en-US" b="1" dirty="0"/>
              <a:t>手法</a:t>
            </a:r>
            <a:endParaRPr lang="en-US" altLang="ja-JP" b="1" dirty="0"/>
          </a:p>
          <a:p>
            <a:r>
              <a:rPr kumimoji="1" lang="ja-JP" altLang="en-US" dirty="0">
                <a:solidFill>
                  <a:schemeClr val="tx1">
                    <a:alpha val="40000"/>
                  </a:schemeClr>
                </a:solidFill>
              </a:rPr>
              <a:t>実験・結果</a:t>
            </a:r>
            <a:endParaRPr kumimoji="1" lang="en-US" altLang="ja-JP" dirty="0">
              <a:solidFill>
                <a:schemeClr val="tx1">
                  <a:alpha val="40000"/>
                </a:schemeClr>
              </a:solidFill>
            </a:endParaRPr>
          </a:p>
          <a:p>
            <a:r>
              <a:rPr lang="ja-JP" altLang="en-US" dirty="0">
                <a:solidFill>
                  <a:schemeClr val="tx1">
                    <a:alpha val="40000"/>
                  </a:schemeClr>
                </a:solidFill>
              </a:rPr>
              <a:t>結論</a:t>
            </a:r>
            <a:endParaRPr kumimoji="1" lang="en-US" altLang="ja-JP" dirty="0">
              <a:solidFill>
                <a:schemeClr val="tx1">
                  <a:alpha val="40000"/>
                </a:schemeClr>
              </a:solidFill>
            </a:endParaRPr>
          </a:p>
        </p:txBody>
      </p:sp>
      <p:sp>
        <p:nvSpPr>
          <p:cNvPr id="4" name="日付プレースホルダー 3">
            <a:extLst>
              <a:ext uri="{FF2B5EF4-FFF2-40B4-BE49-F238E27FC236}">
                <a16:creationId xmlns:a16="http://schemas.microsoft.com/office/drawing/2014/main" id="{119F9DC6-E516-7F41-9656-5A8716337284}"/>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E93EA9B1-6D6E-1340-9AB9-45D5183372F4}"/>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7B53732B-48A2-AF4A-B319-E9C46996D5E0}"/>
              </a:ext>
            </a:extLst>
          </p:cNvPr>
          <p:cNvSpPr>
            <a:spLocks noGrp="1"/>
          </p:cNvSpPr>
          <p:nvPr>
            <p:ph type="sldNum" sz="quarter" idx="4"/>
          </p:nvPr>
        </p:nvSpPr>
        <p:spPr/>
        <p:txBody>
          <a:bodyPr/>
          <a:lstStyle/>
          <a:p>
            <a:fld id="{9B944BBD-65BF-9F43-AA11-58E141315535}" type="slidenum">
              <a:rPr lang="ja-JP" altLang="en-US" smtClean="0"/>
              <a:pPr/>
              <a:t>8</a:t>
            </a:fld>
            <a:endParaRPr lang="ja-JP" altLang="en-US"/>
          </a:p>
        </p:txBody>
      </p:sp>
      <p:sp>
        <p:nvSpPr>
          <p:cNvPr id="7" name="テキスト プレースホルダー 6">
            <a:extLst>
              <a:ext uri="{FF2B5EF4-FFF2-40B4-BE49-F238E27FC236}">
                <a16:creationId xmlns:a16="http://schemas.microsoft.com/office/drawing/2014/main" id="{E5F4A2F7-26D4-E744-8216-6105012816CF}"/>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579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D3AD5-0ACD-3840-A5B3-994AE31CDF8D}"/>
              </a:ext>
            </a:extLst>
          </p:cNvPr>
          <p:cNvSpPr>
            <a:spLocks noGrp="1"/>
          </p:cNvSpPr>
          <p:nvPr>
            <p:ph type="title"/>
          </p:nvPr>
        </p:nvSpPr>
        <p:spPr/>
        <p:txBody>
          <a:bodyPr/>
          <a:lstStyle/>
          <a:p>
            <a:r>
              <a:rPr kumimoji="1" lang="ja-JP" altLang="en-US" dirty="0"/>
              <a:t>手法</a:t>
            </a:r>
          </a:p>
        </p:txBody>
      </p:sp>
      <p:sp>
        <p:nvSpPr>
          <p:cNvPr id="3" name="コンテンツ プレースホルダー 2">
            <a:extLst>
              <a:ext uri="{FF2B5EF4-FFF2-40B4-BE49-F238E27FC236}">
                <a16:creationId xmlns:a16="http://schemas.microsoft.com/office/drawing/2014/main" id="{3FED974E-7512-ED4E-A574-05520C75BE29}"/>
              </a:ext>
            </a:extLst>
          </p:cNvPr>
          <p:cNvSpPr>
            <a:spLocks noGrp="1"/>
          </p:cNvSpPr>
          <p:nvPr>
            <p:ph idx="1"/>
          </p:nvPr>
        </p:nvSpPr>
        <p:spPr/>
        <p:txBody>
          <a:bodyPr>
            <a:normAutofit/>
          </a:bodyPr>
          <a:lstStyle/>
          <a:p>
            <a:r>
              <a:rPr kumimoji="1" lang="ja-JP" altLang="en-US" sz="1800" b="1" dirty="0"/>
              <a:t>ネットワークのコミュニティの定義と抽出</a:t>
            </a:r>
            <a:endParaRPr kumimoji="1" lang="en-US" altLang="ja-JP" sz="1800" b="1" dirty="0"/>
          </a:p>
          <a:p>
            <a:endParaRPr lang="en-US" altLang="ja-JP" sz="1800" dirty="0">
              <a:solidFill>
                <a:schemeClr val="tx1">
                  <a:alpha val="40000"/>
                </a:schemeClr>
              </a:solidFill>
            </a:endParaRPr>
          </a:p>
          <a:p>
            <a:endParaRPr kumimoji="1" lang="en-US" altLang="ja-JP" sz="1800" dirty="0">
              <a:solidFill>
                <a:schemeClr val="tx1">
                  <a:alpha val="40000"/>
                </a:schemeClr>
              </a:solidFill>
            </a:endParaRPr>
          </a:p>
          <a:p>
            <a:r>
              <a:rPr kumimoji="1" lang="ja-JP" altLang="en-US" sz="1800" dirty="0">
                <a:solidFill>
                  <a:schemeClr val="tx1">
                    <a:alpha val="40000"/>
                  </a:schemeClr>
                </a:solidFill>
              </a:rPr>
              <a:t>ユーザの性格の評価方法と計算</a:t>
            </a:r>
            <a:endParaRPr kumimoji="1" lang="en-US" altLang="ja-JP" sz="1800" dirty="0">
              <a:solidFill>
                <a:schemeClr val="tx1">
                  <a:alpha val="40000"/>
                </a:schemeClr>
              </a:solidFill>
            </a:endParaRPr>
          </a:p>
          <a:p>
            <a:endParaRPr lang="en-US" altLang="ja-JP" sz="1800" dirty="0">
              <a:solidFill>
                <a:schemeClr val="tx1">
                  <a:alpha val="40000"/>
                </a:schemeClr>
              </a:solidFill>
            </a:endParaRPr>
          </a:p>
          <a:p>
            <a:endParaRPr kumimoji="1" lang="en-US" altLang="ja-JP" sz="1800" dirty="0">
              <a:solidFill>
                <a:schemeClr val="tx1">
                  <a:alpha val="40000"/>
                </a:schemeClr>
              </a:solidFill>
            </a:endParaRPr>
          </a:p>
          <a:p>
            <a:r>
              <a:rPr kumimoji="1" lang="ja-JP" altLang="en-US" sz="1800" dirty="0">
                <a:solidFill>
                  <a:schemeClr val="tx1">
                    <a:alpha val="40000"/>
                  </a:schemeClr>
                </a:solidFill>
              </a:rPr>
              <a:t>性格とコミュニティの関係の評価方法</a:t>
            </a:r>
            <a:endParaRPr kumimoji="1" lang="en-US" altLang="ja-JP" sz="1800" dirty="0">
              <a:solidFill>
                <a:schemeClr val="tx1">
                  <a:alpha val="40000"/>
                </a:schemeClr>
              </a:solidFill>
            </a:endParaRPr>
          </a:p>
        </p:txBody>
      </p:sp>
      <p:sp>
        <p:nvSpPr>
          <p:cNvPr id="4" name="日付プレースホルダー 3">
            <a:extLst>
              <a:ext uri="{FF2B5EF4-FFF2-40B4-BE49-F238E27FC236}">
                <a16:creationId xmlns:a16="http://schemas.microsoft.com/office/drawing/2014/main" id="{599245AE-F27D-1746-A422-27313ADD85FA}"/>
              </a:ext>
            </a:extLst>
          </p:cNvPr>
          <p:cNvSpPr>
            <a:spLocks noGrp="1"/>
          </p:cNvSpPr>
          <p:nvPr>
            <p:ph type="dt" sz="half" idx="2"/>
          </p:nvPr>
        </p:nvSpPr>
        <p:spPr/>
        <p:txBody>
          <a:bodyPr/>
          <a:lstStyle/>
          <a:p>
            <a:r>
              <a:rPr lang="en-US" altLang="ja-JP"/>
              <a:t>2018/2/6</a:t>
            </a:r>
            <a:endParaRPr lang="ja-JP" altLang="en-US" dirty="0"/>
          </a:p>
        </p:txBody>
      </p:sp>
      <p:sp>
        <p:nvSpPr>
          <p:cNvPr id="5" name="フッター プレースホルダー 4">
            <a:extLst>
              <a:ext uri="{FF2B5EF4-FFF2-40B4-BE49-F238E27FC236}">
                <a16:creationId xmlns:a16="http://schemas.microsoft.com/office/drawing/2014/main" id="{996693F5-F070-E14B-92A1-FB337EFAAB59}"/>
              </a:ext>
            </a:extLst>
          </p:cNvPr>
          <p:cNvSpPr>
            <a:spLocks noGrp="1"/>
          </p:cNvSpPr>
          <p:nvPr>
            <p:ph type="ftr" sz="quarter" idx="3"/>
          </p:nvPr>
        </p:nvSpPr>
        <p:spPr/>
        <p:txBody>
          <a:bodyPr/>
          <a:lstStyle/>
          <a:p>
            <a:r>
              <a:rPr lang="en-US" altLang="ja-JP"/>
              <a:t>H29</a:t>
            </a:r>
            <a:r>
              <a:rPr lang="ja-JP" altLang="en-US"/>
              <a:t>年度卒業論文発表会</a:t>
            </a:r>
            <a:endParaRPr lang="ja-JP" altLang="en-US" dirty="0"/>
          </a:p>
        </p:txBody>
      </p:sp>
      <p:sp>
        <p:nvSpPr>
          <p:cNvPr id="6" name="スライド番号プレースホルダー 5">
            <a:extLst>
              <a:ext uri="{FF2B5EF4-FFF2-40B4-BE49-F238E27FC236}">
                <a16:creationId xmlns:a16="http://schemas.microsoft.com/office/drawing/2014/main" id="{579DF1CA-11C8-314E-89CA-39880DCBCCF6}"/>
              </a:ext>
            </a:extLst>
          </p:cNvPr>
          <p:cNvSpPr>
            <a:spLocks noGrp="1"/>
          </p:cNvSpPr>
          <p:nvPr>
            <p:ph type="sldNum" sz="quarter" idx="4"/>
          </p:nvPr>
        </p:nvSpPr>
        <p:spPr/>
        <p:txBody>
          <a:bodyPr/>
          <a:lstStyle/>
          <a:p>
            <a:fld id="{9B944BBD-65BF-9F43-AA11-58E141315535}" type="slidenum">
              <a:rPr lang="ja-JP" altLang="en-US" smtClean="0"/>
              <a:pPr/>
              <a:t>9</a:t>
            </a:fld>
            <a:endParaRPr lang="ja-JP" altLang="en-US"/>
          </a:p>
        </p:txBody>
      </p:sp>
      <p:sp>
        <p:nvSpPr>
          <p:cNvPr id="7" name="テキスト プレースホルダー 6">
            <a:extLst>
              <a:ext uri="{FF2B5EF4-FFF2-40B4-BE49-F238E27FC236}">
                <a16:creationId xmlns:a16="http://schemas.microsoft.com/office/drawing/2014/main" id="{F9E88228-3B4F-0D4C-87FE-6A61909D8818}"/>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4200966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7015</TotalTime>
  <Words>2013</Words>
  <Application>Microsoft Macintosh PowerPoint</Application>
  <PresentationFormat>画面に合わせる (4:3)</PresentationFormat>
  <Paragraphs>566</Paragraphs>
  <Slides>33</Slides>
  <Notes>11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33</vt:i4>
      </vt:variant>
    </vt:vector>
  </HeadingPairs>
  <TitlesOfParts>
    <vt:vector size="42" baseType="lpstr">
      <vt:lpstr>Meiryo</vt:lpstr>
      <vt:lpstr>游ゴシック</vt:lpstr>
      <vt:lpstr>游ゴシック</vt:lpstr>
      <vt:lpstr>游ゴシック Light</vt:lpstr>
      <vt:lpstr>Arial</vt:lpstr>
      <vt:lpstr>Calibri</vt:lpstr>
      <vt:lpstr>Calibri Light</vt:lpstr>
      <vt:lpstr>Wingdings</vt:lpstr>
      <vt:lpstr>Office テーマ</vt:lpstr>
      <vt:lpstr>ソーシャルメディア上のコミュニティ形成に対して個人の性格が与える影響の研究</vt:lpstr>
      <vt:lpstr>目次</vt:lpstr>
      <vt:lpstr>目次</vt:lpstr>
      <vt:lpstr>ソーシャルメディアにおけるコミュニティの形成</vt:lpstr>
      <vt:lpstr>ソーシャルメディアにおけるコミュニティの形成</vt:lpstr>
      <vt:lpstr>性格によるコミュニティの形成について</vt:lpstr>
      <vt:lpstr>SNS上の人々のつながりに性格が与える影響の分析</vt:lpstr>
      <vt:lpstr>目次</vt:lpstr>
      <vt:lpstr>手法</vt:lpstr>
      <vt:lpstr>提案手法の着想と分析するネットワーク</vt:lpstr>
      <vt:lpstr>データの取得と会話ネットワークの作成</vt:lpstr>
      <vt:lpstr>分析に使用するコミュニティの抽出</vt:lpstr>
      <vt:lpstr>手法</vt:lpstr>
      <vt:lpstr>分析のための性格の表現方法とその測定</vt:lpstr>
      <vt:lpstr>Watson Personality Insights API による性格特性の計算</vt:lpstr>
      <vt:lpstr>手法</vt:lpstr>
      <vt:lpstr>性格のネットワークダイナミクスに与える影響の評価方法</vt:lpstr>
      <vt:lpstr>目次</vt:lpstr>
      <vt:lpstr>分析（１）ユーザの性格特性とSNS行動の相関分析</vt:lpstr>
      <vt:lpstr>分析（１）ユーザの性格特性とSNS行動の相関分析・結果</vt:lpstr>
      <vt:lpstr>分析（２） Homophilyな傾向のある性格特性の確認</vt:lpstr>
      <vt:lpstr>分析（２） Homophilyな傾向のある性格特性の確認・結果</vt:lpstr>
      <vt:lpstr>分析（３）コミュニティの性格特性と特徴の相関分析</vt:lpstr>
      <vt:lpstr>分析（３）コミュニティの性格特性と特徴の相関分析・結果</vt:lpstr>
      <vt:lpstr>分析（３）コミュニティの性格特性と特徴の相関分析・結果</vt:lpstr>
      <vt:lpstr>目次</vt:lpstr>
      <vt:lpstr>本研究のまとめ</vt:lpstr>
      <vt:lpstr>ご静聴ありがとうございました</vt:lpstr>
      <vt:lpstr>参考文献</vt:lpstr>
      <vt:lpstr>発表に登場する性格特性の詳細な説明</vt:lpstr>
      <vt:lpstr>全性格特性の説明</vt:lpstr>
      <vt:lpstr>他の研究はどのくらいの相関係数を相関ありと判断しているか</vt:lpstr>
      <vt:lpstr>卒論の「環境条件」を「個人の属性」と書いた理由</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背景</dc:title>
  <dc:creator>鈴　木　　凱　亜</dc:creator>
  <cp:lastModifiedBy>鈴　木　　凱　亜</cp:lastModifiedBy>
  <cp:revision>171</cp:revision>
  <cp:lastPrinted>2018-02-06T06:23:07Z</cp:lastPrinted>
  <dcterms:created xsi:type="dcterms:W3CDTF">2018-02-01T10:28:28Z</dcterms:created>
  <dcterms:modified xsi:type="dcterms:W3CDTF">2018-02-20T06:44:23Z</dcterms:modified>
</cp:coreProperties>
</file>