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40"/>
  </p:notesMasterIdLst>
  <p:sldIdLst>
    <p:sldId id="258" r:id="rId2"/>
    <p:sldId id="265" r:id="rId3"/>
    <p:sldId id="269" r:id="rId4"/>
    <p:sldId id="267" r:id="rId5"/>
    <p:sldId id="270" r:id="rId6"/>
    <p:sldId id="277" r:id="rId7"/>
    <p:sldId id="278" r:id="rId8"/>
    <p:sldId id="279" r:id="rId9"/>
    <p:sldId id="271" r:id="rId10"/>
    <p:sldId id="281" r:id="rId11"/>
    <p:sldId id="282" r:id="rId12"/>
    <p:sldId id="283" r:id="rId13"/>
    <p:sldId id="284" r:id="rId14"/>
    <p:sldId id="303" r:id="rId15"/>
    <p:sldId id="285" r:id="rId16"/>
    <p:sldId id="286" r:id="rId17"/>
    <p:sldId id="287" r:id="rId18"/>
    <p:sldId id="304" r:id="rId19"/>
    <p:sldId id="288" r:id="rId20"/>
    <p:sldId id="305" r:id="rId21"/>
    <p:sldId id="261" r:id="rId22"/>
    <p:sldId id="289" r:id="rId23"/>
    <p:sldId id="290" r:id="rId24"/>
    <p:sldId id="291" r:id="rId25"/>
    <p:sldId id="308" r:id="rId26"/>
    <p:sldId id="309" r:id="rId27"/>
    <p:sldId id="292" r:id="rId28"/>
    <p:sldId id="293" r:id="rId29"/>
    <p:sldId id="294" r:id="rId30"/>
    <p:sldId id="295" r:id="rId31"/>
    <p:sldId id="296" r:id="rId32"/>
    <p:sldId id="297" r:id="rId33"/>
    <p:sldId id="298" r:id="rId34"/>
    <p:sldId id="299" r:id="rId35"/>
    <p:sldId id="300" r:id="rId36"/>
    <p:sldId id="301" r:id="rId37"/>
    <p:sldId id="302" r:id="rId38"/>
    <p:sldId id="264" r:id="rId3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95" autoAdjust="0"/>
  </p:normalViewPr>
  <p:slideViewPr>
    <p:cSldViewPr snapToGrid="0" snapToObjects="1">
      <p:cViewPr varScale="1">
        <p:scale>
          <a:sx n="107" d="100"/>
          <a:sy n="107" d="100"/>
        </p:scale>
        <p:origin x="-3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39502-7811-9141-9AE7-469F4F77BDB8}" type="datetimeFigureOut">
              <a:rPr kumimoji="1" lang="ja-JP" altLang="en-US" smtClean="0"/>
              <a:t>17/05/24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70881-AFE3-0C45-B95D-2A6A8BCF2B98}" type="slidenum">
              <a:rPr kumimoji="1" lang="ja-JP" altLang="en-US" smtClean="0"/>
              <a:t>‹#›</a:t>
            </a:fld>
            <a:endParaRPr kumimoji="1" lang="ja-JP" altLang="en-US"/>
          </a:p>
        </p:txBody>
      </p:sp>
    </p:spTree>
    <p:extLst>
      <p:ext uri="{BB962C8B-B14F-4D97-AF65-F5344CB8AC3E}">
        <p14:creationId xmlns:p14="http://schemas.microsoft.com/office/powerpoint/2010/main" val="30670203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ja-JP" altLang="en-US" dirty="0">
              <a:latin typeface="Calibri" charset="0"/>
              <a:ea typeface="ＭＳ Ｐゴシック" charset="0"/>
            </a:endParaRPr>
          </a:p>
        </p:txBody>
      </p:sp>
      <p:sp>
        <p:nvSpPr>
          <p:cNvPr id="16387"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A2E20B66-AED1-BF4F-A4AC-8389F13A5855}" type="slidenum">
              <a:rPr lang="ja-JP" altLang="en-US" sz="1200"/>
              <a:pPr/>
              <a:t>1</a:t>
            </a:fld>
            <a:endParaRPr lang="ja-JP"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a:latin typeface="ヒラギノ角ゴ ProN W6" charset="0"/>
                <a:ea typeface="ヒラギノ角ゴ ProN W6" charset="0"/>
                <a:cs typeface="ヒラギノ角ゴ ProN W6" charset="0"/>
              </a:rPr>
              <a:t>（見た目きになる）</a:t>
            </a:r>
            <a:endParaRPr lang="en-US" altLang="ja-JP">
              <a:latin typeface="ヒラギノ角ゴ ProN W6" charset="0"/>
              <a:ea typeface="ヒラギノ角ゴ ProN W6" charset="0"/>
              <a:cs typeface="ヒラギノ角ゴ ProN W6" charset="0"/>
            </a:endParaRPr>
          </a:p>
          <a:p>
            <a:r>
              <a:rPr lang="en-US" altLang="ja-JP">
                <a:latin typeface="Calibri" charset="0"/>
                <a:ea typeface="ＭＳ Ｐゴシック" charset="0"/>
              </a:rPr>
              <a:t>Sad</a:t>
            </a:r>
            <a:r>
              <a:rPr lang="ja-JP" altLang="en-US">
                <a:latin typeface="Calibri" charset="0"/>
                <a:ea typeface="ＭＳ Ｐゴシック" charset="0"/>
              </a:rPr>
              <a:t>的な方のものも付与してあげた方が嬉しいかもね．</a:t>
            </a:r>
          </a:p>
        </p:txBody>
      </p:sp>
      <p:sp>
        <p:nvSpPr>
          <p:cNvPr id="33795"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1EF4888C-CDB4-6B44-9198-FB9F76D73807}" type="slidenum">
              <a:rPr lang="ja-JP" altLang="en-US" sz="1200"/>
              <a:pPr/>
              <a:t>12</a:t>
            </a:fld>
            <a:endParaRPr lang="ja-JP"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a:latin typeface="ヒラギノ角ゴ ProN W6" charset="0"/>
                <a:ea typeface="ヒラギノ角ゴ ProN W6" charset="0"/>
                <a:cs typeface="ヒラギノ角ゴ ProN W6" charset="0"/>
              </a:rPr>
              <a:t>（見た目きになる）</a:t>
            </a:r>
            <a:endParaRPr lang="ja-JP" altLang="en-US">
              <a:latin typeface="Calibri" charset="0"/>
              <a:ea typeface="ＭＳ Ｐゴシック" charset="0"/>
            </a:endParaRPr>
          </a:p>
        </p:txBody>
      </p:sp>
      <p:sp>
        <p:nvSpPr>
          <p:cNvPr id="35843"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9986AF3-F533-3D48-B803-E9C3023B5C64}" type="slidenum">
              <a:rPr lang="ja-JP" altLang="en-US" sz="1200"/>
              <a:pPr/>
              <a:t>13</a:t>
            </a:fld>
            <a:endParaRPr lang="ja-JP"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a:latin typeface="ヒラギノ角ゴ ProN W6" charset="0"/>
                <a:ea typeface="ヒラギノ角ゴ ProN W6" charset="0"/>
                <a:cs typeface="ヒラギノ角ゴ ProN W6" charset="0"/>
              </a:rPr>
              <a:t>（見た目きになる）</a:t>
            </a:r>
            <a:endParaRPr lang="ja-JP" altLang="en-US">
              <a:latin typeface="Calibri" charset="0"/>
              <a:ea typeface="ＭＳ Ｐゴシック" charset="0"/>
            </a:endParaRPr>
          </a:p>
        </p:txBody>
      </p:sp>
      <p:sp>
        <p:nvSpPr>
          <p:cNvPr id="35843"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9986AF3-F533-3D48-B803-E9C3023B5C64}" type="slidenum">
              <a:rPr lang="ja-JP" altLang="en-US" sz="1200"/>
              <a:pPr/>
              <a:t>14</a:t>
            </a:fld>
            <a:endParaRPr lang="ja-JP"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ja-JP" altLang="en-US">
              <a:latin typeface="Calibri" charset="0"/>
              <a:ea typeface="ＭＳ Ｐゴシック" charset="0"/>
            </a:endParaRPr>
          </a:p>
        </p:txBody>
      </p:sp>
      <p:sp>
        <p:nvSpPr>
          <p:cNvPr id="37891"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37E6607E-DCBA-9B47-A1EE-B5BB6D82B4E4}" type="slidenum">
              <a:rPr lang="ja-JP" altLang="en-US" sz="1200"/>
              <a:pPr/>
              <a:t>15</a:t>
            </a:fld>
            <a:endParaRPr lang="ja-JP"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latin typeface="Calibri" charset="0"/>
                <a:ea typeface="ＭＳ Ｐゴシック" charset="0"/>
              </a:rPr>
              <a:t>論文</a:t>
            </a:r>
            <a:r>
              <a:rPr lang="ja-JP" altLang="en-US" dirty="0">
                <a:latin typeface="Calibri" charset="0"/>
                <a:ea typeface="ＭＳ Ｐゴシック" charset="0"/>
              </a:rPr>
              <a:t>には載せなかったけどやったやつは載せて置くべき？色変えをして，論文に載せたのはこれですってするのが良いかも</a:t>
            </a:r>
          </a:p>
        </p:txBody>
      </p:sp>
      <p:sp>
        <p:nvSpPr>
          <p:cNvPr id="39939"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89D8FEE9-1C04-B440-9C39-DF4436322ABC}" type="slidenum">
              <a:rPr lang="ja-JP" altLang="en-US" sz="1200"/>
              <a:pPr/>
              <a:t>16</a:t>
            </a:fld>
            <a:endParaRPr lang="ja-JP"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どちらも過半数がポジティブである。</a:t>
            </a:r>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17</a:t>
            </a:fld>
            <a:endParaRPr kumimoji="1" lang="ja-JP" altLang="en-US"/>
          </a:p>
        </p:txBody>
      </p:sp>
    </p:spTree>
    <p:extLst>
      <p:ext uri="{BB962C8B-B14F-4D97-AF65-F5344CB8AC3E}">
        <p14:creationId xmlns:p14="http://schemas.microsoft.com/office/powerpoint/2010/main" val="386308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横軸は感情ど</a:t>
            </a:r>
            <a:r>
              <a:rPr kumimoji="1" lang="en-US" altLang="ja-JP" dirty="0" smtClean="0"/>
              <a:t>0-1</a:t>
            </a:r>
          </a:p>
          <a:p>
            <a:r>
              <a:rPr kumimoji="1" lang="ja-JP" altLang="en-US" dirty="0" smtClean="0"/>
              <a:t>縦軸は人数</a:t>
            </a:r>
            <a:endParaRPr kumimoji="1" lang="en-US" altLang="ja-JP" dirty="0" smtClean="0"/>
          </a:p>
          <a:p>
            <a:endParaRPr kumimoji="1" lang="en-US" altLang="ja-JP" dirty="0" smtClean="0"/>
          </a:p>
          <a:p>
            <a:r>
              <a:rPr kumimoji="1" lang="ja-JP" altLang="en-US" dirty="0" smtClean="0"/>
              <a:t>トランプに言及している人たちの感情度はどのように分布するのかということを表すのがこのグラフになる</a:t>
            </a:r>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18</a:t>
            </a:fld>
            <a:endParaRPr kumimoji="1" lang="ja-JP" altLang="en-US"/>
          </a:p>
        </p:txBody>
      </p:sp>
    </p:spTree>
    <p:extLst>
      <p:ext uri="{BB962C8B-B14F-4D97-AF65-F5344CB8AC3E}">
        <p14:creationId xmlns:p14="http://schemas.microsoft.com/office/powerpoint/2010/main" val="2141430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世論調査では基本的に常にトランプより上位にいたヒラリーですが、本研究のポジティブユーザの割合においては、選挙前選挙後関わらずトランプの方が高い値を持っている状態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19</a:t>
            </a:fld>
            <a:endParaRPr kumimoji="1" lang="ja-JP" altLang="en-US"/>
          </a:p>
        </p:txBody>
      </p:sp>
    </p:spTree>
    <p:extLst>
      <p:ext uri="{BB962C8B-B14F-4D97-AF65-F5344CB8AC3E}">
        <p14:creationId xmlns:p14="http://schemas.microsoft.com/office/powerpoint/2010/main" val="1422385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感情度が</a:t>
            </a:r>
            <a:r>
              <a:rPr kumimoji="1" lang="en-US" altLang="ja-JP" dirty="0" smtClean="0"/>
              <a:t>News</a:t>
            </a:r>
            <a:r>
              <a:rPr kumimoji="1" lang="ja-JP" altLang="en-US" dirty="0" smtClean="0"/>
              <a:t>に対応していることが読み取れる</a:t>
            </a:r>
            <a:endParaRPr kumimoji="1" lang="en-US" altLang="ja-JP" dirty="0" smtClean="0"/>
          </a:p>
          <a:p>
            <a:r>
              <a:rPr kumimoji="1" lang="ja-JP" altLang="en-US" dirty="0" smtClean="0"/>
              <a:t>横軸が日にちで、縦軸がその日に呟かれた投稿の感情度の平均</a:t>
            </a:r>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21</a:t>
            </a:fld>
            <a:endParaRPr kumimoji="1" lang="ja-JP" altLang="en-US"/>
          </a:p>
        </p:txBody>
      </p:sp>
    </p:spTree>
    <p:extLst>
      <p:ext uri="{BB962C8B-B14F-4D97-AF65-F5344CB8AC3E}">
        <p14:creationId xmlns:p14="http://schemas.microsoft.com/office/powerpoint/2010/main" val="1830292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トランプが親ロシア派であるのに関連する可能性</a:t>
            </a:r>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22</a:t>
            </a:fld>
            <a:endParaRPr kumimoji="1" lang="ja-JP" altLang="en-US"/>
          </a:p>
        </p:txBody>
      </p:sp>
    </p:spTree>
    <p:extLst>
      <p:ext uri="{BB962C8B-B14F-4D97-AF65-F5344CB8AC3E}">
        <p14:creationId xmlns:p14="http://schemas.microsoft.com/office/powerpoint/2010/main" val="237604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メディアのみが発信するという状況から、一般大衆も発信できるようになった。</a:t>
            </a:r>
            <a:endParaRPr kumimoji="1" lang="en-US" altLang="ja-JP" dirty="0" smtClean="0"/>
          </a:p>
          <a:p>
            <a:endParaRPr kumimoji="1" lang="en-US" altLang="ja-JP" dirty="0" smtClean="0"/>
          </a:p>
          <a:p>
            <a:r>
              <a:rPr kumimoji="1" lang="ja-JP" altLang="en-US" dirty="0" smtClean="0"/>
              <a:t>結果として、大衆がどのように考えているのかを観測することが可能になる。</a:t>
            </a:r>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2</a:t>
            </a:fld>
            <a:endParaRPr kumimoji="1" lang="ja-JP" altLang="en-US"/>
          </a:p>
        </p:txBody>
      </p:sp>
    </p:spTree>
    <p:extLst>
      <p:ext uri="{BB962C8B-B14F-4D97-AF65-F5344CB8AC3E}">
        <p14:creationId xmlns:p14="http://schemas.microsoft.com/office/powerpoint/2010/main" val="180459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震撼させるような</a:t>
            </a:r>
            <a:endParaRPr kumimoji="1" lang="en-US" altLang="ja-JP" dirty="0" smtClean="0"/>
          </a:p>
          <a:p>
            <a:r>
              <a:rPr kumimoji="1" lang="ja-JP" altLang="en-US" dirty="0" smtClean="0"/>
              <a:t>予想外の</a:t>
            </a:r>
            <a:endParaRPr kumimoji="1" lang="en-US" altLang="ja-JP" dirty="0" smtClean="0"/>
          </a:p>
          <a:p>
            <a:r>
              <a:rPr kumimoji="1" lang="ja-JP" altLang="en-US" dirty="0" smtClean="0"/>
              <a:t>ショックの大きい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3</a:t>
            </a:fld>
            <a:endParaRPr kumimoji="1" lang="ja-JP" altLang="en-US"/>
          </a:p>
        </p:txBody>
      </p:sp>
    </p:spTree>
    <p:extLst>
      <p:ext uri="{BB962C8B-B14F-4D97-AF65-F5344CB8AC3E}">
        <p14:creationId xmlns:p14="http://schemas.microsoft.com/office/powerpoint/2010/main" val="328431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Interaction</a:t>
            </a:r>
            <a:r>
              <a:rPr kumimoji="1" lang="ja-JP" altLang="en-US" dirty="0" smtClean="0"/>
              <a:t>を見ることは対立構造の把握に有利である</a:t>
            </a:r>
            <a:r>
              <a:rPr kumimoji="1" lang="ja-JP" altLang="en-US" dirty="0" smtClean="0"/>
              <a:t>。</a:t>
            </a:r>
            <a:endParaRPr kumimoji="1" lang="en-US" altLang="ja-JP" dirty="0" smtClean="0"/>
          </a:p>
          <a:p>
            <a:r>
              <a:rPr kumimoji="1" lang="ja-JP" altLang="en-US" dirty="0" smtClean="0"/>
              <a:t>コミュニティ内でどのような感情を抱いているかについて、比率や度合いを考慮した細かい分析を行う。</a:t>
            </a:r>
            <a:endParaRPr kumimoji="1" lang="en-US" altLang="ja-JP" dirty="0" smtClean="0"/>
          </a:p>
          <a:p>
            <a:endParaRPr kumimoji="1" lang="en-US" altLang="ja-JP" dirty="0" smtClean="0"/>
          </a:p>
          <a:p>
            <a:r>
              <a:rPr kumimoji="1" lang="ja-JP" altLang="en-US" dirty="0" smtClean="0"/>
              <a:t>選挙に関連して、異なる感情を持つユーザ間でのコミュニケーションは、今後のアメリカの未来に関わる</a:t>
            </a:r>
            <a:endParaRPr kumimoji="1" lang="en-US" altLang="ja-JP" dirty="0" smtClean="0"/>
          </a:p>
          <a:p>
            <a:r>
              <a:rPr kumimoji="1" lang="ja-JP" altLang="en-US" dirty="0" smtClean="0"/>
              <a:t>ポジティブなユーザとネガティブなユーザがどのように関わるかは今後のアメリカの政治において重要である。</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B970881-AFE3-0C45-B95D-2A6A8BCF2B98}" type="slidenum">
              <a:rPr kumimoji="1" lang="ja-JP" altLang="en-US" smtClean="0"/>
              <a:t>4</a:t>
            </a:fld>
            <a:endParaRPr kumimoji="1" lang="ja-JP" altLang="en-US"/>
          </a:p>
        </p:txBody>
      </p:sp>
    </p:spTree>
    <p:extLst>
      <p:ext uri="{BB962C8B-B14F-4D97-AF65-F5344CB8AC3E}">
        <p14:creationId xmlns:p14="http://schemas.microsoft.com/office/powerpoint/2010/main" val="203827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latin typeface="Calibri" charset="0"/>
                <a:ea typeface="ＭＳ Ｐゴシック" charset="0"/>
              </a:rPr>
              <a:t>使用するネットワークに関する簡単な説明</a:t>
            </a:r>
            <a:endParaRPr lang="ja-JP" altLang="en-US" dirty="0">
              <a:latin typeface="Calibri" charset="0"/>
              <a:ea typeface="ＭＳ Ｐゴシック" charset="0"/>
            </a:endParaRPr>
          </a:p>
        </p:txBody>
      </p:sp>
      <p:sp>
        <p:nvSpPr>
          <p:cNvPr id="21507"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46008B70-D56B-1943-B8A4-98BE5D3F9F8C}" type="slidenum">
              <a:rPr lang="ja-JP" altLang="en-US" sz="1200"/>
              <a:pPr/>
              <a:t>5</a:t>
            </a:fld>
            <a:endParaRPr lang="ja-JP"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latin typeface="Calibri" charset="0"/>
                <a:ea typeface="ＭＳ Ｐゴシック" charset="0"/>
              </a:rPr>
              <a:t>分析したい二つの事象に関する簡単な模式図です。</a:t>
            </a:r>
            <a:endParaRPr lang="ja-JP" altLang="en-US" dirty="0">
              <a:latin typeface="Calibri" charset="0"/>
              <a:ea typeface="ＭＳ Ｐゴシック" charset="0"/>
            </a:endParaRPr>
          </a:p>
        </p:txBody>
      </p:sp>
      <p:sp>
        <p:nvSpPr>
          <p:cNvPr id="23555"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D9588B16-BB9B-3245-BFAE-C505A67B1BA7}" type="slidenum">
              <a:rPr lang="ja-JP" altLang="en-US" sz="1200"/>
              <a:pPr/>
              <a:t>6</a:t>
            </a:fld>
            <a:endParaRPr lang="ja-JP"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latin typeface="ヒラギノ角ゴ ProN W6" charset="0"/>
                <a:ea typeface="ヒラギノ角ゴ ProN W6" charset="0"/>
                <a:cs typeface="ヒラギノ角ゴ ProN W6" charset="0"/>
              </a:rPr>
              <a:t>ショックの前後における変化について。閉じる。</a:t>
            </a:r>
            <a:endParaRPr lang="en-US" altLang="ja-JP" dirty="0">
              <a:latin typeface="ヒラギノ角ゴ ProN W6" charset="0"/>
              <a:ea typeface="ヒラギノ角ゴ ProN W6" charset="0"/>
              <a:cs typeface="ヒラギノ角ゴ ProN W6" charset="0"/>
            </a:endParaRPr>
          </a:p>
          <a:p>
            <a:r>
              <a:rPr lang="en-US" altLang="ja-JP" dirty="0" smtClean="0">
                <a:latin typeface="Calibri" charset="0"/>
                <a:ea typeface="ＭＳ Ｐゴシック" charset="0"/>
              </a:rPr>
              <a:t>Interaction</a:t>
            </a:r>
            <a:r>
              <a:rPr lang="ja-JP" altLang="en-US" dirty="0" smtClean="0">
                <a:latin typeface="Calibri" charset="0"/>
                <a:ea typeface="ＭＳ Ｐゴシック" charset="0"/>
              </a:rPr>
              <a:t>を分析する必要がある。</a:t>
            </a:r>
            <a:endParaRPr lang="en-US" altLang="ja-JP" dirty="0" smtClean="0">
              <a:latin typeface="Calibri" charset="0"/>
              <a:ea typeface="ＭＳ Ｐゴシック" charset="0"/>
            </a:endParaRPr>
          </a:p>
          <a:p>
            <a:endParaRPr lang="ja-JP" altLang="en-US" dirty="0">
              <a:latin typeface="Calibri" charset="0"/>
              <a:ea typeface="ＭＳ Ｐゴシック" charset="0"/>
            </a:endParaRPr>
          </a:p>
        </p:txBody>
      </p:sp>
      <p:sp>
        <p:nvSpPr>
          <p:cNvPr id="27651"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4B79C4DB-E1C2-9247-9DCE-BD131275250B}" type="slidenum">
              <a:rPr lang="ja-JP" altLang="en-US" sz="1200"/>
              <a:pPr/>
              <a:t>9</a:t>
            </a:fld>
            <a:endParaRPr lang="ja-JP"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a:latin typeface="ヒラギノ角ゴ ProN W6" charset="0"/>
                <a:ea typeface="ヒラギノ角ゴ ProN W6" charset="0"/>
                <a:cs typeface="ヒラギノ角ゴ ProN W6" charset="0"/>
              </a:rPr>
              <a:t>（フローチャートにする？）</a:t>
            </a:r>
            <a:endParaRPr lang="en-US" altLang="ja-JP" dirty="0">
              <a:latin typeface="ヒラギノ角ゴ ProN W6" charset="0"/>
              <a:ea typeface="ヒラギノ角ゴ ProN W6" charset="0"/>
              <a:cs typeface="ヒラギノ角ゴ ProN W6" charset="0"/>
            </a:endParaRPr>
          </a:p>
          <a:p>
            <a:endParaRPr lang="ja-JP" altLang="en-US" dirty="0">
              <a:latin typeface="Calibri" charset="0"/>
              <a:ea typeface="ＭＳ Ｐゴシック" charset="0"/>
            </a:endParaRPr>
          </a:p>
        </p:txBody>
      </p:sp>
      <p:sp>
        <p:nvSpPr>
          <p:cNvPr id="29699"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E976628-4342-7348-9BAC-B67ADF996A37}" type="slidenum">
              <a:rPr lang="ja-JP" altLang="en-US" sz="1200"/>
              <a:pPr/>
              <a:t>10</a:t>
            </a:fld>
            <a:endParaRPr lang="ja-JP"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latin typeface="ヒラギノ角ゴ ProN W6" charset="0"/>
                <a:ea typeface="ヒラギノ角ゴ ProN W6" charset="0"/>
                <a:cs typeface="ヒラギノ角ゴ ProN W6" charset="0"/>
              </a:rPr>
              <a:t>サクッと飛ばす</a:t>
            </a:r>
            <a:r>
              <a:rPr lang="ja-JP" altLang="en-US" dirty="0" smtClean="0">
                <a:latin typeface="ヒラギノ角ゴ ProN W6" charset="0"/>
                <a:ea typeface="ヒラギノ角ゴ ProN W6" charset="0"/>
                <a:cs typeface="ヒラギノ角ゴ ProN W6" charset="0"/>
              </a:rPr>
              <a:t>こと</a:t>
            </a:r>
            <a:endParaRPr lang="en-US" altLang="ja-JP" dirty="0" smtClean="0">
              <a:latin typeface="ヒラギノ角ゴ ProN W6" charset="0"/>
              <a:ea typeface="ヒラギノ角ゴ ProN W6" charset="0"/>
              <a:cs typeface="ヒラギノ角ゴ ProN W6" charset="0"/>
            </a:endParaRPr>
          </a:p>
          <a:p>
            <a:r>
              <a:rPr lang="en-US" altLang="ja-JP" dirty="0" smtClean="0">
                <a:latin typeface="Calibri" charset="0"/>
                <a:ea typeface="ＭＳ Ｐゴシック" charset="0"/>
              </a:rPr>
              <a:t>11/8</a:t>
            </a:r>
            <a:r>
              <a:rPr lang="ja-JP" altLang="en-US" dirty="0" smtClean="0">
                <a:latin typeface="Calibri" charset="0"/>
                <a:ea typeface="ＭＳ Ｐゴシック" charset="0"/>
              </a:rPr>
              <a:t>の前後三日は、速報などのノイズが入るた本研究においては除外している。</a:t>
            </a:r>
            <a:endParaRPr lang="ja-JP" altLang="en-US" dirty="0">
              <a:latin typeface="Calibri" charset="0"/>
              <a:ea typeface="ＭＳ Ｐゴシック" charset="0"/>
            </a:endParaRPr>
          </a:p>
        </p:txBody>
      </p:sp>
      <p:sp>
        <p:nvSpPr>
          <p:cNvPr id="31747"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7584C66D-C2BE-F948-875E-8A82330036E7}" type="slidenum">
              <a:rPr lang="ja-JP" altLang="en-US" sz="1200"/>
              <a:pPr/>
              <a:t>11</a:t>
            </a:fld>
            <a:endParaRPr lang="ja-JP"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20" name="フッター プレースホルダー 19"/>
          <p:cNvSpPr>
            <a:spLocks noGrp="1"/>
          </p:cNvSpPr>
          <p:nvPr>
            <p:ph type="ftr" sz="quarter" idx="11"/>
          </p:nvPr>
        </p:nvSpPr>
        <p:spPr/>
        <p:txBody>
          <a:bodyPr/>
          <a:lstStyle>
            <a:extLst/>
          </a:lstStyle>
          <a:p>
            <a:endParaRPr kumimoji="1" lang="ja-JP" altLang="en-US"/>
          </a:p>
        </p:txBody>
      </p:sp>
      <p:sp>
        <p:nvSpPr>
          <p:cNvPr id="10" name="スライド番号プレースホルダー 9"/>
          <p:cNvSpPr>
            <a:spLocks noGrp="1"/>
          </p:cNvSpPr>
          <p:nvPr>
            <p:ph type="sldNum" sz="quarter" idx="12"/>
          </p:nvPr>
        </p:nvSpPr>
        <p:spPr/>
        <p:txBody>
          <a:bodyPr/>
          <a:lstStyle>
            <a:extLst/>
          </a:lstStyle>
          <a:p>
            <a:fld id="{F38DF745-7D3F-47F4-83A3-874385CFAA69}" type="slidenum">
              <a:rPr lang="en-US" smtClean="0"/>
              <a:pPr/>
              <a:t>‹#›</a:t>
            </a:fld>
            <a:endParaRPr lang="en-US" dirty="0"/>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F38DF745-7D3F-47F4-83A3-874385CFAA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878E9928-683C-F141-B13A-E50EA32565E6}" type="datetimeFigureOut">
              <a:rPr kumimoji="1" lang="ja-JP" altLang="en-US" smtClean="0"/>
              <a:t>17/05/24</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CE5CB47F-B330-2C43-A80F-2B670639C2AA}" type="slidenum">
              <a:rPr kumimoji="1" lang="ja-JP" altLang="en-US" smtClean="0"/>
              <a: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プレースホルダーまでドラッグするかアイコンをクリックして図を追加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78E9928-683C-F141-B13A-E50EA32565E6}" type="datetimeFigureOut">
              <a:rPr kumimoji="1" lang="ja-JP" altLang="en-US" smtClean="0"/>
              <a:t>17/05/24</a:t>
            </a:fld>
            <a:endParaRPr kumimoji="1" lang="ja-JP" altLang="en-US"/>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5CB47F-B330-2C43-A80F-2B670639C2AA}" type="slidenum">
              <a:rPr kumimoji="1" lang="ja-JP" altLang="en-US" smtClean="0"/>
              <a: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ctrTitle"/>
          </p:nvPr>
        </p:nvSpPr>
        <p:spPr>
          <a:xfrm>
            <a:off x="1246188" y="2682875"/>
            <a:ext cx="7897812" cy="920750"/>
          </a:xfrm>
        </p:spPr>
        <p:txBody>
          <a:bodyPr anchor="t">
            <a:noAutofit/>
          </a:bodyPr>
          <a:lstStyle/>
          <a:p>
            <a:pPr eaLnBrk="1" hangingPunct="1"/>
            <a:r>
              <a:rPr lang="ja-JP" altLang="en-US" sz="3200" dirty="0">
                <a:latin typeface="ＭＳ Ｐゴシック"/>
                <a:ea typeface="ＭＳ Ｐゴシック"/>
                <a:cs typeface="ＭＳ Ｐゴシック"/>
              </a:rPr>
              <a:t>感情分析を用いたショックの前後における</a:t>
            </a:r>
            <a:r>
              <a:rPr lang="en-US" altLang="ja-JP" sz="3200" dirty="0">
                <a:latin typeface="ＭＳ Ｐゴシック"/>
                <a:ea typeface="ＭＳ Ｐゴシック"/>
                <a:cs typeface="ＭＳ Ｐゴシック"/>
              </a:rPr>
              <a:t/>
            </a:r>
            <a:br>
              <a:rPr lang="en-US" altLang="ja-JP" sz="3200" dirty="0">
                <a:latin typeface="ＭＳ Ｐゴシック"/>
                <a:ea typeface="ＭＳ Ｐゴシック"/>
                <a:cs typeface="ＭＳ Ｐゴシック"/>
              </a:rPr>
            </a:br>
            <a:r>
              <a:rPr lang="ja-JP" altLang="en-US" sz="3200" dirty="0">
                <a:latin typeface="ＭＳ Ｐゴシック"/>
                <a:ea typeface="ＭＳ Ｐゴシック"/>
                <a:cs typeface="ＭＳ Ｐゴシック"/>
              </a:rPr>
              <a:t>会話ネットワーク上のコミュニティ変化の分析</a:t>
            </a: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15364"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49667BE5-FCCA-D143-93B9-6042A54F125E}" type="slidenum">
              <a:rPr lang="ja-JP" altLang="en-US" sz="1200">
                <a:solidFill>
                  <a:srgbClr val="898989"/>
                </a:solidFill>
                <a:latin typeface="Calibri" charset="0"/>
              </a:rPr>
              <a:pPr/>
              <a:t>1</a:t>
            </a:fld>
            <a:endParaRPr lang="ja-JP" altLang="en-US" sz="1200">
              <a:solidFill>
                <a:srgbClr val="898989"/>
              </a:solidFill>
              <a:latin typeface="Calibri" charset="0"/>
            </a:endParaRPr>
          </a:p>
        </p:txBody>
      </p:sp>
      <p:sp>
        <p:nvSpPr>
          <p:cNvPr id="15365" name="サブタイトル 2"/>
          <p:cNvSpPr txBox="1">
            <a:spLocks/>
          </p:cNvSpPr>
          <p:nvPr/>
        </p:nvSpPr>
        <p:spPr bwMode="auto">
          <a:xfrm>
            <a:off x="2451100" y="432435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lgn="r" eaLnBrk="0" hangingPunct="0">
              <a:spcBef>
                <a:spcPct val="20000"/>
              </a:spcBef>
              <a:buFont typeface="Arial" charset="0"/>
              <a:buNone/>
            </a:pPr>
            <a:r>
              <a:rPr lang="ja-JP" altLang="en-US" sz="2000" dirty="0" smtClean="0">
                <a:solidFill>
                  <a:srgbClr val="898989"/>
                </a:solidFill>
                <a:latin typeface="ＭＳ Ｐゴシック"/>
                <a:ea typeface="ＭＳ Ｐゴシック"/>
                <a:cs typeface="ＭＳ Ｐゴシック"/>
              </a:rPr>
              <a:t>工学系研究科システム</a:t>
            </a:r>
            <a:r>
              <a:rPr lang="ja-JP" altLang="en-US" sz="2000" dirty="0">
                <a:solidFill>
                  <a:srgbClr val="898989"/>
                </a:solidFill>
                <a:latin typeface="ＭＳ Ｐゴシック"/>
                <a:ea typeface="ＭＳ Ｐゴシック"/>
                <a:cs typeface="ＭＳ Ｐゴシック"/>
              </a:rPr>
              <a:t>創</a:t>
            </a:r>
            <a:r>
              <a:rPr lang="ja-JP" altLang="en-US" sz="2000" dirty="0" smtClean="0">
                <a:solidFill>
                  <a:srgbClr val="898989"/>
                </a:solidFill>
                <a:latin typeface="ＭＳ Ｐゴシック"/>
                <a:ea typeface="ＭＳ Ｐゴシック"/>
                <a:cs typeface="ＭＳ Ｐゴシック"/>
              </a:rPr>
              <a:t>成学専攻</a:t>
            </a:r>
            <a:endParaRPr lang="en-US" altLang="ja-JP" sz="2000" dirty="0" smtClean="0">
              <a:solidFill>
                <a:srgbClr val="898989"/>
              </a:solidFill>
              <a:latin typeface="ＭＳ Ｐゴシック"/>
              <a:ea typeface="ＭＳ Ｐゴシック"/>
              <a:cs typeface="ＭＳ Ｐゴシック"/>
            </a:endParaRPr>
          </a:p>
          <a:p>
            <a:pPr algn="r" eaLnBrk="0" hangingPunct="0">
              <a:spcBef>
                <a:spcPct val="20000"/>
              </a:spcBef>
              <a:buFont typeface="Arial" charset="0"/>
              <a:buNone/>
            </a:pPr>
            <a:r>
              <a:rPr lang="ja-JP" altLang="en-US" sz="2000" dirty="0" smtClean="0">
                <a:solidFill>
                  <a:srgbClr val="898989"/>
                </a:solidFill>
                <a:latin typeface="ＭＳ Ｐゴシック"/>
                <a:ea typeface="ＭＳ Ｐゴシック"/>
                <a:cs typeface="ＭＳ Ｐゴシック"/>
              </a:rPr>
              <a:t>修士</a:t>
            </a:r>
            <a:r>
              <a:rPr lang="en-US" altLang="ja-JP" sz="2000" dirty="0" smtClean="0">
                <a:solidFill>
                  <a:srgbClr val="898989"/>
                </a:solidFill>
                <a:latin typeface="ＭＳ Ｐゴシック"/>
                <a:ea typeface="ＭＳ Ｐゴシック"/>
                <a:cs typeface="ＭＳ Ｐゴシック"/>
              </a:rPr>
              <a:t>1</a:t>
            </a:r>
            <a:r>
              <a:rPr lang="ja-JP" altLang="en-US" sz="2000" dirty="0" smtClean="0">
                <a:solidFill>
                  <a:srgbClr val="898989"/>
                </a:solidFill>
                <a:latin typeface="ＭＳ Ｐゴシック"/>
                <a:ea typeface="ＭＳ Ｐゴシック"/>
                <a:cs typeface="ＭＳ Ｐゴシック"/>
              </a:rPr>
              <a:t>年</a:t>
            </a:r>
            <a:r>
              <a:rPr lang="ja-JP" altLang="ja-JP" sz="2000" dirty="0" smtClean="0">
                <a:solidFill>
                  <a:srgbClr val="898989"/>
                </a:solidFill>
                <a:latin typeface="ＭＳ Ｐゴシック"/>
                <a:ea typeface="ＭＳ Ｐゴシック"/>
                <a:cs typeface="ＭＳ Ｐゴシック"/>
              </a:rPr>
              <a:t>　</a:t>
            </a:r>
            <a:r>
              <a:rPr lang="ja-JP" altLang="en-US" sz="2000" dirty="0" smtClean="0">
                <a:solidFill>
                  <a:srgbClr val="898989"/>
                </a:solidFill>
                <a:latin typeface="ＭＳ Ｐゴシック"/>
                <a:ea typeface="ＭＳ Ｐゴシック"/>
                <a:cs typeface="ＭＳ Ｐゴシック"/>
              </a:rPr>
              <a:t>與島仙</a:t>
            </a:r>
            <a:r>
              <a:rPr lang="ja-JP" altLang="en-US" sz="2000" dirty="0">
                <a:solidFill>
                  <a:srgbClr val="898989"/>
                </a:solidFill>
                <a:latin typeface="ＭＳ Ｐゴシック"/>
                <a:ea typeface="ＭＳ Ｐゴシック"/>
                <a:cs typeface="ＭＳ Ｐゴシック"/>
              </a:rPr>
              <a:t>太郎</a:t>
            </a:r>
            <a:endParaRPr lang="en-US" altLang="ja-JP" sz="2000" dirty="0">
              <a:solidFill>
                <a:srgbClr val="898989"/>
              </a:solidFill>
              <a:latin typeface="ＭＳ Ｐゴシック"/>
              <a:ea typeface="ＭＳ Ｐゴシック"/>
              <a:cs typeface="ＭＳ Ｐゴシック"/>
            </a:endParaRPr>
          </a:p>
        </p:txBody>
      </p:sp>
    </p:spTree>
    <p:extLst>
      <p:ext uri="{BB962C8B-B14F-4D97-AF65-F5344CB8AC3E}">
        <p14:creationId xmlns:p14="http://schemas.microsoft.com/office/powerpoint/2010/main" val="18844096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1"/>
          <p:cNvSpPr>
            <a:spLocks noGrp="1"/>
          </p:cNvSpPr>
          <p:nvPr>
            <p:ph type="title"/>
          </p:nvPr>
        </p:nvSpPr>
        <p:spPr>
          <a:xfrm>
            <a:off x="965200" y="285750"/>
            <a:ext cx="7878763" cy="639763"/>
          </a:xfrm>
        </p:spPr>
        <p:txBody>
          <a:bodyPr anchor="t"/>
          <a:lstStyle/>
          <a:p>
            <a:pPr algn="ctr" eaLnBrk="1" hangingPunct="1"/>
            <a:r>
              <a:rPr lang="ja-JP" altLang="en-US" sz="3200" dirty="0" smtClean="0">
                <a:latin typeface="+mn-ea"/>
                <a:ea typeface="+mn-ea"/>
                <a:cs typeface="ヒラギノ角ゴ ProN W6" charset="0"/>
              </a:rPr>
              <a:t>分析手法</a:t>
            </a:r>
            <a:endParaRPr lang="ja-JP" altLang="en-US" sz="3200" dirty="0">
              <a:latin typeface="+mn-ea"/>
              <a:ea typeface="+mn-ea"/>
              <a:cs typeface="ヒラギノ角ゴ ProN W6" charset="0"/>
            </a:endParaRPr>
          </a:p>
        </p:txBody>
      </p:sp>
      <p:sp>
        <p:nvSpPr>
          <p:cNvPr id="28675" name="コンテンツ プレースホルダ 2"/>
          <p:cNvSpPr>
            <a:spLocks noGrp="1"/>
          </p:cNvSpPr>
          <p:nvPr>
            <p:ph idx="1"/>
          </p:nvPr>
        </p:nvSpPr>
        <p:spPr>
          <a:xfrm>
            <a:off x="971550" y="1339850"/>
            <a:ext cx="7878763" cy="5276850"/>
          </a:xfrm>
        </p:spPr>
        <p:txBody>
          <a:bodyPr/>
          <a:lstStyle/>
          <a:p>
            <a:pPr eaLnBrk="1" hangingPunct="1"/>
            <a:r>
              <a:rPr lang="ja-JP" altLang="en-US" sz="2400" dirty="0">
                <a:latin typeface="+mn-ea"/>
                <a:cs typeface="ヒラギノ角ゴ ProN W6" charset="0"/>
              </a:rPr>
              <a:t>データの収集</a:t>
            </a:r>
            <a:endParaRPr lang="en-US" altLang="ja-JP" sz="2400" dirty="0">
              <a:latin typeface="+mn-ea"/>
              <a:cs typeface="ヒラギノ角ゴ ProN W6" charset="0"/>
            </a:endParaRPr>
          </a:p>
          <a:p>
            <a:pPr eaLnBrk="1" hangingPunct="1"/>
            <a:endParaRPr lang="en-US" altLang="ja-JP" sz="2400" dirty="0">
              <a:latin typeface="+mn-ea"/>
              <a:cs typeface="ヒラギノ角ゴ ProN W6" charset="0"/>
            </a:endParaRPr>
          </a:p>
          <a:p>
            <a:pPr eaLnBrk="1" hangingPunct="1"/>
            <a:r>
              <a:rPr lang="ja-JP" altLang="en-US" sz="2400" dirty="0">
                <a:latin typeface="+mn-ea"/>
                <a:cs typeface="ヒラギノ角ゴ ProN W6" charset="0"/>
              </a:rPr>
              <a:t>感情値の付与</a:t>
            </a:r>
            <a:endParaRPr lang="en-US" altLang="ja-JP" sz="2400" dirty="0">
              <a:latin typeface="+mn-ea"/>
              <a:cs typeface="ヒラギノ角ゴ ProN W6" charset="0"/>
            </a:endParaRPr>
          </a:p>
          <a:p>
            <a:pPr eaLnBrk="1" hangingPunct="1"/>
            <a:endParaRPr lang="en-US" altLang="ja-JP" sz="2400" dirty="0">
              <a:latin typeface="+mn-ea"/>
              <a:cs typeface="ヒラギノ角ゴ ProN W6" charset="0"/>
            </a:endParaRPr>
          </a:p>
          <a:p>
            <a:pPr eaLnBrk="1" hangingPunct="1"/>
            <a:r>
              <a:rPr lang="ja-JP" altLang="en-US" sz="2400" dirty="0">
                <a:latin typeface="+mn-ea"/>
                <a:cs typeface="ヒラギノ角ゴ ProN W6" charset="0"/>
              </a:rPr>
              <a:t>ユーザの感情度判定とエッジの属性付与</a:t>
            </a:r>
            <a:endParaRPr lang="en-US" altLang="ja-JP" sz="2400" dirty="0">
              <a:latin typeface="+mn-ea"/>
              <a:cs typeface="ヒラギノ角ゴ ProN W6" charset="0"/>
            </a:endParaRPr>
          </a:p>
          <a:p>
            <a:pPr eaLnBrk="1" hangingPunct="1"/>
            <a:endParaRPr lang="en-US" altLang="ja-JP" sz="2400" dirty="0">
              <a:latin typeface="+mn-ea"/>
              <a:cs typeface="ヒラギノ角ゴ ProN W6" charset="0"/>
            </a:endParaRPr>
          </a:p>
          <a:p>
            <a:pPr eaLnBrk="1" hangingPunct="1"/>
            <a:r>
              <a:rPr lang="ja-JP" altLang="en-US" sz="2400" dirty="0">
                <a:latin typeface="+mn-ea"/>
                <a:cs typeface="ヒラギノ角ゴ ProN W6" charset="0"/>
              </a:rPr>
              <a:t>ランダムネットワークとの比の算出</a:t>
            </a:r>
            <a:endParaRPr lang="en-US" altLang="ja-JP" sz="2400" dirty="0">
              <a:latin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2867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FE3473DF-5465-A24E-BFDF-F2DD20618100}" type="slidenum">
              <a:rPr lang="ja-JP" altLang="en-US" sz="1200">
                <a:solidFill>
                  <a:srgbClr val="898989"/>
                </a:solidFill>
                <a:latin typeface="Calibri" charset="0"/>
              </a:rPr>
              <a:pPr/>
              <a:t>10</a:t>
            </a:fld>
            <a:endParaRPr lang="ja-JP" altLang="en-US" sz="1200">
              <a:solidFill>
                <a:srgbClr val="898989"/>
              </a:solidFill>
              <a:latin typeface="Calibri" charset="0"/>
            </a:endParaRPr>
          </a:p>
        </p:txBody>
      </p:sp>
    </p:spTree>
    <p:extLst>
      <p:ext uri="{BB962C8B-B14F-4D97-AF65-F5344CB8AC3E}">
        <p14:creationId xmlns:p14="http://schemas.microsoft.com/office/powerpoint/2010/main" val="28666542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手法　</a:t>
            </a:r>
            <a:r>
              <a:rPr lang="ja-JP" altLang="en-US" sz="2800" dirty="0">
                <a:latin typeface="+mn-ea"/>
                <a:ea typeface="+mn-ea"/>
                <a:cs typeface="ヒラギノ角ゴ ProN W6" charset="0"/>
              </a:rPr>
              <a:t>データの収集</a:t>
            </a:r>
          </a:p>
        </p:txBody>
      </p:sp>
      <p:sp>
        <p:nvSpPr>
          <p:cNvPr id="30723" name="コンテンツ プレースホルダ 2"/>
          <p:cNvSpPr>
            <a:spLocks noGrp="1"/>
          </p:cNvSpPr>
          <p:nvPr>
            <p:ph idx="1"/>
          </p:nvPr>
        </p:nvSpPr>
        <p:spPr>
          <a:xfrm>
            <a:off x="971550" y="1339850"/>
            <a:ext cx="7878763" cy="5276850"/>
          </a:xfrm>
        </p:spPr>
        <p:txBody>
          <a:bodyPr/>
          <a:lstStyle/>
          <a:p>
            <a:r>
              <a:rPr lang="en-US" altLang="ja-JP" sz="2400" b="1" u="sng" dirty="0">
                <a:latin typeface="+mn-ea"/>
                <a:cs typeface="ヒラギノ角ゴ ProN W6" charset="0"/>
              </a:rPr>
              <a:t>Twitter</a:t>
            </a:r>
            <a:r>
              <a:rPr lang="ja-JP" altLang="en-US" sz="2400" b="1" u="sng" dirty="0" smtClean="0">
                <a:latin typeface="+mn-ea"/>
                <a:cs typeface="ヒラギノ角ゴ ProN W6" charset="0"/>
              </a:rPr>
              <a:t>からアメリカ</a:t>
            </a:r>
            <a:r>
              <a:rPr lang="ja-JP" altLang="en-US" sz="2400" b="1" u="sng" dirty="0">
                <a:latin typeface="+mn-ea"/>
                <a:cs typeface="ヒラギノ角ゴ ProN W6" charset="0"/>
              </a:rPr>
              <a:t>大統領選挙に関する投稿を検索により収集</a:t>
            </a:r>
            <a:r>
              <a:rPr lang="en-US" altLang="ja-JP" sz="2400" b="1" u="sng" dirty="0">
                <a:latin typeface="+mn-ea"/>
                <a:cs typeface="ヒラギノ角ゴ ProN W3" charset="0"/>
              </a:rPr>
              <a:t/>
            </a:r>
            <a:br>
              <a:rPr lang="en-US" altLang="ja-JP" sz="2400" b="1" u="sng" dirty="0">
                <a:latin typeface="+mn-ea"/>
                <a:cs typeface="ヒラギノ角ゴ ProN W3" charset="0"/>
              </a:rPr>
            </a:br>
            <a:r>
              <a:rPr lang="ja-JP" altLang="en-US" sz="2000" b="1" dirty="0">
                <a:latin typeface="+mn-ea"/>
                <a:cs typeface="ヒラギノ角ゴ ProN W6" charset="0"/>
              </a:rPr>
              <a:t>クエリ</a:t>
            </a:r>
            <a:r>
              <a:rPr lang="ja-JP" altLang="en-US" sz="2000" dirty="0" smtClean="0">
                <a:latin typeface="+mn-ea"/>
                <a:cs typeface="ヒラギノ角ゴ ProN W6" charset="0"/>
              </a:rPr>
              <a:t>：</a:t>
            </a:r>
            <a:r>
              <a:rPr lang="en-US" altLang="ja-JP" sz="2000" dirty="0" smtClean="0">
                <a:latin typeface="+mn-ea"/>
                <a:cs typeface="ヒラギノ角ゴ ProN W6" charset="0"/>
              </a:rPr>
              <a:t/>
            </a:r>
            <a:br>
              <a:rPr lang="en-US" altLang="ja-JP" sz="2000" dirty="0" smtClean="0">
                <a:latin typeface="+mn-ea"/>
                <a:cs typeface="ヒラギノ角ゴ ProN W6" charset="0"/>
              </a:rPr>
            </a:br>
            <a:r>
              <a:rPr lang="en-US" altLang="ja-JP" sz="2000" dirty="0" smtClean="0">
                <a:latin typeface="+mn-ea"/>
                <a:cs typeface="ヒラギノ角ゴ ProN W3" charset="0"/>
              </a:rPr>
              <a:t>trump/</a:t>
            </a:r>
            <a:r>
              <a:rPr lang="en-US" altLang="ja-JP" sz="2000" dirty="0" err="1" smtClean="0">
                <a:latin typeface="+mn-ea"/>
                <a:cs typeface="ヒラギノ角ゴ ProN W3" charset="0"/>
              </a:rPr>
              <a:t>hillary</a:t>
            </a:r>
            <a:r>
              <a:rPr lang="ja-JP" altLang="ja-JP" sz="2000" dirty="0">
                <a:latin typeface="+mn-ea"/>
                <a:cs typeface="ヒラギノ角ゴ ProN W3" charset="0"/>
              </a:rPr>
              <a:t>/</a:t>
            </a:r>
            <a:r>
              <a:rPr lang="en-US" altLang="ja-JP" sz="2000" dirty="0" smtClean="0">
                <a:latin typeface="+mn-ea"/>
                <a:cs typeface="ヒラギノ角ゴ ProN W3" charset="0"/>
              </a:rPr>
              <a:t>election 2016</a:t>
            </a:r>
            <a:r>
              <a:rPr lang="ja-JP" altLang="ja-JP" sz="2000" dirty="0">
                <a:latin typeface="+mn-ea"/>
                <a:cs typeface="ヒラギノ角ゴ ProN W3" charset="0"/>
              </a:rPr>
              <a:t>/</a:t>
            </a:r>
            <a:r>
              <a:rPr lang="en-US" altLang="ja-JP" sz="2000" dirty="0" smtClean="0">
                <a:latin typeface="+mn-ea"/>
                <a:cs typeface="ヒラギノ角ゴ ProN W3" charset="0"/>
              </a:rPr>
              <a:t>us president</a:t>
            </a:r>
            <a:r>
              <a:rPr lang="ja-JP" altLang="ja-JP" sz="2000" dirty="0">
                <a:latin typeface="+mn-ea"/>
                <a:cs typeface="ヒラギノ角ゴ ProN W3" charset="0"/>
              </a:rPr>
              <a:t>/</a:t>
            </a:r>
            <a:r>
              <a:rPr lang="en-US" altLang="ja-JP" sz="2000" dirty="0" smtClean="0">
                <a:latin typeface="+mn-ea"/>
                <a:cs typeface="ヒラギノ角ゴ ProN W3" charset="0"/>
              </a:rPr>
              <a:t>republican/democratic/immigration/foreign policy</a:t>
            </a:r>
            <a:r>
              <a:rPr lang="ja-JP" altLang="ja-JP" sz="2000" dirty="0">
                <a:latin typeface="+mn-ea"/>
                <a:cs typeface="ヒラギノ角ゴ ProN W3" charset="0"/>
              </a:rPr>
              <a:t>/</a:t>
            </a:r>
            <a:r>
              <a:rPr lang="en-US" altLang="ja-JP" sz="2000" dirty="0" smtClean="0">
                <a:latin typeface="+mn-ea"/>
                <a:cs typeface="ヒラギノ角ゴ ProN W3" charset="0"/>
              </a:rPr>
              <a:t>trade policy</a:t>
            </a:r>
            <a:r>
              <a:rPr lang="en-US" altLang="ja-JP" sz="2000" dirty="0">
                <a:latin typeface="+mn-ea"/>
                <a:cs typeface="ヒラギノ角ゴ ProN W3" charset="0"/>
              </a:rPr>
              <a:t/>
            </a:r>
            <a:br>
              <a:rPr lang="en-US" altLang="ja-JP" sz="2000" dirty="0">
                <a:latin typeface="+mn-ea"/>
                <a:cs typeface="ヒラギノ角ゴ ProN W3" charset="0"/>
              </a:rPr>
            </a:br>
            <a:r>
              <a:rPr lang="en-US" altLang="ja-JP" sz="1800" dirty="0" smtClean="0">
                <a:latin typeface="+mn-ea"/>
                <a:cs typeface="ヒラギノ角ゴ ProN W3" charset="0"/>
              </a:rPr>
              <a:t>※</a:t>
            </a:r>
            <a:r>
              <a:rPr lang="ja-JP" altLang="en-US" sz="1800" dirty="0">
                <a:latin typeface="+mn-ea"/>
                <a:cs typeface="ヒラギノ角ゴ ProN W3" charset="0"/>
              </a:rPr>
              <a:t>各クエリ</a:t>
            </a:r>
            <a:r>
              <a:rPr lang="ja-JP" altLang="en-US" sz="1800" dirty="0" smtClean="0">
                <a:latin typeface="+mn-ea"/>
                <a:cs typeface="ヒラギノ角ゴ ProN W3" charset="0"/>
              </a:rPr>
              <a:t>は、アメリカ</a:t>
            </a:r>
            <a:r>
              <a:rPr lang="ja-JP" altLang="en-US" sz="1800" dirty="0">
                <a:latin typeface="+mn-ea"/>
                <a:cs typeface="ヒラギノ角ゴ ProN W3" charset="0"/>
              </a:rPr>
              <a:t>大統領選挙とその争点についての投稿</a:t>
            </a:r>
            <a:r>
              <a:rPr lang="ja-JP" altLang="en-US" sz="1800" dirty="0" smtClean="0">
                <a:latin typeface="+mn-ea"/>
                <a:cs typeface="ヒラギノ角ゴ ProN W3" charset="0"/>
              </a:rPr>
              <a:t>が広く</a:t>
            </a:r>
            <a:r>
              <a:rPr lang="ja-JP" altLang="en-US" sz="1800" dirty="0">
                <a:latin typeface="+mn-ea"/>
                <a:cs typeface="ヒラギノ角ゴ ProN W3" charset="0"/>
              </a:rPr>
              <a:t>偏らずに収集できるよう選定</a:t>
            </a:r>
            <a:r>
              <a:rPr lang="ja-JP" altLang="en-US" sz="1800" dirty="0" smtClean="0">
                <a:latin typeface="+mn-ea"/>
                <a:cs typeface="ヒラギノ角ゴ ProN W3" charset="0"/>
              </a:rPr>
              <a:t>した。</a:t>
            </a:r>
            <a:r>
              <a:rPr lang="en-US" altLang="ja-JP" sz="2000" b="1" dirty="0">
                <a:latin typeface="+mn-ea"/>
                <a:cs typeface="ヒラギノ角ゴ ProN W3" charset="0"/>
              </a:rPr>
              <a:t/>
            </a:r>
            <a:br>
              <a:rPr lang="en-US" altLang="ja-JP" sz="2000" b="1" dirty="0">
                <a:latin typeface="+mn-ea"/>
                <a:cs typeface="ヒラギノ角ゴ ProN W3" charset="0"/>
              </a:rPr>
            </a:br>
            <a:endParaRPr lang="en-US" altLang="ja-JP" sz="2000" b="1" dirty="0" smtClean="0">
              <a:latin typeface="+mn-ea"/>
              <a:cs typeface="ヒラギノ角ゴ ProN W3" charset="0"/>
            </a:endParaRPr>
          </a:p>
          <a:p>
            <a:r>
              <a:rPr lang="ja-JP" altLang="en-US" sz="2000" b="1" u="sng" dirty="0" smtClean="0">
                <a:latin typeface="+mn-ea"/>
                <a:cs typeface="ヒラギノ角ゴ ProN W6" charset="0"/>
              </a:rPr>
              <a:t>期間</a:t>
            </a:r>
            <a:r>
              <a:rPr lang="ja-JP" altLang="en-US" sz="2000" b="1" dirty="0">
                <a:latin typeface="+mn-ea"/>
                <a:cs typeface="ヒラギノ角ゴ ProN W6" charset="0"/>
              </a:rPr>
              <a:t>：</a:t>
            </a:r>
            <a:r>
              <a:rPr lang="en-US" altLang="ja-JP" sz="2000" dirty="0">
                <a:latin typeface="+mn-ea"/>
                <a:cs typeface="ヒラギノ角ゴ ProN W6" charset="0"/>
              </a:rPr>
              <a:t/>
            </a:r>
            <a:br>
              <a:rPr lang="en-US" altLang="ja-JP" sz="2000" dirty="0">
                <a:latin typeface="+mn-ea"/>
                <a:cs typeface="ヒラギノ角ゴ ProN W6" charset="0"/>
              </a:rPr>
            </a:br>
            <a:r>
              <a:rPr lang="en-US" altLang="ja-JP" sz="2000" b="1" u="sng" dirty="0">
                <a:solidFill>
                  <a:srgbClr val="FF0000"/>
                </a:solidFill>
                <a:latin typeface="+mn-ea"/>
                <a:cs typeface="ヒラギノ角ゴ ProN W3" charset="0"/>
              </a:rPr>
              <a:t>10/27-11/15</a:t>
            </a:r>
            <a:r>
              <a:rPr lang="ja-JP" altLang="en-US" sz="2000" dirty="0">
                <a:latin typeface="+mn-ea"/>
                <a:cs typeface="ヒラギノ角ゴ ProN W3" charset="0"/>
              </a:rPr>
              <a:t>のデータを収集</a:t>
            </a:r>
            <a:r>
              <a:rPr lang="en-US" altLang="ja-JP" sz="2000" dirty="0">
                <a:latin typeface="+mn-ea"/>
                <a:cs typeface="ヒラギノ角ゴ ProN W3" charset="0"/>
              </a:rPr>
              <a:t/>
            </a:r>
            <a:br>
              <a:rPr lang="en-US" altLang="ja-JP" sz="2000" dirty="0">
                <a:latin typeface="+mn-ea"/>
                <a:cs typeface="ヒラギノ角ゴ ProN W3" charset="0"/>
              </a:rPr>
            </a:br>
            <a:r>
              <a:rPr lang="en-US" altLang="ja-JP" sz="2000" dirty="0">
                <a:latin typeface="+mn-ea"/>
                <a:cs typeface="ヒラギノ角ゴ ProN W3" charset="0"/>
              </a:rPr>
              <a:t/>
            </a:r>
            <a:br>
              <a:rPr lang="en-US" altLang="ja-JP" sz="2000" dirty="0">
                <a:latin typeface="+mn-ea"/>
                <a:cs typeface="ヒラギノ角ゴ ProN W3" charset="0"/>
              </a:rPr>
            </a:br>
            <a:r>
              <a:rPr lang="ja-JP" altLang="en-US" sz="2000" b="1" u="sng" dirty="0">
                <a:latin typeface="+mn-ea"/>
                <a:cs typeface="ヒラギノ角ゴ ProN W6" charset="0"/>
              </a:rPr>
              <a:t>期間の分類とデータ数</a:t>
            </a:r>
            <a:r>
              <a:rPr lang="ja-JP" altLang="en-US" sz="2000" dirty="0">
                <a:latin typeface="+mn-ea"/>
                <a:cs typeface="ヒラギノ角ゴ ProN W6" charset="0"/>
                <a:sym typeface="Wingdings" charset="0"/>
              </a:rPr>
              <a:t>：</a:t>
            </a:r>
            <a:r>
              <a:rPr lang="ja-JP" altLang="en-US" sz="2000" dirty="0">
                <a:latin typeface="+mn-ea"/>
                <a:cs typeface="ヒラギノ角ゴ ProN W3" charset="0"/>
                <a:sym typeface="Wingdings" charset="0"/>
              </a:rPr>
              <a:t>大統領選の前後二つに分類</a:t>
            </a:r>
            <a:endParaRPr lang="ja-JP" altLang="en-US" sz="20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072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4ED8FEA4-6BCE-084B-A5A7-E5C622849C19}" type="slidenum">
              <a:rPr lang="ja-JP" altLang="en-US" sz="1200">
                <a:solidFill>
                  <a:srgbClr val="898989"/>
                </a:solidFill>
                <a:latin typeface="Calibri" charset="0"/>
              </a:rPr>
              <a:pPr/>
              <a:t>11</a:t>
            </a:fld>
            <a:endParaRPr lang="ja-JP" altLang="en-US" sz="1200">
              <a:solidFill>
                <a:srgbClr val="898989"/>
              </a:solidFill>
              <a:latin typeface="Calibri" charset="0"/>
            </a:endParaRPr>
          </a:p>
        </p:txBody>
      </p:sp>
      <p:graphicFrame>
        <p:nvGraphicFramePr>
          <p:cNvPr id="4" name="表 3"/>
          <p:cNvGraphicFramePr>
            <a:graphicFrameLocks noGrp="1"/>
          </p:cNvGraphicFramePr>
          <p:nvPr>
            <p:extLst>
              <p:ext uri="{D42A27DB-BD31-4B8C-83A1-F6EECF244321}">
                <p14:modId xmlns:p14="http://schemas.microsoft.com/office/powerpoint/2010/main" val="4131497138"/>
              </p:ext>
            </p:extLst>
          </p:nvPr>
        </p:nvGraphicFramePr>
        <p:xfrm>
          <a:off x="1414161" y="5268913"/>
          <a:ext cx="6362700" cy="1112838"/>
        </p:xfrm>
        <a:graphic>
          <a:graphicData uri="http://schemas.openxmlformats.org/drawingml/2006/table">
            <a:tbl>
              <a:tblPr firstRow="1" bandRow="1">
                <a:tableStyleId>{5C22544A-7EE6-4342-B048-85BDC9FD1C3A}</a:tableStyleId>
              </a:tblPr>
              <a:tblGrid>
                <a:gridCol w="2120900"/>
                <a:gridCol w="2120900"/>
                <a:gridCol w="2120900"/>
              </a:tblGrid>
              <a:tr h="370946">
                <a:tc>
                  <a:txBody>
                    <a:bodyPr/>
                    <a:lstStyle/>
                    <a:p>
                      <a:pPr algn="ctr"/>
                      <a:endParaRPr kumimoji="1" lang="ja-JP" altLang="en-US" sz="1800" dirty="0">
                        <a:latin typeface="+mn-ea"/>
                        <a:ea typeface="+mn-ea"/>
                      </a:endParaRPr>
                    </a:p>
                  </a:txBody>
                  <a:tcPr marT="45733" marB="45733"/>
                </a:tc>
                <a:tc>
                  <a:txBody>
                    <a:bodyPr/>
                    <a:lstStyle/>
                    <a:p>
                      <a:pPr algn="ctr"/>
                      <a:r>
                        <a:rPr kumimoji="1" lang="ja-JP" altLang="en-US" sz="1800" dirty="0" smtClean="0">
                          <a:latin typeface="+mn-ea"/>
                          <a:ea typeface="+mn-ea"/>
                        </a:rPr>
                        <a:t>期間</a:t>
                      </a:r>
                      <a:endParaRPr kumimoji="1" lang="ja-JP" altLang="en-US" sz="1800" dirty="0">
                        <a:latin typeface="+mn-ea"/>
                        <a:ea typeface="+mn-ea"/>
                      </a:endParaRPr>
                    </a:p>
                  </a:txBody>
                  <a:tcPr marT="45733" marB="45733"/>
                </a:tc>
                <a:tc>
                  <a:txBody>
                    <a:bodyPr/>
                    <a:lstStyle/>
                    <a:p>
                      <a:pPr algn="ctr"/>
                      <a:r>
                        <a:rPr kumimoji="1" lang="ja-JP" altLang="en-US" sz="1800" dirty="0" smtClean="0">
                          <a:latin typeface="+mn-ea"/>
                          <a:ea typeface="+mn-ea"/>
                        </a:rPr>
                        <a:t>データ量</a:t>
                      </a:r>
                      <a:endParaRPr kumimoji="1" lang="ja-JP" altLang="en-US" sz="1800" dirty="0">
                        <a:latin typeface="+mn-ea"/>
                        <a:ea typeface="+mn-ea"/>
                      </a:endParaRPr>
                    </a:p>
                  </a:txBody>
                  <a:tcPr marT="45733" marB="45733"/>
                </a:tc>
              </a:tr>
              <a:tr h="370946">
                <a:tc>
                  <a:txBody>
                    <a:bodyPr/>
                    <a:lstStyle/>
                    <a:p>
                      <a:pPr algn="ctr"/>
                      <a:r>
                        <a:rPr kumimoji="1" lang="en-US" altLang="ja-JP" sz="1800" dirty="0" smtClean="0">
                          <a:latin typeface="+mn-ea"/>
                          <a:ea typeface="+mn-ea"/>
                        </a:rPr>
                        <a:t>before</a:t>
                      </a:r>
                      <a:endParaRPr kumimoji="1" lang="ja-JP" altLang="en-US" sz="1800" dirty="0">
                        <a:latin typeface="+mn-ea"/>
                        <a:ea typeface="+mn-ea"/>
                      </a:endParaRPr>
                    </a:p>
                  </a:txBody>
                  <a:tcPr marT="45733" marB="45733"/>
                </a:tc>
                <a:tc>
                  <a:txBody>
                    <a:bodyPr/>
                    <a:lstStyle/>
                    <a:p>
                      <a:pPr algn="ctr"/>
                      <a:r>
                        <a:rPr kumimoji="1" lang="en-US" altLang="ja-JP" sz="1800" dirty="0" smtClean="0">
                          <a:latin typeface="+mn-ea"/>
                          <a:ea typeface="+mn-ea"/>
                        </a:rPr>
                        <a:t>10/27-11/6</a:t>
                      </a:r>
                      <a:endParaRPr kumimoji="1" lang="ja-JP" altLang="en-US" sz="1800" dirty="0">
                        <a:latin typeface="+mn-ea"/>
                        <a:ea typeface="+mn-ea"/>
                      </a:endParaRPr>
                    </a:p>
                  </a:txBody>
                  <a:tcPr marT="45733" marB="45733"/>
                </a:tc>
                <a:tc>
                  <a:txBody>
                    <a:bodyPr/>
                    <a:lstStyle/>
                    <a:p>
                      <a:pPr algn="r"/>
                      <a:r>
                        <a:rPr kumimoji="1" lang="en-US" altLang="ja-JP" sz="1800" dirty="0" smtClean="0">
                          <a:latin typeface="+mn-ea"/>
                          <a:ea typeface="+mn-ea"/>
                        </a:rPr>
                        <a:t>869,435</a:t>
                      </a:r>
                      <a:endParaRPr kumimoji="1" lang="ja-JP" altLang="en-US" sz="1800" dirty="0">
                        <a:latin typeface="+mn-ea"/>
                        <a:ea typeface="+mn-ea"/>
                      </a:endParaRPr>
                    </a:p>
                  </a:txBody>
                  <a:tcPr marT="45733" marB="45733"/>
                </a:tc>
              </a:tr>
              <a:tr h="370946">
                <a:tc>
                  <a:txBody>
                    <a:bodyPr/>
                    <a:lstStyle/>
                    <a:p>
                      <a:pPr algn="ctr"/>
                      <a:r>
                        <a:rPr kumimoji="1" lang="en-US" altLang="ja-JP" sz="1800" dirty="0" smtClean="0">
                          <a:latin typeface="+mn-ea"/>
                          <a:ea typeface="+mn-ea"/>
                        </a:rPr>
                        <a:t>after</a:t>
                      </a:r>
                      <a:endParaRPr kumimoji="1" lang="ja-JP" altLang="en-US" sz="1800" dirty="0">
                        <a:latin typeface="+mn-ea"/>
                        <a:ea typeface="+mn-ea"/>
                      </a:endParaRPr>
                    </a:p>
                  </a:txBody>
                  <a:tcPr marT="45733" marB="45733"/>
                </a:tc>
                <a:tc>
                  <a:txBody>
                    <a:bodyPr/>
                    <a:lstStyle/>
                    <a:p>
                      <a:pPr algn="ctr"/>
                      <a:r>
                        <a:rPr kumimoji="1" lang="en-US" altLang="ja-JP" sz="1800" dirty="0" smtClean="0">
                          <a:latin typeface="+mn-ea"/>
                          <a:ea typeface="+mn-ea"/>
                        </a:rPr>
                        <a:t>11/10-11/15</a:t>
                      </a:r>
                      <a:endParaRPr kumimoji="1" lang="ja-JP" altLang="en-US" sz="1800" dirty="0">
                        <a:latin typeface="+mn-ea"/>
                        <a:ea typeface="+mn-ea"/>
                      </a:endParaRPr>
                    </a:p>
                  </a:txBody>
                  <a:tcPr marT="45733" marB="45733"/>
                </a:tc>
                <a:tc>
                  <a:txBody>
                    <a:bodyPr/>
                    <a:lstStyle/>
                    <a:p>
                      <a:pPr algn="r"/>
                      <a:r>
                        <a:rPr kumimoji="1" lang="en-US" altLang="ja-JP" sz="1800" dirty="0" smtClean="0">
                          <a:latin typeface="+mn-ea"/>
                          <a:ea typeface="+mn-ea"/>
                        </a:rPr>
                        <a:t>1,626,309</a:t>
                      </a:r>
                      <a:endParaRPr kumimoji="1" lang="ja-JP" altLang="en-US" sz="1800" dirty="0">
                        <a:latin typeface="+mn-ea"/>
                        <a:ea typeface="+mn-ea"/>
                      </a:endParaRPr>
                    </a:p>
                  </a:txBody>
                  <a:tcPr marT="45733" marB="45733"/>
                </a:tc>
              </a:tr>
            </a:tbl>
          </a:graphicData>
        </a:graphic>
      </p:graphicFrame>
      <p:sp>
        <p:nvSpPr>
          <p:cNvPr id="3" name="正方形/長方形 2"/>
          <p:cNvSpPr/>
          <p:nvPr/>
        </p:nvSpPr>
        <p:spPr>
          <a:xfrm>
            <a:off x="1414161" y="2411133"/>
            <a:ext cx="6686189" cy="617799"/>
          </a:xfrm>
          <a:prstGeom prst="rect">
            <a:avLst/>
          </a:prstGeom>
          <a:no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222311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手法　</a:t>
            </a:r>
            <a:r>
              <a:rPr lang="ja-JP" altLang="en-US" sz="2800" dirty="0">
                <a:latin typeface="+mn-ea"/>
                <a:ea typeface="+mn-ea"/>
                <a:cs typeface="ヒラギノ角ゴ ProN W6" charset="0"/>
              </a:rPr>
              <a:t>投稿への感情値の付与</a:t>
            </a:r>
          </a:p>
        </p:txBody>
      </p:sp>
      <p:sp>
        <p:nvSpPr>
          <p:cNvPr id="32771"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a:latin typeface="+mn-ea"/>
                <a:cs typeface="ヒラギノ角ゴ ProN W6" charset="0"/>
              </a:rPr>
              <a:t>投稿への感情</a:t>
            </a:r>
            <a:r>
              <a:rPr lang="ja-JP" altLang="en-US" sz="2400" b="1" u="sng" dirty="0" smtClean="0">
                <a:latin typeface="+mn-ea"/>
                <a:cs typeface="ヒラギノ角ゴ ProN W6" charset="0"/>
              </a:rPr>
              <a:t>値付与</a:t>
            </a:r>
            <a:endParaRPr lang="en-US" altLang="ja-JP" sz="2400" dirty="0">
              <a:latin typeface="+mn-ea"/>
              <a:cs typeface="ヒラギノ角ゴ ProN W6" charset="0"/>
            </a:endParaRPr>
          </a:p>
          <a:p>
            <a:pPr eaLnBrk="1" hangingPunct="1"/>
            <a:r>
              <a:rPr lang="ja-JP" sz="1800" b="1" dirty="0" smtClean="0">
                <a:latin typeface="+mn-ea"/>
                <a:cs typeface="ヒラギノ角ゴ ProN W6" charset="0"/>
              </a:rPr>
              <a:t>VA</a:t>
            </a:r>
            <a:r>
              <a:rPr lang="en-US" altLang="ja-JP" sz="1800" b="1" dirty="0" smtClean="0">
                <a:latin typeface="+mn-ea"/>
                <a:cs typeface="ヒラギノ角ゴ ProN W6" charset="0"/>
              </a:rPr>
              <a:t>DER</a:t>
            </a:r>
            <a:r>
              <a:rPr lang="ja-JP" altLang="en-US" sz="1800" b="1" dirty="0" smtClean="0">
                <a:latin typeface="+mn-ea"/>
                <a:cs typeface="ヒラギノ角ゴ ProN W6" charset="0"/>
              </a:rPr>
              <a:t>の使用</a:t>
            </a:r>
            <a:r>
              <a:rPr lang="en-US" altLang="ja-JP" sz="1800" dirty="0">
                <a:latin typeface="+mn-ea"/>
                <a:cs typeface="ヒラギノ角ゴ ProN W6" charset="0"/>
              </a:rPr>
              <a:t/>
            </a:r>
            <a:br>
              <a:rPr lang="en-US" altLang="ja-JP" sz="1800" dirty="0">
                <a:latin typeface="+mn-ea"/>
                <a:cs typeface="ヒラギノ角ゴ ProN W6" charset="0"/>
              </a:rPr>
            </a:br>
            <a:r>
              <a:rPr lang="en-US" altLang="ja-JP" sz="1800" dirty="0" smtClean="0">
                <a:latin typeface="+mn-ea"/>
                <a:cs typeface="ヒラギノ角ゴ ProN W3" charset="0"/>
              </a:rPr>
              <a:t>VADER</a:t>
            </a:r>
            <a:r>
              <a:rPr lang="ja-JP" altLang="en-US" sz="1800" dirty="0" smtClean="0">
                <a:latin typeface="+mn-ea"/>
                <a:cs typeface="ヒラギノ角ゴ ProN W3" charset="0"/>
              </a:rPr>
              <a:t>の特徴：顔文字やスラング、感嘆符や大文字小文字、程度を表す語句を考慮した短文への感情値付与に適した手法．</a:t>
            </a:r>
            <a:r>
              <a:rPr lang="en-US" altLang="ja-JP" sz="1400" dirty="0" smtClean="0">
                <a:latin typeface="+mn-ea"/>
                <a:cs typeface="ヒラギノ角ゴ ProN W3" charset="0"/>
              </a:rPr>
              <a:t>[Hutto,2014]</a:t>
            </a:r>
            <a:r>
              <a:rPr lang="en-US" altLang="ja-JP" sz="1600" dirty="0" smtClean="0">
                <a:latin typeface="+mn-ea"/>
                <a:cs typeface="ヒラギノ角ゴ ProN W3" charset="0"/>
              </a:rPr>
              <a:t>※</a:t>
            </a:r>
            <a:r>
              <a:rPr lang="ja-JP" altLang="en-US" sz="1600" dirty="0" smtClean="0">
                <a:latin typeface="+mn-ea"/>
                <a:cs typeface="ヒラギノ角ゴ ProN W3" charset="0"/>
              </a:rPr>
              <a:t>標準的言語処理ライブラリ</a:t>
            </a:r>
            <a:r>
              <a:rPr lang="en-US" altLang="ja-JP" sz="1600" dirty="0" smtClean="0">
                <a:latin typeface="+mn-ea"/>
                <a:cs typeface="ヒラギノ角ゴ ProN W3" charset="0"/>
              </a:rPr>
              <a:t>NLTK</a:t>
            </a:r>
            <a:r>
              <a:rPr lang="ja-JP" altLang="en-US" sz="1600" dirty="0" smtClean="0">
                <a:latin typeface="+mn-ea"/>
                <a:cs typeface="ヒラギノ角ゴ ProN W3" charset="0"/>
              </a:rPr>
              <a:t>に実装済</a:t>
            </a:r>
            <a:r>
              <a:rPr lang="en-US" altLang="ja-JP" sz="1800" dirty="0" smtClean="0">
                <a:latin typeface="+mn-ea"/>
                <a:cs typeface="ヒラギノ角ゴ ProN W3" charset="0"/>
              </a:rPr>
              <a:t/>
            </a:r>
            <a:br>
              <a:rPr lang="en-US" altLang="ja-JP" sz="1800" dirty="0" smtClean="0">
                <a:latin typeface="+mn-ea"/>
                <a:cs typeface="ヒラギノ角ゴ ProN W3" charset="0"/>
              </a:rPr>
            </a:br>
            <a:r>
              <a:rPr lang="ja-JP" altLang="en-US" sz="1800" dirty="0" smtClean="0">
                <a:latin typeface="+mn-ea"/>
                <a:cs typeface="ヒラギノ角ゴ ProN W3" charset="0"/>
              </a:rPr>
              <a:t>それぞれの投稿に，</a:t>
            </a:r>
            <a:r>
              <a:rPr lang="en-US" altLang="ja-JP" sz="1800" dirty="0" err="1" smtClean="0">
                <a:latin typeface="+mn-ea"/>
                <a:cs typeface="ヒラギノ角ゴ ProN W3" charset="0"/>
              </a:rPr>
              <a:t>pos</a:t>
            </a:r>
            <a:r>
              <a:rPr lang="en-US" altLang="ja-JP" sz="1800" dirty="0" smtClean="0">
                <a:latin typeface="+mn-ea"/>
                <a:cs typeface="ヒラギノ角ゴ ProN W3" charset="0"/>
              </a:rPr>
              <a:t>/</a:t>
            </a:r>
            <a:r>
              <a:rPr lang="en-US" altLang="ja-JP" sz="1800" dirty="0" err="1" smtClean="0">
                <a:latin typeface="+mn-ea"/>
                <a:cs typeface="ヒラギノ角ゴ ProN W3" charset="0"/>
              </a:rPr>
              <a:t>neg</a:t>
            </a:r>
            <a:r>
              <a:rPr lang="en-US" altLang="ja-JP" sz="1800" dirty="0" smtClean="0">
                <a:latin typeface="+mn-ea"/>
                <a:cs typeface="ヒラギノ角ゴ ProN W3" charset="0"/>
              </a:rPr>
              <a:t>/</a:t>
            </a:r>
            <a:r>
              <a:rPr lang="en-US" altLang="ja-JP" sz="1800" dirty="0" err="1" smtClean="0">
                <a:latin typeface="+mn-ea"/>
                <a:cs typeface="ヒラギノ角ゴ ProN W3" charset="0"/>
              </a:rPr>
              <a:t>neu</a:t>
            </a:r>
            <a:r>
              <a:rPr lang="ja-JP" altLang="en-US" sz="1800" dirty="0" smtClean="0">
                <a:latin typeface="+mn-ea"/>
                <a:cs typeface="ヒラギノ角ゴ ProN W3" charset="0"/>
              </a:rPr>
              <a:t>の感情値を合計が</a:t>
            </a:r>
            <a:r>
              <a:rPr lang="en-US" altLang="ja-JP" sz="1800" dirty="0" smtClean="0">
                <a:latin typeface="+mn-ea"/>
                <a:cs typeface="ヒラギノ角ゴ ProN W3" charset="0"/>
              </a:rPr>
              <a:t>1</a:t>
            </a:r>
            <a:r>
              <a:rPr lang="ja-JP" altLang="en-US" sz="1800" dirty="0" smtClean="0">
                <a:latin typeface="+mn-ea"/>
                <a:cs typeface="ヒラギノ角ゴ ProN W3" charset="0"/>
              </a:rPr>
              <a:t>となるように感情値を付与する．</a:t>
            </a:r>
            <a:r>
              <a:rPr lang="en-US" altLang="ja-JP" sz="1600" b="1" dirty="0" smtClean="0">
                <a:latin typeface="+mn-ea"/>
                <a:cs typeface="ヒラギノ角ゴ ProN W3" charset="0"/>
              </a:rPr>
              <a:t/>
            </a:r>
            <a:br>
              <a:rPr lang="en-US" altLang="ja-JP" sz="1600" b="1" dirty="0" smtClean="0">
                <a:latin typeface="+mn-ea"/>
                <a:cs typeface="ヒラギノ角ゴ ProN W3" charset="0"/>
              </a:rPr>
            </a:br>
            <a:r>
              <a:rPr lang="en-US" altLang="ja-JP" sz="1600" b="1" dirty="0" smtClean="0">
                <a:latin typeface="+mn-ea"/>
                <a:cs typeface="ヒラギノ角ゴ ProN W3" charset="0"/>
              </a:rPr>
              <a:t/>
            </a:r>
            <a:br>
              <a:rPr lang="en-US" altLang="ja-JP" sz="1600" b="1" dirty="0" smtClean="0">
                <a:latin typeface="+mn-ea"/>
                <a:cs typeface="ヒラギノ角ゴ ProN W3" charset="0"/>
              </a:rPr>
            </a:br>
            <a:r>
              <a:rPr lang="ja-JP" altLang="en-US" sz="1600" b="1" dirty="0" smtClean="0">
                <a:latin typeface="+mn-ea"/>
                <a:cs typeface="ヒラギノ角ゴ ProN W3" charset="0"/>
              </a:rPr>
              <a:t>例）</a:t>
            </a:r>
            <a:endParaRPr lang="ja-JP" altLang="en-US" sz="18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2774"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0A41513B-6445-C745-B043-743A683DE7EB}" type="slidenum">
              <a:rPr lang="ja-JP" altLang="en-US" sz="1200">
                <a:solidFill>
                  <a:srgbClr val="898989"/>
                </a:solidFill>
                <a:latin typeface="Calibri" charset="0"/>
              </a:rPr>
              <a:pPr/>
              <a:t>12</a:t>
            </a:fld>
            <a:endParaRPr lang="ja-JP" altLang="en-US" sz="1200">
              <a:solidFill>
                <a:srgbClr val="898989"/>
              </a:solidFill>
              <a:latin typeface="Calibri" charset="0"/>
            </a:endParaRPr>
          </a:p>
        </p:txBody>
      </p:sp>
      <p:pic>
        <p:nvPicPr>
          <p:cNvPr id="32775" name="図 2" descr="スクリーンショット 2017-02-07 10.21.1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3998913"/>
            <a:ext cx="70627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1026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手法　</a:t>
            </a:r>
            <a:r>
              <a:rPr lang="ja-JP" altLang="en-US" sz="2800" dirty="0">
                <a:latin typeface="+mn-ea"/>
                <a:ea typeface="+mn-ea"/>
                <a:cs typeface="ヒラギノ角ゴ ProN W6" charset="0"/>
              </a:rPr>
              <a:t>ユーザ感情度の計算とエッジ属性の判定</a:t>
            </a:r>
          </a:p>
        </p:txBody>
      </p:sp>
      <p:sp>
        <p:nvSpPr>
          <p:cNvPr id="27651" name="コンテンツ プレースホルダ 2"/>
          <p:cNvSpPr>
            <a:spLocks noGrp="1"/>
          </p:cNvSpPr>
          <p:nvPr>
            <p:ph idx="1"/>
          </p:nvPr>
        </p:nvSpPr>
        <p:spPr>
          <a:xfrm>
            <a:off x="971550" y="1339850"/>
            <a:ext cx="7878763" cy="5276850"/>
          </a:xfrm>
        </p:spPr>
        <p:txBody>
          <a:bodyPr/>
          <a:lstStyle/>
          <a:p>
            <a:pPr eaLnBrk="1" hangingPunct="1">
              <a:defRPr/>
            </a:pPr>
            <a:r>
              <a:rPr lang="ja-JP" altLang="en-US" sz="2400" b="1" u="sng" dirty="0">
                <a:latin typeface="+mn-ea"/>
                <a:cs typeface="ヒラギノ角ゴ ProN W6" charset="0"/>
              </a:rPr>
              <a:t>例）ヒラリーに言及しているユーザの</a:t>
            </a:r>
            <a:r>
              <a:rPr lang="ja-JP" altLang="en-US" sz="2400" b="1" u="sng" dirty="0" smtClean="0">
                <a:latin typeface="+mn-ea"/>
                <a:cs typeface="ヒラギノ角ゴ ProN W6" charset="0"/>
              </a:rPr>
              <a:t>計算例</a:t>
            </a:r>
            <a:endParaRPr lang="en-US" altLang="ja-JP" sz="2400" b="1" dirty="0">
              <a:latin typeface="+mn-ea"/>
              <a:cs typeface="ヒラギノ角ゴ ProN W3" charset="0"/>
            </a:endParaRPr>
          </a:p>
          <a:p>
            <a:pPr lvl="1">
              <a:defRPr/>
            </a:pPr>
            <a:r>
              <a:rPr lang="ja-JP" altLang="en-US" sz="1800" b="1" dirty="0" smtClean="0">
                <a:latin typeface="+mn-ea"/>
                <a:cs typeface="ヒラギノ角ゴ ProN W3" charset="0"/>
              </a:rPr>
              <a:t>ユーザが該当期間にヒラリーに言及した投稿を</a:t>
            </a:r>
            <a:r>
              <a:rPr lang="en-US" altLang="ja-JP" sz="1800" b="1" dirty="0" smtClean="0">
                <a:latin typeface="+mn-ea"/>
                <a:cs typeface="ヒラギノ角ゴ ProN W3" charset="0"/>
              </a:rPr>
              <a:t>10</a:t>
            </a:r>
            <a:r>
              <a:rPr lang="ja-JP" altLang="en-US" sz="1800" b="1" dirty="0" smtClean="0">
                <a:latin typeface="+mn-ea"/>
                <a:cs typeface="ヒラギノ角ゴ ProN W3" charset="0"/>
              </a:rPr>
              <a:t>個もつ場合、それぞれの投稿の感情値に以下の計算をした後その平均をとる。</a:t>
            </a:r>
            <a:endParaRPr lang="en-US" altLang="ja-JP" sz="1800" b="1" dirty="0">
              <a:latin typeface="+mn-ea"/>
              <a:cs typeface="ヒラギノ角ゴ ProN W3" charset="0"/>
            </a:endParaRPr>
          </a:p>
          <a:p>
            <a:pPr marL="402336" lvl="1" indent="0">
              <a:buNone/>
              <a:defRPr/>
            </a:pPr>
            <a:r>
              <a:rPr lang="en-US" altLang="ja-JP" sz="3600" b="1" dirty="0">
                <a:latin typeface="+mn-ea"/>
                <a:cs typeface="ヒラギノ角ゴ ProN W3" charset="0"/>
              </a:rPr>
              <a:t/>
            </a:r>
            <a:br>
              <a:rPr lang="en-US" altLang="ja-JP" sz="3600" b="1" dirty="0">
                <a:latin typeface="+mn-ea"/>
                <a:cs typeface="ヒラギノ角ゴ ProN W3" charset="0"/>
              </a:rPr>
            </a:br>
            <a:r>
              <a:rPr lang="en-US" altLang="ja-JP" sz="2000" b="1" dirty="0" smtClean="0">
                <a:latin typeface="+mn-ea"/>
                <a:cs typeface="ヒラギノ角ゴ ProN W3" charset="0"/>
              </a:rPr>
              <a:t/>
            </a:r>
            <a:br>
              <a:rPr lang="en-US" altLang="ja-JP" sz="2000" b="1" dirty="0" smtClean="0">
                <a:latin typeface="+mn-ea"/>
                <a:cs typeface="ヒラギノ角ゴ ProN W3" charset="0"/>
              </a:rPr>
            </a:br>
            <a:r>
              <a:rPr lang="en-US" altLang="ja-JP" sz="1400" b="1" dirty="0" err="1" smtClean="0">
                <a:latin typeface="+mn-ea"/>
                <a:cs typeface="ヒラギノ角ゴ ProN W3" charset="0"/>
              </a:rPr>
              <a:t>Sp</a:t>
            </a:r>
            <a:r>
              <a:rPr lang="ja-JP" altLang="en-US" sz="1400" b="1" dirty="0" smtClean="0">
                <a:latin typeface="+mn-ea"/>
                <a:cs typeface="ヒラギノ角ゴ ProN W3" charset="0"/>
              </a:rPr>
              <a:t>は投稿の感情度（</a:t>
            </a:r>
            <a:r>
              <a:rPr lang="en-US" altLang="ja-JP" sz="1400" b="1" dirty="0" smtClean="0">
                <a:latin typeface="+mn-ea"/>
                <a:cs typeface="ヒラギノ角ゴ ProN W3" charset="0"/>
              </a:rPr>
              <a:t>0-1</a:t>
            </a:r>
            <a:r>
              <a:rPr lang="ja-JP" altLang="en-US" sz="1400" b="1" dirty="0" smtClean="0">
                <a:latin typeface="+mn-ea"/>
                <a:cs typeface="ヒラギノ角ゴ ProN W3" charset="0"/>
              </a:rPr>
              <a:t>の値をとる）、</a:t>
            </a:r>
            <a:r>
              <a:rPr lang="en-US" altLang="ja-JP" sz="1400" b="1" dirty="0" err="1" smtClean="0">
                <a:latin typeface="+mn-ea"/>
                <a:cs typeface="ヒラギノ角ゴ ProN W3" charset="0"/>
              </a:rPr>
              <a:t>Spos</a:t>
            </a:r>
            <a:r>
              <a:rPr lang="en-US" altLang="ja-JP" sz="1400" b="1" dirty="0" smtClean="0">
                <a:latin typeface="+mn-ea"/>
                <a:cs typeface="ヒラギノ角ゴ ProN W3" charset="0"/>
              </a:rPr>
              <a:t>/</a:t>
            </a:r>
            <a:r>
              <a:rPr lang="en-US" altLang="ja-JP" sz="1400" b="1" dirty="0" err="1" smtClean="0">
                <a:latin typeface="+mn-ea"/>
                <a:cs typeface="ヒラギノ角ゴ ProN W3" charset="0"/>
              </a:rPr>
              <a:t>Sneu</a:t>
            </a:r>
            <a:r>
              <a:rPr lang="en-US" altLang="ja-JP" sz="1400" b="1" dirty="0" smtClean="0">
                <a:latin typeface="+mn-ea"/>
                <a:cs typeface="ヒラギノ角ゴ ProN W3" charset="0"/>
              </a:rPr>
              <a:t>/</a:t>
            </a:r>
            <a:r>
              <a:rPr lang="en-US" altLang="ja-JP" sz="1400" b="1" dirty="0" err="1" smtClean="0">
                <a:latin typeface="+mn-ea"/>
                <a:cs typeface="ヒラギノ角ゴ ProN W3" charset="0"/>
              </a:rPr>
              <a:t>Sneg</a:t>
            </a:r>
            <a:r>
              <a:rPr lang="ja-JP" altLang="en-US" sz="1400" b="1" dirty="0" smtClean="0">
                <a:latin typeface="+mn-ea"/>
                <a:cs typeface="ヒラギノ角ゴ ProN W3" charset="0"/>
              </a:rPr>
              <a:t>は投稿に付与された感情値（それぞれ</a:t>
            </a:r>
            <a:r>
              <a:rPr lang="en-US" altLang="ja-JP" sz="1400" b="1" dirty="0" smtClean="0">
                <a:latin typeface="+mn-ea"/>
                <a:cs typeface="ヒラギノ角ゴ ProN W3" charset="0"/>
              </a:rPr>
              <a:t>0-1</a:t>
            </a:r>
            <a:r>
              <a:rPr lang="ja-JP" altLang="en-US" sz="1400" b="1" dirty="0" smtClean="0">
                <a:latin typeface="+mn-ea"/>
                <a:cs typeface="ヒラギノ角ゴ ProN W3" charset="0"/>
              </a:rPr>
              <a:t>の値を取り合計が</a:t>
            </a:r>
            <a:r>
              <a:rPr lang="en-US" altLang="ja-JP" sz="1400" b="1" dirty="0" smtClean="0">
                <a:latin typeface="+mn-ea"/>
                <a:cs typeface="ヒラギノ角ゴ ProN W3" charset="0"/>
              </a:rPr>
              <a:t>1</a:t>
            </a:r>
            <a:r>
              <a:rPr lang="ja-JP" altLang="en-US" sz="1400" b="1" dirty="0" smtClean="0">
                <a:latin typeface="+mn-ea"/>
                <a:cs typeface="ヒラギノ角ゴ ProN W3" charset="0"/>
              </a:rPr>
              <a:t>となる）</a:t>
            </a:r>
            <a:r>
              <a:rPr lang="en-US" altLang="ja-JP" sz="1400" b="1" dirty="0" smtClean="0">
                <a:latin typeface="+mn-ea"/>
                <a:cs typeface="ヒラギノ角ゴ ProN W3" charset="0"/>
              </a:rPr>
              <a:t>0.5</a:t>
            </a:r>
            <a:r>
              <a:rPr lang="ja-JP" altLang="en-US" sz="1400" b="1" dirty="0" smtClean="0">
                <a:latin typeface="+mn-ea"/>
                <a:cs typeface="ヒラギノ角ゴ ProN W3" charset="0"/>
              </a:rPr>
              <a:t>以上を</a:t>
            </a:r>
            <a:r>
              <a:rPr lang="ja-JP" altLang="en-US" sz="1400" b="1" u="sng" dirty="0" smtClean="0">
                <a:solidFill>
                  <a:srgbClr val="FF0000"/>
                </a:solidFill>
                <a:latin typeface="+mn-ea"/>
                <a:cs typeface="ヒラギノ角ゴ ProN W3" charset="0"/>
              </a:rPr>
              <a:t>ポジティブユーザ</a:t>
            </a:r>
            <a:r>
              <a:rPr lang="ja-JP" altLang="en-US" sz="1400" b="1" dirty="0" smtClean="0">
                <a:latin typeface="+mn-ea"/>
                <a:cs typeface="ヒラギノ角ゴ ProN W3" charset="0"/>
              </a:rPr>
              <a:t>、</a:t>
            </a:r>
            <a:r>
              <a:rPr lang="en-US" altLang="ja-JP" sz="1400" b="1" dirty="0" smtClean="0">
                <a:latin typeface="+mn-ea"/>
                <a:cs typeface="ヒラギノ角ゴ ProN W3" charset="0"/>
              </a:rPr>
              <a:t>0.5</a:t>
            </a:r>
            <a:r>
              <a:rPr lang="ja-JP" altLang="en-US" sz="1400" b="1" dirty="0" smtClean="0">
                <a:latin typeface="+mn-ea"/>
                <a:cs typeface="ヒラギノ角ゴ ProN W3" charset="0"/>
              </a:rPr>
              <a:t>未満を</a:t>
            </a:r>
            <a:r>
              <a:rPr lang="ja-JP" altLang="en-US" sz="1400" b="1" u="sng" dirty="0" smtClean="0">
                <a:solidFill>
                  <a:srgbClr val="3366FF"/>
                </a:solidFill>
                <a:latin typeface="+mn-ea"/>
                <a:cs typeface="ヒラギノ角ゴ ProN W3" charset="0"/>
              </a:rPr>
              <a:t>ネガティブユーザ</a:t>
            </a:r>
            <a:r>
              <a:rPr lang="ja-JP" altLang="en-US" sz="1400" b="1" dirty="0" smtClean="0">
                <a:latin typeface="+mn-ea"/>
                <a:cs typeface="ヒラギノ角ゴ ProN W3" charset="0"/>
              </a:rPr>
              <a:t>とする。</a:t>
            </a:r>
            <a:endParaRPr lang="en-US" altLang="ja-JP" sz="2400" b="1" dirty="0">
              <a:latin typeface="+mn-ea"/>
              <a:cs typeface="ヒラギノ角ゴ ProN W3" charset="0"/>
            </a:endParaRPr>
          </a:p>
          <a:p>
            <a:pPr eaLnBrk="1" hangingPunct="1">
              <a:defRPr/>
            </a:pPr>
            <a:r>
              <a:rPr lang="ja-JP" altLang="en-US" sz="2400" b="1" dirty="0" smtClean="0">
                <a:latin typeface="+mn-ea"/>
                <a:cs typeface="ヒラギノ角ゴ ProN W3" charset="0"/>
              </a:rPr>
              <a:t>エッジ属性の付与</a:t>
            </a:r>
            <a:endParaRPr lang="en-US" altLang="ja-JP" sz="2400" b="1" dirty="0">
              <a:latin typeface="+mn-ea"/>
              <a:cs typeface="ヒラギノ角ゴ ProN W3" charset="0"/>
            </a:endParaRPr>
          </a:p>
          <a:p>
            <a:pPr lvl="1">
              <a:defRPr/>
            </a:pPr>
            <a:r>
              <a:rPr lang="ja-JP" altLang="en-US" sz="1600" b="1" dirty="0" smtClean="0">
                <a:latin typeface="+mn-ea"/>
                <a:cs typeface="ヒラギノ角ゴ ProN W3" charset="0"/>
              </a:rPr>
              <a:t>ポジティブなユーザからポジティブなユーザへのエッジを</a:t>
            </a:r>
            <a:r>
              <a:rPr lang="en-US" altLang="ja-JP" sz="1600" dirty="0" err="1" smtClean="0">
                <a:solidFill>
                  <a:srgbClr val="FF0000"/>
                </a:solidFill>
                <a:latin typeface="+mn-ea"/>
                <a:cs typeface="ヒラギノ角ゴ ProN W6"/>
              </a:rPr>
              <a:t>pos-pos</a:t>
            </a:r>
            <a:r>
              <a:rPr lang="ja-JP" altLang="en-US" sz="1600" b="1" dirty="0" smtClean="0">
                <a:latin typeface="+mn-ea"/>
                <a:cs typeface="ヒラギノ角ゴ ProN W3" charset="0"/>
              </a:rPr>
              <a:t>、ネガティブなユーザからネガティブなユーザへのエッジを</a:t>
            </a:r>
            <a:r>
              <a:rPr lang="en-US" altLang="ja-JP" sz="1600" dirty="0" err="1" smtClean="0">
                <a:solidFill>
                  <a:srgbClr val="3366FF"/>
                </a:solidFill>
                <a:latin typeface="+mn-ea"/>
                <a:cs typeface="ヒラギノ角ゴ ProN W6"/>
              </a:rPr>
              <a:t>neg-neg</a:t>
            </a:r>
            <a:r>
              <a:rPr lang="ja-JP" altLang="en-US" sz="1600" dirty="0" smtClean="0">
                <a:solidFill>
                  <a:srgbClr val="3366FF"/>
                </a:solidFill>
                <a:latin typeface="+mn-ea"/>
                <a:cs typeface="ヒラギノ角ゴ ProN W6"/>
              </a:rPr>
              <a:t>、</a:t>
            </a:r>
            <a:r>
              <a:rPr lang="ja-JP" altLang="en-US" sz="1600" b="1" dirty="0" smtClean="0">
                <a:latin typeface="+mn-ea"/>
                <a:cs typeface="ヒラギノ角ゴ ProN W3" charset="0"/>
              </a:rPr>
              <a:t>ポジティブユーザとネガティブユーザ相互のものを</a:t>
            </a:r>
            <a:r>
              <a:rPr lang="en-US" altLang="ja-JP" sz="1600" dirty="0" smtClean="0">
                <a:solidFill>
                  <a:schemeClr val="accent4"/>
                </a:solidFill>
                <a:latin typeface="+mn-ea"/>
                <a:cs typeface="ヒラギノ角ゴ ProN W6"/>
              </a:rPr>
              <a:t>interactive</a:t>
            </a:r>
            <a:r>
              <a:rPr lang="ja-JP" altLang="en-US" sz="1600" b="1" dirty="0" smtClean="0">
                <a:latin typeface="+mn-ea"/>
                <a:cs typeface="ヒラギノ角ゴ ProN W3" charset="0"/>
              </a:rPr>
              <a:t>と属性づける。</a:t>
            </a:r>
            <a:endParaRPr lang="en-US" altLang="ja-JP" sz="1600" b="1" dirty="0" smtClean="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482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5A17C380-AB09-D347-A730-1BD97325F421}" type="slidenum">
              <a:rPr lang="ja-JP" altLang="en-US" sz="1200">
                <a:solidFill>
                  <a:srgbClr val="898989"/>
                </a:solidFill>
                <a:latin typeface="Calibri" charset="0"/>
              </a:rPr>
              <a:pPr/>
              <a:t>13</a:t>
            </a:fld>
            <a:endParaRPr lang="ja-JP" altLang="en-US" sz="1200">
              <a:solidFill>
                <a:srgbClr val="898989"/>
              </a:solidFill>
              <a:latin typeface="Calibri" charset="0"/>
            </a:endParaRPr>
          </a:p>
        </p:txBody>
      </p:sp>
      <p:pic>
        <p:nvPicPr>
          <p:cNvPr id="34823" name="図 2" descr="スクリーンショット 2017-02-06 16.42.2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9880" y="2513416"/>
            <a:ext cx="3848100" cy="450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020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a:xfrm>
            <a:off x="1003817" y="285750"/>
            <a:ext cx="7878763" cy="639763"/>
          </a:xfrm>
        </p:spPr>
        <p:txBody>
          <a:bodyPr anchor="t"/>
          <a:lstStyle/>
          <a:p>
            <a:pPr algn="ctr" eaLnBrk="1" hangingPunct="1"/>
            <a:r>
              <a:rPr lang="ja-JP" altLang="en-US" sz="3200" dirty="0">
                <a:latin typeface="+mn-ea"/>
                <a:ea typeface="+mn-ea"/>
                <a:cs typeface="ヒラギノ角ゴ ProN W6" charset="0"/>
              </a:rPr>
              <a:t>手法　</a:t>
            </a:r>
            <a:r>
              <a:rPr lang="ja-JP" altLang="en-US" sz="2800" dirty="0">
                <a:latin typeface="+mn-ea"/>
                <a:ea typeface="+mn-ea"/>
                <a:cs typeface="ヒラギノ角ゴ ProN W6" charset="0"/>
              </a:rPr>
              <a:t>ユーザ感情度の計算とエッジ属性の判定</a:t>
            </a: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482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5A17C380-AB09-D347-A730-1BD97325F421}" type="slidenum">
              <a:rPr lang="ja-JP" altLang="en-US" sz="1200">
                <a:solidFill>
                  <a:srgbClr val="898989"/>
                </a:solidFill>
                <a:latin typeface="Calibri" charset="0"/>
              </a:rPr>
              <a:pPr/>
              <a:t>14</a:t>
            </a:fld>
            <a:endParaRPr lang="ja-JP" altLang="en-US" sz="1200">
              <a:solidFill>
                <a:srgbClr val="898989"/>
              </a:solidFill>
              <a:latin typeface="Calibri" charset="0"/>
            </a:endParaRPr>
          </a:p>
        </p:txBody>
      </p:sp>
      <p:grpSp>
        <p:nvGrpSpPr>
          <p:cNvPr id="34825" name="図形グループ 34824"/>
          <p:cNvGrpSpPr/>
          <p:nvPr/>
        </p:nvGrpSpPr>
        <p:grpSpPr>
          <a:xfrm>
            <a:off x="1050926" y="1765474"/>
            <a:ext cx="7443787" cy="4851226"/>
            <a:chOff x="1050926" y="1765474"/>
            <a:chExt cx="7443787" cy="4851226"/>
          </a:xfrm>
        </p:grpSpPr>
        <p:pic>
          <p:nvPicPr>
            <p:cNvPr id="8" name="図 2" descr="スクリーンショット 2017-02-06 12.52.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6" y="2338387"/>
              <a:ext cx="7443787"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矢印コネクタ 6"/>
            <p:cNvCxnSpPr/>
            <p:nvPr/>
          </p:nvCxnSpPr>
          <p:spPr>
            <a:xfrm>
              <a:off x="2119477" y="2134806"/>
              <a:ext cx="506272" cy="902707"/>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13" name="直線矢印コネクタ 12"/>
            <p:cNvCxnSpPr/>
            <p:nvPr/>
          </p:nvCxnSpPr>
          <p:spPr>
            <a:xfrm>
              <a:off x="2119477" y="2134806"/>
              <a:ext cx="0" cy="1469023"/>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1325745" y="1765474"/>
              <a:ext cx="1587463" cy="369332"/>
            </a:xfrm>
            <a:prstGeom prst="rect">
              <a:avLst/>
            </a:prstGeom>
            <a:noFill/>
            <a:ln w="19050">
              <a:solidFill>
                <a:schemeClr val="tx1"/>
              </a:solidFill>
            </a:ln>
          </p:spPr>
          <p:txBody>
            <a:bodyPr wrap="square" rtlCol="0">
              <a:spAutoFit/>
            </a:bodyPr>
            <a:lstStyle/>
            <a:p>
              <a:pPr algn="ctr"/>
              <a:r>
                <a:rPr lang="en-US" altLang="ja-JP" dirty="0" err="1" smtClean="0"/>
                <a:t>Pos_user</a:t>
              </a:r>
              <a:endParaRPr kumimoji="1" lang="ja-JP" altLang="en-US" dirty="0"/>
            </a:p>
          </p:txBody>
        </p:sp>
        <p:sp>
          <p:nvSpPr>
            <p:cNvPr id="19" name="テキスト ボックス 18"/>
            <p:cNvSpPr txBox="1"/>
            <p:nvPr/>
          </p:nvSpPr>
          <p:spPr>
            <a:xfrm>
              <a:off x="6223372" y="1765474"/>
              <a:ext cx="1587463" cy="369332"/>
            </a:xfrm>
            <a:prstGeom prst="rect">
              <a:avLst/>
            </a:prstGeom>
            <a:noFill/>
            <a:ln w="19050">
              <a:solidFill>
                <a:schemeClr val="tx1"/>
              </a:solidFill>
            </a:ln>
          </p:spPr>
          <p:txBody>
            <a:bodyPr wrap="square" rtlCol="0">
              <a:spAutoFit/>
            </a:bodyPr>
            <a:lstStyle/>
            <a:p>
              <a:pPr algn="ctr"/>
              <a:r>
                <a:rPr lang="en-US" altLang="ja-JP" dirty="0" err="1" smtClean="0"/>
                <a:t>Neg_user</a:t>
              </a:r>
              <a:endParaRPr kumimoji="1" lang="ja-JP" altLang="en-US" dirty="0"/>
            </a:p>
          </p:txBody>
        </p:sp>
        <p:cxnSp>
          <p:nvCxnSpPr>
            <p:cNvPr id="20" name="直線矢印コネクタ 19"/>
            <p:cNvCxnSpPr/>
            <p:nvPr/>
          </p:nvCxnSpPr>
          <p:spPr>
            <a:xfrm>
              <a:off x="6854067" y="2134806"/>
              <a:ext cx="147931" cy="834062"/>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6854067" y="2134806"/>
              <a:ext cx="740012" cy="1391798"/>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1519932" y="6063734"/>
              <a:ext cx="1509119" cy="369332"/>
            </a:xfrm>
            <a:prstGeom prst="rect">
              <a:avLst/>
            </a:prstGeom>
            <a:noFill/>
            <a:ln w="19050">
              <a:solidFill>
                <a:schemeClr val="tx1"/>
              </a:solidFill>
            </a:ln>
          </p:spPr>
          <p:txBody>
            <a:bodyPr wrap="square" rtlCol="0">
              <a:spAutoFit/>
            </a:bodyPr>
            <a:lstStyle/>
            <a:p>
              <a:pPr algn="ctr"/>
              <a:r>
                <a:rPr lang="en-US" altLang="ja-JP" dirty="0" err="1"/>
                <a:t>p</a:t>
              </a:r>
              <a:r>
                <a:rPr lang="en-US" altLang="ja-JP" dirty="0" err="1" smtClean="0"/>
                <a:t>os_pos</a:t>
              </a:r>
              <a:endParaRPr kumimoji="1" lang="ja-JP" altLang="en-US" dirty="0"/>
            </a:p>
          </p:txBody>
        </p:sp>
        <p:sp>
          <p:nvSpPr>
            <p:cNvPr id="30" name="テキスト ボックス 29"/>
            <p:cNvSpPr txBox="1"/>
            <p:nvPr/>
          </p:nvSpPr>
          <p:spPr>
            <a:xfrm>
              <a:off x="3932277" y="6063734"/>
              <a:ext cx="1587463" cy="369332"/>
            </a:xfrm>
            <a:prstGeom prst="rect">
              <a:avLst/>
            </a:prstGeom>
            <a:noFill/>
            <a:ln w="19050">
              <a:solidFill>
                <a:schemeClr val="tx1"/>
              </a:solidFill>
            </a:ln>
          </p:spPr>
          <p:txBody>
            <a:bodyPr wrap="square" rtlCol="0">
              <a:spAutoFit/>
            </a:bodyPr>
            <a:lstStyle/>
            <a:p>
              <a:pPr algn="ctr"/>
              <a:r>
                <a:rPr lang="en-US" altLang="ja-JP" dirty="0" err="1" smtClean="0"/>
                <a:t>intractive</a:t>
              </a:r>
              <a:endParaRPr kumimoji="1" lang="ja-JP" altLang="en-US" dirty="0"/>
            </a:p>
          </p:txBody>
        </p:sp>
        <p:sp>
          <p:nvSpPr>
            <p:cNvPr id="31" name="テキスト ボックス 30"/>
            <p:cNvSpPr txBox="1"/>
            <p:nvPr/>
          </p:nvSpPr>
          <p:spPr>
            <a:xfrm>
              <a:off x="6566606" y="6063734"/>
              <a:ext cx="1587463" cy="369332"/>
            </a:xfrm>
            <a:prstGeom prst="rect">
              <a:avLst/>
            </a:prstGeom>
            <a:noFill/>
            <a:ln w="19050">
              <a:solidFill>
                <a:schemeClr val="tx1"/>
              </a:solidFill>
            </a:ln>
          </p:spPr>
          <p:txBody>
            <a:bodyPr wrap="square" rtlCol="0">
              <a:spAutoFit/>
            </a:bodyPr>
            <a:lstStyle/>
            <a:p>
              <a:pPr algn="ctr"/>
              <a:r>
                <a:rPr lang="en-US" altLang="ja-JP" dirty="0" err="1"/>
                <a:t>n</a:t>
              </a:r>
              <a:r>
                <a:rPr lang="en-US" altLang="ja-JP" dirty="0" err="1" smtClean="0"/>
                <a:t>eg-neg</a:t>
              </a:r>
              <a:endParaRPr kumimoji="1" lang="ja-JP" altLang="en-US" dirty="0"/>
            </a:p>
          </p:txBody>
        </p:sp>
        <p:cxnSp>
          <p:nvCxnSpPr>
            <p:cNvPr id="25" name="直線矢印コネクタ 24"/>
            <p:cNvCxnSpPr/>
            <p:nvPr/>
          </p:nvCxnSpPr>
          <p:spPr>
            <a:xfrm flipV="1">
              <a:off x="2394065" y="5208390"/>
              <a:ext cx="77228" cy="8553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H="1" flipV="1">
              <a:off x="4642256" y="4599172"/>
              <a:ext cx="85810" cy="146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821" name="直線矢印コネクタ 34820"/>
            <p:cNvCxnSpPr>
              <a:stCxn id="31" idx="0"/>
            </p:cNvCxnSpPr>
            <p:nvPr/>
          </p:nvCxnSpPr>
          <p:spPr>
            <a:xfrm flipH="1" flipV="1">
              <a:off x="6924770" y="5448646"/>
              <a:ext cx="435568" cy="6150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0030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ランダムネットワークとの比の算出</a:t>
            </a:r>
          </a:p>
        </p:txBody>
      </p:sp>
      <p:sp>
        <p:nvSpPr>
          <p:cNvPr id="36867" name="コンテンツ プレースホルダ 2"/>
          <p:cNvSpPr>
            <a:spLocks noGrp="1"/>
          </p:cNvSpPr>
          <p:nvPr>
            <p:ph idx="1"/>
          </p:nvPr>
        </p:nvSpPr>
        <p:spPr>
          <a:xfrm>
            <a:off x="965200" y="1339850"/>
            <a:ext cx="7878763" cy="5276850"/>
          </a:xfrm>
        </p:spPr>
        <p:txBody>
          <a:bodyPr/>
          <a:lstStyle/>
          <a:p>
            <a:pPr eaLnBrk="1" hangingPunct="1"/>
            <a:r>
              <a:rPr lang="ja-JP" altLang="en-US" sz="2400" dirty="0">
                <a:latin typeface="+mn-ea"/>
                <a:cs typeface="ヒラギノ角ゴ ProN W6" charset="0"/>
              </a:rPr>
              <a:t>コミュニティの対立構造の変化を分析する</a:t>
            </a:r>
            <a:r>
              <a:rPr lang="ja-JP" altLang="en-US" sz="2400" dirty="0" smtClean="0">
                <a:latin typeface="+mn-ea"/>
                <a:cs typeface="ヒラギノ角ゴ ProN W6" charset="0"/>
              </a:rPr>
              <a:t>際</a:t>
            </a:r>
            <a:r>
              <a:rPr lang="ja-JP" altLang="en-US" sz="2400" dirty="0" smtClean="0">
                <a:latin typeface="+mn-ea"/>
                <a:cs typeface="ヒラギノ角ゴ ProN W6" charset="0"/>
              </a:rPr>
              <a:t>、</a:t>
            </a:r>
            <a:r>
              <a:rPr lang="en-US" altLang="ja-JP" sz="2400" dirty="0">
                <a:latin typeface="+mn-ea"/>
                <a:cs typeface="ヒラギノ角ゴ ProN W6" charset="0"/>
              </a:rPr>
              <a:t/>
            </a:r>
            <a:br>
              <a:rPr lang="en-US" altLang="ja-JP" sz="2400" dirty="0">
                <a:latin typeface="+mn-ea"/>
                <a:cs typeface="ヒラギノ角ゴ ProN W6" charset="0"/>
              </a:rPr>
            </a:br>
            <a:r>
              <a:rPr lang="ja-JP" altLang="en-US" sz="2400" dirty="0">
                <a:latin typeface="+mn-ea"/>
                <a:cs typeface="ヒラギノ角ゴ ProN W6" charset="0"/>
              </a:rPr>
              <a:t>各クエリ内のノード・エッジ数は大統領選の前後で変化する</a:t>
            </a:r>
            <a:r>
              <a:rPr lang="en-US" altLang="ja-JP" sz="2400" dirty="0">
                <a:latin typeface="+mn-ea"/>
                <a:cs typeface="ヒラギノ角ゴ ProN W6" charset="0"/>
              </a:rPr>
              <a:t/>
            </a:r>
            <a:br>
              <a:rPr lang="en-US" altLang="ja-JP" sz="2400" dirty="0">
                <a:latin typeface="+mn-ea"/>
                <a:cs typeface="ヒラギノ角ゴ ProN W6" charset="0"/>
              </a:rPr>
            </a:br>
            <a:r>
              <a:rPr lang="en-US" altLang="ja-JP" sz="2400" dirty="0">
                <a:latin typeface="+mn-ea"/>
                <a:cs typeface="ヒラギノ角ゴ ProN W6" charset="0"/>
              </a:rPr>
              <a:t/>
            </a:r>
            <a:br>
              <a:rPr lang="en-US" altLang="ja-JP" sz="2400" dirty="0">
                <a:latin typeface="+mn-ea"/>
                <a:cs typeface="ヒラギノ角ゴ ProN W6" charset="0"/>
              </a:rPr>
            </a:br>
            <a:r>
              <a:rPr lang="en-US" altLang="ja-JP" sz="2000" dirty="0">
                <a:latin typeface="+mn-ea"/>
                <a:cs typeface="ヒラギノ角ゴ ProN W3" charset="0"/>
              </a:rPr>
              <a:t>→</a:t>
            </a:r>
            <a:r>
              <a:rPr lang="ja-JP" altLang="en-US" sz="2000" dirty="0">
                <a:latin typeface="+mn-ea"/>
                <a:cs typeface="ヒラギノ角ゴ ProN W3" charset="0"/>
              </a:rPr>
              <a:t>比較をするために</a:t>
            </a:r>
            <a:r>
              <a:rPr lang="ja-JP" altLang="en-US" sz="2000" b="1" u="sng" dirty="0">
                <a:solidFill>
                  <a:srgbClr val="FF0000"/>
                </a:solidFill>
                <a:latin typeface="+mn-ea"/>
                <a:cs typeface="ヒラギノ角ゴ ProN W3" charset="0"/>
              </a:rPr>
              <a:t>ランダムにエッジを張った場合との比を算出</a:t>
            </a:r>
            <a:r>
              <a:rPr lang="ja-JP" altLang="en-US" sz="2000" dirty="0">
                <a:latin typeface="+mn-ea"/>
                <a:cs typeface="ヒラギノ角ゴ ProN W3" charset="0"/>
              </a:rPr>
              <a:t>し，その値の大小を用いて評価</a:t>
            </a:r>
            <a:r>
              <a:rPr lang="ja-JP" altLang="en-US" sz="2000" dirty="0" smtClean="0">
                <a:latin typeface="+mn-ea"/>
                <a:cs typeface="ヒラギノ角ゴ ProN W3" charset="0"/>
              </a:rPr>
              <a:t>する</a:t>
            </a:r>
            <a:r>
              <a:rPr lang="ja-JP" altLang="en-US" sz="2000" dirty="0" smtClean="0">
                <a:latin typeface="+mn-ea"/>
                <a:cs typeface="ヒラギノ角ゴ ProN W3" charset="0"/>
              </a:rPr>
              <a:t>。</a:t>
            </a:r>
            <a:r>
              <a:rPr lang="en-US" altLang="ja-JP" sz="2000" dirty="0" smtClean="0">
                <a:latin typeface="+mn-ea"/>
                <a:cs typeface="ヒラギノ角ゴ ProN W3" charset="0"/>
              </a:rPr>
              <a:t/>
            </a:r>
            <a:br>
              <a:rPr lang="en-US" altLang="ja-JP" sz="2000" dirty="0" smtClean="0">
                <a:latin typeface="+mn-ea"/>
                <a:cs typeface="ヒラギノ角ゴ ProN W3" charset="0"/>
              </a:rPr>
            </a:br>
            <a:r>
              <a:rPr lang="en-US" altLang="ja-JP" sz="2000" dirty="0">
                <a:latin typeface="+mn-ea"/>
                <a:cs typeface="ヒラギノ角ゴ ProN W3" charset="0"/>
              </a:rPr>
              <a:t/>
            </a:r>
            <a:br>
              <a:rPr lang="en-US" altLang="ja-JP" sz="2000" dirty="0">
                <a:latin typeface="+mn-ea"/>
                <a:cs typeface="ヒラギノ角ゴ ProN W3" charset="0"/>
              </a:rPr>
            </a:br>
            <a:r>
              <a:rPr lang="en-US" altLang="ja-JP" sz="2000" dirty="0">
                <a:latin typeface="+mn-ea"/>
                <a:cs typeface="ヒラギノ角ゴ ProN W3" charset="0"/>
              </a:rPr>
              <a:t>↓</a:t>
            </a:r>
            <a:r>
              <a:rPr lang="ja-JP" altLang="en-US" sz="2000" dirty="0">
                <a:latin typeface="+mn-ea"/>
                <a:cs typeface="ヒラギノ角ゴ ProN W3" charset="0"/>
              </a:rPr>
              <a:t>ランダムに張った場合の期待値　　　</a:t>
            </a:r>
            <a:r>
              <a:rPr lang="en-US" altLang="ja-JP" sz="2000" dirty="0">
                <a:latin typeface="+mn-ea"/>
                <a:cs typeface="ヒラギノ角ゴ ProN W3" charset="0"/>
              </a:rPr>
              <a:t>↓</a:t>
            </a:r>
            <a:r>
              <a:rPr lang="ja-JP" altLang="en-US" sz="2000" dirty="0">
                <a:latin typeface="+mn-ea"/>
                <a:cs typeface="ヒラギノ角ゴ ProN W3" charset="0"/>
              </a:rPr>
              <a:t>期待値との比</a:t>
            </a:r>
            <a:endParaRPr lang="en-US" altLang="ja-JP" sz="20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6870"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B29E1F31-4DBD-444E-9206-41A4F1479541}" type="slidenum">
              <a:rPr lang="ja-JP" altLang="en-US" sz="1200">
                <a:solidFill>
                  <a:srgbClr val="898989"/>
                </a:solidFill>
                <a:latin typeface="Calibri" charset="0"/>
              </a:rPr>
              <a:pPr/>
              <a:t>15</a:t>
            </a:fld>
            <a:endParaRPr lang="ja-JP" altLang="en-US" sz="1200">
              <a:solidFill>
                <a:srgbClr val="898989"/>
              </a:solidFill>
              <a:latin typeface="Calibri" charset="0"/>
            </a:endParaRPr>
          </a:p>
        </p:txBody>
      </p:sp>
      <p:pic>
        <p:nvPicPr>
          <p:cNvPr id="36871" name="図 2" descr="スクリーンショット 2017-02-06 17.56.5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4138613"/>
            <a:ext cx="3733800" cy="24780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6872" name="テキスト ボックス 2"/>
          <p:cNvSpPr txBox="1">
            <a:spLocks noChangeArrowheads="1"/>
          </p:cNvSpPr>
          <p:nvPr/>
        </p:nvSpPr>
        <p:spPr bwMode="auto">
          <a:xfrm>
            <a:off x="5497514" y="5669360"/>
            <a:ext cx="2997200" cy="92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r>
              <a:rPr lang="en-US" altLang="ja-JP" sz="1800" dirty="0">
                <a:latin typeface="+mn-ea"/>
                <a:ea typeface="+mn-ea"/>
                <a:cs typeface="ヒラギノ角ゴ ProN W3" charset="0"/>
              </a:rPr>
              <a:t>N</a:t>
            </a:r>
            <a:r>
              <a:rPr lang="ja-JP" altLang="en-US" sz="1800" dirty="0">
                <a:latin typeface="+mn-ea"/>
                <a:ea typeface="+mn-ea"/>
                <a:cs typeface="ヒラギノ角ゴ ProN W3" charset="0"/>
              </a:rPr>
              <a:t>はユーザ数，</a:t>
            </a:r>
            <a:r>
              <a:rPr lang="en-US" altLang="ja-JP" sz="1800" dirty="0">
                <a:latin typeface="+mn-ea"/>
                <a:ea typeface="+mn-ea"/>
                <a:cs typeface="ヒラギノ角ゴ ProN W3" charset="0"/>
              </a:rPr>
              <a:t>e</a:t>
            </a:r>
            <a:r>
              <a:rPr lang="ja-JP" altLang="en-US" sz="1800" dirty="0">
                <a:latin typeface="+mn-ea"/>
                <a:ea typeface="+mn-ea"/>
                <a:cs typeface="ヒラギノ角ゴ ProN W3" charset="0"/>
              </a:rPr>
              <a:t>はエッジ数，</a:t>
            </a:r>
            <a:r>
              <a:rPr lang="en-US" altLang="ja-JP" sz="1800" dirty="0">
                <a:latin typeface="+mn-ea"/>
                <a:ea typeface="+mn-ea"/>
                <a:cs typeface="ヒラギノ角ゴ ProN W3" charset="0"/>
              </a:rPr>
              <a:t>E</a:t>
            </a:r>
            <a:r>
              <a:rPr lang="ja-JP" altLang="en-US" sz="1800" dirty="0">
                <a:latin typeface="+mn-ea"/>
                <a:ea typeface="+mn-ea"/>
                <a:cs typeface="ヒラギノ角ゴ ProN W3" charset="0"/>
              </a:rPr>
              <a:t>はランダムに張った場合のエッジ数の期待値</a:t>
            </a:r>
          </a:p>
        </p:txBody>
      </p:sp>
      <p:pic>
        <p:nvPicPr>
          <p:cNvPr id="36873" name="図 2" descr="スクリーンショット 2017-02-07 10.36.4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7513" y="4265613"/>
            <a:ext cx="2997200" cy="1133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904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実験　</a:t>
            </a:r>
            <a:r>
              <a:rPr lang="ja-JP" altLang="en-US" sz="2800" dirty="0">
                <a:latin typeface="+mn-ea"/>
                <a:ea typeface="+mn-ea"/>
                <a:cs typeface="ヒラギノ角ゴ ProN W6" charset="0"/>
              </a:rPr>
              <a:t>クエリ</a:t>
            </a:r>
            <a:r>
              <a:rPr lang="ja-JP" altLang="en-US" sz="2800" dirty="0" smtClean="0">
                <a:latin typeface="+mn-ea"/>
                <a:ea typeface="+mn-ea"/>
                <a:cs typeface="ヒラギノ角ゴ ProN W6" charset="0"/>
              </a:rPr>
              <a:t>選定　</a:t>
            </a:r>
            <a:endParaRPr lang="ja-JP" altLang="en-US" sz="2800" dirty="0">
              <a:latin typeface="+mn-ea"/>
              <a:ea typeface="+mn-ea"/>
              <a:cs typeface="ヒラギノ角ゴ ProN W6" charset="0"/>
            </a:endParaRPr>
          </a:p>
        </p:txBody>
      </p:sp>
      <p:sp>
        <p:nvSpPr>
          <p:cNvPr id="38915" name="コンテンツ プレースホルダ 2"/>
          <p:cNvSpPr>
            <a:spLocks noGrp="1"/>
          </p:cNvSpPr>
          <p:nvPr>
            <p:ph idx="1"/>
          </p:nvPr>
        </p:nvSpPr>
        <p:spPr>
          <a:xfrm>
            <a:off x="1192085" y="1339850"/>
            <a:ext cx="7878763" cy="5276850"/>
          </a:xfrm>
        </p:spPr>
        <p:txBody>
          <a:bodyPr/>
          <a:lstStyle/>
          <a:p>
            <a:pPr marL="0" indent="0">
              <a:buNone/>
            </a:pPr>
            <a:r>
              <a:rPr lang="ja-JP" altLang="en-US" sz="2000" dirty="0" smtClean="0">
                <a:latin typeface="+mn-ea"/>
                <a:cs typeface="ヒラギノ角ゴ ProN W6" charset="0"/>
              </a:rPr>
              <a:t>主な設定クエリは以下の</a:t>
            </a:r>
            <a:r>
              <a:rPr lang="ja-JP" altLang="en-US" sz="2000" dirty="0" smtClean="0">
                <a:latin typeface="+mn-ea"/>
                <a:cs typeface="ヒラギノ角ゴ ProN W6" charset="0"/>
              </a:rPr>
              <a:t>通り</a:t>
            </a:r>
            <a:endParaRPr lang="en-US" altLang="ja-JP" sz="2400" dirty="0">
              <a:latin typeface="+mn-ea"/>
              <a:cs typeface="ヒラギノ角ゴ ProN W6" charset="0"/>
            </a:endParaRPr>
          </a:p>
          <a:p>
            <a:pPr marL="342900" indent="-342900"/>
            <a:r>
              <a:rPr lang="ja-JP" altLang="en-US" sz="2400" dirty="0" smtClean="0">
                <a:latin typeface="+mn-ea"/>
                <a:cs typeface="ヒラギノ角ゴ ProN W6" charset="0"/>
              </a:rPr>
              <a:t>大統領</a:t>
            </a:r>
            <a:r>
              <a:rPr lang="ja-JP" altLang="en-US" sz="2400" dirty="0" smtClean="0">
                <a:latin typeface="+mn-ea"/>
                <a:cs typeface="ヒラギノ角ゴ ProN W6" charset="0"/>
              </a:rPr>
              <a:t>と大統領</a:t>
            </a:r>
            <a:r>
              <a:rPr lang="ja-JP" altLang="en-US" sz="2400" dirty="0" smtClean="0">
                <a:latin typeface="+mn-ea"/>
                <a:cs typeface="ヒラギノ角ゴ ProN W6" charset="0"/>
              </a:rPr>
              <a:t>候補</a:t>
            </a:r>
            <a:endParaRPr lang="en-US" altLang="ja-JP" sz="2400" dirty="0">
              <a:latin typeface="+mn-ea"/>
              <a:cs typeface="ヒラギノ角ゴ ProN W6" charset="0"/>
            </a:endParaRPr>
          </a:p>
          <a:p>
            <a:pPr marL="617220" lvl="1" indent="-342900"/>
            <a:r>
              <a:rPr lang="en-US" altLang="ja-JP" sz="1800" dirty="0" err="1" smtClean="0">
                <a:latin typeface="+mn-ea"/>
                <a:cs typeface="ヒラギノ角ゴ ProN W3" charset="0"/>
              </a:rPr>
              <a:t>hillary</a:t>
            </a:r>
            <a:r>
              <a:rPr lang="ja-JP" altLang="en-US" sz="1800" dirty="0" smtClean="0">
                <a:latin typeface="+mn-ea"/>
                <a:cs typeface="ヒラギノ角ゴ ProN W3" charset="0"/>
              </a:rPr>
              <a:t>，</a:t>
            </a:r>
            <a:r>
              <a:rPr lang="en-US" altLang="ja-JP" sz="1800" dirty="0" smtClean="0">
                <a:latin typeface="+mn-ea"/>
                <a:cs typeface="ヒラギノ角ゴ ProN W3" charset="0"/>
              </a:rPr>
              <a:t>trump</a:t>
            </a:r>
            <a:r>
              <a:rPr lang="ja-JP" altLang="en-US" sz="1800" dirty="0" smtClean="0">
                <a:latin typeface="+mn-ea"/>
                <a:cs typeface="ヒラギノ角ゴ ProN W3" charset="0"/>
              </a:rPr>
              <a:t>，</a:t>
            </a:r>
            <a:r>
              <a:rPr lang="en-US" altLang="ja-JP" sz="1800" dirty="0" err="1" smtClean="0">
                <a:latin typeface="+mn-ea"/>
                <a:cs typeface="ヒラギノ角ゴ ProN W3" charset="0"/>
              </a:rPr>
              <a:t>obama</a:t>
            </a:r>
            <a:endParaRPr lang="en-US" altLang="ja-JP" sz="1800" dirty="0">
              <a:latin typeface="+mn-ea"/>
              <a:cs typeface="ヒラギノ角ゴ ProN W3" charset="0"/>
            </a:endParaRPr>
          </a:p>
          <a:p>
            <a:pPr marL="342900" indent="-342900"/>
            <a:r>
              <a:rPr lang="ja-JP" altLang="en-US" sz="2400" dirty="0" smtClean="0">
                <a:latin typeface="+mn-ea"/>
                <a:cs typeface="ヒラギノ角ゴ ProN W6" charset="0"/>
              </a:rPr>
              <a:t>人種問題</a:t>
            </a:r>
            <a:endParaRPr lang="en-US" altLang="ja-JP" sz="2400" dirty="0">
              <a:latin typeface="+mn-ea"/>
              <a:cs typeface="ヒラギノ角ゴ ProN W6" charset="0"/>
            </a:endParaRPr>
          </a:p>
          <a:p>
            <a:pPr marL="617220" lvl="1" indent="-342900"/>
            <a:r>
              <a:rPr lang="en-US" altLang="ja-JP" sz="1800" dirty="0" smtClean="0">
                <a:latin typeface="+mn-ea"/>
                <a:cs typeface="ヒラギノ角ゴ ProN W3" charset="0"/>
              </a:rPr>
              <a:t>white</a:t>
            </a:r>
            <a:r>
              <a:rPr lang="en-US" altLang="ja-JP" sz="1800" dirty="0" smtClean="0">
                <a:latin typeface="+mn-ea"/>
                <a:cs typeface="ヒラギノ角ゴ ProN W3" charset="0"/>
              </a:rPr>
              <a:t>, </a:t>
            </a:r>
            <a:r>
              <a:rPr lang="en-US" altLang="ja-JP" sz="1800" dirty="0" smtClean="0">
                <a:latin typeface="+mn-ea"/>
                <a:cs typeface="ヒラギノ角ゴ ProN W3" charset="0"/>
              </a:rPr>
              <a:t>black</a:t>
            </a:r>
            <a:endParaRPr lang="en-US" altLang="ja-JP" sz="1800" dirty="0">
              <a:latin typeface="+mn-ea"/>
              <a:cs typeface="ヒラギノ角ゴ ProN W3" charset="0"/>
            </a:endParaRPr>
          </a:p>
          <a:p>
            <a:pPr marL="342900" indent="-342900"/>
            <a:r>
              <a:rPr lang="ja-JP" altLang="en-US" sz="2400" dirty="0" smtClean="0">
                <a:latin typeface="+mn-ea"/>
                <a:cs typeface="ヒラギノ角ゴ ProN W6" charset="0"/>
              </a:rPr>
              <a:t>外交</a:t>
            </a:r>
            <a:endParaRPr lang="en-US" altLang="ja-JP" sz="2400" dirty="0">
              <a:latin typeface="+mn-ea"/>
              <a:cs typeface="ヒラギノ角ゴ ProN W6" charset="0"/>
            </a:endParaRPr>
          </a:p>
          <a:p>
            <a:pPr marL="617220" lvl="1" indent="-342900"/>
            <a:r>
              <a:rPr lang="en-US" altLang="ja-JP" sz="1800" dirty="0" smtClean="0">
                <a:latin typeface="+mn-ea"/>
                <a:cs typeface="ヒラギノ角ゴ ProN W3" charset="0"/>
              </a:rPr>
              <a:t>immigrants</a:t>
            </a:r>
            <a:r>
              <a:rPr lang="ja-JP" sz="1800" dirty="0" smtClean="0">
                <a:latin typeface="+mn-ea"/>
                <a:cs typeface="ヒラギノ角ゴ ProN W3" charset="0"/>
              </a:rPr>
              <a:t>,</a:t>
            </a:r>
            <a:r>
              <a:rPr lang="ja-JP" altLang="en-US" sz="1800" dirty="0" smtClean="0">
                <a:latin typeface="+mn-ea"/>
                <a:cs typeface="ヒラギノ角ゴ ProN W3" charset="0"/>
              </a:rPr>
              <a:t> </a:t>
            </a:r>
            <a:r>
              <a:rPr lang="en-US" altLang="ja-JP" sz="1800" dirty="0" smtClean="0">
                <a:latin typeface="+mn-ea"/>
                <a:cs typeface="ヒラギノ角ゴ ProN W3" charset="0"/>
              </a:rPr>
              <a:t>UK, </a:t>
            </a:r>
            <a:r>
              <a:rPr lang="en-US" altLang="ja-JP" sz="1800" dirty="0" err="1" smtClean="0">
                <a:latin typeface="+mn-ea"/>
                <a:cs typeface="ヒラギノ角ゴ ProN W3" charset="0"/>
              </a:rPr>
              <a:t>russia</a:t>
            </a:r>
            <a:endParaRPr lang="en-US" altLang="ja-JP" sz="1800" dirty="0" smtClean="0">
              <a:latin typeface="+mn-ea"/>
              <a:cs typeface="ヒラギノ角ゴ ProN W3" charset="0"/>
            </a:endParaRPr>
          </a:p>
          <a:p>
            <a:pPr marL="617220" lvl="1" indent="-342900"/>
            <a:endParaRPr lang="en-US" altLang="ja-JP" sz="1800" dirty="0">
              <a:latin typeface="+mn-ea"/>
              <a:cs typeface="ヒラギノ角ゴ ProN W3" charset="0"/>
            </a:endParaRPr>
          </a:p>
          <a:p>
            <a:pPr marL="0" indent="0">
              <a:buNone/>
            </a:pPr>
            <a:r>
              <a:rPr lang="ja-JP" altLang="en-US" sz="2000" dirty="0" smtClean="0">
                <a:latin typeface="+mn-ea"/>
                <a:cs typeface="ヒラギノ角ゴ ProN W3" charset="0"/>
              </a:rPr>
              <a:t>上記の他に選挙・貿易・性問題、そして二つのクエリに同時に言及しているものへの分析も同時に行った。</a:t>
            </a:r>
            <a:endParaRPr lang="en-US" altLang="ja-JP" sz="2000" dirty="0" smtClean="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3891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08FF64E3-CC58-084E-A290-6AAF9093EECF}" type="slidenum">
              <a:rPr lang="ja-JP" altLang="en-US" sz="1200">
                <a:solidFill>
                  <a:srgbClr val="898989"/>
                </a:solidFill>
                <a:latin typeface="Calibri" charset="0"/>
              </a:rPr>
              <a:pPr/>
              <a:t>16</a:t>
            </a:fld>
            <a:endParaRPr lang="ja-JP" altLang="en-US" sz="1200">
              <a:solidFill>
                <a:srgbClr val="898989"/>
              </a:solidFill>
              <a:latin typeface="Calibri" charset="0"/>
            </a:endParaRPr>
          </a:p>
        </p:txBody>
      </p:sp>
    </p:spTree>
    <p:extLst>
      <p:ext uri="{BB962C8B-B14F-4D97-AF65-F5344CB8AC3E}">
        <p14:creationId xmlns:p14="http://schemas.microsoft.com/office/powerpoint/2010/main" val="41139141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結果　</a:t>
            </a:r>
            <a:r>
              <a:rPr lang="ja-JP" altLang="en-US" sz="2800" dirty="0">
                <a:latin typeface="+mn-ea"/>
                <a:ea typeface="+mn-ea"/>
                <a:cs typeface="ヒラギノ角ゴ ProN W6" charset="0"/>
              </a:rPr>
              <a:t>トランプに関する分析の詳細</a:t>
            </a:r>
            <a:endParaRPr lang="ja-JP" altLang="en-US" sz="3200" dirty="0">
              <a:latin typeface="+mn-ea"/>
              <a:ea typeface="+mn-ea"/>
              <a:cs typeface="ヒラギノ角ゴ ProN W6" charset="0"/>
            </a:endParaRPr>
          </a:p>
        </p:txBody>
      </p:sp>
      <p:sp>
        <p:nvSpPr>
          <p:cNvPr id="40963" name="コンテンツ プレースホルダ 2"/>
          <p:cNvSpPr>
            <a:spLocks noGrp="1"/>
          </p:cNvSpPr>
          <p:nvPr>
            <p:ph idx="1"/>
          </p:nvPr>
        </p:nvSpPr>
        <p:spPr>
          <a:xfrm>
            <a:off x="971550" y="1339850"/>
            <a:ext cx="7878763" cy="5276850"/>
          </a:xfrm>
        </p:spPr>
        <p:txBody>
          <a:bodyPr/>
          <a:lstStyle/>
          <a:p>
            <a:pPr eaLnBrk="1" hangingPunct="1"/>
            <a:endParaRPr lang="en-US" altLang="ja-JP" sz="2400" dirty="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096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45FE1B6-F4E8-0F40-AC74-6B13D3AB2FFA}" type="slidenum">
              <a:rPr lang="ja-JP" altLang="en-US" sz="1200">
                <a:solidFill>
                  <a:srgbClr val="898989"/>
                </a:solidFill>
                <a:latin typeface="Calibri" charset="0"/>
              </a:rPr>
              <a:pPr/>
              <a:t>17</a:t>
            </a:fld>
            <a:endParaRPr lang="ja-JP" altLang="en-US" sz="1200">
              <a:solidFill>
                <a:srgbClr val="898989"/>
              </a:solidFill>
              <a:latin typeface="Calibri" charset="0"/>
            </a:endParaRPr>
          </a:p>
        </p:txBody>
      </p:sp>
      <p:pic>
        <p:nvPicPr>
          <p:cNvPr id="10" name="図 2" descr="スクリーンショット 2017-02-07 3.22.1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348" y="1339850"/>
            <a:ext cx="71755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正方形/長方形 2"/>
          <p:cNvSpPr/>
          <p:nvPr/>
        </p:nvSpPr>
        <p:spPr>
          <a:xfrm>
            <a:off x="5715000" y="1630303"/>
            <a:ext cx="2625615" cy="115837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4" name="正方形/長方形 3"/>
          <p:cNvSpPr/>
          <p:nvPr/>
        </p:nvSpPr>
        <p:spPr>
          <a:xfrm>
            <a:off x="6564373" y="5268454"/>
            <a:ext cx="935316" cy="1037096"/>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841413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結果　</a:t>
            </a:r>
            <a:r>
              <a:rPr lang="ja-JP" altLang="en-US" sz="2800" dirty="0">
                <a:latin typeface="+mn-ea"/>
                <a:ea typeface="+mn-ea"/>
                <a:cs typeface="ヒラギノ角ゴ ProN W6" charset="0"/>
              </a:rPr>
              <a:t>トランプに関する</a:t>
            </a:r>
            <a:r>
              <a:rPr lang="ja-JP" altLang="en-US" sz="2800" dirty="0" smtClean="0">
                <a:latin typeface="+mn-ea"/>
                <a:ea typeface="+mn-ea"/>
                <a:cs typeface="ヒラギノ角ゴ ProN W6" charset="0"/>
              </a:rPr>
              <a:t>分析</a:t>
            </a:r>
            <a:r>
              <a:rPr lang="ja-JP" altLang="en-US" sz="2800" dirty="0">
                <a:latin typeface="+mn-ea"/>
                <a:ea typeface="+mn-ea"/>
                <a:cs typeface="ヒラギノ角ゴ ProN W6" charset="0"/>
              </a:rPr>
              <a:t>　</a:t>
            </a:r>
            <a:r>
              <a:rPr lang="ja-JP" altLang="en-US" sz="2800" dirty="0" smtClean="0">
                <a:latin typeface="+mn-ea"/>
                <a:ea typeface="+mn-ea"/>
                <a:cs typeface="ヒラギノ角ゴ ProN W6" charset="0"/>
              </a:rPr>
              <a:t>感情度分布</a:t>
            </a:r>
            <a:endParaRPr lang="ja-JP" altLang="en-US" sz="3200" dirty="0">
              <a:latin typeface="+mn-ea"/>
              <a:ea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096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45FE1B6-F4E8-0F40-AC74-6B13D3AB2FFA}" type="slidenum">
              <a:rPr lang="ja-JP" altLang="en-US" sz="1200">
                <a:solidFill>
                  <a:srgbClr val="898989"/>
                </a:solidFill>
                <a:latin typeface="Calibri" charset="0"/>
              </a:rPr>
              <a:pPr/>
              <a:t>18</a:t>
            </a:fld>
            <a:endParaRPr lang="ja-JP" altLang="en-US" sz="1200">
              <a:solidFill>
                <a:srgbClr val="898989"/>
              </a:solidFill>
              <a:latin typeface="Calibri" charset="0"/>
            </a:endParaRPr>
          </a:p>
        </p:txBody>
      </p:sp>
      <p:pic>
        <p:nvPicPr>
          <p:cNvPr id="3" name="図 2" descr="スクリーンショット 2017-05-24 6.54.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541" y="1149627"/>
            <a:ext cx="3181333" cy="5348616"/>
          </a:xfrm>
          <a:prstGeom prst="rect">
            <a:avLst/>
          </a:prstGeom>
        </p:spPr>
      </p:pic>
      <p:sp>
        <p:nvSpPr>
          <p:cNvPr id="4" name="テキスト ボックス 3"/>
          <p:cNvSpPr txBox="1"/>
          <p:nvPr/>
        </p:nvSpPr>
        <p:spPr>
          <a:xfrm>
            <a:off x="4701964" y="1518756"/>
            <a:ext cx="3792749" cy="1477328"/>
          </a:xfrm>
          <a:prstGeom prst="rect">
            <a:avLst/>
          </a:prstGeom>
          <a:noFill/>
          <a:ln>
            <a:solidFill>
              <a:schemeClr val="tx1"/>
            </a:solidFill>
          </a:ln>
        </p:spPr>
        <p:txBody>
          <a:bodyPr wrap="square" rtlCol="0">
            <a:spAutoFit/>
          </a:bodyPr>
          <a:lstStyle/>
          <a:p>
            <a:r>
              <a:rPr kumimoji="1" lang="ja-JP" altLang="en-US" dirty="0" smtClean="0"/>
              <a:t>・大統領選の前後でネガティブ側に峰が移動</a:t>
            </a:r>
            <a:endParaRPr kumimoji="1" lang="en-US" altLang="ja-JP" dirty="0" smtClean="0"/>
          </a:p>
          <a:p>
            <a:endParaRPr kumimoji="1" lang="en-US" altLang="ja-JP" dirty="0" smtClean="0"/>
          </a:p>
          <a:p>
            <a:r>
              <a:rPr kumimoji="1" lang="ja-JP" altLang="en-US" dirty="0" smtClean="0"/>
              <a:t>・大統領選前は</a:t>
            </a:r>
            <a:r>
              <a:rPr kumimoji="1" lang="en-US" altLang="ja-JP" dirty="0" smtClean="0"/>
              <a:t>0.5</a:t>
            </a:r>
            <a:r>
              <a:rPr lang="ja-JP" altLang="en-US" dirty="0" smtClean="0"/>
              <a:t>より大きい部分にあった峰が消滅</a:t>
            </a:r>
            <a:endParaRPr kumimoji="1" lang="ja-JP" altLang="en-US" dirty="0"/>
          </a:p>
        </p:txBody>
      </p:sp>
      <p:sp>
        <p:nvSpPr>
          <p:cNvPr id="6" name="正方形/長方形 5"/>
          <p:cNvSpPr/>
          <p:nvPr/>
        </p:nvSpPr>
        <p:spPr>
          <a:xfrm>
            <a:off x="2913208" y="1038245"/>
            <a:ext cx="334654" cy="247977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正方形/長方形 10"/>
          <p:cNvSpPr/>
          <p:nvPr/>
        </p:nvSpPr>
        <p:spPr>
          <a:xfrm>
            <a:off x="2745881" y="3823935"/>
            <a:ext cx="334654" cy="247977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4" name="直線矢印コネクタ 13"/>
          <p:cNvCxnSpPr>
            <a:stCxn id="6" idx="2"/>
            <a:endCxn id="11" idx="0"/>
          </p:cNvCxnSpPr>
          <p:nvPr/>
        </p:nvCxnSpPr>
        <p:spPr>
          <a:xfrm flipH="1">
            <a:off x="2913208" y="3518023"/>
            <a:ext cx="167327" cy="3059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正方形/長方形 14"/>
          <p:cNvSpPr/>
          <p:nvPr/>
        </p:nvSpPr>
        <p:spPr>
          <a:xfrm>
            <a:off x="3363705" y="2119394"/>
            <a:ext cx="308912" cy="1192696"/>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536166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図 2" descr="スクリーンショット 2017-02-06 16.16.13.png"/>
          <p:cNvSpPr>
            <a:spLocks noChangeAspect="1"/>
          </p:cNvSpPr>
          <p:nvPr/>
        </p:nvSpPr>
        <p:spPr bwMode="auto">
          <a:xfrm>
            <a:off x="971550" y="1339850"/>
            <a:ext cx="72263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1987"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結果　</a:t>
            </a:r>
            <a:r>
              <a:rPr lang="ja-JP" altLang="en-US" sz="2800" dirty="0">
                <a:latin typeface="+mn-ea"/>
                <a:ea typeface="+mn-ea"/>
                <a:cs typeface="ヒラギノ角ゴ ProN W6" charset="0"/>
              </a:rPr>
              <a:t>ヒラリーに関する分析の詳細</a:t>
            </a:r>
            <a:endParaRPr lang="ja-JP" altLang="en-US" sz="3200" dirty="0">
              <a:latin typeface="+mn-ea"/>
              <a:ea typeface="+mn-ea"/>
              <a:cs typeface="ヒラギノ角ゴ ProN W6" charset="0"/>
            </a:endParaRPr>
          </a:p>
        </p:txBody>
      </p:sp>
      <p:pic>
        <p:nvPicPr>
          <p:cNvPr id="41988" name="コンテンツ プレースホルダー 2" descr="スクリーンショット 2017-02-06 16.16.13.png"/>
          <p:cNvPicPr>
            <a:picLocks noGrp="1" noChangeAspect="1"/>
          </p:cNvPicPr>
          <p:nvPr>
            <p:ph idx="1"/>
          </p:nvPr>
        </p:nvPicPr>
        <p:blipFill>
          <a:blip r:embed="rId3">
            <a:extLst>
              <a:ext uri="{28A0092B-C50C-407E-A947-70E740481C1C}">
                <a14:useLocalDpi xmlns:a14="http://schemas.microsoft.com/office/drawing/2010/main" val="0"/>
              </a:ext>
            </a:extLst>
          </a:blip>
          <a:srcRect t="3693" b="3693"/>
          <a:stretch>
            <a:fillRect/>
          </a:stretch>
        </p:blipFill>
        <p:spPr>
          <a:xfrm>
            <a:off x="1196975" y="1339850"/>
            <a:ext cx="7489825" cy="5016500"/>
          </a:xfrm>
        </p:spPr>
      </p:pic>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1991"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125748BB-AF1A-9F41-885B-0C8114151AA6}" type="slidenum">
              <a:rPr lang="ja-JP" altLang="en-US" sz="1200">
                <a:solidFill>
                  <a:srgbClr val="898989"/>
                </a:solidFill>
                <a:latin typeface="Calibri" charset="0"/>
              </a:rPr>
              <a:pPr/>
              <a:t>19</a:t>
            </a:fld>
            <a:endParaRPr lang="ja-JP" altLang="en-US" sz="1200">
              <a:solidFill>
                <a:srgbClr val="898989"/>
              </a:solidFill>
              <a:latin typeface="Calibri" charset="0"/>
            </a:endParaRPr>
          </a:p>
        </p:txBody>
      </p:sp>
      <p:sp>
        <p:nvSpPr>
          <p:cNvPr id="41994" name="テキスト ボックス 3"/>
          <p:cNvSpPr txBox="1">
            <a:spLocks noChangeArrowheads="1"/>
          </p:cNvSpPr>
          <p:nvPr/>
        </p:nvSpPr>
        <p:spPr bwMode="auto">
          <a:xfrm>
            <a:off x="6287166" y="925513"/>
            <a:ext cx="2062163"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r>
              <a:rPr lang="en-US" altLang="ja-JP" sz="1800" dirty="0" smtClean="0"/>
              <a:t>↓</a:t>
            </a:r>
            <a:r>
              <a:rPr lang="ja-JP" altLang="en-US" sz="1800" dirty="0" smtClean="0"/>
              <a:t>ポジティブ割合は常にトランプに劣る</a:t>
            </a:r>
            <a:endParaRPr lang="ja-JP" altLang="en-US" sz="1800" dirty="0"/>
          </a:p>
        </p:txBody>
      </p:sp>
      <p:sp>
        <p:nvSpPr>
          <p:cNvPr id="3" name="正方形/長方形 2"/>
          <p:cNvSpPr/>
          <p:nvPr/>
        </p:nvSpPr>
        <p:spPr>
          <a:xfrm>
            <a:off x="5715000" y="1690367"/>
            <a:ext cx="2634329" cy="99534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4" name="正方形/長方形 13"/>
          <p:cNvSpPr/>
          <p:nvPr/>
        </p:nvSpPr>
        <p:spPr>
          <a:xfrm>
            <a:off x="6711734" y="5313539"/>
            <a:ext cx="1012119" cy="110150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494295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j-ea"/>
                <a:cs typeface="ヒラギノ角ゴ ProN W6" charset="0"/>
              </a:rPr>
              <a:t>背景</a:t>
            </a:r>
          </a:p>
        </p:txBody>
      </p:sp>
      <p:sp>
        <p:nvSpPr>
          <p:cNvPr id="18435" name="コンテンツ プレースホルダ 2"/>
          <p:cNvSpPr>
            <a:spLocks noGrp="1"/>
          </p:cNvSpPr>
          <p:nvPr>
            <p:ph idx="1"/>
          </p:nvPr>
        </p:nvSpPr>
        <p:spPr>
          <a:xfrm>
            <a:off x="971550" y="1339850"/>
            <a:ext cx="7878763" cy="5276850"/>
          </a:xfrm>
        </p:spPr>
        <p:txBody>
          <a:bodyPr>
            <a:normAutofit/>
          </a:bodyPr>
          <a:lstStyle/>
          <a:p>
            <a:pPr eaLnBrk="1" hangingPunct="1"/>
            <a:r>
              <a:rPr lang="en-US" altLang="ja-JP" sz="2400" b="1" u="sng" dirty="0">
                <a:latin typeface="+mn-ea"/>
                <a:cs typeface="ヒラギノ角ゴ ProN W6" charset="0"/>
              </a:rPr>
              <a:t>SNS</a:t>
            </a:r>
            <a:r>
              <a:rPr lang="ja-JP" altLang="en-US" sz="2400" b="1" u="sng" dirty="0">
                <a:latin typeface="+mn-ea"/>
                <a:cs typeface="ヒラギノ角ゴ ProN W6" charset="0"/>
              </a:rPr>
              <a:t>の普及と双方</a:t>
            </a:r>
            <a:r>
              <a:rPr lang="ja-JP" altLang="en-US" sz="2400" b="1" u="sng" dirty="0" smtClean="0">
                <a:latin typeface="+mn-ea"/>
                <a:cs typeface="ヒラギノ角ゴ ProN W6" charset="0"/>
              </a:rPr>
              <a:t>向性</a:t>
            </a:r>
            <a:endParaRPr lang="en-US" altLang="ja-JP" sz="2400" b="1" u="sng" dirty="0" smtClean="0">
              <a:latin typeface="+mn-ea"/>
              <a:cs typeface="ヒラギノ角ゴ ProN W6" charset="0"/>
            </a:endParaRPr>
          </a:p>
          <a:p>
            <a:pPr lvl="1"/>
            <a:r>
              <a:rPr lang="ja-JP" altLang="en-US" sz="2000" dirty="0" smtClean="0">
                <a:latin typeface="+mn-ea"/>
                <a:cs typeface="ヒラギノ角ゴ ProN W3" charset="0"/>
              </a:rPr>
              <a:t>従来メディア</a:t>
            </a:r>
            <a:r>
              <a:rPr lang="ja-JP" altLang="en-US" sz="2000" dirty="0">
                <a:latin typeface="+mn-ea"/>
                <a:cs typeface="ヒラギノ角ゴ ProN W3" charset="0"/>
              </a:rPr>
              <a:t>の発信は</a:t>
            </a:r>
            <a:r>
              <a:rPr lang="ja-JP" altLang="en-US" sz="2000" b="1" dirty="0">
                <a:solidFill>
                  <a:srgbClr val="FF0000"/>
                </a:solidFill>
                <a:latin typeface="+mn-ea"/>
                <a:cs typeface="ヒラギノ角ゴ ProN W3" charset="0"/>
              </a:rPr>
              <a:t>一方向的</a:t>
            </a:r>
            <a:r>
              <a:rPr lang="ja-JP" altLang="en-US" sz="2000" dirty="0">
                <a:latin typeface="+mn-ea"/>
                <a:cs typeface="ヒラギノ角ゴ ProN W3" charset="0"/>
              </a:rPr>
              <a:t>なものであった</a:t>
            </a:r>
            <a:r>
              <a:rPr lang="ja-JP" altLang="en-US" sz="2000" dirty="0" smtClean="0">
                <a:latin typeface="+mn-ea"/>
                <a:cs typeface="ヒラギノ角ゴ ProN W3" charset="0"/>
              </a:rPr>
              <a:t>が、ソーシャルメディア</a:t>
            </a:r>
            <a:r>
              <a:rPr lang="ja-JP" altLang="en-US" sz="2000" dirty="0">
                <a:latin typeface="+mn-ea"/>
                <a:cs typeface="ヒラギノ角ゴ ProN W3" charset="0"/>
              </a:rPr>
              <a:t>の普及に</a:t>
            </a:r>
            <a:r>
              <a:rPr lang="ja-JP" altLang="en-US" sz="2000" dirty="0" smtClean="0">
                <a:latin typeface="+mn-ea"/>
                <a:cs typeface="ヒラギノ角ゴ ProN W3" charset="0"/>
              </a:rPr>
              <a:t>よって発信は</a:t>
            </a:r>
            <a:r>
              <a:rPr lang="ja-JP" altLang="en-US" sz="2000" b="1" dirty="0" smtClean="0">
                <a:solidFill>
                  <a:srgbClr val="FF0000"/>
                </a:solidFill>
                <a:latin typeface="+mn-ea"/>
                <a:cs typeface="ヒラギノ角ゴ ProN W3" charset="0"/>
              </a:rPr>
              <a:t>双方向化</a:t>
            </a:r>
            <a:r>
              <a:rPr lang="ja-JP" altLang="en-US" sz="2000" dirty="0" smtClean="0">
                <a:latin typeface="+mn-ea"/>
                <a:cs typeface="ヒラギノ角ゴ ProN W3" charset="0"/>
              </a:rPr>
              <a:t>した。</a:t>
            </a:r>
            <a:r>
              <a:rPr lang="en-US" altLang="ja-JP" sz="2000" dirty="0" smtClean="0">
                <a:latin typeface="+mn-ea"/>
                <a:cs typeface="ヒラギノ角ゴ ProN W3" charset="0"/>
              </a:rPr>
              <a:t/>
            </a:r>
            <a:br>
              <a:rPr lang="en-US" altLang="ja-JP" sz="2000" dirty="0" smtClean="0">
                <a:latin typeface="+mn-ea"/>
                <a:cs typeface="ヒラギノ角ゴ ProN W3" charset="0"/>
              </a:rPr>
            </a:br>
            <a:r>
              <a:rPr lang="ja-JP" altLang="en-US" sz="2000" dirty="0" smtClean="0">
                <a:latin typeface="+mn-ea"/>
                <a:cs typeface="ヒラギノ角ゴ ProN W3" charset="0"/>
              </a:rPr>
              <a:t>結果、不特定</a:t>
            </a:r>
            <a:r>
              <a:rPr lang="ja-JP" altLang="en-US" sz="2000" dirty="0">
                <a:latin typeface="+mn-ea"/>
                <a:cs typeface="ヒラギノ角ゴ ProN W3" charset="0"/>
              </a:rPr>
              <a:t>多数の意見や</a:t>
            </a:r>
            <a:r>
              <a:rPr lang="ja-JP" altLang="en-US" sz="2000" dirty="0" smtClean="0">
                <a:latin typeface="+mn-ea"/>
                <a:cs typeface="ヒラギノ角ゴ ProN W3" charset="0"/>
              </a:rPr>
              <a:t>感情等の発信が観測可能に</a:t>
            </a:r>
            <a:r>
              <a:rPr lang="ja-JP" altLang="en-US" sz="2000" dirty="0" smtClean="0">
                <a:latin typeface="+mn-ea"/>
                <a:cs typeface="ヒラギノ角ゴ ProN W3" charset="0"/>
              </a:rPr>
              <a:t>。</a:t>
            </a:r>
            <a:endParaRPr lang="en-US" altLang="ja-JP" sz="2000" dirty="0" smtClean="0">
              <a:latin typeface="+mn-ea"/>
              <a:cs typeface="ヒラギノ角ゴ ProN W3" charset="0"/>
            </a:endParaRPr>
          </a:p>
          <a:p>
            <a:pPr lvl="1"/>
            <a:endParaRPr lang="en-US" altLang="ja-JP" sz="600" dirty="0">
              <a:latin typeface="+mn-ea"/>
              <a:cs typeface="ヒラギノ角ゴ ProN W6" charset="0"/>
            </a:endParaRPr>
          </a:p>
          <a:p>
            <a:r>
              <a:rPr lang="en-US" altLang="ja-JP" sz="2400" b="1" u="sng" dirty="0" smtClean="0">
                <a:latin typeface="+mn-ea"/>
                <a:cs typeface="ヒラギノ角ゴ ProN W6" charset="0"/>
              </a:rPr>
              <a:t>SNS</a:t>
            </a:r>
            <a:r>
              <a:rPr lang="ja-JP" altLang="en-US" sz="2400" b="1" u="sng" dirty="0">
                <a:latin typeface="+mn-ea"/>
                <a:cs typeface="ヒラギノ角ゴ ProN W6" charset="0"/>
              </a:rPr>
              <a:t>の普及による</a:t>
            </a:r>
            <a:r>
              <a:rPr lang="en-US" altLang="ja-JP" sz="2400" b="1" u="sng" dirty="0">
                <a:latin typeface="+mn-ea"/>
                <a:cs typeface="ヒラギノ角ゴ ProN W6" charset="0"/>
              </a:rPr>
              <a:t>Echo chamber</a:t>
            </a:r>
            <a:r>
              <a:rPr lang="ja-JP" altLang="en-US" sz="2400" b="1" u="sng" dirty="0">
                <a:latin typeface="+mn-ea"/>
                <a:cs typeface="ヒラギノ角ゴ ProN W6" charset="0"/>
              </a:rPr>
              <a:t>の</a:t>
            </a:r>
            <a:r>
              <a:rPr lang="ja-JP" altLang="en-US" sz="2400" b="1" u="sng" dirty="0" smtClean="0">
                <a:latin typeface="+mn-ea"/>
                <a:cs typeface="ヒラギノ角ゴ ProN W6" charset="0"/>
              </a:rPr>
              <a:t>出現</a:t>
            </a:r>
            <a:endParaRPr lang="en-US" altLang="ja-JP" sz="2400" dirty="0" smtClean="0">
              <a:latin typeface="+mn-ea"/>
              <a:cs typeface="ヒラギノ角ゴ ProN W6" charset="0"/>
            </a:endParaRPr>
          </a:p>
          <a:p>
            <a:pPr lvl="1"/>
            <a:r>
              <a:rPr lang="en-US" altLang="ja-JP" sz="2000" dirty="0" smtClean="0">
                <a:latin typeface="+mn-ea"/>
                <a:cs typeface="ヒラギノ角ゴ ProN W3" charset="0"/>
              </a:rPr>
              <a:t>SNS</a:t>
            </a:r>
            <a:r>
              <a:rPr lang="ja-JP" altLang="en-US" sz="2000" dirty="0">
                <a:latin typeface="+mn-ea"/>
                <a:cs typeface="ヒラギノ角ゴ ProN W3" charset="0"/>
              </a:rPr>
              <a:t>上で意見の近いものとしか接触しない</a:t>
            </a:r>
            <a:r>
              <a:rPr lang="ja-JP" altLang="en-US" sz="2000" dirty="0" smtClean="0">
                <a:latin typeface="+mn-ea"/>
                <a:cs typeface="ヒラギノ角ゴ ProN W3" charset="0"/>
              </a:rPr>
              <a:t>結果、意見</a:t>
            </a:r>
            <a:r>
              <a:rPr lang="ja-JP" altLang="en-US" sz="2000" dirty="0">
                <a:latin typeface="+mn-ea"/>
                <a:cs typeface="ヒラギノ角ゴ ProN W3" charset="0"/>
              </a:rPr>
              <a:t>の偏り（</a:t>
            </a:r>
            <a:r>
              <a:rPr lang="en-US" altLang="ja-JP" sz="2000" b="1" u="sng" dirty="0">
                <a:solidFill>
                  <a:srgbClr val="FF0000"/>
                </a:solidFill>
                <a:latin typeface="+mn-ea"/>
                <a:cs typeface="ヒラギノ角ゴ ProN W3" charset="0"/>
              </a:rPr>
              <a:t>Echo chamber</a:t>
            </a:r>
            <a:r>
              <a:rPr lang="ja-JP" altLang="en-US" sz="2000" dirty="0">
                <a:latin typeface="+mn-ea"/>
                <a:cs typeface="ヒラギノ角ゴ ProN W3" charset="0"/>
              </a:rPr>
              <a:t>）が出現することが知られている</a:t>
            </a:r>
            <a:r>
              <a:rPr lang="en-US" altLang="ja-JP" sz="1600" dirty="0">
                <a:latin typeface="+mn-ea"/>
                <a:cs typeface="ヒラギノ角ゴ ProN W3" charset="0"/>
              </a:rPr>
              <a:t>[Goldie,2014</a:t>
            </a:r>
            <a:r>
              <a:rPr lang="en-US" altLang="ja-JP" sz="1600" dirty="0" smtClean="0">
                <a:latin typeface="+mn-ea"/>
                <a:cs typeface="ヒラギノ角ゴ ProN W3" charset="0"/>
              </a:rPr>
              <a:t>]</a:t>
            </a:r>
          </a:p>
          <a:p>
            <a:pPr lvl="1"/>
            <a:endParaRPr lang="en-US" altLang="ja-JP" sz="900" dirty="0">
              <a:latin typeface="+mn-ea"/>
              <a:cs typeface="ヒラギノ角ゴ ProN W6" charset="0"/>
            </a:endParaRPr>
          </a:p>
          <a:p>
            <a:pPr eaLnBrk="1" hangingPunct="1"/>
            <a:r>
              <a:rPr lang="en-US" altLang="ja-JP" sz="2400" b="1" u="sng" dirty="0" smtClean="0">
                <a:latin typeface="+mn-ea"/>
                <a:cs typeface="ヒラギノ角ゴ ProN W6" charset="0"/>
              </a:rPr>
              <a:t>Silent Majority</a:t>
            </a:r>
            <a:r>
              <a:rPr lang="ja-JP" altLang="en-US" sz="2400" b="1" u="sng" dirty="0" smtClean="0">
                <a:latin typeface="+mn-ea"/>
                <a:cs typeface="ヒラギノ角ゴ ProN W6" charset="0"/>
              </a:rPr>
              <a:t>の発生</a:t>
            </a:r>
            <a:endParaRPr lang="en-US" altLang="ja-JP" sz="2400" b="1" u="sng" dirty="0">
              <a:latin typeface="+mn-ea"/>
              <a:cs typeface="ヒラギノ角ゴ ProN W6" charset="0"/>
            </a:endParaRPr>
          </a:p>
          <a:p>
            <a:pPr lvl="1"/>
            <a:r>
              <a:rPr lang="ja-JP" altLang="en-US" sz="2000" dirty="0" smtClean="0">
                <a:latin typeface="+mn-ea"/>
                <a:cs typeface="ヒラギノ角ゴ ProN W3" charset="0"/>
              </a:rPr>
              <a:t>社会での意見形成において、数多く発言するものが実は少数派で、多数派は沈黙して発言しない（</a:t>
            </a:r>
            <a:r>
              <a:rPr lang="en-US" altLang="ja-JP" sz="2000" b="1" u="sng" dirty="0" smtClean="0">
                <a:solidFill>
                  <a:srgbClr val="FF0000"/>
                </a:solidFill>
                <a:latin typeface="+mn-ea"/>
                <a:cs typeface="ヒラギノ角ゴ ProN W3" charset="0"/>
              </a:rPr>
              <a:t>Silent</a:t>
            </a:r>
            <a:r>
              <a:rPr lang="ja-JP" altLang="en-US" sz="2000" b="1" u="sng" dirty="0" smtClean="0">
                <a:solidFill>
                  <a:srgbClr val="FF0000"/>
                </a:solidFill>
                <a:latin typeface="+mn-ea"/>
                <a:cs typeface="ヒラギノ角ゴ ProN W3" charset="0"/>
              </a:rPr>
              <a:t> </a:t>
            </a:r>
            <a:r>
              <a:rPr lang="en-US" altLang="ja-JP" sz="2000" b="1" u="sng" dirty="0" smtClean="0">
                <a:solidFill>
                  <a:srgbClr val="FF0000"/>
                </a:solidFill>
                <a:latin typeface="+mn-ea"/>
                <a:cs typeface="ヒラギノ角ゴ ProN W3" charset="0"/>
              </a:rPr>
              <a:t>Majority</a:t>
            </a:r>
            <a:r>
              <a:rPr lang="ja-JP" altLang="en-US" sz="2000" dirty="0" smtClean="0">
                <a:latin typeface="+mn-ea"/>
                <a:cs typeface="ヒラギノ角ゴ ProN W3" charset="0"/>
              </a:rPr>
              <a:t>）という現象が観測されている。</a:t>
            </a:r>
            <a:r>
              <a:rPr lang="en-US" altLang="ja-JP" sz="1600" dirty="0" smtClean="0">
                <a:latin typeface="+mn-ea"/>
                <a:cs typeface="ヒラギノ角ゴ ProN W3" charset="0"/>
              </a:rPr>
              <a:t>[</a:t>
            </a:r>
            <a:r>
              <a:rPr lang="en-US" altLang="ja-JP" sz="1600" dirty="0">
                <a:latin typeface="+mn-ea"/>
              </a:rPr>
              <a:t>Mustafaraj</a:t>
            </a:r>
            <a:r>
              <a:rPr lang="en-US" altLang="ja-JP" sz="1600" dirty="0" smtClean="0">
                <a:latin typeface="+mn-ea"/>
              </a:rPr>
              <a:t>,2011</a:t>
            </a:r>
            <a:r>
              <a:rPr lang="en-US" altLang="ja-JP" sz="1600" dirty="0" smtClean="0">
                <a:latin typeface="+mn-ea"/>
                <a:cs typeface="ヒラギノ角ゴ ProN W3" charset="0"/>
              </a:rPr>
              <a:t>]</a:t>
            </a:r>
            <a:endParaRPr lang="en-US" altLang="ja-JP" sz="2000" dirty="0" smtClean="0">
              <a:latin typeface="+mn-ea"/>
              <a:cs typeface="ヒラギノ角ゴ ProN W3" charset="0"/>
            </a:endParaRPr>
          </a:p>
          <a:p>
            <a:pPr lvl="1"/>
            <a:endParaRPr lang="en-US" altLang="ja-JP" sz="2800" b="1"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1843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01FECA5-6634-9248-8916-51D586559B56}" type="slidenum">
              <a:rPr lang="ja-JP" altLang="en-US" sz="1200">
                <a:solidFill>
                  <a:srgbClr val="898989"/>
                </a:solidFill>
                <a:latin typeface="Calibri" charset="0"/>
              </a:rPr>
              <a:pPr/>
              <a:t>2</a:t>
            </a:fld>
            <a:endParaRPr lang="ja-JP" altLang="en-US" sz="1200">
              <a:solidFill>
                <a:srgbClr val="898989"/>
              </a:solidFill>
              <a:latin typeface="Calibri" charset="0"/>
            </a:endParaRPr>
          </a:p>
        </p:txBody>
      </p:sp>
    </p:spTree>
    <p:extLst>
      <p:ext uri="{BB962C8B-B14F-4D97-AF65-F5344CB8AC3E}">
        <p14:creationId xmlns:p14="http://schemas.microsoft.com/office/powerpoint/2010/main" val="5971498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結果　</a:t>
            </a:r>
            <a:r>
              <a:rPr lang="ja-JP" altLang="en-US" sz="2800" dirty="0" smtClean="0">
                <a:latin typeface="+mn-ea"/>
                <a:ea typeface="+mn-ea"/>
                <a:cs typeface="ヒラギノ角ゴ ProN W6" charset="0"/>
              </a:rPr>
              <a:t>ヒラリー</a:t>
            </a:r>
            <a:r>
              <a:rPr lang="ja-JP" altLang="en-US" sz="2800" dirty="0" smtClean="0">
                <a:latin typeface="+mn-ea"/>
                <a:ea typeface="+mn-ea"/>
                <a:cs typeface="ヒラギノ角ゴ ProN W6" charset="0"/>
              </a:rPr>
              <a:t>に</a:t>
            </a:r>
            <a:r>
              <a:rPr lang="ja-JP" altLang="en-US" sz="2800" dirty="0">
                <a:latin typeface="+mn-ea"/>
                <a:ea typeface="+mn-ea"/>
                <a:cs typeface="ヒラギノ角ゴ ProN W6" charset="0"/>
              </a:rPr>
              <a:t>関する</a:t>
            </a:r>
            <a:r>
              <a:rPr lang="ja-JP" altLang="en-US" sz="2800" dirty="0" smtClean="0">
                <a:latin typeface="+mn-ea"/>
                <a:ea typeface="+mn-ea"/>
                <a:cs typeface="ヒラギノ角ゴ ProN W6" charset="0"/>
              </a:rPr>
              <a:t>分析</a:t>
            </a:r>
            <a:r>
              <a:rPr lang="ja-JP" altLang="en-US" sz="2800" dirty="0">
                <a:latin typeface="+mn-ea"/>
                <a:ea typeface="+mn-ea"/>
                <a:cs typeface="ヒラギノ角ゴ ProN W6" charset="0"/>
              </a:rPr>
              <a:t>　</a:t>
            </a:r>
            <a:r>
              <a:rPr lang="ja-JP" altLang="en-US" sz="2800" dirty="0" smtClean="0">
                <a:latin typeface="+mn-ea"/>
                <a:ea typeface="+mn-ea"/>
                <a:cs typeface="ヒラギノ角ゴ ProN W6" charset="0"/>
              </a:rPr>
              <a:t>感情度分布</a:t>
            </a:r>
            <a:endParaRPr lang="ja-JP" altLang="en-US" sz="3200" dirty="0">
              <a:latin typeface="+mn-ea"/>
              <a:ea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096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45FE1B6-F4E8-0F40-AC74-6B13D3AB2FFA}" type="slidenum">
              <a:rPr lang="ja-JP" altLang="en-US" sz="1200">
                <a:solidFill>
                  <a:srgbClr val="898989"/>
                </a:solidFill>
                <a:latin typeface="Calibri" charset="0"/>
              </a:rPr>
              <a:pPr/>
              <a:t>20</a:t>
            </a:fld>
            <a:endParaRPr lang="ja-JP" altLang="en-US" sz="1200">
              <a:solidFill>
                <a:srgbClr val="898989"/>
              </a:solidFill>
              <a:latin typeface="Calibri" charset="0"/>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930" y="1189928"/>
            <a:ext cx="3181333" cy="5268013"/>
          </a:xfrm>
          <a:prstGeom prst="rect">
            <a:avLst/>
          </a:prstGeom>
        </p:spPr>
      </p:pic>
      <p:sp>
        <p:nvSpPr>
          <p:cNvPr id="4" name="テキスト ボックス 3"/>
          <p:cNvSpPr txBox="1"/>
          <p:nvPr/>
        </p:nvSpPr>
        <p:spPr>
          <a:xfrm>
            <a:off x="4701964" y="1518756"/>
            <a:ext cx="3792749" cy="1754327"/>
          </a:xfrm>
          <a:prstGeom prst="rect">
            <a:avLst/>
          </a:prstGeom>
          <a:noFill/>
          <a:ln>
            <a:solidFill>
              <a:schemeClr val="tx1"/>
            </a:solidFill>
          </a:ln>
        </p:spPr>
        <p:txBody>
          <a:bodyPr wrap="square" rtlCol="0">
            <a:spAutoFit/>
          </a:bodyPr>
          <a:lstStyle/>
          <a:p>
            <a:r>
              <a:rPr kumimoji="1" lang="ja-JP" altLang="en-US" dirty="0" smtClean="0"/>
              <a:t>・大統領選の前後でネガティブ側に峰が移動</a:t>
            </a:r>
            <a:endParaRPr kumimoji="1" lang="en-US" altLang="ja-JP" dirty="0" smtClean="0"/>
          </a:p>
          <a:p>
            <a:endParaRPr kumimoji="1" lang="en-US" altLang="ja-JP" dirty="0" smtClean="0"/>
          </a:p>
          <a:p>
            <a:r>
              <a:rPr kumimoji="1" lang="ja-JP" altLang="en-US" dirty="0" smtClean="0"/>
              <a:t>・大統領選前は</a:t>
            </a:r>
            <a:r>
              <a:rPr kumimoji="1" lang="en-US" altLang="ja-JP" dirty="0" smtClean="0"/>
              <a:t>0.8</a:t>
            </a:r>
            <a:r>
              <a:rPr kumimoji="1" lang="ja-JP" altLang="en-US" dirty="0" smtClean="0"/>
              <a:t>付近にあった分布が消え、</a:t>
            </a:r>
            <a:r>
              <a:rPr kumimoji="1" lang="en-US" altLang="ja-JP" dirty="0" smtClean="0"/>
              <a:t>0.4</a:t>
            </a:r>
            <a:r>
              <a:rPr kumimoji="1" lang="ja-JP" altLang="en-US" dirty="0" smtClean="0"/>
              <a:t>付近と</a:t>
            </a:r>
            <a:r>
              <a:rPr kumimoji="1" lang="en-US" altLang="ja-JP" dirty="0" smtClean="0"/>
              <a:t>0.2</a:t>
            </a:r>
            <a:r>
              <a:rPr kumimoji="1" lang="ja-JP" altLang="en-US" dirty="0" smtClean="0"/>
              <a:t>未満の分布が増加している</a:t>
            </a:r>
            <a:endParaRPr kumimoji="1" lang="ja-JP" altLang="en-US" dirty="0"/>
          </a:p>
        </p:txBody>
      </p:sp>
      <p:sp>
        <p:nvSpPr>
          <p:cNvPr id="6" name="正方形/長方形 5"/>
          <p:cNvSpPr/>
          <p:nvPr/>
        </p:nvSpPr>
        <p:spPr>
          <a:xfrm>
            <a:off x="2887465" y="1038245"/>
            <a:ext cx="334654" cy="247977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正方形/長方形 10"/>
          <p:cNvSpPr/>
          <p:nvPr/>
        </p:nvSpPr>
        <p:spPr>
          <a:xfrm>
            <a:off x="2797367" y="3823935"/>
            <a:ext cx="334654" cy="247977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t>・</a:t>
            </a:r>
            <a:endParaRPr kumimoji="1" lang="ja-JP" altLang="en-US" dirty="0"/>
          </a:p>
        </p:txBody>
      </p:sp>
      <p:cxnSp>
        <p:nvCxnSpPr>
          <p:cNvPr id="14" name="直線矢印コネクタ 13"/>
          <p:cNvCxnSpPr>
            <a:stCxn id="6" idx="2"/>
            <a:endCxn id="11" idx="0"/>
          </p:cNvCxnSpPr>
          <p:nvPr/>
        </p:nvCxnSpPr>
        <p:spPr>
          <a:xfrm flipH="1">
            <a:off x="2964694" y="3518023"/>
            <a:ext cx="90098" cy="3059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正方形/長方形 14"/>
          <p:cNvSpPr/>
          <p:nvPr/>
        </p:nvSpPr>
        <p:spPr>
          <a:xfrm>
            <a:off x="3672617" y="2248103"/>
            <a:ext cx="308912" cy="1192696"/>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正方形/長方形 6"/>
          <p:cNvSpPr/>
          <p:nvPr/>
        </p:nvSpPr>
        <p:spPr>
          <a:xfrm>
            <a:off x="2033669" y="4667816"/>
            <a:ext cx="931025" cy="1304243"/>
          </a:xfrm>
          <a:prstGeom prst="rect">
            <a:avLst/>
          </a:prstGeom>
          <a:noFill/>
          <a:ln>
            <a:prstDash val="lgDashDotDot"/>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179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3200" dirty="0" smtClean="0"/>
              <a:t>結果</a:t>
            </a:r>
            <a:r>
              <a:rPr lang="ja-JP" altLang="en-US" sz="3200" dirty="0" smtClean="0"/>
              <a:t>　</a:t>
            </a:r>
            <a:r>
              <a:rPr lang="ja-JP" altLang="en-US" sz="3200" dirty="0" smtClean="0"/>
              <a:t>ヒラリー</a:t>
            </a:r>
            <a:r>
              <a:rPr lang="ja-JP" altLang="en-US" sz="3200" dirty="0" smtClean="0"/>
              <a:t>　感情度推移</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ヒラリーに言及した投稿</a:t>
            </a:r>
            <a:r>
              <a:rPr lang="ja-JP" altLang="en-US" sz="2400" dirty="0" smtClean="0"/>
              <a:t>の</a:t>
            </a:r>
            <a:r>
              <a:rPr kumimoji="1" lang="ja-JP" altLang="en-US" sz="2400" dirty="0" smtClean="0"/>
              <a:t>一日区切りでの</a:t>
            </a:r>
            <a:r>
              <a:rPr kumimoji="1" lang="ja-JP" altLang="en-US" sz="2400" dirty="0" smtClean="0"/>
              <a:t>感情</a:t>
            </a:r>
            <a:r>
              <a:rPr kumimoji="1" lang="ja-JP" altLang="en-US" sz="2400" dirty="0" smtClean="0"/>
              <a:t>度</a:t>
            </a:r>
            <a:r>
              <a:rPr kumimoji="1" lang="ja-JP" altLang="en-US" sz="2400" dirty="0" smtClean="0"/>
              <a:t>平均</a:t>
            </a:r>
            <a:r>
              <a:rPr kumimoji="1" lang="ja-JP" altLang="en-US" sz="2400" dirty="0" smtClean="0"/>
              <a:t>の</a:t>
            </a:r>
            <a:r>
              <a:rPr kumimoji="1" lang="ja-JP" altLang="en-US" sz="2400" dirty="0" smtClean="0"/>
              <a:t>推移</a:t>
            </a:r>
            <a:r>
              <a:rPr kumimoji="1" lang="ja-JP" altLang="en-US" sz="2400" dirty="0" smtClean="0"/>
              <a:t>（選挙前）</a:t>
            </a:r>
            <a:endParaRPr kumimoji="1" lang="ja-JP" altLang="en-US" sz="2400" dirty="0"/>
          </a:p>
        </p:txBody>
      </p:sp>
      <p:sp>
        <p:nvSpPr>
          <p:cNvPr id="4" name="正方形/長方形 3"/>
          <p:cNvSpPr/>
          <p:nvPr/>
        </p:nvSpPr>
        <p:spPr>
          <a:xfrm>
            <a:off x="4479667" y="3290501"/>
            <a:ext cx="184666" cy="276999"/>
          </a:xfrm>
          <a:prstGeom prst="rect">
            <a:avLst/>
          </a:prstGeom>
        </p:spPr>
        <p:txBody>
          <a:bodyPr wrap="none">
            <a:spAutoFit/>
          </a:bodyPr>
          <a:lstStyle/>
          <a:p>
            <a:r>
              <a:rPr lang="ja-JP" altLang="en-US" baseline="30000" dirty="0"/>
              <a:t> </a:t>
            </a:r>
            <a:endParaRPr lang="ja-JP" altLang="en-US" dirty="0"/>
          </a:p>
        </p:txBody>
      </p:sp>
      <p:pic>
        <p:nvPicPr>
          <p:cNvPr id="6" name="図 5" descr="スクリーンショット 2017-05-24 3.39.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62" y="4293584"/>
            <a:ext cx="7628192" cy="1954816"/>
          </a:xfrm>
          <a:prstGeom prst="rect">
            <a:avLst/>
          </a:prstGeom>
        </p:spPr>
      </p:pic>
      <p:sp>
        <p:nvSpPr>
          <p:cNvPr id="5" name="正方形/長方形 4"/>
          <p:cNvSpPr/>
          <p:nvPr/>
        </p:nvSpPr>
        <p:spPr>
          <a:xfrm>
            <a:off x="1784822" y="3989952"/>
            <a:ext cx="669309" cy="2368231"/>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正方形/長方形 6"/>
          <p:cNvSpPr/>
          <p:nvPr/>
        </p:nvSpPr>
        <p:spPr>
          <a:xfrm>
            <a:off x="8145645" y="3989952"/>
            <a:ext cx="669309" cy="2368231"/>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1" name="直線矢印コネクタ 10"/>
          <p:cNvCxnSpPr>
            <a:endCxn id="5" idx="0"/>
          </p:cNvCxnSpPr>
          <p:nvPr/>
        </p:nvCxnSpPr>
        <p:spPr>
          <a:xfrm flipH="1">
            <a:off x="2119477" y="3567500"/>
            <a:ext cx="266008" cy="42245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直線矢印コネクタ 12"/>
          <p:cNvCxnSpPr>
            <a:endCxn id="7" idx="0"/>
          </p:cNvCxnSpPr>
          <p:nvPr/>
        </p:nvCxnSpPr>
        <p:spPr>
          <a:xfrm>
            <a:off x="7817181" y="3567500"/>
            <a:ext cx="663119" cy="42245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6" name="テキスト ボックス 15"/>
          <p:cNvSpPr txBox="1"/>
          <p:nvPr/>
        </p:nvSpPr>
        <p:spPr>
          <a:xfrm>
            <a:off x="1784822" y="2644170"/>
            <a:ext cx="2360190" cy="923330"/>
          </a:xfrm>
          <a:prstGeom prst="rect">
            <a:avLst/>
          </a:prstGeom>
          <a:noFill/>
          <a:ln>
            <a:solidFill>
              <a:schemeClr val="tx1"/>
            </a:solidFill>
          </a:ln>
        </p:spPr>
        <p:txBody>
          <a:bodyPr wrap="square" rtlCol="0">
            <a:spAutoFit/>
          </a:bodyPr>
          <a:lstStyle/>
          <a:p>
            <a:r>
              <a:rPr kumimoji="1" lang="ja-JP" altLang="en-US" dirty="0" smtClean="0"/>
              <a:t>ヒラリーの機密文書に関するメールの調査を</a:t>
            </a:r>
            <a:r>
              <a:rPr kumimoji="1" lang="en-US" altLang="ja-JP" dirty="0" smtClean="0"/>
              <a:t>FBI</a:t>
            </a:r>
            <a:r>
              <a:rPr kumimoji="1" lang="ja-JP" altLang="en-US" dirty="0" smtClean="0"/>
              <a:t>が</a:t>
            </a:r>
            <a:r>
              <a:rPr kumimoji="1" lang="ja-JP" altLang="en-US" dirty="0" smtClean="0"/>
              <a:t>発表</a:t>
            </a:r>
            <a:r>
              <a:rPr kumimoji="1" lang="en-US" altLang="ja-JP" dirty="0" smtClean="0"/>
              <a:t>(10/28)</a:t>
            </a:r>
          </a:p>
        </p:txBody>
      </p:sp>
      <p:sp>
        <p:nvSpPr>
          <p:cNvPr id="17" name="テキスト ボックス 16"/>
          <p:cNvSpPr txBox="1"/>
          <p:nvPr/>
        </p:nvSpPr>
        <p:spPr>
          <a:xfrm>
            <a:off x="5785455" y="2644170"/>
            <a:ext cx="2360190" cy="923330"/>
          </a:xfrm>
          <a:prstGeom prst="rect">
            <a:avLst/>
          </a:prstGeom>
          <a:noFill/>
          <a:ln>
            <a:solidFill>
              <a:schemeClr val="tx1"/>
            </a:solidFill>
          </a:ln>
        </p:spPr>
        <p:txBody>
          <a:bodyPr wrap="square" rtlCol="0">
            <a:spAutoFit/>
          </a:bodyPr>
          <a:lstStyle/>
          <a:p>
            <a:r>
              <a:rPr kumimoji="1" lang="ja-JP" altLang="en-US" dirty="0" smtClean="0"/>
              <a:t>ヒラリーに違法性がなかったことを</a:t>
            </a:r>
            <a:r>
              <a:rPr kumimoji="1" lang="en-US" altLang="ja-JP" dirty="0" smtClean="0"/>
              <a:t>FBI</a:t>
            </a:r>
            <a:r>
              <a:rPr kumimoji="1" lang="ja-JP" altLang="en-US" dirty="0" smtClean="0"/>
              <a:t>が公式</a:t>
            </a:r>
            <a:r>
              <a:rPr kumimoji="1" lang="ja-JP" altLang="en-US" dirty="0" smtClean="0"/>
              <a:t>発表</a:t>
            </a:r>
            <a:r>
              <a:rPr kumimoji="1" lang="en-US" altLang="ja-JP" dirty="0" smtClean="0"/>
              <a:t>(11/6)</a:t>
            </a:r>
            <a:endParaRPr kumimoji="1" lang="ja-JP" altLang="en-US" dirty="0"/>
          </a:p>
        </p:txBody>
      </p:sp>
    </p:spTree>
    <p:extLst>
      <p:ext uri="{BB962C8B-B14F-4D97-AF65-F5344CB8AC3E}">
        <p14:creationId xmlns:p14="http://schemas.microsoft.com/office/powerpoint/2010/main" val="14951627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結果　全体変化表</a:t>
            </a:r>
          </a:p>
        </p:txBody>
      </p:sp>
      <p:graphicFrame>
        <p:nvGraphicFramePr>
          <p:cNvPr id="3" name="コンテンツ プレースホルダー 2"/>
          <p:cNvGraphicFramePr>
            <a:graphicFrameLocks noGrp="1"/>
          </p:cNvGraphicFramePr>
          <p:nvPr>
            <p:ph idx="1"/>
            <p:extLst>
              <p:ext uri="{D42A27DB-BD31-4B8C-83A1-F6EECF244321}">
                <p14:modId xmlns:p14="http://schemas.microsoft.com/office/powerpoint/2010/main" val="1354623210"/>
              </p:ext>
            </p:extLst>
          </p:nvPr>
        </p:nvGraphicFramePr>
        <p:xfrm>
          <a:off x="1251411" y="971369"/>
          <a:ext cx="7011978" cy="4537344"/>
        </p:xfrm>
        <a:graphic>
          <a:graphicData uri="http://schemas.openxmlformats.org/drawingml/2006/table">
            <a:tbl>
              <a:tblPr firstRow="1" bandRow="1">
                <a:tableStyleId>{5C22544A-7EE6-4342-B048-85BDC9FD1C3A}</a:tableStyleId>
              </a:tblPr>
              <a:tblGrid>
                <a:gridCol w="1168663"/>
                <a:gridCol w="1168663"/>
                <a:gridCol w="1168663"/>
                <a:gridCol w="1168663"/>
                <a:gridCol w="1168663"/>
                <a:gridCol w="1168663"/>
              </a:tblGrid>
              <a:tr h="1073936">
                <a:tc>
                  <a:txBody>
                    <a:bodyPr/>
                    <a:lstStyle/>
                    <a:p>
                      <a:pPr algn="ctr"/>
                      <a:endParaRPr kumimoji="1" lang="en-US" altLang="ja-JP" sz="1800" dirty="0" smtClean="0">
                        <a:latin typeface="+mn-ea"/>
                        <a:ea typeface="+mn-ea"/>
                      </a:endParaRPr>
                    </a:p>
                    <a:p>
                      <a:pPr algn="ctr"/>
                      <a:r>
                        <a:rPr kumimoji="1" lang="ja-JP" altLang="en-US" sz="1800" dirty="0" smtClean="0">
                          <a:latin typeface="+mn-ea"/>
                          <a:ea typeface="+mn-ea"/>
                        </a:rPr>
                        <a:t>分野</a:t>
                      </a:r>
                      <a:endParaRPr kumimoji="1" lang="ja-JP" altLang="en-US" sz="1800" dirty="0">
                        <a:latin typeface="+mn-ea"/>
                        <a:ea typeface="+mn-ea"/>
                      </a:endParaRPr>
                    </a:p>
                  </a:txBody>
                  <a:tcPr marT="45727" marB="45727"/>
                </a:tc>
                <a:tc>
                  <a:txBody>
                    <a:bodyPr/>
                    <a:lstStyle/>
                    <a:p>
                      <a:endParaRPr kumimoji="1" lang="en-US" altLang="ja-JP" sz="1800" dirty="0" smtClean="0">
                        <a:latin typeface="+mn-ea"/>
                        <a:ea typeface="+mn-ea"/>
                      </a:endParaRPr>
                    </a:p>
                    <a:p>
                      <a:pPr algn="ctr"/>
                      <a:r>
                        <a:rPr kumimoji="1" lang="ja-JP" altLang="en-US" sz="1800" dirty="0" smtClean="0">
                          <a:latin typeface="+mn-ea"/>
                          <a:ea typeface="+mn-ea"/>
                        </a:rPr>
                        <a:t>クエリ</a:t>
                      </a:r>
                      <a:endParaRPr kumimoji="1" lang="ja-JP" altLang="en-US" sz="1800" dirty="0">
                        <a:latin typeface="+mn-ea"/>
                        <a:ea typeface="+mn-ea"/>
                      </a:endParaRPr>
                    </a:p>
                  </a:txBody>
                  <a:tcPr marT="45727" marB="45727"/>
                </a:tc>
                <a:tc>
                  <a:txBody>
                    <a:bodyPr/>
                    <a:lstStyle/>
                    <a:p>
                      <a:r>
                        <a:rPr kumimoji="1" lang="ja-JP" altLang="en-US" sz="1800" dirty="0" smtClean="0">
                          <a:latin typeface="+mn-ea"/>
                          <a:ea typeface="+mn-ea"/>
                        </a:rPr>
                        <a:t>ポジティブユーザ </a:t>
                      </a:r>
                      <a:r>
                        <a:rPr kumimoji="1" lang="en-US" altLang="ja-JP" sz="1800" dirty="0" smtClean="0">
                          <a:latin typeface="+mn-ea"/>
                          <a:ea typeface="+mn-ea"/>
                        </a:rPr>
                        <a:t>before</a:t>
                      </a:r>
                      <a:endParaRPr kumimoji="1" lang="ja-JP" altLang="en-US" sz="1800" dirty="0">
                        <a:latin typeface="+mn-ea"/>
                        <a:ea typeface="+mn-ea"/>
                      </a:endParaRPr>
                    </a:p>
                  </a:txBody>
                  <a:tcPr marT="45727" marB="45727"/>
                </a:tc>
                <a:tc>
                  <a:txBody>
                    <a:bodyPr/>
                    <a:lstStyle/>
                    <a:p>
                      <a:r>
                        <a:rPr kumimoji="1" lang="ja-JP" altLang="en-US" sz="1800" dirty="0" smtClean="0">
                          <a:latin typeface="+mn-ea"/>
                          <a:ea typeface="+mn-ea"/>
                        </a:rPr>
                        <a:t>ポジティブユーザ</a:t>
                      </a:r>
                      <a:endParaRPr kumimoji="1" lang="en-US" altLang="ja-JP" sz="1800" dirty="0" smtClean="0">
                        <a:latin typeface="+mn-ea"/>
                        <a:ea typeface="+mn-ea"/>
                      </a:endParaRPr>
                    </a:p>
                    <a:p>
                      <a:r>
                        <a:rPr kumimoji="1" lang="en-US" altLang="ja-JP" sz="1800" dirty="0" smtClean="0">
                          <a:latin typeface="+mn-ea"/>
                          <a:ea typeface="+mn-ea"/>
                        </a:rPr>
                        <a:t>after</a:t>
                      </a:r>
                      <a:endParaRPr kumimoji="1" lang="ja-JP" altLang="en-US" sz="1800" dirty="0">
                        <a:latin typeface="+mn-ea"/>
                        <a:ea typeface="+mn-ea"/>
                      </a:endParaRPr>
                    </a:p>
                  </a:txBody>
                  <a:tcPr marT="45727" marB="45727"/>
                </a:tc>
                <a:tc>
                  <a:txBody>
                    <a:bodyPr/>
                    <a:lstStyle/>
                    <a:p>
                      <a:r>
                        <a:rPr kumimoji="1" lang="en-US" altLang="ja-JP" sz="1800" dirty="0" smtClean="0">
                          <a:latin typeface="+mn-ea"/>
                          <a:ea typeface="+mn-ea"/>
                        </a:rPr>
                        <a:t>Interactive </a:t>
                      </a:r>
                      <a:r>
                        <a:rPr kumimoji="1" lang="ja-JP" altLang="en-US" sz="1800" dirty="0" smtClean="0">
                          <a:latin typeface="+mn-ea"/>
                          <a:ea typeface="+mn-ea"/>
                        </a:rPr>
                        <a:t>の比</a:t>
                      </a:r>
                      <a:r>
                        <a:rPr kumimoji="1" lang="en-US" altLang="ja-JP" sz="1800" dirty="0" smtClean="0">
                          <a:latin typeface="+mn-ea"/>
                          <a:ea typeface="+mn-ea"/>
                        </a:rPr>
                        <a:t/>
                      </a:r>
                      <a:br>
                        <a:rPr kumimoji="1" lang="en-US" altLang="ja-JP" sz="1800" dirty="0" smtClean="0">
                          <a:latin typeface="+mn-ea"/>
                          <a:ea typeface="+mn-ea"/>
                        </a:rPr>
                      </a:br>
                      <a:r>
                        <a:rPr kumimoji="1" lang="en-US" altLang="ja-JP" sz="1800" dirty="0" smtClean="0">
                          <a:latin typeface="+mn-ea"/>
                          <a:ea typeface="+mn-ea"/>
                        </a:rPr>
                        <a:t>before</a:t>
                      </a:r>
                      <a:endParaRPr kumimoji="1" lang="ja-JP" altLang="en-US" sz="1800" dirty="0">
                        <a:latin typeface="+mn-ea"/>
                        <a:ea typeface="+mn-ea"/>
                      </a:endParaRPr>
                    </a:p>
                  </a:txBody>
                  <a:tcPr marT="45727" marB="45727"/>
                </a:tc>
                <a:tc>
                  <a:txBody>
                    <a:bodyPr/>
                    <a:lstStyle/>
                    <a:p>
                      <a:r>
                        <a:rPr kumimoji="1" lang="en-US" altLang="ja-JP" sz="1800" dirty="0" smtClean="0">
                          <a:latin typeface="+mn-ea"/>
                          <a:ea typeface="+mn-ea"/>
                        </a:rPr>
                        <a:t>Interactive </a:t>
                      </a:r>
                      <a:r>
                        <a:rPr kumimoji="1" lang="ja-JP" altLang="en-US" sz="1800" dirty="0" smtClean="0">
                          <a:latin typeface="+mn-ea"/>
                          <a:ea typeface="+mn-ea"/>
                        </a:rPr>
                        <a:t>の比</a:t>
                      </a:r>
                      <a:r>
                        <a:rPr kumimoji="1" lang="en-US" altLang="ja-JP" sz="1800" dirty="0" smtClean="0">
                          <a:latin typeface="+mn-ea"/>
                          <a:ea typeface="+mn-ea"/>
                        </a:rPr>
                        <a:t/>
                      </a:r>
                      <a:br>
                        <a:rPr kumimoji="1" lang="en-US" altLang="ja-JP" sz="1800" dirty="0" smtClean="0">
                          <a:latin typeface="+mn-ea"/>
                          <a:ea typeface="+mn-ea"/>
                        </a:rPr>
                      </a:br>
                      <a:r>
                        <a:rPr kumimoji="1" lang="en-US" altLang="ja-JP" sz="1800" dirty="0" smtClean="0">
                          <a:latin typeface="+mn-ea"/>
                          <a:ea typeface="+mn-ea"/>
                        </a:rPr>
                        <a:t>after</a:t>
                      </a:r>
                      <a:endParaRPr kumimoji="1" lang="ja-JP" altLang="en-US" sz="1800" dirty="0">
                        <a:latin typeface="+mn-ea"/>
                        <a:ea typeface="+mn-ea"/>
                      </a:endParaRPr>
                    </a:p>
                  </a:txBody>
                  <a:tcPr marT="45727" marB="45727"/>
                </a:tc>
              </a:tr>
              <a:tr h="432926">
                <a:tc rowSpan="3">
                  <a:txBody>
                    <a:bodyPr/>
                    <a:lstStyle/>
                    <a:p>
                      <a:endParaRPr kumimoji="1" lang="en-US" altLang="ja-JP" sz="1800" dirty="0" smtClean="0">
                        <a:latin typeface="+mn-ea"/>
                        <a:ea typeface="+mn-ea"/>
                      </a:endParaRPr>
                    </a:p>
                    <a:p>
                      <a:r>
                        <a:rPr kumimoji="1" lang="ja-JP" altLang="en-US" sz="1800" dirty="0" smtClean="0">
                          <a:latin typeface="+mn-ea"/>
                          <a:ea typeface="+mn-ea"/>
                        </a:rPr>
                        <a:t>大統領と</a:t>
                      </a:r>
                      <a:r>
                        <a:rPr kumimoji="1" lang="en-US" altLang="ja-JP" sz="1800" dirty="0" smtClean="0">
                          <a:latin typeface="+mn-ea"/>
                          <a:ea typeface="+mn-ea"/>
                        </a:rPr>
                        <a:t/>
                      </a:r>
                      <a:br>
                        <a:rPr kumimoji="1" lang="en-US" altLang="ja-JP" sz="1800" dirty="0" smtClean="0">
                          <a:latin typeface="+mn-ea"/>
                          <a:ea typeface="+mn-ea"/>
                        </a:rPr>
                      </a:br>
                      <a:r>
                        <a:rPr kumimoji="1" lang="ja-JP" altLang="en-US" sz="1800" dirty="0" smtClean="0">
                          <a:latin typeface="+mn-ea"/>
                          <a:ea typeface="+mn-ea"/>
                        </a:rPr>
                        <a:t>候補者</a:t>
                      </a:r>
                      <a:endParaRPr kumimoji="1" lang="ja-JP" altLang="en-US" sz="1800" dirty="0">
                        <a:latin typeface="+mn-ea"/>
                        <a:ea typeface="+mn-ea"/>
                      </a:endParaRPr>
                    </a:p>
                  </a:txBody>
                  <a:tcPr marT="45727" marB="45727"/>
                </a:tc>
                <a:tc>
                  <a:txBody>
                    <a:bodyPr/>
                    <a:lstStyle/>
                    <a:p>
                      <a:r>
                        <a:rPr kumimoji="1" lang="ja-JP" altLang="en-US" sz="1800" dirty="0" smtClean="0">
                          <a:latin typeface="+mn-ea"/>
                          <a:ea typeface="+mn-ea"/>
                        </a:rPr>
                        <a:t>ヒラリー</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0.60</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0.49</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0.69</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0.46</a:t>
                      </a:r>
                      <a:endParaRPr kumimoji="1" lang="ja-JP" altLang="en-US" sz="1800" dirty="0">
                        <a:solidFill>
                          <a:srgbClr val="0000FF"/>
                        </a:solidFill>
                        <a:latin typeface="+mn-ea"/>
                        <a:ea typeface="+mn-ea"/>
                      </a:endParaRPr>
                    </a:p>
                  </a:txBody>
                  <a:tcPr marT="45727" marB="45727"/>
                </a:tc>
              </a:tr>
              <a:tr h="432926">
                <a:tc vMerge="1">
                  <a:txBody>
                    <a:bodyPr/>
                    <a:lstStyle/>
                    <a:p>
                      <a:endParaRPr kumimoji="1" lang="ja-JP" altLang="en-US" sz="1800" dirty="0"/>
                    </a:p>
                  </a:txBody>
                  <a:tcPr marT="45727" marB="45727"/>
                </a:tc>
                <a:tc>
                  <a:txBody>
                    <a:bodyPr/>
                    <a:lstStyle/>
                    <a:p>
                      <a:r>
                        <a:rPr kumimoji="1" lang="ja-JP" altLang="en-US" sz="1800" dirty="0" smtClean="0">
                          <a:latin typeface="+mn-ea"/>
                          <a:ea typeface="+mn-ea"/>
                        </a:rPr>
                        <a:t>トランプ</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0.66</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0.58</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0.89</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0.65</a:t>
                      </a:r>
                      <a:endParaRPr kumimoji="1" lang="ja-JP" altLang="en-US" sz="1800" dirty="0">
                        <a:solidFill>
                          <a:srgbClr val="0000FF"/>
                        </a:solidFill>
                        <a:latin typeface="+mn-ea"/>
                        <a:ea typeface="+mn-ea"/>
                      </a:endParaRPr>
                    </a:p>
                  </a:txBody>
                  <a:tcPr marT="45727" marB="45727"/>
                </a:tc>
              </a:tr>
              <a:tr h="432926">
                <a:tc vMerge="1">
                  <a:txBody>
                    <a:bodyPr/>
                    <a:lstStyle/>
                    <a:p>
                      <a:endParaRPr kumimoji="1" lang="ja-JP" altLang="en-US" sz="1800" dirty="0"/>
                    </a:p>
                  </a:txBody>
                  <a:tcPr marT="45727" marB="45727"/>
                </a:tc>
                <a:tc>
                  <a:txBody>
                    <a:bodyPr/>
                    <a:lstStyle/>
                    <a:p>
                      <a:r>
                        <a:rPr kumimoji="1" lang="ja-JP" altLang="en-US" sz="1800" dirty="0" smtClean="0">
                          <a:latin typeface="+mn-ea"/>
                          <a:ea typeface="+mn-ea"/>
                        </a:rPr>
                        <a:t>オバマ</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0.59</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0.41</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0.45</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0.36</a:t>
                      </a:r>
                      <a:endParaRPr kumimoji="1" lang="ja-JP" altLang="en-US" sz="1800" dirty="0">
                        <a:solidFill>
                          <a:srgbClr val="0000FF"/>
                        </a:solidFill>
                        <a:latin typeface="+mn-ea"/>
                        <a:ea typeface="+mn-ea"/>
                      </a:endParaRPr>
                    </a:p>
                  </a:txBody>
                  <a:tcPr marT="45727" marB="45727"/>
                </a:tc>
              </a:tr>
              <a:tr h="432926">
                <a:tc rowSpan="3">
                  <a:txBody>
                    <a:bodyPr/>
                    <a:lstStyle/>
                    <a:p>
                      <a:endParaRPr kumimoji="1" lang="en-US" altLang="ja-JP" sz="1800" dirty="0" smtClean="0">
                        <a:latin typeface="+mn-ea"/>
                        <a:ea typeface="+mn-ea"/>
                      </a:endParaRPr>
                    </a:p>
                    <a:p>
                      <a:r>
                        <a:rPr kumimoji="1" lang="ja-JP" altLang="en-US" sz="1800" dirty="0" smtClean="0">
                          <a:latin typeface="+mn-ea"/>
                          <a:ea typeface="+mn-ea"/>
                        </a:rPr>
                        <a:t>外交関係</a:t>
                      </a:r>
                      <a:endParaRPr kumimoji="1" lang="ja-JP" altLang="en-US" sz="1800" dirty="0">
                        <a:latin typeface="+mn-ea"/>
                        <a:ea typeface="+mn-ea"/>
                      </a:endParaRPr>
                    </a:p>
                  </a:txBody>
                  <a:tcPr marT="45727" marB="45727"/>
                </a:tc>
                <a:tc>
                  <a:txBody>
                    <a:bodyPr/>
                    <a:lstStyle/>
                    <a:p>
                      <a:r>
                        <a:rPr kumimoji="1" lang="ja-JP" altLang="en-US" sz="1800" dirty="0" smtClean="0">
                          <a:latin typeface="+mn-ea"/>
                          <a:ea typeface="+mn-ea"/>
                        </a:rPr>
                        <a:t>移民</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0.47</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FF0000"/>
                          </a:solidFill>
                          <a:latin typeface="+mn-ea"/>
                          <a:ea typeface="+mn-ea"/>
                        </a:rPr>
                        <a:t>0.55</a:t>
                      </a:r>
                      <a:endParaRPr kumimoji="1" lang="ja-JP" altLang="en-US" sz="1800" dirty="0">
                        <a:solidFill>
                          <a:srgbClr val="FF0000"/>
                        </a:solidFill>
                        <a:latin typeface="+mn-ea"/>
                        <a:ea typeface="+mn-ea"/>
                      </a:endParaRPr>
                    </a:p>
                  </a:txBody>
                  <a:tcPr marT="45727" marB="45727"/>
                </a:tc>
                <a:tc>
                  <a:txBody>
                    <a:bodyPr/>
                    <a:lstStyle/>
                    <a:p>
                      <a:pPr algn="r"/>
                      <a:r>
                        <a:rPr kumimoji="1" lang="en-US" altLang="ja-JP" sz="1800" dirty="0" smtClean="0">
                          <a:latin typeface="+mn-ea"/>
                          <a:ea typeface="+mn-ea"/>
                        </a:rPr>
                        <a:t>0.57</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FF0000"/>
                          </a:solidFill>
                          <a:latin typeface="+mn-ea"/>
                          <a:ea typeface="+mn-ea"/>
                        </a:rPr>
                        <a:t>0.72</a:t>
                      </a:r>
                      <a:endParaRPr kumimoji="1" lang="ja-JP" altLang="en-US" sz="1800" dirty="0">
                        <a:solidFill>
                          <a:srgbClr val="FF0000"/>
                        </a:solidFill>
                        <a:latin typeface="+mn-ea"/>
                        <a:ea typeface="+mn-ea"/>
                      </a:endParaRPr>
                    </a:p>
                  </a:txBody>
                  <a:tcPr marT="45727" marB="45727"/>
                </a:tc>
              </a:tr>
              <a:tr h="432926">
                <a:tc vMerge="1">
                  <a:txBody>
                    <a:bodyPr/>
                    <a:lstStyle/>
                    <a:p>
                      <a:endParaRPr kumimoji="1" lang="ja-JP" altLang="en-US" sz="1800" dirty="0"/>
                    </a:p>
                  </a:txBody>
                  <a:tcPr marT="45727" marB="45727"/>
                </a:tc>
                <a:tc>
                  <a:txBody>
                    <a:bodyPr/>
                    <a:lstStyle/>
                    <a:p>
                      <a:r>
                        <a:rPr kumimoji="1" lang="ja-JP" altLang="en-US" sz="1800" dirty="0" smtClean="0">
                          <a:latin typeface="+mn-ea"/>
                          <a:ea typeface="+mn-ea"/>
                        </a:rPr>
                        <a:t>イギリス</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0.58</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0.57</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0.27</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FF0000"/>
                          </a:solidFill>
                          <a:latin typeface="+mn-ea"/>
                          <a:ea typeface="+mn-ea"/>
                        </a:rPr>
                        <a:t>0.47</a:t>
                      </a:r>
                      <a:endParaRPr kumimoji="1" lang="ja-JP" altLang="en-US" sz="1800" dirty="0">
                        <a:solidFill>
                          <a:srgbClr val="FF0000"/>
                        </a:solidFill>
                        <a:latin typeface="+mn-ea"/>
                        <a:ea typeface="+mn-ea"/>
                      </a:endParaRPr>
                    </a:p>
                  </a:txBody>
                  <a:tcPr marT="45727" marB="45727"/>
                </a:tc>
              </a:tr>
              <a:tr h="432926">
                <a:tc vMerge="1">
                  <a:txBody>
                    <a:bodyPr/>
                    <a:lstStyle/>
                    <a:p>
                      <a:endParaRPr kumimoji="1" lang="ja-JP" altLang="en-US" sz="1800" dirty="0">
                        <a:solidFill>
                          <a:srgbClr val="FF0000"/>
                        </a:solidFill>
                      </a:endParaRPr>
                    </a:p>
                  </a:txBody>
                  <a:tcPr marT="45727" marB="45727"/>
                </a:tc>
                <a:tc>
                  <a:txBody>
                    <a:bodyPr/>
                    <a:lstStyle/>
                    <a:p>
                      <a:r>
                        <a:rPr kumimoji="1" lang="ja-JP" altLang="en-US" sz="1800" dirty="0" smtClean="0">
                          <a:solidFill>
                            <a:schemeClr val="tx1"/>
                          </a:solidFill>
                          <a:latin typeface="+mn-ea"/>
                          <a:ea typeface="+mn-ea"/>
                        </a:rPr>
                        <a:t>ロシア</a:t>
                      </a:r>
                      <a:endParaRPr kumimoji="1" lang="ja-JP" altLang="en-US" sz="1800" dirty="0">
                        <a:solidFill>
                          <a:schemeClr val="tx1"/>
                        </a:solidFill>
                        <a:latin typeface="+mn-ea"/>
                        <a:ea typeface="+mn-ea"/>
                      </a:endParaRPr>
                    </a:p>
                  </a:txBody>
                  <a:tcPr marT="45727" marB="45727"/>
                </a:tc>
                <a:tc>
                  <a:txBody>
                    <a:bodyPr/>
                    <a:lstStyle/>
                    <a:p>
                      <a:pPr algn="r"/>
                      <a:r>
                        <a:rPr kumimoji="1" lang="en-US" altLang="ja-JP" sz="1800" dirty="0" smtClean="0">
                          <a:latin typeface="+mn-ea"/>
                          <a:ea typeface="+mn-ea"/>
                        </a:rPr>
                        <a:t>0.52</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FF0000"/>
                          </a:solidFill>
                          <a:latin typeface="+mn-ea"/>
                          <a:ea typeface="+mn-ea"/>
                        </a:rPr>
                        <a:t>0.71</a:t>
                      </a:r>
                      <a:endParaRPr kumimoji="1" lang="ja-JP" altLang="en-US" sz="1800" dirty="0">
                        <a:solidFill>
                          <a:srgbClr val="FF0000"/>
                        </a:solidFill>
                        <a:latin typeface="+mn-ea"/>
                        <a:ea typeface="+mn-ea"/>
                      </a:endParaRPr>
                    </a:p>
                  </a:txBody>
                  <a:tcPr marT="45727" marB="45727"/>
                </a:tc>
                <a:tc>
                  <a:txBody>
                    <a:bodyPr/>
                    <a:lstStyle/>
                    <a:p>
                      <a:pPr algn="r"/>
                      <a:r>
                        <a:rPr kumimoji="1" lang="en-US" altLang="ja-JP" sz="1800" dirty="0" smtClean="0">
                          <a:latin typeface="+mn-ea"/>
                          <a:ea typeface="+mn-ea"/>
                        </a:rPr>
                        <a:t>0.49</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0.22</a:t>
                      </a:r>
                      <a:endParaRPr kumimoji="1" lang="ja-JP" altLang="en-US" sz="1800" dirty="0">
                        <a:solidFill>
                          <a:srgbClr val="0000FF"/>
                        </a:solidFill>
                        <a:latin typeface="+mn-ea"/>
                        <a:ea typeface="+mn-ea"/>
                      </a:endParaRPr>
                    </a:p>
                  </a:txBody>
                  <a:tcPr marT="45727" marB="45727"/>
                </a:tc>
              </a:tr>
              <a:tr h="432926">
                <a:tc rowSpan="2">
                  <a:txBody>
                    <a:bodyPr/>
                    <a:lstStyle/>
                    <a:p>
                      <a:endParaRPr kumimoji="1" lang="en-US" altLang="ja-JP" sz="1800" dirty="0" smtClean="0">
                        <a:latin typeface="+mn-ea"/>
                        <a:ea typeface="+mn-ea"/>
                      </a:endParaRPr>
                    </a:p>
                    <a:p>
                      <a:r>
                        <a:rPr kumimoji="1" lang="ja-JP" altLang="en-US" sz="1800" dirty="0" smtClean="0">
                          <a:latin typeface="+mn-ea"/>
                          <a:ea typeface="+mn-ea"/>
                        </a:rPr>
                        <a:t>人種問題</a:t>
                      </a:r>
                      <a:endParaRPr kumimoji="1" lang="ja-JP" altLang="en-US" sz="1800" dirty="0">
                        <a:latin typeface="+mn-ea"/>
                        <a:ea typeface="+mn-ea"/>
                      </a:endParaRPr>
                    </a:p>
                  </a:txBody>
                  <a:tcPr marT="45727" marB="45727"/>
                </a:tc>
                <a:tc>
                  <a:txBody>
                    <a:bodyPr/>
                    <a:lstStyle/>
                    <a:p>
                      <a:r>
                        <a:rPr kumimoji="1" lang="ja-JP" altLang="en-US" sz="1800" dirty="0" smtClean="0">
                          <a:latin typeface="+mn-ea"/>
                          <a:ea typeface="+mn-ea"/>
                        </a:rPr>
                        <a:t>白人</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0.75</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0.61</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0.13</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0.10</a:t>
                      </a:r>
                      <a:endParaRPr kumimoji="1" lang="ja-JP" altLang="en-US" sz="1800" dirty="0">
                        <a:solidFill>
                          <a:srgbClr val="0000FF"/>
                        </a:solidFill>
                        <a:latin typeface="+mn-ea"/>
                        <a:ea typeface="+mn-ea"/>
                      </a:endParaRPr>
                    </a:p>
                  </a:txBody>
                  <a:tcPr marT="45727" marB="45727"/>
                </a:tc>
              </a:tr>
              <a:tr h="432926">
                <a:tc vMerge="1">
                  <a:txBody>
                    <a:bodyPr/>
                    <a:lstStyle/>
                    <a:p>
                      <a:endParaRPr kumimoji="1" lang="ja-JP" altLang="en-US" sz="1800" dirty="0"/>
                    </a:p>
                  </a:txBody>
                  <a:tcPr marT="45727" marB="45727"/>
                </a:tc>
                <a:tc>
                  <a:txBody>
                    <a:bodyPr/>
                    <a:lstStyle/>
                    <a:p>
                      <a:r>
                        <a:rPr kumimoji="1" lang="ja-JP" altLang="en-US" sz="1800" dirty="0" smtClean="0">
                          <a:latin typeface="+mn-ea"/>
                          <a:ea typeface="+mn-ea"/>
                        </a:rPr>
                        <a:t>黒人</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0.68</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0.53</a:t>
                      </a:r>
                      <a:endParaRPr kumimoji="1" lang="ja-JP" altLang="en-US" sz="1800" dirty="0">
                        <a:latin typeface="+mn-ea"/>
                        <a:ea typeface="+mn-ea"/>
                      </a:endParaRPr>
                    </a:p>
                  </a:txBody>
                  <a:tcPr marT="45727" marB="45727"/>
                </a:tc>
                <a:tc>
                  <a:txBody>
                    <a:bodyPr/>
                    <a:lstStyle/>
                    <a:p>
                      <a:pPr algn="r"/>
                      <a:r>
                        <a:rPr kumimoji="1" lang="en-US" altLang="ja-JP" sz="1800" dirty="0" smtClean="0">
                          <a:latin typeface="+mn-ea"/>
                          <a:ea typeface="+mn-ea"/>
                        </a:rPr>
                        <a:t>0.43</a:t>
                      </a:r>
                      <a:endParaRPr kumimoji="1" lang="ja-JP" altLang="en-US" sz="1800" dirty="0">
                        <a:latin typeface="+mn-ea"/>
                        <a:ea typeface="+mn-ea"/>
                      </a:endParaRPr>
                    </a:p>
                  </a:txBody>
                  <a:tcPr marT="45727" marB="45727"/>
                </a:tc>
                <a:tc>
                  <a:txBody>
                    <a:bodyPr/>
                    <a:lstStyle/>
                    <a:p>
                      <a:pPr algn="r"/>
                      <a:r>
                        <a:rPr kumimoji="1" lang="en-US" altLang="ja-JP" sz="1800" dirty="0" smtClean="0">
                          <a:solidFill>
                            <a:srgbClr val="0000FF"/>
                          </a:solidFill>
                          <a:latin typeface="+mn-ea"/>
                          <a:ea typeface="+mn-ea"/>
                        </a:rPr>
                        <a:t>0.09</a:t>
                      </a:r>
                      <a:endParaRPr kumimoji="1" lang="ja-JP" altLang="en-US" sz="1800" dirty="0">
                        <a:solidFill>
                          <a:srgbClr val="0000FF"/>
                        </a:solidFill>
                        <a:latin typeface="+mn-ea"/>
                        <a:ea typeface="+mn-ea"/>
                      </a:endParaRPr>
                    </a:p>
                  </a:txBody>
                  <a:tcPr marT="45727" marB="45727"/>
                </a:tc>
              </a:tr>
            </a:tbl>
          </a:graphicData>
        </a:graphic>
      </p:graphicFrame>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3099"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DEBA7881-4FF0-F64A-B7AB-086ABFF8C740}" type="slidenum">
              <a:rPr lang="ja-JP" altLang="en-US" sz="1200">
                <a:solidFill>
                  <a:srgbClr val="898989"/>
                </a:solidFill>
                <a:latin typeface="Calibri" charset="0"/>
              </a:rPr>
              <a:pPr/>
              <a:t>22</a:t>
            </a:fld>
            <a:endParaRPr lang="ja-JP" altLang="en-US" sz="1200">
              <a:solidFill>
                <a:srgbClr val="898989"/>
              </a:solidFill>
              <a:latin typeface="Calibri" charset="0"/>
            </a:endParaRPr>
          </a:p>
        </p:txBody>
      </p:sp>
      <p:cxnSp>
        <p:nvCxnSpPr>
          <p:cNvPr id="6" name="直線矢印コネクタ 5"/>
          <p:cNvCxnSpPr/>
          <p:nvPr/>
        </p:nvCxnSpPr>
        <p:spPr>
          <a:xfrm flipV="1">
            <a:off x="4513543" y="4496205"/>
            <a:ext cx="780860" cy="16388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テキスト ボックス 8"/>
          <p:cNvSpPr txBox="1"/>
          <p:nvPr/>
        </p:nvSpPr>
        <p:spPr>
          <a:xfrm>
            <a:off x="1947860" y="6161211"/>
            <a:ext cx="2840271" cy="369332"/>
          </a:xfrm>
          <a:prstGeom prst="rect">
            <a:avLst/>
          </a:prstGeom>
          <a:noFill/>
          <a:ln>
            <a:solidFill>
              <a:schemeClr val="tx1"/>
            </a:solidFill>
          </a:ln>
        </p:spPr>
        <p:txBody>
          <a:bodyPr wrap="square" rtlCol="0">
            <a:spAutoFit/>
          </a:bodyPr>
          <a:lstStyle/>
          <a:p>
            <a:r>
              <a:rPr lang="en-US" altLang="ja-JP" dirty="0" smtClean="0"/>
              <a:t>c</a:t>
            </a:r>
            <a:r>
              <a:rPr kumimoji="1" lang="en-US" altLang="ja-JP" dirty="0" smtClean="0"/>
              <a:t>f.)</a:t>
            </a:r>
            <a:r>
              <a:rPr kumimoji="1" lang="ja-JP" altLang="en-US" dirty="0" smtClean="0"/>
              <a:t>トランプ</a:t>
            </a:r>
            <a:r>
              <a:rPr lang="ja-JP" altLang="en-US" dirty="0" smtClean="0"/>
              <a:t>は</a:t>
            </a:r>
            <a:r>
              <a:rPr kumimoji="1" lang="ja-JP" altLang="en-US" dirty="0" smtClean="0"/>
              <a:t>親ロシア派</a:t>
            </a:r>
            <a:endParaRPr kumimoji="1" lang="ja-JP" altLang="en-US" dirty="0"/>
          </a:p>
        </p:txBody>
      </p:sp>
    </p:spTree>
    <p:extLst>
      <p:ext uri="{BB962C8B-B14F-4D97-AF65-F5344CB8AC3E}">
        <p14:creationId xmlns:p14="http://schemas.microsoft.com/office/powerpoint/2010/main" val="6201231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考察</a:t>
            </a:r>
          </a:p>
        </p:txBody>
      </p:sp>
      <p:sp>
        <p:nvSpPr>
          <p:cNvPr id="44035"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a:latin typeface="+mn-ea"/>
                <a:cs typeface="ヒラギノ角ゴ ProN W6" charset="0"/>
              </a:rPr>
              <a:t>コミュニティ内のポジティブネガティブの比率に</a:t>
            </a:r>
            <a:r>
              <a:rPr lang="ja-JP" altLang="en-US" sz="2400" b="1" u="sng" dirty="0" smtClean="0">
                <a:latin typeface="+mn-ea"/>
                <a:cs typeface="ヒラギノ角ゴ ProN W6" charset="0"/>
              </a:rPr>
              <a:t>ついて</a:t>
            </a:r>
            <a:endParaRPr lang="en-US" altLang="ja-JP" sz="2400" b="1" u="sng" dirty="0">
              <a:latin typeface="+mn-ea"/>
              <a:cs typeface="ヒラギノ角ゴ ProN W6" charset="0"/>
            </a:endParaRPr>
          </a:p>
          <a:p>
            <a:pPr lvl="1"/>
            <a:r>
              <a:rPr lang="ja-JP" altLang="en-US" sz="1800" dirty="0" smtClean="0">
                <a:latin typeface="+mn-ea"/>
                <a:cs typeface="ヒラギノ角ゴ ProN W3" charset="0"/>
              </a:rPr>
              <a:t>多く</a:t>
            </a:r>
            <a:r>
              <a:rPr lang="ja-JP" altLang="en-US" sz="1800" dirty="0">
                <a:latin typeface="+mn-ea"/>
                <a:cs typeface="ヒラギノ角ゴ ProN W3" charset="0"/>
              </a:rPr>
              <a:t>のものが</a:t>
            </a:r>
            <a:r>
              <a:rPr lang="ja-JP" sz="1800" dirty="0">
                <a:latin typeface="+mn-ea"/>
                <a:cs typeface="ヒラギノ角ゴ ProN W3" charset="0"/>
              </a:rPr>
              <a:t>P</a:t>
            </a:r>
            <a:r>
              <a:rPr lang="en-US" altLang="ja-JP" sz="1800" dirty="0" err="1">
                <a:latin typeface="+mn-ea"/>
                <a:cs typeface="ヒラギノ角ゴ ProN W3" charset="0"/>
              </a:rPr>
              <a:t>os</a:t>
            </a:r>
            <a:r>
              <a:rPr lang="ja-JP" altLang="en-US" sz="1800" dirty="0">
                <a:latin typeface="+mn-ea"/>
                <a:cs typeface="ヒラギノ角ゴ ProN W3" charset="0"/>
              </a:rPr>
              <a:t>の割合を下げているがそうでないものも存在</a:t>
            </a:r>
            <a:r>
              <a:rPr lang="ja-JP" altLang="en-US" sz="1800" dirty="0" smtClean="0">
                <a:latin typeface="+mn-ea"/>
                <a:cs typeface="ヒラギノ角ゴ ProN W3" charset="0"/>
              </a:rPr>
              <a:t>し</a:t>
            </a:r>
            <a:r>
              <a:rPr lang="ja-JP" altLang="en-US" sz="1800" dirty="0" smtClean="0">
                <a:latin typeface="+mn-ea"/>
                <a:cs typeface="ヒラギノ角ゴ ProN W3" charset="0"/>
              </a:rPr>
              <a:t>、</a:t>
            </a:r>
            <a:r>
              <a:rPr lang="ja-JP" altLang="en-US" sz="1800" dirty="0" smtClean="0">
                <a:latin typeface="+mn-ea"/>
                <a:cs typeface="ヒラギノ角ゴ ProN W3" charset="0"/>
              </a:rPr>
              <a:t>変化は</a:t>
            </a:r>
            <a:r>
              <a:rPr lang="ja-JP" altLang="en-US" sz="1800" dirty="0" smtClean="0">
                <a:latin typeface="+mn-ea"/>
                <a:cs typeface="ヒラギノ角ゴ ProN W3" charset="0"/>
              </a:rPr>
              <a:t>クエリの特徴に依存する</a:t>
            </a:r>
            <a:r>
              <a:rPr lang="ja-JP" altLang="en-US" sz="1800" dirty="0" smtClean="0">
                <a:latin typeface="+mn-ea"/>
                <a:cs typeface="ヒラギノ角ゴ ProN W3" charset="0"/>
              </a:rPr>
              <a:t>。</a:t>
            </a:r>
            <a:r>
              <a:rPr lang="en-US" altLang="ja-JP" sz="1800" dirty="0" err="1" smtClean="0">
                <a:latin typeface="+mn-ea"/>
                <a:cs typeface="ヒラギノ角ゴ ProN W3" charset="0"/>
              </a:rPr>
              <a:t>Pos</a:t>
            </a:r>
            <a:r>
              <a:rPr lang="ja-JP" altLang="en-US" sz="1800" dirty="0">
                <a:latin typeface="+mn-ea"/>
                <a:cs typeface="ヒラギノ角ゴ ProN W3" charset="0"/>
              </a:rPr>
              <a:t>割合を増加</a:t>
            </a:r>
            <a:r>
              <a:rPr lang="ja-JP" altLang="en-US" sz="1800" dirty="0" smtClean="0">
                <a:latin typeface="+mn-ea"/>
                <a:cs typeface="ヒラギノ角ゴ ProN W3" charset="0"/>
              </a:rPr>
              <a:t>させた移民</a:t>
            </a:r>
            <a:r>
              <a:rPr lang="ja-JP" altLang="en-US" sz="1800" dirty="0" smtClean="0">
                <a:latin typeface="+mn-ea"/>
                <a:cs typeface="ヒラギノ角ゴ ProN W3" charset="0"/>
              </a:rPr>
              <a:t>、ロシア</a:t>
            </a:r>
            <a:r>
              <a:rPr lang="ja-JP" altLang="en-US" sz="1800" dirty="0" smtClean="0">
                <a:latin typeface="+mn-ea"/>
                <a:cs typeface="ヒラギノ角ゴ ProN W3" charset="0"/>
              </a:rPr>
              <a:t>に</a:t>
            </a:r>
            <a:r>
              <a:rPr lang="ja-JP" altLang="en-US" sz="1800" dirty="0">
                <a:latin typeface="+mn-ea"/>
                <a:cs typeface="ヒラギノ角ゴ ProN W3" charset="0"/>
              </a:rPr>
              <a:t>ついて</a:t>
            </a:r>
            <a:r>
              <a:rPr lang="ja-JP" altLang="en-US" sz="1800" dirty="0" smtClean="0">
                <a:latin typeface="+mn-ea"/>
                <a:cs typeface="ヒラギノ角ゴ ProN W3" charset="0"/>
              </a:rPr>
              <a:t>は選挙後</a:t>
            </a:r>
            <a:r>
              <a:rPr lang="ja-JP" altLang="en-US" sz="1800" dirty="0">
                <a:latin typeface="+mn-ea"/>
                <a:cs typeface="ヒラギノ角ゴ ProN W3" charset="0"/>
              </a:rPr>
              <a:t>になって自らの</a:t>
            </a:r>
            <a:r>
              <a:rPr lang="ja-JP" altLang="en-US" sz="1800" b="1" dirty="0">
                <a:solidFill>
                  <a:srgbClr val="FF0000"/>
                </a:solidFill>
                <a:latin typeface="+mn-ea"/>
                <a:cs typeface="ヒラギノ角ゴ ProN W3" charset="0"/>
              </a:rPr>
              <a:t>立場を発言しやすくなった（ある</a:t>
            </a:r>
            <a:r>
              <a:rPr lang="ja-JP" altLang="en-US" sz="1800" b="1" dirty="0" smtClean="0">
                <a:solidFill>
                  <a:srgbClr val="FF0000"/>
                </a:solidFill>
                <a:latin typeface="+mn-ea"/>
                <a:cs typeface="ヒラギノ角ゴ ProN W3" charset="0"/>
              </a:rPr>
              <a:t>種</a:t>
            </a:r>
            <a:r>
              <a:rPr lang="ja-JP" altLang="en-US" sz="1800" b="1" dirty="0" smtClean="0">
                <a:solidFill>
                  <a:srgbClr val="FF0000"/>
                </a:solidFill>
                <a:latin typeface="+mn-ea"/>
                <a:cs typeface="ヒラギノ角ゴ ProN W3" charset="0"/>
              </a:rPr>
              <a:t>の</a:t>
            </a:r>
            <a:r>
              <a:rPr lang="en-US" altLang="ja-JP" sz="1800" b="1" dirty="0" smtClean="0">
                <a:solidFill>
                  <a:srgbClr val="FF0000"/>
                </a:solidFill>
                <a:latin typeface="+mn-ea"/>
                <a:cs typeface="ヒラギノ角ゴ ProN W3" charset="0"/>
              </a:rPr>
              <a:t>Silent </a:t>
            </a:r>
            <a:r>
              <a:rPr lang="en-US" altLang="ja-JP" sz="1800" b="1" dirty="0">
                <a:solidFill>
                  <a:srgbClr val="FF0000"/>
                </a:solidFill>
                <a:latin typeface="+mn-ea"/>
                <a:cs typeface="ヒラギノ角ゴ ProN W3" charset="0"/>
              </a:rPr>
              <a:t>Majority</a:t>
            </a:r>
            <a:r>
              <a:rPr lang="ja-JP" altLang="en-US" sz="1800" b="1" dirty="0">
                <a:solidFill>
                  <a:srgbClr val="FF0000"/>
                </a:solidFill>
                <a:latin typeface="+mn-ea"/>
                <a:cs typeface="ヒラギノ角ゴ ProN W3" charset="0"/>
              </a:rPr>
              <a:t>）</a:t>
            </a:r>
            <a:r>
              <a:rPr lang="ja-JP" altLang="en-US" sz="1800" dirty="0">
                <a:latin typeface="+mn-ea"/>
                <a:cs typeface="ヒラギノ角ゴ ProN W3" charset="0"/>
              </a:rPr>
              <a:t>ことが</a:t>
            </a:r>
            <a:r>
              <a:rPr lang="ja-JP" altLang="en-US" sz="1800" dirty="0" smtClean="0">
                <a:latin typeface="+mn-ea"/>
                <a:cs typeface="ヒラギノ角ゴ ProN W3" charset="0"/>
              </a:rPr>
              <a:t>考えられる</a:t>
            </a:r>
            <a:r>
              <a:rPr lang="ja-JP" altLang="en-US" sz="1800" dirty="0" smtClean="0">
                <a:latin typeface="+mn-ea"/>
                <a:cs typeface="ヒラギノ角ゴ ProN W3" charset="0"/>
              </a:rPr>
              <a:t>。</a:t>
            </a:r>
            <a:endParaRPr lang="en-US" altLang="ja-JP" sz="2000" dirty="0">
              <a:latin typeface="+mn-ea"/>
              <a:cs typeface="ヒラギノ角ゴ ProN W3" charset="0"/>
            </a:endParaRPr>
          </a:p>
          <a:p>
            <a:pPr eaLnBrk="1" hangingPunct="1"/>
            <a:endParaRPr lang="en-US" altLang="ja-JP" sz="2400" dirty="0">
              <a:latin typeface="+mn-ea"/>
              <a:cs typeface="ヒラギノ角ゴ ProN W6" charset="0"/>
            </a:endParaRPr>
          </a:p>
          <a:p>
            <a:pPr eaLnBrk="1" hangingPunct="1"/>
            <a:r>
              <a:rPr lang="ja-JP" altLang="en-US" sz="2400" b="1" u="sng" dirty="0" smtClean="0">
                <a:latin typeface="+mn-ea"/>
                <a:cs typeface="ヒラギノ角ゴ ProN W6" charset="0"/>
              </a:rPr>
              <a:t>コミュニティ</a:t>
            </a:r>
            <a:r>
              <a:rPr lang="ja-JP" altLang="en-US" sz="2400" b="1" u="sng" dirty="0" smtClean="0">
                <a:latin typeface="+mn-ea"/>
                <a:cs typeface="ヒラギノ角ゴ ProN W6" charset="0"/>
              </a:rPr>
              <a:t>内</a:t>
            </a:r>
            <a:r>
              <a:rPr lang="ja-JP" altLang="en-US" sz="2400" b="1" u="sng" dirty="0" smtClean="0">
                <a:latin typeface="+mn-ea"/>
                <a:cs typeface="ヒラギノ角ゴ ProN W6" charset="0"/>
              </a:rPr>
              <a:t>の</a:t>
            </a:r>
            <a:r>
              <a:rPr lang="ja-JP" altLang="en-US" sz="2400" b="1" u="sng" dirty="0">
                <a:latin typeface="+mn-ea"/>
                <a:cs typeface="ヒラギノ角ゴ ProN W6" charset="0"/>
              </a:rPr>
              <a:t>対立構造の変化に</a:t>
            </a:r>
            <a:r>
              <a:rPr lang="ja-JP" altLang="en-US" sz="2400" b="1" u="sng" dirty="0" smtClean="0">
                <a:latin typeface="+mn-ea"/>
                <a:cs typeface="ヒラギノ角ゴ ProN W6" charset="0"/>
              </a:rPr>
              <a:t>ついて</a:t>
            </a:r>
            <a:endParaRPr lang="en-US" altLang="ja-JP" sz="2400" b="1" u="sng" dirty="0">
              <a:latin typeface="+mn-ea"/>
              <a:cs typeface="ヒラギノ角ゴ ProN W6" charset="0"/>
            </a:endParaRPr>
          </a:p>
          <a:p>
            <a:pPr lvl="1"/>
            <a:r>
              <a:rPr lang="ja-JP" altLang="en-US" sz="2000" dirty="0" smtClean="0">
                <a:latin typeface="+mn-ea"/>
                <a:cs typeface="ヒラギノ角ゴ ProN W3" charset="0"/>
              </a:rPr>
              <a:t>ポジティブ</a:t>
            </a:r>
            <a:r>
              <a:rPr lang="ja-JP" altLang="en-US" sz="2000" dirty="0">
                <a:latin typeface="+mn-ea"/>
                <a:cs typeface="ヒラギノ角ゴ ProN W3" charset="0"/>
              </a:rPr>
              <a:t>とネガティブの間のコミュニケーションは一部を</a:t>
            </a:r>
            <a:r>
              <a:rPr lang="ja-JP" altLang="en-US" sz="2000" dirty="0" smtClean="0">
                <a:latin typeface="+mn-ea"/>
                <a:cs typeface="ヒラギノ角ゴ ProN W3" charset="0"/>
              </a:rPr>
              <a:t>除</a:t>
            </a:r>
            <a:r>
              <a:rPr lang="ja-JP" altLang="en-US" sz="2000" dirty="0" smtClean="0">
                <a:latin typeface="+mn-ea"/>
                <a:cs typeface="ヒラギノ角ゴ ProN W3" charset="0"/>
              </a:rPr>
              <a:t>き</a:t>
            </a:r>
            <a:r>
              <a:rPr lang="ja-JP" altLang="en-US" sz="2000" dirty="0" smtClean="0">
                <a:latin typeface="+mn-ea"/>
                <a:cs typeface="ヒラギノ角ゴ ProN W3" charset="0"/>
              </a:rPr>
              <a:t>全て</a:t>
            </a:r>
            <a:r>
              <a:rPr lang="ja-JP" altLang="en-US" sz="2000" dirty="0">
                <a:latin typeface="+mn-ea"/>
                <a:cs typeface="ヒラギノ角ゴ ProN W3" charset="0"/>
              </a:rPr>
              <a:t>減少して</a:t>
            </a:r>
            <a:r>
              <a:rPr lang="ja-JP" altLang="en-US" sz="2000" dirty="0" smtClean="0">
                <a:latin typeface="+mn-ea"/>
                <a:cs typeface="ヒラギノ角ゴ ProN W3" charset="0"/>
              </a:rPr>
              <a:t>いる</a:t>
            </a:r>
            <a:r>
              <a:rPr lang="ja-JP" altLang="en-US" sz="1800" dirty="0" smtClean="0">
                <a:latin typeface="+mn-ea"/>
                <a:cs typeface="ヒラギノ角ゴ ProN W3" charset="0"/>
              </a:rPr>
              <a:t>。ポジネガ間はコミュニケーションを取らなくなっているということであり、</a:t>
            </a:r>
            <a:r>
              <a:rPr lang="ja-JP" altLang="en-US" sz="2000" dirty="0" smtClean="0">
                <a:solidFill>
                  <a:srgbClr val="FF0000"/>
                </a:solidFill>
                <a:latin typeface="+mn-ea"/>
                <a:cs typeface="ヒラギノ角ゴ ProN W6" charset="0"/>
              </a:rPr>
              <a:t>対立</a:t>
            </a:r>
            <a:r>
              <a:rPr lang="ja-JP" altLang="en-US" sz="2000" dirty="0">
                <a:solidFill>
                  <a:srgbClr val="FF0000"/>
                </a:solidFill>
                <a:latin typeface="+mn-ea"/>
                <a:cs typeface="ヒラギノ角ゴ ProN W6" charset="0"/>
              </a:rPr>
              <a:t>構造の分断</a:t>
            </a:r>
            <a:r>
              <a:rPr lang="ja-JP" altLang="en-US" sz="2000" dirty="0">
                <a:solidFill>
                  <a:srgbClr val="000000"/>
                </a:solidFill>
                <a:latin typeface="+mn-ea"/>
                <a:cs typeface="ヒラギノ角ゴ ProN W3" charset="0"/>
              </a:rPr>
              <a:t>が起きて</a:t>
            </a:r>
            <a:r>
              <a:rPr lang="ja-JP" altLang="en-US" sz="2000" dirty="0" smtClean="0">
                <a:solidFill>
                  <a:srgbClr val="000000"/>
                </a:solidFill>
                <a:latin typeface="+mn-ea"/>
                <a:cs typeface="ヒラギノ角ゴ ProN W3" charset="0"/>
              </a:rPr>
              <a:t>いる</a:t>
            </a:r>
            <a:r>
              <a:rPr lang="ja-JP" altLang="en-US" sz="2000" dirty="0" smtClean="0">
                <a:solidFill>
                  <a:srgbClr val="000000"/>
                </a:solidFill>
                <a:latin typeface="+mn-ea"/>
                <a:cs typeface="ヒラギノ角ゴ ProN W3" charset="0"/>
              </a:rPr>
              <a:t>。これは接する意見が自分と同意見に偏ることを示している（</a:t>
            </a:r>
            <a:r>
              <a:rPr lang="en-US" altLang="ja-JP" sz="2000" dirty="0" smtClean="0">
                <a:solidFill>
                  <a:srgbClr val="000000"/>
                </a:solidFill>
                <a:latin typeface="+mn-ea"/>
                <a:cs typeface="ヒラギノ角ゴ ProN W3" charset="0"/>
              </a:rPr>
              <a:t>Echo</a:t>
            </a:r>
            <a:r>
              <a:rPr lang="ja-JP" altLang="en-US" sz="2000" dirty="0" smtClean="0">
                <a:solidFill>
                  <a:srgbClr val="000000"/>
                </a:solidFill>
                <a:latin typeface="+mn-ea"/>
                <a:cs typeface="ヒラギノ角ゴ ProN W3" charset="0"/>
              </a:rPr>
              <a:t> </a:t>
            </a:r>
            <a:r>
              <a:rPr lang="en-US" altLang="ja-JP" sz="2000" dirty="0" smtClean="0">
                <a:solidFill>
                  <a:srgbClr val="000000"/>
                </a:solidFill>
                <a:latin typeface="+mn-ea"/>
                <a:cs typeface="ヒラギノ角ゴ ProN W3" charset="0"/>
              </a:rPr>
              <a:t>chamber</a:t>
            </a:r>
            <a:r>
              <a:rPr lang="ja-JP" altLang="en-US" sz="2000" dirty="0" smtClean="0">
                <a:solidFill>
                  <a:srgbClr val="000000"/>
                </a:solidFill>
                <a:latin typeface="+mn-ea"/>
                <a:cs typeface="ヒラギノ角ゴ ProN W3" charset="0"/>
              </a:rPr>
              <a:t>）</a:t>
            </a:r>
            <a:r>
              <a:rPr lang="en-US" altLang="ja-JP" sz="2000" dirty="0">
                <a:solidFill>
                  <a:srgbClr val="000000"/>
                </a:solidFill>
                <a:latin typeface="+mn-ea"/>
                <a:cs typeface="ヒラギノ角ゴ ProN W3" charset="0"/>
              </a:rPr>
              <a:t/>
            </a:r>
            <a:br>
              <a:rPr lang="en-US" altLang="ja-JP" sz="2000" dirty="0">
                <a:solidFill>
                  <a:srgbClr val="000000"/>
                </a:solidFill>
                <a:latin typeface="+mn-ea"/>
                <a:cs typeface="ヒラギノ角ゴ ProN W3" charset="0"/>
              </a:rPr>
            </a:br>
            <a:r>
              <a:rPr lang="ja-JP" altLang="en-US" sz="2000" dirty="0" smtClean="0">
                <a:solidFill>
                  <a:srgbClr val="000000"/>
                </a:solidFill>
                <a:latin typeface="+mn-ea"/>
                <a:cs typeface="ヒラギノ角ゴ ProN W3" charset="0"/>
              </a:rPr>
              <a:t>（</a:t>
            </a:r>
            <a:r>
              <a:rPr lang="ja-JP" altLang="en-US" sz="1600" dirty="0" smtClean="0">
                <a:latin typeface="+mn-ea"/>
                <a:cs typeface="ヒラギノ角ゴ ProN W3" charset="0"/>
              </a:rPr>
              <a:t>コミュニケーション</a:t>
            </a:r>
            <a:r>
              <a:rPr lang="ja-JP" altLang="en-US" sz="1600" dirty="0">
                <a:latin typeface="+mn-ea"/>
                <a:cs typeface="ヒラギノ角ゴ ProN W3" charset="0"/>
              </a:rPr>
              <a:t>が増加しているものについては，外交関係など，英語で投稿するが</a:t>
            </a:r>
            <a:r>
              <a:rPr lang="ja-JP" altLang="en-US" sz="1600" dirty="0">
                <a:solidFill>
                  <a:srgbClr val="FF0000"/>
                </a:solidFill>
                <a:latin typeface="+mn-ea"/>
                <a:cs typeface="ヒラギノ角ゴ ProN W3" charset="0"/>
              </a:rPr>
              <a:t>当事者ではない</a:t>
            </a:r>
            <a:r>
              <a:rPr lang="ja-JP" altLang="en-US" sz="1600" dirty="0">
                <a:latin typeface="+mn-ea"/>
                <a:cs typeface="ヒラギノ角ゴ ProN W3" charset="0"/>
              </a:rPr>
              <a:t>投稿者が多く含まれるものだと</a:t>
            </a:r>
            <a:r>
              <a:rPr lang="ja-JP" altLang="en-US" sz="1600" dirty="0" smtClean="0">
                <a:latin typeface="+mn-ea"/>
                <a:cs typeface="ヒラギノ角ゴ ProN W3" charset="0"/>
              </a:rPr>
              <a:t>考えられる</a:t>
            </a:r>
            <a:r>
              <a:rPr lang="ja-JP" altLang="en-US" sz="1600" dirty="0" smtClean="0">
                <a:latin typeface="+mn-ea"/>
                <a:cs typeface="ヒラギノ角ゴ ProN W3" charset="0"/>
              </a:rPr>
              <a:t>。）</a:t>
            </a:r>
            <a:endParaRPr lang="en-US" altLang="ja-JP" sz="2400" dirty="0">
              <a:solidFill>
                <a:srgbClr val="FF0000"/>
              </a:solidFill>
              <a:latin typeface="+mn-ea"/>
              <a:cs typeface="ヒラギノ角ゴ ProN W3" charset="0"/>
            </a:endParaRPr>
          </a:p>
          <a:p>
            <a:pPr eaLnBrk="1" hangingPunct="1"/>
            <a:endParaRPr lang="en-US" altLang="ja-JP" sz="2400" dirty="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403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6BA20806-0BA8-EE4C-8DDC-4A1F42CB6363}" type="slidenum">
              <a:rPr lang="ja-JP" altLang="en-US" sz="1200">
                <a:solidFill>
                  <a:srgbClr val="898989"/>
                </a:solidFill>
                <a:latin typeface="Calibri" charset="0"/>
              </a:rPr>
              <a:pPr/>
              <a:t>23</a:t>
            </a:fld>
            <a:endParaRPr lang="ja-JP" altLang="en-US" sz="1200">
              <a:solidFill>
                <a:srgbClr val="898989"/>
              </a:solidFill>
              <a:latin typeface="Calibri" charset="0"/>
            </a:endParaRPr>
          </a:p>
        </p:txBody>
      </p:sp>
    </p:spTree>
    <p:extLst>
      <p:ext uri="{BB962C8B-B14F-4D97-AF65-F5344CB8AC3E}">
        <p14:creationId xmlns:p14="http://schemas.microsoft.com/office/powerpoint/2010/main" val="416025097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結論</a:t>
            </a:r>
          </a:p>
        </p:txBody>
      </p:sp>
      <p:sp>
        <p:nvSpPr>
          <p:cNvPr id="45059"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smtClean="0">
                <a:latin typeface="+mn-ea"/>
                <a:cs typeface="ヒラギノ角ゴ ProN W6" charset="0"/>
              </a:rPr>
              <a:t>目的</a:t>
            </a:r>
            <a:endParaRPr lang="en-US" altLang="ja-JP" sz="2400" dirty="0">
              <a:latin typeface="+mn-ea"/>
              <a:cs typeface="ヒラギノ角ゴ ProN W6" charset="0"/>
            </a:endParaRPr>
          </a:p>
          <a:p>
            <a:pPr lvl="1"/>
            <a:r>
              <a:rPr lang="ja-JP" altLang="en-US" sz="1800" dirty="0" smtClean="0">
                <a:latin typeface="+mn-ea"/>
                <a:cs typeface="ヒラギノ角ゴ ProN W6" charset="0"/>
              </a:rPr>
              <a:t>アメリカ</a:t>
            </a:r>
            <a:r>
              <a:rPr lang="en-US" altLang="ja-JP" sz="1800" dirty="0">
                <a:latin typeface="+mn-ea"/>
                <a:cs typeface="ヒラギノ角ゴ ProN W6" charset="0"/>
              </a:rPr>
              <a:t>2016</a:t>
            </a:r>
            <a:r>
              <a:rPr lang="ja-JP" altLang="en-US" sz="1800" dirty="0">
                <a:latin typeface="+mn-ea"/>
                <a:cs typeface="ヒラギノ角ゴ ProN W6" charset="0"/>
              </a:rPr>
              <a:t>大統領選挙の</a:t>
            </a:r>
            <a:r>
              <a:rPr lang="en-US" altLang="ja-JP" sz="1800" dirty="0">
                <a:latin typeface="+mn-ea"/>
                <a:cs typeface="ヒラギノ角ゴ ProN W6" charset="0"/>
              </a:rPr>
              <a:t>Twitter</a:t>
            </a:r>
            <a:r>
              <a:rPr lang="ja-JP" altLang="en-US" sz="1800" dirty="0">
                <a:latin typeface="+mn-ea"/>
                <a:cs typeface="ヒラギノ角ゴ ProN W6" charset="0"/>
              </a:rPr>
              <a:t>データを使用し，各設定トピックに対して以下を明らかにする</a:t>
            </a:r>
            <a:r>
              <a:rPr lang="en-US" altLang="ja-JP" sz="1800" dirty="0">
                <a:latin typeface="+mn-ea"/>
                <a:cs typeface="ヒラギノ角ゴ ProN W6" charset="0"/>
              </a:rPr>
              <a:t/>
            </a:r>
            <a:br>
              <a:rPr lang="en-US" altLang="ja-JP" sz="1800" dirty="0">
                <a:latin typeface="+mn-ea"/>
                <a:cs typeface="ヒラギノ角ゴ ProN W6" charset="0"/>
              </a:rPr>
            </a:br>
            <a:r>
              <a:rPr lang="ja-JP" altLang="en-US" sz="1600" dirty="0">
                <a:latin typeface="+mn-ea"/>
                <a:cs typeface="ヒラギノ角ゴ ProN W3" charset="0"/>
              </a:rPr>
              <a:t>ーコミュニティ比率の変化から，世論調査に表出しない</a:t>
            </a:r>
            <a:r>
              <a:rPr lang="en-US" altLang="ja-JP" sz="1600" dirty="0" err="1">
                <a:latin typeface="+mn-ea"/>
                <a:cs typeface="ヒラギノ角ゴ ProN W3" charset="0"/>
              </a:rPr>
              <a:t>Pos</a:t>
            </a:r>
            <a:r>
              <a:rPr lang="en-US" altLang="ja-JP" sz="1600" dirty="0">
                <a:latin typeface="+mn-ea"/>
                <a:cs typeface="ヒラギノ角ゴ ProN W3" charset="0"/>
              </a:rPr>
              <a:t>/</a:t>
            </a:r>
            <a:r>
              <a:rPr lang="en-US" altLang="ja-JP" sz="1600" dirty="0" err="1">
                <a:latin typeface="+mn-ea"/>
                <a:cs typeface="ヒラギノ角ゴ ProN W3" charset="0"/>
              </a:rPr>
              <a:t>Neg</a:t>
            </a:r>
            <a:r>
              <a:rPr lang="ja-JP" altLang="en-US" sz="1600" dirty="0">
                <a:latin typeface="+mn-ea"/>
                <a:cs typeface="ヒラギノ角ゴ ProN W3" charset="0"/>
              </a:rPr>
              <a:t>の実態を把握</a:t>
            </a:r>
            <a:r>
              <a:rPr lang="en-US" altLang="ja-JP" sz="1600" dirty="0">
                <a:latin typeface="+mn-ea"/>
                <a:cs typeface="ヒラギノ角ゴ ProN W3" charset="0"/>
              </a:rPr>
              <a:t/>
            </a:r>
            <a:br>
              <a:rPr lang="en-US" altLang="ja-JP" sz="1600" dirty="0">
                <a:latin typeface="+mn-ea"/>
                <a:cs typeface="ヒラギノ角ゴ ProN W3" charset="0"/>
              </a:rPr>
            </a:br>
            <a:r>
              <a:rPr lang="ja-JP" altLang="en-US" sz="1600" dirty="0">
                <a:latin typeface="+mn-ea"/>
                <a:cs typeface="ヒラギノ角ゴ ProN W3" charset="0"/>
              </a:rPr>
              <a:t>ーアメリカの今後を左右する，コミュニティ間の対立構造の変化を把握</a:t>
            </a:r>
            <a:endParaRPr lang="en-US" altLang="ja-JP" sz="1600" dirty="0">
              <a:latin typeface="+mn-ea"/>
              <a:cs typeface="ヒラギノ角ゴ ProN W3" charset="0"/>
            </a:endParaRPr>
          </a:p>
          <a:p>
            <a:pPr eaLnBrk="1" hangingPunct="1"/>
            <a:r>
              <a:rPr lang="ja-JP" altLang="en-US" sz="2400" b="1" u="sng" dirty="0">
                <a:latin typeface="+mn-ea"/>
                <a:cs typeface="ヒラギノ角ゴ ProN W6" charset="0"/>
              </a:rPr>
              <a:t>結論</a:t>
            </a:r>
            <a:r>
              <a:rPr lang="en-US" altLang="ja-JP" sz="2400" dirty="0">
                <a:latin typeface="+mn-ea"/>
                <a:cs typeface="ヒラギノ角ゴ ProN W6" charset="0"/>
              </a:rPr>
              <a:t/>
            </a:r>
            <a:br>
              <a:rPr lang="en-US" altLang="ja-JP" sz="2400" dirty="0">
                <a:latin typeface="+mn-ea"/>
                <a:cs typeface="ヒラギノ角ゴ ProN W6" charset="0"/>
              </a:rPr>
            </a:br>
            <a:r>
              <a:rPr lang="en-US" altLang="ja-JP" sz="1800" dirty="0">
                <a:latin typeface="+mn-ea"/>
                <a:cs typeface="ヒラギノ角ゴ ProN W3" charset="0"/>
              </a:rPr>
              <a:t>-</a:t>
            </a:r>
            <a:r>
              <a:rPr lang="ja-JP" altLang="en-US" sz="1800" dirty="0">
                <a:latin typeface="+mn-ea"/>
                <a:cs typeface="ヒラギノ角ゴ ProN W3" charset="0"/>
              </a:rPr>
              <a:t>大統領選の前後において一般にコミュニティ間の</a:t>
            </a:r>
            <a:r>
              <a:rPr lang="ja-JP" altLang="en-US" sz="1800" b="1" dirty="0">
                <a:solidFill>
                  <a:srgbClr val="FF0000"/>
                </a:solidFill>
                <a:latin typeface="+mn-ea"/>
                <a:cs typeface="ヒラギノ角ゴ ProN W3" charset="0"/>
              </a:rPr>
              <a:t>インタラクティブな会話は減少</a:t>
            </a:r>
            <a:r>
              <a:rPr lang="ja-JP" altLang="en-US" sz="1800" dirty="0">
                <a:solidFill>
                  <a:srgbClr val="000000"/>
                </a:solidFill>
                <a:latin typeface="+mn-ea"/>
                <a:cs typeface="ヒラギノ角ゴ ProN W3" charset="0"/>
              </a:rPr>
              <a:t>し対立するコミュニティは</a:t>
            </a:r>
            <a:r>
              <a:rPr lang="ja-JP" altLang="en-US" sz="1800" b="1" dirty="0">
                <a:solidFill>
                  <a:srgbClr val="FF0000"/>
                </a:solidFill>
                <a:latin typeface="+mn-ea"/>
                <a:cs typeface="ヒラギノ角ゴ ProN W3" charset="0"/>
              </a:rPr>
              <a:t>分断された</a:t>
            </a:r>
            <a:r>
              <a:rPr lang="ja-JP" altLang="en-US" sz="1800" dirty="0">
                <a:latin typeface="+mn-ea"/>
                <a:cs typeface="ヒラギノ角ゴ ProN W3" charset="0"/>
              </a:rPr>
              <a:t>が，外交分野など</a:t>
            </a:r>
            <a:r>
              <a:rPr lang="ja-JP" altLang="en-US" sz="1800" dirty="0">
                <a:solidFill>
                  <a:srgbClr val="FF0000"/>
                </a:solidFill>
                <a:latin typeface="+mn-ea"/>
                <a:cs typeface="ヒラギノ角ゴ ProN W3" charset="0"/>
              </a:rPr>
              <a:t>当事者以外を含む</a:t>
            </a:r>
            <a:r>
              <a:rPr lang="ja-JP" altLang="en-US" sz="1800" dirty="0">
                <a:latin typeface="+mn-ea"/>
                <a:cs typeface="ヒラギノ角ゴ ProN W3" charset="0"/>
              </a:rPr>
              <a:t>トピックに関しては，増加する場合がある．</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800" dirty="0">
                <a:latin typeface="+mn-ea"/>
                <a:cs typeface="ヒラギノ角ゴ ProN W3" charset="0"/>
              </a:rPr>
              <a:t/>
            </a:r>
            <a:br>
              <a:rPr lang="en-US" altLang="ja-JP" sz="1800" dirty="0">
                <a:latin typeface="+mn-ea"/>
                <a:cs typeface="ヒラギノ角ゴ ProN W3" charset="0"/>
              </a:rPr>
            </a:br>
            <a:r>
              <a:rPr lang="en-US" altLang="ja-JP" sz="1800" dirty="0">
                <a:latin typeface="+mn-ea"/>
                <a:cs typeface="ヒラギノ角ゴ ProN W3" charset="0"/>
              </a:rPr>
              <a:t>-</a:t>
            </a:r>
            <a:r>
              <a:rPr lang="ja-JP" altLang="en-US" sz="1800" dirty="0">
                <a:latin typeface="+mn-ea"/>
                <a:cs typeface="ヒラギノ角ゴ ProN W3" charset="0"/>
              </a:rPr>
              <a:t>対立するコミュニティの分断により，同一コミュニティ内の</a:t>
            </a:r>
            <a:r>
              <a:rPr lang="ja-JP" altLang="en-US" sz="1800" dirty="0">
                <a:solidFill>
                  <a:srgbClr val="FF0000"/>
                </a:solidFill>
                <a:latin typeface="+mn-ea"/>
                <a:cs typeface="ヒラギノ角ゴ ProN W3" charset="0"/>
              </a:rPr>
              <a:t>より偏った意見にのみ多く触れる</a:t>
            </a:r>
            <a:r>
              <a:rPr lang="ja-JP" altLang="en-US" sz="1800" dirty="0">
                <a:latin typeface="+mn-ea"/>
                <a:cs typeface="ヒラギノ角ゴ ProN W3" charset="0"/>
              </a:rPr>
              <a:t>偏りが生じている（</a:t>
            </a:r>
            <a:r>
              <a:rPr lang="en-US" altLang="ja-JP" sz="1800" dirty="0">
                <a:latin typeface="+mn-ea"/>
                <a:cs typeface="ヒラギノ角ゴ ProN W3" charset="0"/>
              </a:rPr>
              <a:t>Echo</a:t>
            </a:r>
            <a:r>
              <a:rPr lang="ja-JP" altLang="en-US" sz="1800" dirty="0">
                <a:latin typeface="+mn-ea"/>
                <a:cs typeface="ヒラギノ角ゴ ProN W3" charset="0"/>
              </a:rPr>
              <a:t> </a:t>
            </a:r>
            <a:r>
              <a:rPr lang="en-US" altLang="ja-JP" sz="1800" dirty="0">
                <a:latin typeface="+mn-ea"/>
                <a:cs typeface="ヒラギノ角ゴ ProN W3" charset="0"/>
              </a:rPr>
              <a:t>chamber</a:t>
            </a:r>
            <a:r>
              <a:rPr lang="ja-JP" altLang="en-US" sz="1800" dirty="0">
                <a:latin typeface="+mn-ea"/>
                <a:cs typeface="ヒラギノ角ゴ ProN W3" charset="0"/>
              </a:rPr>
              <a:t>）．</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800" dirty="0">
                <a:latin typeface="+mn-ea"/>
                <a:cs typeface="ヒラギノ角ゴ ProN W3" charset="0"/>
              </a:rPr>
              <a:t/>
            </a:r>
            <a:br>
              <a:rPr lang="en-US" altLang="ja-JP" sz="1800" dirty="0">
                <a:latin typeface="+mn-ea"/>
                <a:cs typeface="ヒラギノ角ゴ ProN W3" charset="0"/>
              </a:rPr>
            </a:br>
            <a:r>
              <a:rPr lang="en-US" altLang="ja-JP" sz="1800" dirty="0">
                <a:latin typeface="+mn-ea"/>
                <a:cs typeface="ヒラギノ角ゴ ProN W3" charset="0"/>
              </a:rPr>
              <a:t>-</a:t>
            </a:r>
            <a:r>
              <a:rPr lang="ja-JP" altLang="en-US" sz="1800" dirty="0">
                <a:latin typeface="+mn-ea"/>
                <a:cs typeface="ヒラギノ角ゴ ProN W3" charset="0"/>
              </a:rPr>
              <a:t>コミュニティ規模が大きく変化する時は，結果に</a:t>
            </a:r>
            <a:r>
              <a:rPr lang="ja-JP" altLang="en-US" sz="1800" dirty="0">
                <a:solidFill>
                  <a:srgbClr val="FF0000"/>
                </a:solidFill>
                <a:latin typeface="+mn-ea"/>
                <a:cs typeface="ヒラギノ角ゴ ProN W3" charset="0"/>
              </a:rPr>
              <a:t>ショックを受ける場合</a:t>
            </a:r>
            <a:r>
              <a:rPr lang="ja-JP" altLang="en-US" sz="1800" dirty="0">
                <a:latin typeface="+mn-ea"/>
                <a:cs typeface="ヒラギノ角ゴ ProN W3" charset="0"/>
              </a:rPr>
              <a:t>の他，結果が出ることによって</a:t>
            </a:r>
            <a:r>
              <a:rPr lang="ja-JP" altLang="en-US" sz="1800" dirty="0">
                <a:solidFill>
                  <a:srgbClr val="FF0000"/>
                </a:solidFill>
                <a:latin typeface="+mn-ea"/>
                <a:cs typeface="ヒラギノ角ゴ ProN W3" charset="0"/>
              </a:rPr>
              <a:t>自分の立場を発言しやすくなるような場合</a:t>
            </a:r>
            <a:r>
              <a:rPr lang="ja-JP" altLang="en-US" sz="1800" dirty="0">
                <a:latin typeface="+mn-ea"/>
                <a:cs typeface="ヒラギノ角ゴ ProN W3" charset="0"/>
              </a:rPr>
              <a:t>が存在する（</a:t>
            </a:r>
            <a:r>
              <a:rPr lang="en-US" altLang="ja-JP" sz="1800" dirty="0">
                <a:latin typeface="+mn-ea"/>
                <a:cs typeface="ヒラギノ角ゴ ProN W3" charset="0"/>
              </a:rPr>
              <a:t>Silent Majority</a:t>
            </a:r>
            <a:r>
              <a:rPr lang="ja-JP" altLang="en-US" sz="1800" dirty="0">
                <a:latin typeface="+mn-ea"/>
                <a:cs typeface="ヒラギノ角ゴ ProN W3" charset="0"/>
              </a:rPr>
              <a:t>のような状況）．</a:t>
            </a:r>
            <a:endParaRPr lang="en-US" altLang="ja-JP" sz="18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4506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F706825A-E3EB-AC41-B7DC-064C4AB4F922}" type="slidenum">
              <a:rPr lang="ja-JP" altLang="en-US" sz="1200">
                <a:solidFill>
                  <a:srgbClr val="898989"/>
                </a:solidFill>
                <a:latin typeface="Calibri" charset="0"/>
              </a:rPr>
              <a:pPr/>
              <a:t>24</a:t>
            </a:fld>
            <a:endParaRPr lang="ja-JP" altLang="en-US" sz="1200">
              <a:solidFill>
                <a:srgbClr val="898989"/>
              </a:solidFill>
              <a:latin typeface="Calibri" charset="0"/>
            </a:endParaRPr>
          </a:p>
        </p:txBody>
      </p:sp>
    </p:spTree>
    <p:extLst>
      <p:ext uri="{BB962C8B-B14F-4D97-AF65-F5344CB8AC3E}">
        <p14:creationId xmlns:p14="http://schemas.microsoft.com/office/powerpoint/2010/main" val="10713479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965200" y="285750"/>
            <a:ext cx="7878763" cy="639763"/>
          </a:xfrm>
        </p:spPr>
        <p:txBody>
          <a:bodyPr anchor="t"/>
          <a:lstStyle/>
          <a:p>
            <a:pPr algn="ctr" eaLnBrk="1" hangingPunct="1"/>
            <a:r>
              <a:rPr lang="ja-JP" altLang="en-US" sz="3200" dirty="0" smtClean="0">
                <a:latin typeface="+mn-ea"/>
                <a:ea typeface="+mn-ea"/>
                <a:cs typeface="ヒラギノ角ゴ ProN W6" charset="0"/>
              </a:rPr>
              <a:t>展望</a:t>
            </a:r>
            <a:endParaRPr lang="ja-JP" altLang="en-US" sz="3200" dirty="0">
              <a:latin typeface="+mn-ea"/>
              <a:ea typeface="+mn-ea"/>
              <a:cs typeface="ヒラギノ角ゴ ProN W6" charset="0"/>
            </a:endParaRPr>
          </a:p>
        </p:txBody>
      </p:sp>
      <p:sp>
        <p:nvSpPr>
          <p:cNvPr id="45059"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smtClean="0">
                <a:latin typeface="+mn-ea"/>
                <a:cs typeface="ヒラギノ角ゴ ProN W6" charset="0"/>
              </a:rPr>
              <a:t>トピックに関する分析</a:t>
            </a:r>
            <a:endParaRPr lang="en-US" altLang="ja-JP" sz="2400" b="1" u="sng" dirty="0">
              <a:latin typeface="+mn-ea"/>
              <a:cs typeface="ヒラギノ角ゴ ProN W6" charset="0"/>
            </a:endParaRPr>
          </a:p>
          <a:p>
            <a:pPr lvl="1"/>
            <a:r>
              <a:rPr lang="ja-JP" altLang="en-US" sz="2000" dirty="0" smtClean="0">
                <a:latin typeface="+mn-ea"/>
                <a:cs typeface="ヒラギノ角ゴ ProN W6" charset="0"/>
              </a:rPr>
              <a:t>コミュニティ内で</a:t>
            </a:r>
            <a:r>
              <a:rPr lang="en-US" altLang="ja-JP" sz="2000" dirty="0" smtClean="0">
                <a:latin typeface="+mn-ea"/>
                <a:cs typeface="ヒラギノ角ゴ ProN W6" charset="0"/>
              </a:rPr>
              <a:t>LDA</a:t>
            </a:r>
            <a:r>
              <a:rPr lang="ja-JP" altLang="en-US" sz="2000" dirty="0" smtClean="0">
                <a:latin typeface="+mn-ea"/>
                <a:cs typeface="ヒラギノ角ゴ ProN W6" charset="0"/>
              </a:rPr>
              <a:t>などを使用し話題によってさらに細かく分析することで、より細かな話題ごとの変化を分析することが可能であろう。</a:t>
            </a:r>
            <a:endParaRPr lang="en-US" altLang="ja-JP" sz="2000" dirty="0">
              <a:latin typeface="+mn-ea"/>
              <a:cs typeface="ヒラギノ角ゴ ProN W6" charset="0"/>
            </a:endParaRPr>
          </a:p>
          <a:p>
            <a:pPr eaLnBrk="1" hangingPunct="1"/>
            <a:r>
              <a:rPr lang="ja-JP" altLang="en-US" sz="2400" b="1" u="sng" dirty="0" smtClean="0">
                <a:latin typeface="+mn-ea"/>
                <a:cs typeface="ヒラギノ角ゴ ProN W6" charset="0"/>
              </a:rPr>
              <a:t>ネットワーク構造に関する分析</a:t>
            </a:r>
            <a:endParaRPr lang="en-US" altLang="ja-JP" sz="2400" b="1" u="sng" dirty="0">
              <a:latin typeface="+mn-ea"/>
              <a:cs typeface="ヒラギノ角ゴ ProN W6" charset="0"/>
            </a:endParaRPr>
          </a:p>
          <a:p>
            <a:pPr lvl="1"/>
            <a:r>
              <a:rPr lang="ja-JP" altLang="en-US" sz="2000" dirty="0" smtClean="0">
                <a:latin typeface="+mn-ea"/>
                <a:cs typeface="ヒラギノ角ゴ ProN W6" charset="0"/>
              </a:rPr>
              <a:t>世論調査との具体的な比較を用いることで、世論調査には現れなかった意見などの抽出を行うことが可能であろう。</a:t>
            </a:r>
            <a:endParaRPr lang="en-US" altLang="ja-JP" sz="2000" dirty="0">
              <a:latin typeface="+mn-ea"/>
              <a:cs typeface="ヒラギノ角ゴ ProN W6" charset="0"/>
            </a:endParaRPr>
          </a:p>
          <a:p>
            <a:pPr eaLnBrk="1" hangingPunct="1"/>
            <a:r>
              <a:rPr lang="ja-JP" altLang="en-US" sz="2400" b="1" u="sng" dirty="0" smtClean="0">
                <a:latin typeface="+mn-ea"/>
                <a:cs typeface="ヒラギノ角ゴ ProN W6" charset="0"/>
              </a:rPr>
              <a:t>時系列に関する分析</a:t>
            </a:r>
            <a:endParaRPr lang="en-US" altLang="ja-JP" sz="2400" b="1" u="sng" dirty="0">
              <a:latin typeface="+mn-ea"/>
              <a:cs typeface="ヒラギノ角ゴ ProN W6" charset="0"/>
            </a:endParaRPr>
          </a:p>
          <a:p>
            <a:pPr lvl="1"/>
            <a:r>
              <a:rPr lang="ja-JP" altLang="en-US" sz="2000" dirty="0" smtClean="0">
                <a:latin typeface="+mn-ea"/>
                <a:cs typeface="ヒラギノ角ゴ ProN W6" charset="0"/>
              </a:rPr>
              <a:t>本研究では選挙の最中における分析を行っていない。（選挙速報の情報がノイズとなる為）今後選挙最中のデータも使用することでより細かなダイナミクスを分析することが可能であろう。</a:t>
            </a:r>
            <a:endParaRPr lang="en-US" altLang="ja-JP" sz="2000" dirty="0" smtClean="0">
              <a:latin typeface="+mn-ea"/>
              <a:cs typeface="ヒラギノ角ゴ ProN W6" charset="0"/>
            </a:endParaRPr>
          </a:p>
          <a:p>
            <a:pPr lvl="1"/>
            <a:endParaRPr lang="en-US" altLang="ja-JP" sz="2000" dirty="0" smtClean="0">
              <a:latin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4506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F706825A-E3EB-AC41-B7DC-064C4AB4F922}" type="slidenum">
              <a:rPr lang="ja-JP" altLang="en-US" sz="1200">
                <a:solidFill>
                  <a:srgbClr val="898989"/>
                </a:solidFill>
                <a:latin typeface="Calibri" charset="0"/>
              </a:rPr>
              <a:pPr/>
              <a:t>25</a:t>
            </a:fld>
            <a:endParaRPr lang="ja-JP" altLang="en-US" sz="1200">
              <a:solidFill>
                <a:srgbClr val="898989"/>
              </a:solidFill>
              <a:latin typeface="Calibri" charset="0"/>
            </a:endParaRPr>
          </a:p>
        </p:txBody>
      </p:sp>
    </p:spTree>
    <p:extLst>
      <p:ext uri="{BB962C8B-B14F-4D97-AF65-F5344CB8AC3E}">
        <p14:creationId xmlns:p14="http://schemas.microsoft.com/office/powerpoint/2010/main" val="1368020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965200" y="285750"/>
            <a:ext cx="7878763" cy="639763"/>
          </a:xfrm>
        </p:spPr>
        <p:txBody>
          <a:bodyPr anchor="t"/>
          <a:lstStyle/>
          <a:p>
            <a:pPr algn="ctr" eaLnBrk="1" hangingPunct="1"/>
            <a:r>
              <a:rPr lang="ja-JP" altLang="en-US" sz="3200" dirty="0" smtClean="0">
                <a:latin typeface="+mn-ea"/>
                <a:ea typeface="+mn-ea"/>
                <a:cs typeface="ヒラギノ角ゴ ProN W6" charset="0"/>
              </a:rPr>
              <a:t>課題</a:t>
            </a:r>
            <a:endParaRPr lang="ja-JP" altLang="en-US" sz="3200" dirty="0">
              <a:latin typeface="+mn-ea"/>
              <a:ea typeface="+mn-ea"/>
              <a:cs typeface="ヒラギノ角ゴ ProN W6" charset="0"/>
            </a:endParaRPr>
          </a:p>
        </p:txBody>
      </p:sp>
      <p:sp>
        <p:nvSpPr>
          <p:cNvPr id="45059"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smtClean="0">
                <a:latin typeface="+mn-ea"/>
                <a:cs typeface="ヒラギノ角ゴ ProN W6" charset="0"/>
              </a:rPr>
              <a:t>データに関して</a:t>
            </a:r>
            <a:endParaRPr lang="en-US" altLang="ja-JP" sz="2400" b="1" u="sng" dirty="0" smtClean="0">
              <a:latin typeface="+mn-ea"/>
              <a:cs typeface="ヒラギノ角ゴ ProN W6" charset="0"/>
            </a:endParaRPr>
          </a:p>
          <a:p>
            <a:pPr lvl="1"/>
            <a:r>
              <a:rPr lang="ja-JP" altLang="en-US" sz="2000" dirty="0" smtClean="0">
                <a:latin typeface="+mn-ea"/>
                <a:cs typeface="ヒラギノ角ゴ ProN W6" charset="0"/>
              </a:rPr>
              <a:t>ツイートのデータセットの量が妥当な量あるのかを判断する必要がある。</a:t>
            </a:r>
            <a:endParaRPr lang="en-US" altLang="ja-JP" sz="2000" dirty="0" smtClean="0">
              <a:latin typeface="+mn-ea"/>
              <a:cs typeface="ヒラギノ角ゴ ProN W6" charset="0"/>
            </a:endParaRPr>
          </a:p>
          <a:p>
            <a:pPr lvl="1"/>
            <a:r>
              <a:rPr lang="ja-JP" altLang="en-US" sz="2000" dirty="0" smtClean="0">
                <a:latin typeface="+mn-ea"/>
                <a:cs typeface="ヒラギノ角ゴ ProN W6" charset="0"/>
              </a:rPr>
              <a:t>投稿が人種や地域にどれだけの偏りがあるかについての考察を行う必要がある。</a:t>
            </a:r>
            <a:endParaRPr lang="en-US" altLang="ja-JP" sz="2000" dirty="0">
              <a:latin typeface="+mn-ea"/>
              <a:cs typeface="ヒラギノ角ゴ ProN W6" charset="0"/>
            </a:endParaRPr>
          </a:p>
          <a:p>
            <a:pPr eaLnBrk="1" hangingPunct="1"/>
            <a:r>
              <a:rPr lang="ja-JP" altLang="en-US" sz="2400" b="1" u="sng" dirty="0" smtClean="0">
                <a:latin typeface="+mn-ea"/>
                <a:cs typeface="ヒラギノ角ゴ ProN W6" charset="0"/>
              </a:rPr>
              <a:t>ネットワーク構造に関して</a:t>
            </a:r>
            <a:endParaRPr lang="en-US" altLang="ja-JP" sz="2400" b="1" u="sng" dirty="0" smtClean="0">
              <a:latin typeface="+mn-ea"/>
              <a:cs typeface="ヒラギノ角ゴ ProN W6" charset="0"/>
            </a:endParaRPr>
          </a:p>
          <a:p>
            <a:pPr lvl="1"/>
            <a:r>
              <a:rPr lang="ja-JP" altLang="en-US" sz="2000" dirty="0" smtClean="0">
                <a:latin typeface="+mn-ea"/>
                <a:cs typeface="ヒラギノ角ゴ ProN W6" charset="0"/>
              </a:rPr>
              <a:t>感情度による２分類だけではなく、</a:t>
            </a:r>
            <a:r>
              <a:rPr lang="en-US" altLang="ja-JP" sz="2000" dirty="0" smtClean="0">
                <a:latin typeface="+mn-ea"/>
                <a:cs typeface="ヒラギノ角ゴ ProN W6" charset="0"/>
              </a:rPr>
              <a:t>w2v</a:t>
            </a:r>
            <a:r>
              <a:rPr lang="ja-JP" altLang="en-US" sz="2000" dirty="0" smtClean="0">
                <a:latin typeface="+mn-ea"/>
                <a:cs typeface="ヒラギノ角ゴ ProN W6" charset="0"/>
              </a:rPr>
              <a:t>などを使用して内容の類似を考慮したモデルを構築すると良い。</a:t>
            </a:r>
            <a:endParaRPr lang="en-US" altLang="ja-JP" sz="2000" dirty="0">
              <a:latin typeface="+mn-ea"/>
              <a:cs typeface="ヒラギノ角ゴ ProN W6" charset="0"/>
            </a:endParaRPr>
          </a:p>
          <a:p>
            <a:pPr eaLnBrk="1" hangingPunct="1"/>
            <a:r>
              <a:rPr lang="ja-JP" altLang="en-US" sz="2400" b="1" u="sng" dirty="0" smtClean="0">
                <a:latin typeface="+mn-ea"/>
                <a:cs typeface="ヒラギノ角ゴ ProN W6" charset="0"/>
              </a:rPr>
              <a:t>感情分析</a:t>
            </a:r>
            <a:r>
              <a:rPr lang="ja-JP" altLang="en-US" sz="2400" b="1" u="sng" dirty="0" smtClean="0">
                <a:latin typeface="+mn-ea"/>
                <a:cs typeface="ヒラギノ角ゴ ProN W6" charset="0"/>
              </a:rPr>
              <a:t>に関して</a:t>
            </a:r>
            <a:endParaRPr lang="en-US" altLang="ja-JP" sz="2400" b="1" u="sng" dirty="0">
              <a:latin typeface="+mn-ea"/>
              <a:cs typeface="ヒラギノ角ゴ ProN W6" charset="0"/>
            </a:endParaRPr>
          </a:p>
          <a:p>
            <a:pPr lvl="1"/>
            <a:r>
              <a:rPr lang="ja-JP" altLang="en-US" sz="2000" dirty="0" smtClean="0">
                <a:latin typeface="+mn-ea"/>
                <a:cs typeface="ヒラギノ角ゴ ProN W6" charset="0"/>
              </a:rPr>
              <a:t>感情分析は文章自体にポジティブネガティブをつけるものであるので、トピックに対する感情であるかどうかを判定する判定器やそのアルゴリズムを作成する必要がある（本研究では大きく外れないかの確認のために、ランダムサンプリングをして手作業で内容のチェックをおこなっている）</a:t>
            </a:r>
            <a:endParaRPr lang="en-US" altLang="ja-JP" sz="2000" dirty="0" smtClean="0">
              <a:latin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4506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F706825A-E3EB-AC41-B7DC-064C4AB4F922}" type="slidenum">
              <a:rPr lang="ja-JP" altLang="en-US" sz="1200">
                <a:solidFill>
                  <a:srgbClr val="898989"/>
                </a:solidFill>
                <a:latin typeface="Calibri" charset="0"/>
              </a:rPr>
              <a:pPr/>
              <a:t>26</a:t>
            </a:fld>
            <a:endParaRPr lang="ja-JP" altLang="en-US" sz="1200">
              <a:solidFill>
                <a:srgbClr val="898989"/>
              </a:solidFill>
              <a:latin typeface="Calibri" charset="0"/>
            </a:endParaRPr>
          </a:p>
        </p:txBody>
      </p:sp>
    </p:spTree>
    <p:extLst>
      <p:ext uri="{BB962C8B-B14F-4D97-AF65-F5344CB8AC3E}">
        <p14:creationId xmlns:p14="http://schemas.microsoft.com/office/powerpoint/2010/main" val="751906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タイトル 1"/>
          <p:cNvSpPr>
            <a:spLocks noGrp="1"/>
          </p:cNvSpPr>
          <p:nvPr>
            <p:ph type="ctrTitle"/>
          </p:nvPr>
        </p:nvSpPr>
        <p:spPr>
          <a:xfrm>
            <a:off x="1432560" y="2130480"/>
            <a:ext cx="7406640" cy="1472184"/>
          </a:xfrm>
        </p:spPr>
        <p:txBody>
          <a:bodyPr/>
          <a:lstStyle/>
          <a:p>
            <a:pPr algn="ctr"/>
            <a:r>
              <a:rPr lang="ja-JP" altLang="en-US" sz="3600" dirty="0">
                <a:latin typeface="+mn-ea"/>
                <a:ea typeface="+mn-ea"/>
                <a:cs typeface="ヒラギノ角ゴ ProN W3" charset="0"/>
              </a:rPr>
              <a:t>ご静聴ありがとう</a:t>
            </a:r>
            <a:r>
              <a:rPr lang="ja-JP" altLang="en-US" sz="3600" dirty="0" smtClean="0">
                <a:latin typeface="+mn-ea"/>
                <a:ea typeface="+mn-ea"/>
                <a:cs typeface="ヒラギノ角ゴ ProN W3" charset="0"/>
              </a:rPr>
              <a:t>ございました</a:t>
            </a:r>
            <a:r>
              <a:rPr lang="ja-JP" altLang="en-US" sz="3600" dirty="0" smtClean="0">
                <a:latin typeface="+mn-ea"/>
                <a:ea typeface="+mn-ea"/>
                <a:cs typeface="ヒラギノ角ゴ ProN W3" charset="0"/>
              </a:rPr>
              <a:t>。</a:t>
            </a:r>
            <a:endParaRPr lang="ja-JP" altLang="en-US" sz="3600" dirty="0">
              <a:latin typeface="+mn-ea"/>
              <a:ea typeface="+mn-ea"/>
              <a:cs typeface="ヒラギノ角ゴ ProN W3" charset="0"/>
            </a:endParaRPr>
          </a:p>
        </p:txBody>
      </p:sp>
      <p:sp>
        <p:nvSpPr>
          <p:cNvPr id="4" name="フッター プレースホルダー 3"/>
          <p:cNvSpPr>
            <a:spLocks noGrp="1"/>
          </p:cNvSpPr>
          <p:nvPr>
            <p:ph type="ftr" sz="quarter" idx="11"/>
          </p:nvPr>
        </p:nvSpPr>
        <p:spPr/>
        <p:txBody>
          <a:bodyPr/>
          <a:lstStyle/>
          <a:p>
            <a:pPr>
              <a:defRPr/>
            </a:pPr>
            <a:endParaRPr lang="ja-JP" altLang="en-US"/>
          </a:p>
        </p:txBody>
      </p:sp>
      <p:sp>
        <p:nvSpPr>
          <p:cNvPr id="46084" name="スライド番号プレースホルダー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8C76D291-B457-2C44-85DE-89933ECAEC44}" type="slidenum">
              <a:rPr lang="ja-JP" altLang="en-US" sz="1200">
                <a:solidFill>
                  <a:srgbClr val="898989"/>
                </a:solidFill>
                <a:latin typeface="Calibri" charset="0"/>
              </a:rPr>
              <a:pPr/>
              <a:t>27</a:t>
            </a:fld>
            <a:endParaRPr lang="ja-JP" altLang="en-US" sz="1200">
              <a:solidFill>
                <a:srgbClr val="898989"/>
              </a:solidFill>
              <a:latin typeface="Calibri" charset="0"/>
            </a:endParaRPr>
          </a:p>
        </p:txBody>
      </p:sp>
    </p:spTree>
    <p:extLst>
      <p:ext uri="{BB962C8B-B14F-4D97-AF65-F5344CB8AC3E}">
        <p14:creationId xmlns:p14="http://schemas.microsoft.com/office/powerpoint/2010/main" val="9168257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en-US" altLang="ja-JP" sz="3200" dirty="0">
                <a:latin typeface="+mn-ea"/>
                <a:ea typeface="+mn-ea"/>
                <a:cs typeface="ヒラギノ角ゴ ProN W6" charset="0"/>
              </a:rPr>
              <a:t>　</a:t>
            </a:r>
            <a:r>
              <a:rPr lang="ja-JP" altLang="en-US" sz="2800" dirty="0">
                <a:latin typeface="+mn-ea"/>
                <a:ea typeface="+mn-ea"/>
                <a:cs typeface="ヒラギノ角ゴ ProN W6" charset="0"/>
              </a:rPr>
              <a:t>実験結果の詳細　オバマ</a:t>
            </a:r>
          </a:p>
        </p:txBody>
      </p:sp>
      <p:sp>
        <p:nvSpPr>
          <p:cNvPr id="47107"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7110"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FD236E9E-936D-3447-9A28-C9C547A18BF6}" type="slidenum">
              <a:rPr lang="ja-JP" altLang="en-US" sz="1200">
                <a:solidFill>
                  <a:srgbClr val="898989"/>
                </a:solidFill>
                <a:latin typeface="Calibri" charset="0"/>
              </a:rPr>
              <a:pPr/>
              <a:t>28</a:t>
            </a:fld>
            <a:endParaRPr lang="ja-JP" altLang="en-US" sz="1200">
              <a:solidFill>
                <a:srgbClr val="898989"/>
              </a:solidFill>
              <a:latin typeface="Calibri" charset="0"/>
            </a:endParaRPr>
          </a:p>
        </p:txBody>
      </p:sp>
      <p:pic>
        <p:nvPicPr>
          <p:cNvPr id="47111" name="図 2" descr="スクリーンショット 2017-02-07 12.18.4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3979" y="1390650"/>
            <a:ext cx="7200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2982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実験の詳細トランプオバマ</a:t>
            </a:r>
            <a:endParaRPr lang="ja-JP" altLang="en-US" sz="3200" dirty="0">
              <a:latin typeface="+mn-ea"/>
              <a:ea typeface="+mn-ea"/>
              <a:cs typeface="ヒラギノ角ゴ ProN W6" charset="0"/>
            </a:endParaRPr>
          </a:p>
        </p:txBody>
      </p:sp>
      <p:sp>
        <p:nvSpPr>
          <p:cNvPr id="48131"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8134"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1883217C-896B-074C-8056-EC66A02CFEAB}" type="slidenum">
              <a:rPr lang="ja-JP" altLang="en-US" sz="1200">
                <a:solidFill>
                  <a:srgbClr val="898989"/>
                </a:solidFill>
                <a:latin typeface="Calibri" charset="0"/>
              </a:rPr>
              <a:pPr/>
              <a:t>29</a:t>
            </a:fld>
            <a:endParaRPr lang="ja-JP" altLang="en-US" sz="1200">
              <a:solidFill>
                <a:srgbClr val="898989"/>
              </a:solidFill>
              <a:latin typeface="Calibri" charset="0"/>
            </a:endParaRPr>
          </a:p>
        </p:txBody>
      </p:sp>
      <p:pic>
        <p:nvPicPr>
          <p:cNvPr id="48135" name="図 2" descr="スクリーンショット 2017-02-07 12.24.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913" y="1262063"/>
            <a:ext cx="7277100"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8395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j-ea"/>
                <a:cs typeface="ヒラギノ角ゴ ProN W6" charset="0"/>
              </a:rPr>
              <a:t>背景</a:t>
            </a:r>
          </a:p>
        </p:txBody>
      </p:sp>
      <p:sp>
        <p:nvSpPr>
          <p:cNvPr id="18435" name="コンテンツ プレースホルダ 2"/>
          <p:cNvSpPr>
            <a:spLocks noGrp="1"/>
          </p:cNvSpPr>
          <p:nvPr>
            <p:ph idx="1"/>
          </p:nvPr>
        </p:nvSpPr>
        <p:spPr>
          <a:xfrm>
            <a:off x="971550" y="1339850"/>
            <a:ext cx="7878763" cy="5276850"/>
          </a:xfrm>
        </p:spPr>
        <p:txBody>
          <a:bodyPr>
            <a:normAutofit/>
          </a:bodyPr>
          <a:lstStyle/>
          <a:p>
            <a:pPr eaLnBrk="1" hangingPunct="1"/>
            <a:r>
              <a:rPr lang="ja-JP" altLang="en-US" sz="2400" b="1" u="sng" dirty="0" smtClean="0">
                <a:latin typeface="+mn-ea"/>
                <a:cs typeface="ヒラギノ角ゴ ProN W6" charset="0"/>
              </a:rPr>
              <a:t>アメリカ</a:t>
            </a:r>
            <a:r>
              <a:rPr lang="en-US" altLang="ja-JP" sz="2400" b="1" u="sng" dirty="0">
                <a:latin typeface="+mn-ea"/>
                <a:cs typeface="ヒラギノ角ゴ ProN W6" charset="0"/>
              </a:rPr>
              <a:t>2016</a:t>
            </a:r>
            <a:r>
              <a:rPr lang="ja-JP" altLang="en-US" sz="2400" b="1" u="sng" dirty="0" smtClean="0">
                <a:latin typeface="+mn-ea"/>
                <a:cs typeface="ヒラギノ角ゴ ProN W6" charset="0"/>
              </a:rPr>
              <a:t>大統領選の結果と世論調査の齟齬</a:t>
            </a:r>
            <a:endParaRPr lang="en-US" altLang="ja-JP" sz="2400" b="1" u="sng" dirty="0" smtClean="0">
              <a:latin typeface="+mn-ea"/>
              <a:cs typeface="ヒラギノ角ゴ ProN W6" charset="0"/>
            </a:endParaRPr>
          </a:p>
          <a:p>
            <a:pPr lvl="1"/>
            <a:r>
              <a:rPr lang="ja-JP" altLang="en-US" sz="2000" dirty="0" smtClean="0">
                <a:latin typeface="+mn-ea"/>
                <a:cs typeface="ヒラギノ角ゴ ProN W3" charset="0"/>
              </a:rPr>
              <a:t>アメリカ</a:t>
            </a:r>
            <a:r>
              <a:rPr lang="en-US" altLang="ja-JP" sz="2000" dirty="0">
                <a:latin typeface="+mn-ea"/>
                <a:cs typeface="ヒラギノ角ゴ ProN W3" charset="0"/>
              </a:rPr>
              <a:t>2016</a:t>
            </a:r>
            <a:r>
              <a:rPr lang="ja-JP" altLang="en-US" sz="2000" dirty="0">
                <a:latin typeface="+mn-ea"/>
                <a:cs typeface="ヒラギノ角ゴ ProN W3" charset="0"/>
              </a:rPr>
              <a:t>大統領選挙</a:t>
            </a:r>
            <a:r>
              <a:rPr lang="ja-JP" altLang="en-US" sz="2000" dirty="0" smtClean="0">
                <a:latin typeface="+mn-ea"/>
                <a:cs typeface="ヒラギノ角ゴ ProN W3" charset="0"/>
              </a:rPr>
              <a:t>は、世論</a:t>
            </a:r>
            <a:r>
              <a:rPr lang="ja-JP" altLang="en-US" sz="2000" dirty="0">
                <a:latin typeface="+mn-ea"/>
                <a:cs typeface="ヒラギノ角ゴ ProN W3" charset="0"/>
              </a:rPr>
              <a:t>調査と齟齬のある結果で</a:t>
            </a:r>
            <a:r>
              <a:rPr lang="ja-JP" altLang="en-US" sz="2000" dirty="0" smtClean="0">
                <a:latin typeface="+mn-ea"/>
                <a:cs typeface="ヒラギノ角ゴ ProN W3" charset="0"/>
              </a:rPr>
              <a:t>あった</a:t>
            </a:r>
            <a:r>
              <a:rPr lang="ja-JP" altLang="en-US" sz="2000" dirty="0" smtClean="0">
                <a:latin typeface="+mn-ea"/>
                <a:cs typeface="ヒラギノ角ゴ ProN W3" charset="0"/>
              </a:rPr>
              <a:t>。</a:t>
            </a:r>
            <a:endParaRPr lang="en-US" altLang="ja-JP" sz="2000" dirty="0" smtClean="0">
              <a:latin typeface="+mn-ea"/>
              <a:cs typeface="ヒラギノ角ゴ ProN W3" charset="0"/>
            </a:endParaRPr>
          </a:p>
          <a:p>
            <a:pPr lvl="1"/>
            <a:endParaRPr lang="en-US" altLang="ja-JP" sz="1050" dirty="0" smtClean="0">
              <a:latin typeface="+mn-ea"/>
              <a:cs typeface="ヒラギノ角ゴ ProN W3" charset="0"/>
            </a:endParaRPr>
          </a:p>
          <a:p>
            <a:r>
              <a:rPr lang="en-US" altLang="ja-JP" sz="2400" dirty="0" smtClean="0">
                <a:latin typeface="+mn-ea"/>
                <a:cs typeface="ヒラギノ角ゴ ProN W3" charset="0"/>
              </a:rPr>
              <a:t>→</a:t>
            </a:r>
            <a:r>
              <a:rPr lang="ja-JP" altLang="en-US" sz="2400" dirty="0" smtClean="0">
                <a:latin typeface="+mn-ea"/>
                <a:cs typeface="ヒラギノ角ゴ ProN W3" charset="0"/>
              </a:rPr>
              <a:t>世論調査と</a:t>
            </a:r>
            <a:r>
              <a:rPr lang="ja-JP" altLang="en-US" sz="2400" dirty="0" smtClean="0">
                <a:latin typeface="+mn-ea"/>
                <a:cs typeface="ヒラギノ角ゴ ProN W3" charset="0"/>
              </a:rPr>
              <a:t>異なる結果を</a:t>
            </a:r>
            <a:r>
              <a:rPr lang="ja-JP" altLang="en-US" sz="2400" dirty="0" smtClean="0">
                <a:latin typeface="+mn-ea"/>
                <a:cs typeface="ヒラギノ角ゴ ProN W3" charset="0"/>
              </a:rPr>
              <a:t>導いた</a:t>
            </a:r>
            <a:r>
              <a:rPr lang="ja-JP" altLang="en-US" sz="2400" dirty="0" smtClean="0">
                <a:latin typeface="+mn-ea"/>
                <a:cs typeface="ヒラギノ角ゴ ProN W3" charset="0"/>
              </a:rPr>
              <a:t>社会的</a:t>
            </a:r>
            <a:r>
              <a:rPr lang="ja-JP" altLang="en-US" sz="2400" dirty="0" smtClean="0">
                <a:latin typeface="+mn-ea"/>
                <a:cs typeface="ヒラギノ角ゴ ProN W3" charset="0"/>
              </a:rPr>
              <a:t>ショック</a:t>
            </a:r>
            <a:r>
              <a:rPr lang="ja-JP" altLang="en-US" sz="2400" dirty="0" smtClean="0">
                <a:latin typeface="+mn-ea"/>
                <a:cs typeface="ヒラギノ角ゴ ProN W3" charset="0"/>
              </a:rPr>
              <a:t>の</a:t>
            </a:r>
            <a:r>
              <a:rPr lang="ja-JP" altLang="en-US" sz="2400" dirty="0" smtClean="0">
                <a:latin typeface="+mn-ea"/>
                <a:cs typeface="ヒラギノ角ゴ ProN W3" charset="0"/>
              </a:rPr>
              <a:t>大きい</a:t>
            </a:r>
            <a:r>
              <a:rPr lang="en-US" altLang="ja-JP" sz="2400" dirty="0" smtClean="0">
                <a:latin typeface="+mn-ea"/>
                <a:cs typeface="ヒラギノ角ゴ ProN W3" charset="0"/>
              </a:rPr>
              <a:t>US2016</a:t>
            </a:r>
            <a:r>
              <a:rPr lang="ja-JP" altLang="en-US" sz="2400" dirty="0" smtClean="0">
                <a:latin typeface="+mn-ea"/>
                <a:cs typeface="ヒラギノ角ゴ ProN W3" charset="0"/>
              </a:rPr>
              <a:t>大統領</a:t>
            </a:r>
            <a:r>
              <a:rPr lang="ja-JP" altLang="en-US" sz="2400" dirty="0" smtClean="0">
                <a:latin typeface="+mn-ea"/>
                <a:cs typeface="ヒラギノ角ゴ ProN W3" charset="0"/>
              </a:rPr>
              <a:t>選挙</a:t>
            </a:r>
            <a:r>
              <a:rPr lang="ja-JP" altLang="en-US" sz="2400" dirty="0" smtClean="0">
                <a:latin typeface="+mn-ea"/>
                <a:cs typeface="ヒラギノ角ゴ ProN W3" charset="0"/>
              </a:rPr>
              <a:t>について、その</a:t>
            </a:r>
            <a:r>
              <a:rPr lang="ja-JP" altLang="en-US" sz="2400" u="sng" dirty="0" smtClean="0">
                <a:solidFill>
                  <a:srgbClr val="FF0000"/>
                </a:solidFill>
                <a:latin typeface="+mn-ea"/>
                <a:cs typeface="ヒラギノ角ゴ ProN W3" charset="0"/>
              </a:rPr>
              <a:t>直前と直後に</a:t>
            </a:r>
            <a:r>
              <a:rPr lang="ja-JP" altLang="en-US" sz="2400" u="sng" dirty="0" smtClean="0">
                <a:solidFill>
                  <a:srgbClr val="FF0000"/>
                </a:solidFill>
                <a:latin typeface="+mn-ea"/>
                <a:cs typeface="ヒラギノ角ゴ ProN W3" charset="0"/>
              </a:rPr>
              <a:t>お</a:t>
            </a:r>
            <a:r>
              <a:rPr lang="ja-JP" altLang="en-US" sz="2400" u="sng" dirty="0" smtClean="0">
                <a:solidFill>
                  <a:srgbClr val="FF0000"/>
                </a:solidFill>
                <a:latin typeface="+mn-ea"/>
                <a:cs typeface="ヒラギノ角ゴ ProN W3" charset="0"/>
              </a:rPr>
              <a:t>ける</a:t>
            </a:r>
            <a:r>
              <a:rPr lang="ja-JP" altLang="en-US" sz="2400" u="sng" dirty="0" smtClean="0">
                <a:solidFill>
                  <a:srgbClr val="FF0000"/>
                </a:solidFill>
                <a:latin typeface="+mn-ea"/>
                <a:cs typeface="ヒラギノ角ゴ ProN W3" charset="0"/>
              </a:rPr>
              <a:t>ネットワーク</a:t>
            </a:r>
            <a:r>
              <a:rPr lang="ja-JP" altLang="en-US" sz="2400" u="sng" dirty="0" smtClean="0">
                <a:solidFill>
                  <a:srgbClr val="FF0000"/>
                </a:solidFill>
                <a:latin typeface="+mn-ea"/>
                <a:cs typeface="ヒラギノ角ゴ ProN W3" charset="0"/>
              </a:rPr>
              <a:t>構造の変化を分析する</a:t>
            </a:r>
            <a:r>
              <a:rPr lang="ja-JP" altLang="en-US" sz="2400" dirty="0" smtClean="0">
                <a:latin typeface="+mn-ea"/>
                <a:cs typeface="ヒラギノ角ゴ ProN W3" charset="0"/>
              </a:rPr>
              <a:t>ことで、ショックに対する人々の動きを捉えることが可能なのではないか。（また、</a:t>
            </a:r>
            <a:r>
              <a:rPr lang="en-US" altLang="ja-JP" sz="2400" dirty="0" smtClean="0">
                <a:latin typeface="+mn-ea"/>
                <a:cs typeface="ヒラギノ角ゴ ProN W3" charset="0"/>
              </a:rPr>
              <a:t>Echo </a:t>
            </a:r>
            <a:r>
              <a:rPr lang="en-US" altLang="ja-JP" sz="2400" dirty="0">
                <a:latin typeface="+mn-ea"/>
                <a:cs typeface="ヒラギノ角ゴ ProN W3" charset="0"/>
              </a:rPr>
              <a:t>chamber</a:t>
            </a:r>
            <a:r>
              <a:rPr lang="ja-JP" altLang="en-US" sz="2400" dirty="0">
                <a:latin typeface="+mn-ea"/>
                <a:cs typeface="ヒラギノ角ゴ ProN W3" charset="0"/>
              </a:rPr>
              <a:t>や</a:t>
            </a:r>
            <a:r>
              <a:rPr lang="en-US" altLang="ja-JP" sz="2400" dirty="0">
                <a:latin typeface="+mn-ea"/>
                <a:cs typeface="ヒラギノ角ゴ ProN W3" charset="0"/>
              </a:rPr>
              <a:t>Silent Majority</a:t>
            </a:r>
            <a:r>
              <a:rPr lang="ja-JP" altLang="en-US" sz="2400" dirty="0" smtClean="0">
                <a:latin typeface="+mn-ea"/>
                <a:cs typeface="ヒラギノ角ゴ ProN W3" charset="0"/>
              </a:rPr>
              <a:t>の</a:t>
            </a:r>
            <a:r>
              <a:rPr lang="ja-JP" altLang="en-US" sz="2400" dirty="0" smtClean="0">
                <a:latin typeface="+mn-ea"/>
                <a:cs typeface="ヒラギノ角ゴ ProN W3" charset="0"/>
              </a:rPr>
              <a:t>形成の</a:t>
            </a:r>
            <a:r>
              <a:rPr lang="ja-JP" altLang="en-US" sz="2400" dirty="0" smtClean="0">
                <a:latin typeface="+mn-ea"/>
                <a:cs typeface="ヒラギノ角ゴ ProN W3" charset="0"/>
              </a:rPr>
              <a:t>観測</a:t>
            </a:r>
            <a:r>
              <a:rPr lang="ja-JP" altLang="en-US" sz="2400" dirty="0">
                <a:latin typeface="+mn-ea"/>
                <a:cs typeface="ヒラギノ角ゴ ProN W3" charset="0"/>
              </a:rPr>
              <a:t>が可能となるのではない</a:t>
            </a:r>
            <a:r>
              <a:rPr lang="ja-JP" altLang="en-US" sz="2400" dirty="0" smtClean="0">
                <a:latin typeface="+mn-ea"/>
                <a:cs typeface="ヒラギノ角ゴ ProN W3" charset="0"/>
              </a:rPr>
              <a:t>か</a:t>
            </a:r>
            <a:r>
              <a:rPr lang="ja-JP" altLang="en-US" sz="2400" dirty="0" smtClean="0">
                <a:latin typeface="+mn-ea"/>
                <a:cs typeface="ヒラギノ角ゴ ProN W3" charset="0"/>
              </a:rPr>
              <a:t>）</a:t>
            </a:r>
            <a:endParaRPr lang="en-US" altLang="ja-JP" sz="2800" b="1"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1843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01FECA5-6634-9248-8916-51D586559B56}" type="slidenum">
              <a:rPr lang="ja-JP" altLang="en-US" sz="1200">
                <a:solidFill>
                  <a:srgbClr val="898989"/>
                </a:solidFill>
                <a:latin typeface="Calibri" charset="0"/>
              </a:rPr>
              <a:pPr/>
              <a:t>3</a:t>
            </a:fld>
            <a:endParaRPr lang="ja-JP" altLang="en-US" sz="1200">
              <a:solidFill>
                <a:srgbClr val="898989"/>
              </a:solidFill>
              <a:latin typeface="Calibri" charset="0"/>
            </a:endParaRPr>
          </a:p>
        </p:txBody>
      </p:sp>
    </p:spTree>
    <p:extLst>
      <p:ext uri="{BB962C8B-B14F-4D97-AF65-F5344CB8AC3E}">
        <p14:creationId xmlns:p14="http://schemas.microsoft.com/office/powerpoint/2010/main" val="25631248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民主党</a:t>
            </a:r>
            <a:endParaRPr lang="ja-JP" altLang="en-US" sz="3200" dirty="0">
              <a:latin typeface="+mn-ea"/>
              <a:ea typeface="+mn-ea"/>
              <a:cs typeface="ヒラギノ角ゴ ProN W6" charset="0"/>
            </a:endParaRPr>
          </a:p>
        </p:txBody>
      </p:sp>
      <p:sp>
        <p:nvSpPr>
          <p:cNvPr id="49155"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4915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10298BA3-8D3C-4149-84DD-4F06BDCE91A7}" type="slidenum">
              <a:rPr lang="ja-JP" altLang="en-US" sz="1200">
                <a:solidFill>
                  <a:srgbClr val="898989"/>
                </a:solidFill>
                <a:latin typeface="Calibri" charset="0"/>
              </a:rPr>
              <a:pPr/>
              <a:t>30</a:t>
            </a:fld>
            <a:endParaRPr lang="ja-JP" altLang="en-US" sz="1200">
              <a:solidFill>
                <a:srgbClr val="898989"/>
              </a:solidFill>
              <a:latin typeface="Calibri" charset="0"/>
            </a:endParaRPr>
          </a:p>
        </p:txBody>
      </p:sp>
      <p:pic>
        <p:nvPicPr>
          <p:cNvPr id="49159" name="図 3" descr="スクリーンショット 2017-02-07 12.34.2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2248" y="1339850"/>
            <a:ext cx="73914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8938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選挙</a:t>
            </a:r>
            <a:endParaRPr lang="ja-JP" altLang="en-US" sz="3200" dirty="0">
              <a:latin typeface="+mn-ea"/>
              <a:ea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018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33E996F6-14A5-0742-827A-7DB7F01CE491}" type="slidenum">
              <a:rPr lang="ja-JP" altLang="en-US" sz="1200">
                <a:solidFill>
                  <a:srgbClr val="898989"/>
                </a:solidFill>
                <a:latin typeface="Calibri" charset="0"/>
              </a:rPr>
              <a:pPr/>
              <a:t>31</a:t>
            </a:fld>
            <a:endParaRPr lang="ja-JP" altLang="en-US" sz="1200">
              <a:solidFill>
                <a:srgbClr val="898989"/>
              </a:solidFill>
              <a:latin typeface="Calibri" charset="0"/>
            </a:endParaRPr>
          </a:p>
        </p:txBody>
      </p:sp>
      <p:pic>
        <p:nvPicPr>
          <p:cNvPr id="50183" name="図 2" descr="スクリーンショット 2017-02-07 12.31.5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5802" y="1369830"/>
            <a:ext cx="30607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図 3" descr="スクリーンショット 2017-02-07 12.32.3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2887" y="2483714"/>
            <a:ext cx="5091113"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50863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移民</a:t>
            </a:r>
            <a:endParaRPr lang="ja-JP" altLang="en-US" sz="3200" dirty="0">
              <a:latin typeface="+mn-ea"/>
              <a:ea typeface="+mn-ea"/>
              <a:cs typeface="ヒラギノ角ゴ ProN W6" charset="0"/>
            </a:endParaRPr>
          </a:p>
        </p:txBody>
      </p:sp>
      <p:sp>
        <p:nvSpPr>
          <p:cNvPr id="51203" name="コンテンツ プレースホルダ 2"/>
          <p:cNvSpPr>
            <a:spLocks noGrp="1"/>
          </p:cNvSpPr>
          <p:nvPr>
            <p:ph idx="1"/>
          </p:nvPr>
        </p:nvSpPr>
        <p:spPr>
          <a:xfrm>
            <a:off x="971550" y="1339850"/>
            <a:ext cx="7878763" cy="5276850"/>
          </a:xfrm>
        </p:spPr>
        <p:txBody>
          <a:bodyPr/>
          <a:lstStyle/>
          <a:p>
            <a:pPr eaLnBrk="1" hangingPunct="1"/>
            <a:endParaRPr lang="en-US" altLang="ja-JP" sz="2400" dirty="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120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53462EFB-D1C4-0248-97EF-0004B86695AF}" type="slidenum">
              <a:rPr lang="ja-JP" altLang="en-US" sz="1200">
                <a:solidFill>
                  <a:srgbClr val="898989"/>
                </a:solidFill>
                <a:latin typeface="Calibri" charset="0"/>
              </a:rPr>
              <a:pPr/>
              <a:t>32</a:t>
            </a:fld>
            <a:endParaRPr lang="ja-JP" altLang="en-US" sz="1200">
              <a:solidFill>
                <a:srgbClr val="898989"/>
              </a:solidFill>
              <a:latin typeface="Calibri" charset="0"/>
            </a:endParaRPr>
          </a:p>
        </p:txBody>
      </p:sp>
      <p:pic>
        <p:nvPicPr>
          <p:cNvPr id="51207" name="図 2" descr="スクリーンショット 2017-02-07 12.36.2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9248" y="1339850"/>
            <a:ext cx="72644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69589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a:t>
            </a:r>
            <a:r>
              <a:rPr lang="ja-JP" altLang="en-US" sz="2800" dirty="0" smtClean="0">
                <a:latin typeface="+mn-ea"/>
                <a:ea typeface="+mn-ea"/>
                <a:cs typeface="ヒラギノ角ゴ ProN W6" charset="0"/>
              </a:rPr>
              <a:t>イギリス</a:t>
            </a:r>
            <a:endParaRPr lang="ja-JP" altLang="en-US" sz="2800" dirty="0">
              <a:latin typeface="+mn-ea"/>
              <a:ea typeface="+mn-ea"/>
              <a:cs typeface="ヒラギノ角ゴ ProN W6" charset="0"/>
            </a:endParaRPr>
          </a:p>
        </p:txBody>
      </p:sp>
      <p:sp>
        <p:nvSpPr>
          <p:cNvPr id="52227"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2230"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954D798F-EE49-0A45-BC73-0BA8A4CEFCF8}" type="slidenum">
              <a:rPr lang="ja-JP" altLang="en-US" sz="1200">
                <a:solidFill>
                  <a:srgbClr val="898989"/>
                </a:solidFill>
                <a:latin typeface="Calibri" charset="0"/>
              </a:rPr>
              <a:pPr/>
              <a:t>33</a:t>
            </a:fld>
            <a:endParaRPr lang="ja-JP" altLang="en-US" sz="1200">
              <a:solidFill>
                <a:srgbClr val="898989"/>
              </a:solidFill>
              <a:latin typeface="Calibri" charset="0"/>
            </a:endParaRPr>
          </a:p>
        </p:txBody>
      </p:sp>
      <p:pic>
        <p:nvPicPr>
          <p:cNvPr id="52231" name="図 2" descr="スクリーンショット 2017-02-07 12.37.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205" y="1339850"/>
            <a:ext cx="7075488"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5407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ロシア</a:t>
            </a:r>
          </a:p>
        </p:txBody>
      </p:sp>
      <p:sp>
        <p:nvSpPr>
          <p:cNvPr id="53251" name="コンテンツ プレースホルダ 2"/>
          <p:cNvSpPr>
            <a:spLocks noGrp="1"/>
          </p:cNvSpPr>
          <p:nvPr>
            <p:ph idx="1"/>
          </p:nvPr>
        </p:nvSpPr>
        <p:spPr>
          <a:xfrm>
            <a:off x="971550" y="1339850"/>
            <a:ext cx="7878763" cy="5276850"/>
          </a:xfrm>
        </p:spPr>
        <p:txBody>
          <a:bodyPr/>
          <a:lstStyle/>
          <a:p>
            <a:pPr eaLnBrk="1" hangingPunct="1"/>
            <a:endParaRPr lang="en-US" altLang="ja-JP" sz="2400" dirty="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3254"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DF3B5600-9949-004C-98A7-C081A3231C56}" type="slidenum">
              <a:rPr lang="ja-JP" altLang="en-US" sz="1200">
                <a:solidFill>
                  <a:srgbClr val="898989"/>
                </a:solidFill>
                <a:latin typeface="Calibri" charset="0"/>
              </a:rPr>
              <a:pPr/>
              <a:t>34</a:t>
            </a:fld>
            <a:endParaRPr lang="ja-JP" altLang="en-US" sz="1200">
              <a:solidFill>
                <a:srgbClr val="898989"/>
              </a:solidFill>
              <a:latin typeface="Calibri" charset="0"/>
            </a:endParaRPr>
          </a:p>
        </p:txBody>
      </p:sp>
      <p:pic>
        <p:nvPicPr>
          <p:cNvPr id="53255" name="図 2" descr="スクリーンショット 2017-02-07 12.28.0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2163" y="1339850"/>
            <a:ext cx="67183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0183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白人</a:t>
            </a: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4278"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6DCFBE7C-35A8-834A-AF2C-E1FBF20B1433}" type="slidenum">
              <a:rPr lang="ja-JP" altLang="en-US" sz="1200">
                <a:solidFill>
                  <a:srgbClr val="898989"/>
                </a:solidFill>
                <a:latin typeface="Calibri" charset="0"/>
              </a:rPr>
              <a:pPr/>
              <a:t>35</a:t>
            </a:fld>
            <a:endParaRPr lang="ja-JP" altLang="en-US" sz="1200">
              <a:solidFill>
                <a:srgbClr val="898989"/>
              </a:solidFill>
              <a:latin typeface="Calibri" charset="0"/>
            </a:endParaRPr>
          </a:p>
        </p:txBody>
      </p:sp>
      <p:pic>
        <p:nvPicPr>
          <p:cNvPr id="54279" name="図 2" descr="スクリーンショット 2017-02-07 12.38.3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306513"/>
            <a:ext cx="7310438"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9492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a:t>
            </a:r>
            <a:r>
              <a:rPr lang="ja-JP" altLang="en-US" sz="2800" dirty="0">
                <a:latin typeface="+mn-ea"/>
                <a:ea typeface="+mn-ea"/>
                <a:cs typeface="ヒラギノ角ゴ ProN W6" charset="0"/>
              </a:rPr>
              <a:t>実験の詳細　黒人</a:t>
            </a:r>
          </a:p>
        </p:txBody>
      </p:sp>
      <p:sp>
        <p:nvSpPr>
          <p:cNvPr id="55299"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530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7EF138C3-C032-BD4F-9643-3B1F42DE4FD8}" type="slidenum">
              <a:rPr lang="ja-JP" altLang="en-US" sz="1200">
                <a:solidFill>
                  <a:srgbClr val="898989"/>
                </a:solidFill>
                <a:latin typeface="Calibri" charset="0"/>
              </a:rPr>
              <a:pPr/>
              <a:t>36</a:t>
            </a:fld>
            <a:endParaRPr lang="ja-JP" altLang="en-US" sz="1200">
              <a:solidFill>
                <a:srgbClr val="898989"/>
              </a:solidFill>
              <a:latin typeface="Calibri" charset="0"/>
            </a:endParaRPr>
          </a:p>
        </p:txBody>
      </p:sp>
      <p:pic>
        <p:nvPicPr>
          <p:cNvPr id="55303" name="図 3" descr="スクリーンショット 2017-02-07 12.39.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1254125"/>
            <a:ext cx="72136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4169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A</a:t>
            </a:r>
            <a:r>
              <a:rPr lang="en-US" altLang="ja-JP" sz="3200" dirty="0" err="1">
                <a:latin typeface="+mn-ea"/>
                <a:ea typeface="+mn-ea"/>
                <a:cs typeface="ヒラギノ角ゴ ProN W6" charset="0"/>
              </a:rPr>
              <a:t>ppendix</a:t>
            </a:r>
            <a:r>
              <a:rPr lang="ja-JP" altLang="en-US" sz="3200" dirty="0">
                <a:latin typeface="+mn-ea"/>
                <a:ea typeface="+mn-ea"/>
                <a:cs typeface="ヒラギノ角ゴ ProN W6" charset="0"/>
              </a:rPr>
              <a:t>　全ての設定クエリ</a:t>
            </a:r>
            <a:r>
              <a:rPr lang="ja-JP" altLang="en-US" sz="3200" dirty="0">
                <a:latin typeface="ヒラギノ角ゴ ProN W6" charset="0"/>
                <a:ea typeface="ヒラギノ角ゴ ProN W6" charset="0"/>
                <a:cs typeface="ヒラギノ角ゴ ProN W6" charset="0"/>
              </a:rPr>
              <a:t>　</a:t>
            </a:r>
            <a:r>
              <a:rPr lang="en-US" altLang="ja-JP" sz="3200" dirty="0">
                <a:latin typeface="ヒラギノ角ゴ ProN W6" charset="0"/>
                <a:ea typeface="ヒラギノ角ゴ ProN W6" charset="0"/>
                <a:cs typeface="ヒラギノ角ゴ ProN W6" charset="0"/>
              </a:rPr>
              <a:t> </a:t>
            </a:r>
            <a:endParaRPr lang="ja-JP" altLang="en-US" sz="3200" dirty="0">
              <a:latin typeface="ヒラギノ角ゴ ProN W6" charset="0"/>
              <a:ea typeface="ヒラギノ角ゴ ProN W6" charset="0"/>
              <a:cs typeface="ヒラギノ角ゴ ProN W6" charset="0"/>
            </a:endParaRPr>
          </a:p>
        </p:txBody>
      </p:sp>
      <p:sp>
        <p:nvSpPr>
          <p:cNvPr id="56323" name="コンテンツ プレースホルダ 2"/>
          <p:cNvSpPr>
            <a:spLocks noGrp="1"/>
          </p:cNvSpPr>
          <p:nvPr>
            <p:ph idx="1"/>
          </p:nvPr>
        </p:nvSpPr>
        <p:spPr>
          <a:xfrm>
            <a:off x="1192085" y="1339850"/>
            <a:ext cx="7878763" cy="5276850"/>
          </a:xfrm>
        </p:spPr>
        <p:txBody>
          <a:bodyPr/>
          <a:lstStyle/>
          <a:p>
            <a:pPr marL="0" indent="0" eaLnBrk="1" hangingPunct="1">
              <a:buFont typeface="Arial" charset="0"/>
              <a:buNone/>
            </a:pPr>
            <a:r>
              <a:rPr lang="ja-JP" altLang="en-US" sz="1800" b="1" dirty="0">
                <a:latin typeface="+mn-ea"/>
                <a:cs typeface="ヒラギノ角ゴ ProN W3" charset="0"/>
              </a:rPr>
              <a:t>当事者</a:t>
            </a:r>
            <a:r>
              <a:rPr lang="en-US" altLang="ja-JP" sz="1800" b="1" dirty="0">
                <a:latin typeface="+mn-ea"/>
                <a:cs typeface="ヒラギノ角ゴ ProN W3" charset="0"/>
              </a:rPr>
              <a:t/>
            </a:r>
            <a:br>
              <a:rPr lang="en-US" altLang="ja-JP" sz="1800" b="1" dirty="0">
                <a:latin typeface="+mn-ea"/>
                <a:cs typeface="ヒラギノ角ゴ ProN W3" charset="0"/>
              </a:rPr>
            </a:br>
            <a:r>
              <a:rPr lang="en-US" altLang="ja-JP" sz="1600" dirty="0" err="1">
                <a:latin typeface="+mn-ea"/>
                <a:cs typeface="ヒラギノ角ゴ ProN W3" charset="0"/>
              </a:rPr>
              <a:t>hillary</a:t>
            </a:r>
            <a:r>
              <a:rPr lang="ja-JP" altLang="en-US" sz="1600" dirty="0">
                <a:latin typeface="+mn-ea"/>
                <a:cs typeface="ヒラギノ角ゴ ProN W3" charset="0"/>
              </a:rPr>
              <a:t>，</a:t>
            </a:r>
            <a:r>
              <a:rPr lang="en-US" altLang="ja-JP" sz="1600" dirty="0">
                <a:latin typeface="+mn-ea"/>
                <a:cs typeface="ヒラギノ角ゴ ProN W3" charset="0"/>
              </a:rPr>
              <a:t>trump</a:t>
            </a:r>
            <a:r>
              <a:rPr lang="ja-JP" altLang="en-US" sz="1600" dirty="0">
                <a:latin typeface="+mn-ea"/>
                <a:cs typeface="ヒラギノ角ゴ ProN W3" charset="0"/>
              </a:rPr>
              <a:t>，</a:t>
            </a:r>
            <a:r>
              <a:rPr lang="en-US" altLang="ja-JP" sz="1600" dirty="0" err="1">
                <a:latin typeface="+mn-ea"/>
                <a:cs typeface="ヒラギノ角ゴ ProN W3" charset="0"/>
              </a:rPr>
              <a:t>obama</a:t>
            </a:r>
            <a:r>
              <a:rPr lang="en-US" altLang="ja-JP" sz="1600" dirty="0">
                <a:latin typeface="+mn-ea"/>
                <a:cs typeface="ヒラギノ角ゴ ProN W3" charset="0"/>
              </a:rPr>
              <a:t/>
            </a:r>
            <a:br>
              <a:rPr lang="en-US" altLang="ja-JP" sz="1600" dirty="0">
                <a:latin typeface="+mn-ea"/>
                <a:cs typeface="ヒラギノ角ゴ ProN W3" charset="0"/>
              </a:rPr>
            </a:br>
            <a:r>
              <a:rPr lang="en-US" sz="1800" dirty="0">
                <a:latin typeface="+mn-ea"/>
                <a:cs typeface="ヒラギノ角ゴ ProN W3" charset="0"/>
              </a:rPr>
              <a:t>選挙関連</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republican</a:t>
            </a:r>
            <a:r>
              <a:rPr lang="ja-JP" altLang="en-US" sz="1600" dirty="0">
                <a:latin typeface="+mn-ea"/>
                <a:cs typeface="ヒラギノ角ゴ ProN W3" charset="0"/>
              </a:rPr>
              <a:t>，</a:t>
            </a:r>
            <a:r>
              <a:rPr lang="en-US" altLang="ja-JP" sz="1600" dirty="0">
                <a:latin typeface="+mn-ea"/>
                <a:cs typeface="ヒラギノ角ゴ ProN W3" charset="0"/>
              </a:rPr>
              <a:t>democratic</a:t>
            </a:r>
            <a:r>
              <a:rPr lang="ja-JP" altLang="en-US" sz="1600" dirty="0">
                <a:latin typeface="+mn-ea"/>
                <a:cs typeface="ヒラギノ角ゴ ProN W3" charset="0"/>
              </a:rPr>
              <a:t>，</a:t>
            </a:r>
            <a:r>
              <a:rPr lang="en-US" altLang="ja-JP" sz="1600" dirty="0">
                <a:latin typeface="+mn-ea"/>
                <a:cs typeface="ヒラギノ角ゴ ProN W3" charset="0"/>
              </a:rPr>
              <a:t>election</a:t>
            </a:r>
            <a:br>
              <a:rPr lang="en-US" altLang="ja-JP" sz="1600" dirty="0">
                <a:latin typeface="+mn-ea"/>
                <a:cs typeface="ヒラギノ角ゴ ProN W3" charset="0"/>
              </a:rPr>
            </a:br>
            <a:r>
              <a:rPr lang="ja-JP" altLang="en-US" sz="1800" dirty="0">
                <a:latin typeface="+mn-ea"/>
                <a:cs typeface="ヒラギノ角ゴ ProN W3" charset="0"/>
              </a:rPr>
              <a:t>争点となる州</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err="1">
                <a:latin typeface="+mn-ea"/>
                <a:cs typeface="ヒラギノ角ゴ ProN W3" charset="0"/>
              </a:rPr>
              <a:t>ohio</a:t>
            </a:r>
            <a:r>
              <a:rPr lang="ja-JP" altLang="en-US" sz="1600" dirty="0">
                <a:latin typeface="+mn-ea"/>
                <a:cs typeface="ヒラギノ角ゴ ProN W3" charset="0"/>
              </a:rPr>
              <a:t>，</a:t>
            </a:r>
            <a:r>
              <a:rPr lang="en-US" altLang="ja-JP" sz="1600" dirty="0" err="1">
                <a:latin typeface="+mn-ea"/>
                <a:cs typeface="ヒラギノ角ゴ ProN W3" charset="0"/>
              </a:rPr>
              <a:t>florida</a:t>
            </a:r>
            <a:r>
              <a:rPr lang="ja-JP" altLang="en-US" sz="1600" dirty="0">
                <a:latin typeface="+mn-ea"/>
                <a:cs typeface="ヒラギノ角ゴ ProN W3" charset="0"/>
              </a:rPr>
              <a:t>，</a:t>
            </a:r>
            <a:r>
              <a:rPr lang="en-US" altLang="ja-JP" sz="1600" dirty="0" err="1">
                <a:latin typeface="+mn-ea"/>
                <a:cs typeface="ヒラギノ角ゴ ProN W3" charset="0"/>
              </a:rPr>
              <a:t>pennsylvania</a:t>
            </a:r>
            <a:r>
              <a:rPr lang="ja-JP" altLang="en-US" sz="1600" dirty="0">
                <a:latin typeface="+mn-ea"/>
                <a:cs typeface="ヒラギノ角ゴ ProN W3" charset="0"/>
              </a:rPr>
              <a:t>，</a:t>
            </a:r>
            <a:r>
              <a:rPr lang="en-US" altLang="ja-JP" sz="1600" dirty="0" err="1">
                <a:latin typeface="+mn-ea"/>
                <a:cs typeface="ヒラギノ角ゴ ProN W3" charset="0"/>
              </a:rPr>
              <a:t>arizona</a:t>
            </a:r>
            <a:r>
              <a:rPr lang="en-US" altLang="ja-JP" sz="1600" dirty="0">
                <a:latin typeface="+mn-ea"/>
                <a:cs typeface="ヒラギノ角ゴ ProN W3" charset="0"/>
              </a:rPr>
              <a:t/>
            </a:r>
            <a:br>
              <a:rPr lang="en-US" altLang="ja-JP" sz="1600" dirty="0">
                <a:latin typeface="+mn-ea"/>
                <a:cs typeface="ヒラギノ角ゴ ProN W3" charset="0"/>
              </a:rPr>
            </a:br>
            <a:r>
              <a:rPr lang="ja-JP" altLang="en-US" sz="1800" dirty="0">
                <a:latin typeface="+mn-ea"/>
                <a:cs typeface="ヒラギノ角ゴ ProN W3" charset="0"/>
              </a:rPr>
              <a:t>人種関係</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white, black, </a:t>
            </a:r>
            <a:r>
              <a:rPr lang="en-US" altLang="ja-JP" sz="1600" dirty="0" err="1">
                <a:latin typeface="+mn-ea"/>
                <a:cs typeface="ヒラギノ角ゴ ProN W3" charset="0"/>
              </a:rPr>
              <a:t>asian</a:t>
            </a:r>
            <a:r>
              <a:rPr lang="en-US" altLang="ja-JP" sz="1600" dirty="0">
                <a:latin typeface="+mn-ea"/>
                <a:cs typeface="ヒラギノ角ゴ ProN W3" charset="0"/>
              </a:rPr>
              <a:t>, </a:t>
            </a:r>
            <a:r>
              <a:rPr lang="en-US" altLang="ja-JP" sz="1600" dirty="0" err="1">
                <a:latin typeface="+mn-ea"/>
                <a:cs typeface="ヒラギノ角ゴ ProN W3" charset="0"/>
              </a:rPr>
              <a:t>latinos</a:t>
            </a:r>
            <a:r>
              <a:rPr lang="en-US" altLang="ja-JP" sz="1600" dirty="0">
                <a:latin typeface="+mn-ea"/>
                <a:cs typeface="ヒラギノ角ゴ ProN W3" charset="0"/>
              </a:rPr>
              <a:t>, </a:t>
            </a:r>
            <a:r>
              <a:rPr lang="en-US" altLang="ja-JP" sz="1600" dirty="0" err="1">
                <a:latin typeface="+mn-ea"/>
                <a:cs typeface="ヒラギノ角ゴ ProN W3" charset="0"/>
              </a:rPr>
              <a:t>anglo-saxon</a:t>
            </a:r>
            <a:r>
              <a:rPr lang="en-US" altLang="ja-JP" sz="1600" dirty="0">
                <a:latin typeface="+mn-ea"/>
                <a:cs typeface="ヒラギノ角ゴ ProN W3" charset="0"/>
              </a:rPr>
              <a:t>, WASP, </a:t>
            </a:r>
            <a:r>
              <a:rPr lang="en-US" altLang="ja-JP" sz="1600" dirty="0" err="1">
                <a:latin typeface="+mn-ea"/>
                <a:cs typeface="ヒラギノ角ゴ ProN W3" charset="0"/>
              </a:rPr>
              <a:t>jews</a:t>
            </a:r>
            <a:r>
              <a:rPr lang="en-US" altLang="ja-JP" sz="1600" dirty="0">
                <a:latin typeface="+mn-ea"/>
                <a:cs typeface="ヒラギノ角ゴ ProN W3" charset="0"/>
              </a:rPr>
              <a:t/>
            </a:r>
            <a:br>
              <a:rPr lang="en-US" altLang="ja-JP" sz="1600" dirty="0">
                <a:latin typeface="+mn-ea"/>
                <a:cs typeface="ヒラギノ角ゴ ProN W3" charset="0"/>
              </a:rPr>
            </a:br>
            <a:r>
              <a:rPr lang="ja-JP" altLang="en-US" sz="1800" dirty="0">
                <a:latin typeface="+mn-ea"/>
                <a:cs typeface="ヒラギノ角ゴ ProN W3" charset="0"/>
              </a:rPr>
              <a:t>経済政策</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TPP, NAFTA, trade, protectionism</a:t>
            </a:r>
            <a:br>
              <a:rPr lang="en-US" altLang="ja-JP" sz="1600" dirty="0">
                <a:latin typeface="+mn-ea"/>
                <a:cs typeface="ヒラギノ角ゴ ProN W3" charset="0"/>
              </a:rPr>
            </a:br>
            <a:r>
              <a:rPr lang="ja-JP" altLang="en-US" sz="1800" dirty="0">
                <a:latin typeface="+mn-ea"/>
                <a:cs typeface="ヒラギノ角ゴ ProN W3" charset="0"/>
              </a:rPr>
              <a:t>外交政策</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immigrants, </a:t>
            </a:r>
            <a:r>
              <a:rPr lang="en-US" altLang="ja-JP" sz="1600" dirty="0" err="1">
                <a:latin typeface="+mn-ea"/>
                <a:cs typeface="ヒラギノ角ゴ ProN W3" charset="0"/>
              </a:rPr>
              <a:t>islamists</a:t>
            </a:r>
            <a:r>
              <a:rPr lang="en-US" altLang="ja-JP" sz="1600" dirty="0">
                <a:latin typeface="+mn-ea"/>
                <a:cs typeface="ヒラギノ角ゴ ProN W3" charset="0"/>
              </a:rPr>
              <a:t>, japan, base, UK , wall, </a:t>
            </a:r>
            <a:r>
              <a:rPr lang="en-US" altLang="ja-JP" sz="1600" dirty="0" err="1">
                <a:latin typeface="+mn-ea"/>
                <a:cs typeface="ヒラギノ角ゴ ProN W3" charset="0"/>
              </a:rPr>
              <a:t>russia</a:t>
            </a:r>
            <a:r>
              <a:rPr lang="ja-JP" altLang="en-US" sz="1600" dirty="0">
                <a:latin typeface="+mn-ea"/>
                <a:cs typeface="ヒラギノ角ゴ ProN W3" charset="0"/>
              </a:rPr>
              <a:t>，</a:t>
            </a:r>
            <a:r>
              <a:rPr lang="en-US" altLang="ja-JP" sz="1600" dirty="0">
                <a:latin typeface="+mn-ea"/>
                <a:cs typeface="ヒラギノ角ゴ ProN W3" charset="0"/>
              </a:rPr>
              <a:t>china</a:t>
            </a:r>
            <a:r>
              <a:rPr lang="ja-JP" altLang="en-US" sz="1600" dirty="0">
                <a:latin typeface="+mn-ea"/>
                <a:cs typeface="ヒラギノ角ゴ ProN W3" charset="0"/>
              </a:rPr>
              <a:t>，</a:t>
            </a:r>
            <a:r>
              <a:rPr lang="en-US" altLang="ja-JP" sz="1600" dirty="0">
                <a:latin typeface="+mn-ea"/>
                <a:cs typeface="ヒラギノ角ゴ ProN W3" charset="0"/>
              </a:rPr>
              <a:t>ISIS</a:t>
            </a:r>
            <a:br>
              <a:rPr lang="en-US" altLang="ja-JP" sz="1600" dirty="0">
                <a:latin typeface="+mn-ea"/>
                <a:cs typeface="ヒラギノ角ゴ ProN W3" charset="0"/>
              </a:rPr>
            </a:br>
            <a:r>
              <a:rPr lang="ja-JP" altLang="en-US" sz="1800" dirty="0">
                <a:latin typeface="+mn-ea"/>
                <a:cs typeface="ヒラギノ角ゴ ProN W3" charset="0"/>
              </a:rPr>
              <a:t>右傾化</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Right wing, popularity, populism, BREXIT, </a:t>
            </a:r>
            <a:r>
              <a:rPr lang="en-US" altLang="ja-JP" sz="1600" dirty="0" err="1">
                <a:latin typeface="+mn-ea"/>
                <a:cs typeface="ヒラギノ角ゴ ProN W3" charset="0"/>
              </a:rPr>
              <a:t>islamophobia</a:t>
            </a:r>
            <a:r>
              <a:rPr lang="ja-JP" altLang="en-US" sz="1600" dirty="0">
                <a:latin typeface="+mn-ea"/>
                <a:cs typeface="ヒラギノ角ゴ ProN W3" charset="0"/>
              </a:rPr>
              <a:t>（イスラム恐怖症）</a:t>
            </a:r>
            <a:endParaRPr lang="en-US" altLang="ja-JP" sz="1600" dirty="0">
              <a:latin typeface="+mn-ea"/>
              <a:cs typeface="ヒラギノ角ゴ ProN W3" charset="0"/>
            </a:endParaRPr>
          </a:p>
          <a:p>
            <a:pPr marL="0" indent="0" eaLnBrk="1" hangingPunct="1">
              <a:buFont typeface="Arial" charset="0"/>
              <a:buNone/>
            </a:pPr>
            <a:r>
              <a:rPr lang="ja-JP" altLang="en-US" sz="1800" dirty="0">
                <a:latin typeface="+mn-ea"/>
                <a:cs typeface="ヒラギノ角ゴ ProN W3" charset="0"/>
              </a:rPr>
              <a:t>米国内の階級闘争</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urban/ rural, liberal/ conservatives, millennial/ generation X/ baby boomers, rich/ poor</a:t>
            </a:r>
          </a:p>
          <a:p>
            <a:pPr marL="0" indent="0" eaLnBrk="1" hangingPunct="1">
              <a:buFont typeface="Arial" charset="0"/>
              <a:buNone/>
            </a:pPr>
            <a:r>
              <a:rPr lang="ja-JP" altLang="en-US" sz="1800" dirty="0">
                <a:latin typeface="+mn-ea"/>
                <a:cs typeface="ヒラギノ角ゴ ProN W3" charset="0"/>
              </a:rPr>
              <a:t>性の価値観の対立</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600" dirty="0">
                <a:latin typeface="+mn-ea"/>
                <a:cs typeface="ヒラギノ角ゴ ProN W3" charset="0"/>
              </a:rPr>
              <a:t>same-sex marriage, gay, lesbian, LGBT, sexual harassment</a:t>
            </a:r>
          </a:p>
          <a:p>
            <a:pPr marL="0" indent="0" eaLnBrk="1" hangingPunct="1">
              <a:buFont typeface="Arial" charset="0"/>
              <a:buNone/>
            </a:pPr>
            <a:endParaRPr lang="en-US" altLang="ja-JP" sz="1800" dirty="0">
              <a:latin typeface="ヒラギノ角ゴ ProN W3" charset="0"/>
              <a:ea typeface="ヒラギノ角ゴ ProN W3" charset="0"/>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5632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26BAF6F3-811C-EE4C-AFEC-3C764D0DFF37}" type="slidenum">
              <a:rPr lang="ja-JP" altLang="en-US" sz="1200">
                <a:solidFill>
                  <a:srgbClr val="898989"/>
                </a:solidFill>
                <a:latin typeface="Calibri" charset="0"/>
              </a:rPr>
              <a:pPr/>
              <a:t>37</a:t>
            </a:fld>
            <a:endParaRPr lang="ja-JP" altLang="en-US" sz="1200">
              <a:solidFill>
                <a:srgbClr val="898989"/>
              </a:solidFill>
              <a:latin typeface="Calibri" charset="0"/>
            </a:endParaRPr>
          </a:p>
        </p:txBody>
      </p:sp>
    </p:spTree>
    <p:extLst>
      <p:ext uri="{BB962C8B-B14F-4D97-AF65-F5344CB8AC3E}">
        <p14:creationId xmlns:p14="http://schemas.microsoft.com/office/powerpoint/2010/main" val="2314290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3200" dirty="0" smtClean="0"/>
              <a:t>感情値の付与について</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感情値は</a:t>
            </a:r>
            <a:r>
              <a:rPr kumimoji="1" lang="ja-JP" altLang="en-US" sz="2400" dirty="0" smtClean="0"/>
              <a:t>投稿の文章に割り当てられるため、クエリに対する賛否を必ずしも表す訳ではない。</a:t>
            </a:r>
            <a:endParaRPr kumimoji="1" lang="en-US" altLang="ja-JP" sz="2400" dirty="0" smtClean="0"/>
          </a:p>
          <a:p>
            <a:endParaRPr kumimoji="1" lang="en-US" altLang="ja-JP" sz="2400" dirty="0" smtClean="0"/>
          </a:p>
          <a:p>
            <a:r>
              <a:rPr kumimoji="1" lang="en-US" altLang="ja-JP" sz="2400" dirty="0" smtClean="0"/>
              <a:t>↑</a:t>
            </a:r>
            <a:r>
              <a:rPr kumimoji="1" lang="ja-JP" altLang="en-US" sz="2400" dirty="0" smtClean="0"/>
              <a:t>ランダムサンプリングを行い、手作業で内容を調査したところ、基本的にはトピックへの感情度と</a:t>
            </a:r>
            <a:r>
              <a:rPr lang="ja-JP" altLang="en-US" sz="2400" dirty="0" smtClean="0"/>
              <a:t>リンクしていた。</a:t>
            </a:r>
            <a:endParaRPr kumimoji="1" lang="ja-JP" altLang="en-US" sz="2400" dirty="0"/>
          </a:p>
        </p:txBody>
      </p:sp>
    </p:spTree>
    <p:extLst>
      <p:ext uri="{BB962C8B-B14F-4D97-AF65-F5344CB8AC3E}">
        <p14:creationId xmlns:p14="http://schemas.microsoft.com/office/powerpoint/2010/main" val="2956708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目的</a:t>
            </a:r>
          </a:p>
        </p:txBody>
      </p:sp>
      <p:sp>
        <p:nvSpPr>
          <p:cNvPr id="19459" name="コンテンツ プレースホルダ 2"/>
          <p:cNvSpPr>
            <a:spLocks noGrp="1"/>
          </p:cNvSpPr>
          <p:nvPr>
            <p:ph idx="1"/>
          </p:nvPr>
        </p:nvSpPr>
        <p:spPr>
          <a:xfrm>
            <a:off x="971550" y="1339850"/>
            <a:ext cx="7878763" cy="5276850"/>
          </a:xfrm>
        </p:spPr>
        <p:txBody>
          <a:bodyPr/>
          <a:lstStyle/>
          <a:p>
            <a:pPr eaLnBrk="1" hangingPunct="1"/>
            <a:r>
              <a:rPr lang="ja-JP" altLang="en-US" sz="2000" b="1" u="sng" dirty="0">
                <a:latin typeface="+mn-ea"/>
                <a:cs typeface="ヒラギノ角ゴ ProN W6" charset="0"/>
              </a:rPr>
              <a:t>世論調査には表出しない</a:t>
            </a:r>
            <a:r>
              <a:rPr lang="en-US" altLang="ja-JP" sz="2000" b="1" u="sng" dirty="0" err="1">
                <a:latin typeface="+mn-ea"/>
                <a:cs typeface="ヒラギノ角ゴ ProN W6" charset="0"/>
              </a:rPr>
              <a:t>Pos</a:t>
            </a:r>
            <a:r>
              <a:rPr lang="en-US" altLang="ja-JP" sz="2000" b="1" u="sng" dirty="0">
                <a:latin typeface="+mn-ea"/>
                <a:cs typeface="ヒラギノ角ゴ ProN W6" charset="0"/>
              </a:rPr>
              <a:t>/</a:t>
            </a:r>
            <a:r>
              <a:rPr lang="en-US" altLang="ja-JP" sz="2000" b="1" u="sng" dirty="0" err="1">
                <a:latin typeface="+mn-ea"/>
                <a:cs typeface="ヒラギノ角ゴ ProN W6" charset="0"/>
              </a:rPr>
              <a:t>Neg</a:t>
            </a:r>
            <a:r>
              <a:rPr lang="ja-JP" altLang="en-US" sz="2000" b="1" u="sng" dirty="0">
                <a:latin typeface="+mn-ea"/>
                <a:cs typeface="ヒラギノ角ゴ ProN W6" charset="0"/>
              </a:rPr>
              <a:t>の</a:t>
            </a:r>
            <a:r>
              <a:rPr lang="ja-JP" altLang="en-US" sz="2000" b="1" u="sng" dirty="0" smtClean="0">
                <a:latin typeface="+mn-ea"/>
                <a:cs typeface="ヒラギノ角ゴ ProN W6" charset="0"/>
              </a:rPr>
              <a:t>比率</a:t>
            </a:r>
            <a:r>
              <a:rPr lang="ja-JP" altLang="en-US" sz="2000" b="1" u="sng" dirty="0" smtClean="0">
                <a:latin typeface="+mn-ea"/>
                <a:cs typeface="ヒラギノ角ゴ ProN W6" charset="0"/>
              </a:rPr>
              <a:t>・</a:t>
            </a:r>
            <a:r>
              <a:rPr lang="ja-JP" altLang="en-US" sz="2000" b="1" u="sng" dirty="0" smtClean="0">
                <a:latin typeface="+mn-ea"/>
                <a:cs typeface="ヒラギノ角ゴ ProN W6" charset="0"/>
              </a:rPr>
              <a:t>度合い</a:t>
            </a:r>
            <a:r>
              <a:rPr lang="ja-JP" altLang="en-US" sz="2000" b="1" u="sng" dirty="0" smtClean="0">
                <a:latin typeface="+mn-ea"/>
                <a:cs typeface="ヒラギノ角ゴ ProN W6" charset="0"/>
              </a:rPr>
              <a:t>と</a:t>
            </a:r>
            <a:r>
              <a:rPr lang="ja-JP" altLang="en-US" sz="2000" b="1" u="sng" dirty="0">
                <a:latin typeface="+mn-ea"/>
                <a:cs typeface="ヒラギノ角ゴ ProN W6" charset="0"/>
              </a:rPr>
              <a:t>その</a:t>
            </a:r>
            <a:r>
              <a:rPr lang="ja-JP" altLang="en-US" sz="2000" b="1" u="sng" dirty="0" smtClean="0">
                <a:latin typeface="+mn-ea"/>
                <a:cs typeface="ヒラギノ角ゴ ProN W6" charset="0"/>
              </a:rPr>
              <a:t>変化</a:t>
            </a:r>
            <a:r>
              <a:rPr lang="ja-JP" altLang="en-US" sz="2000" b="1" u="sng" dirty="0" smtClean="0">
                <a:latin typeface="+mn-ea"/>
                <a:cs typeface="ヒラギノ角ゴ ProN W6" charset="0"/>
              </a:rPr>
              <a:t>についての</a:t>
            </a:r>
            <a:r>
              <a:rPr lang="ja-JP" altLang="en-US" sz="2000" b="1" u="sng" dirty="0" smtClean="0">
                <a:latin typeface="+mn-ea"/>
                <a:cs typeface="ヒラギノ角ゴ ProN W6" charset="0"/>
              </a:rPr>
              <a:t>正確</a:t>
            </a:r>
            <a:r>
              <a:rPr lang="ja-JP" altLang="en-US" sz="2000" b="1" u="sng" dirty="0">
                <a:latin typeface="+mn-ea"/>
                <a:cs typeface="ヒラギノ角ゴ ProN W6" charset="0"/>
              </a:rPr>
              <a:t>な実態を汲み取る</a:t>
            </a:r>
            <a:r>
              <a:rPr lang="en-US" altLang="ja-JP" sz="2000" dirty="0">
                <a:latin typeface="+mn-ea"/>
                <a:cs typeface="ヒラギノ角ゴ ProN W6" charset="0"/>
              </a:rPr>
              <a:t/>
            </a:r>
            <a:br>
              <a:rPr lang="en-US" altLang="ja-JP" sz="2000" dirty="0">
                <a:latin typeface="+mn-ea"/>
                <a:cs typeface="ヒラギノ角ゴ ProN W6" charset="0"/>
              </a:rPr>
            </a:br>
            <a:r>
              <a:rPr lang="ja-JP" altLang="en-US" sz="1800" dirty="0">
                <a:latin typeface="+mn-ea"/>
                <a:cs typeface="ヒラギノ角ゴ ProN W3" charset="0"/>
              </a:rPr>
              <a:t>各クエリ内での</a:t>
            </a:r>
            <a:r>
              <a:rPr lang="ja-JP" altLang="en-US" sz="1800" dirty="0" smtClean="0">
                <a:latin typeface="+mn-ea"/>
                <a:cs typeface="ヒラギノ角ゴ ProN W3" charset="0"/>
              </a:rPr>
              <a:t>ポジティブとネガティブの</a:t>
            </a:r>
            <a:r>
              <a:rPr lang="ja-JP" altLang="en-US" sz="1800" dirty="0">
                <a:latin typeface="+mn-ea"/>
                <a:cs typeface="ヒラギノ角ゴ ProN W3" charset="0"/>
              </a:rPr>
              <a:t>比率変化を分析する</a:t>
            </a:r>
            <a:r>
              <a:rPr lang="ja-JP" altLang="en-US" sz="1800" dirty="0" smtClean="0">
                <a:latin typeface="+mn-ea"/>
                <a:cs typeface="ヒラギノ角ゴ ProN W3" charset="0"/>
              </a:rPr>
              <a:t>（</a:t>
            </a:r>
            <a:r>
              <a:rPr lang="ja-JP" altLang="en-US" sz="1800" dirty="0" smtClean="0">
                <a:latin typeface="+mn-ea"/>
                <a:cs typeface="ヒラギノ角ゴ ProN W3" charset="0"/>
              </a:rPr>
              <a:t>選挙前後における大きな変化は</a:t>
            </a:r>
            <a:r>
              <a:rPr lang="en-US" altLang="ja-JP" sz="1800" dirty="0" smtClean="0">
                <a:latin typeface="+mn-ea"/>
                <a:cs typeface="ヒラギノ角ゴ ProN W3" charset="0"/>
              </a:rPr>
              <a:t>Silent Majority</a:t>
            </a:r>
            <a:r>
              <a:rPr lang="ja-JP" altLang="en-US" sz="1800" dirty="0" smtClean="0">
                <a:latin typeface="+mn-ea"/>
                <a:cs typeface="ヒラギノ角ゴ ProN W3" charset="0"/>
              </a:rPr>
              <a:t>が露呈したことである</a:t>
            </a:r>
            <a:r>
              <a:rPr lang="ja-JP" altLang="en-US" sz="1800" dirty="0" smtClean="0">
                <a:latin typeface="+mn-ea"/>
                <a:cs typeface="ヒラギノ角ゴ ProN W3" charset="0"/>
              </a:rPr>
              <a:t>可能性</a:t>
            </a:r>
            <a:r>
              <a:rPr lang="ja-JP" altLang="en-US" sz="1800" dirty="0" smtClean="0">
                <a:latin typeface="+mn-ea"/>
                <a:cs typeface="ヒラギノ角ゴ ProN W3" charset="0"/>
              </a:rPr>
              <a:t>）</a:t>
            </a:r>
            <a:r>
              <a:rPr lang="en-US" altLang="ja-JP" sz="1800" dirty="0">
                <a:latin typeface="+mn-ea"/>
                <a:cs typeface="ヒラギノ角ゴ ProN W3" charset="0"/>
              </a:rPr>
              <a:t/>
            </a:r>
            <a:br>
              <a:rPr lang="en-US" altLang="ja-JP" sz="1800" dirty="0">
                <a:latin typeface="+mn-ea"/>
                <a:cs typeface="ヒラギノ角ゴ ProN W3" charset="0"/>
              </a:rPr>
            </a:br>
            <a:endParaRPr lang="en-US" altLang="ja-JP" sz="1800" dirty="0">
              <a:latin typeface="+mn-ea"/>
              <a:cs typeface="ヒラギノ角ゴ ProN W6" charset="0"/>
            </a:endParaRPr>
          </a:p>
          <a:p>
            <a:pPr eaLnBrk="1" hangingPunct="1"/>
            <a:r>
              <a:rPr lang="ja-JP" altLang="en-US" sz="2000" b="1" u="sng" dirty="0">
                <a:latin typeface="+mn-ea"/>
                <a:cs typeface="ヒラギノ角ゴ ProN W6" charset="0"/>
              </a:rPr>
              <a:t>アメリカの今後を占う</a:t>
            </a:r>
            <a:r>
              <a:rPr lang="en-US" altLang="ja-JP" sz="2000" b="1" u="sng" dirty="0" err="1">
                <a:latin typeface="+mn-ea"/>
                <a:cs typeface="ヒラギノ角ゴ ProN W6" charset="0"/>
              </a:rPr>
              <a:t>Pos</a:t>
            </a:r>
            <a:r>
              <a:rPr lang="en-US" altLang="ja-JP" sz="2000" b="1" u="sng" dirty="0">
                <a:latin typeface="+mn-ea"/>
                <a:cs typeface="ヒラギノ角ゴ ProN W6" charset="0"/>
              </a:rPr>
              <a:t>/</a:t>
            </a:r>
            <a:r>
              <a:rPr lang="en-US" altLang="ja-JP" sz="2000" b="1" u="sng" dirty="0" err="1">
                <a:latin typeface="+mn-ea"/>
                <a:cs typeface="ヒラギノ角ゴ ProN W6" charset="0"/>
              </a:rPr>
              <a:t>Neg</a:t>
            </a:r>
            <a:r>
              <a:rPr lang="ja-JP" altLang="en-US" sz="2000" b="1" u="sng" dirty="0">
                <a:latin typeface="+mn-ea"/>
                <a:cs typeface="ヒラギノ角ゴ ProN W6" charset="0"/>
              </a:rPr>
              <a:t>間の</a:t>
            </a:r>
            <a:r>
              <a:rPr lang="en-US" altLang="ja-JP" sz="2000" b="1" u="sng" dirty="0">
                <a:latin typeface="+mn-ea"/>
                <a:cs typeface="ヒラギノ角ゴ ProN W6" charset="0"/>
              </a:rPr>
              <a:t>interaction</a:t>
            </a:r>
            <a:r>
              <a:rPr lang="ja-JP" altLang="en-US" sz="2000" b="1" u="sng" dirty="0">
                <a:latin typeface="+mn-ea"/>
                <a:cs typeface="ヒラギノ角ゴ ProN W6" charset="0"/>
              </a:rPr>
              <a:t>の変化を把握する</a:t>
            </a:r>
            <a:r>
              <a:rPr lang="en-US" altLang="ja-JP" sz="2000" b="1" u="sng" dirty="0">
                <a:latin typeface="+mn-ea"/>
                <a:cs typeface="ヒラギノ角ゴ ProN W3" charset="0"/>
              </a:rPr>
              <a:t/>
            </a:r>
            <a:br>
              <a:rPr lang="en-US" altLang="ja-JP" sz="2000" b="1" u="sng" dirty="0">
                <a:latin typeface="+mn-ea"/>
                <a:cs typeface="ヒラギノ角ゴ ProN W3" charset="0"/>
              </a:rPr>
            </a:br>
            <a:r>
              <a:rPr lang="ja-JP" altLang="en-US" sz="1800" dirty="0">
                <a:latin typeface="+mn-ea"/>
                <a:cs typeface="ヒラギノ角ゴ ProN W3" charset="0"/>
              </a:rPr>
              <a:t>各クエリ内でのコミュニティの対立構造の変化（コミュニケーションの変化）を分析する</a:t>
            </a:r>
            <a:r>
              <a:rPr lang="en-US" altLang="ja-JP" sz="1800" dirty="0">
                <a:latin typeface="+mn-ea"/>
                <a:cs typeface="ヒラギノ角ゴ ProN W3" charset="0"/>
              </a:rPr>
              <a:t/>
            </a:r>
            <a:br>
              <a:rPr lang="en-US" altLang="ja-JP" sz="1800" dirty="0">
                <a:latin typeface="+mn-ea"/>
                <a:cs typeface="ヒラギノ角ゴ ProN W3" charset="0"/>
              </a:rPr>
            </a:br>
            <a:r>
              <a:rPr lang="en-US" altLang="ja-JP" sz="1800" dirty="0">
                <a:latin typeface="+mn-ea"/>
                <a:cs typeface="ヒラギノ角ゴ ProN W3" charset="0"/>
              </a:rPr>
              <a:t>→</a:t>
            </a:r>
            <a:r>
              <a:rPr lang="ja-JP" altLang="en-US" sz="1800" dirty="0">
                <a:latin typeface="+mn-ea"/>
                <a:cs typeface="ヒラギノ角ゴ ProN W3" charset="0"/>
              </a:rPr>
              <a:t>ショック前後における対立構造変化や</a:t>
            </a:r>
            <a:r>
              <a:rPr lang="en-US" altLang="ja-JP" sz="1800" dirty="0">
                <a:latin typeface="+mn-ea"/>
                <a:cs typeface="ヒラギノ角ゴ ProN W3" charset="0"/>
              </a:rPr>
              <a:t>Echo chamber</a:t>
            </a:r>
            <a:r>
              <a:rPr lang="ja-JP" altLang="en-US" sz="1800" dirty="0">
                <a:latin typeface="+mn-ea"/>
                <a:cs typeface="ヒラギノ角ゴ ProN W3" charset="0"/>
              </a:rPr>
              <a:t>（意見の偏り）の分析</a:t>
            </a:r>
            <a:endParaRPr lang="en-US" altLang="ja-JP" sz="2000" dirty="0">
              <a:latin typeface="+mn-ea"/>
              <a:cs typeface="ヒラギノ角ゴ ProN W3" charset="0"/>
            </a:endParaRPr>
          </a:p>
          <a:p>
            <a:pPr eaLnBrk="1" hangingPunct="1"/>
            <a:r>
              <a:rPr lang="ja-JP" altLang="en-US" sz="2000" b="1" u="sng" dirty="0">
                <a:latin typeface="+mn-ea"/>
                <a:cs typeface="ヒラギノ角ゴ ProN W6" charset="0"/>
              </a:rPr>
              <a:t>アメリカ</a:t>
            </a:r>
            <a:r>
              <a:rPr lang="en-US" altLang="ja-JP" sz="2000" b="1" u="sng" dirty="0">
                <a:latin typeface="+mn-ea"/>
                <a:cs typeface="ヒラギノ角ゴ ProN W6" charset="0"/>
              </a:rPr>
              <a:t>2016</a:t>
            </a:r>
            <a:r>
              <a:rPr lang="ja-JP" altLang="en-US" sz="2000" b="1" u="sng" dirty="0">
                <a:latin typeface="+mn-ea"/>
                <a:cs typeface="ヒラギノ角ゴ ProN W6" charset="0"/>
              </a:rPr>
              <a:t>大統領選挙に関する</a:t>
            </a:r>
            <a:r>
              <a:rPr lang="en-US" altLang="ja-JP" sz="2000" b="1" u="sng" dirty="0">
                <a:latin typeface="+mn-ea"/>
                <a:cs typeface="ヒラギノ角ゴ ProN W6" charset="0"/>
              </a:rPr>
              <a:t>Twitter</a:t>
            </a:r>
            <a:r>
              <a:rPr lang="ja-JP" altLang="en-US" sz="2000" b="1" u="sng" dirty="0">
                <a:latin typeface="+mn-ea"/>
                <a:cs typeface="ヒラギノ角ゴ ProN W6" charset="0"/>
              </a:rPr>
              <a:t>データを使用し，設定したクエリ（ヒラリー</a:t>
            </a:r>
            <a:r>
              <a:rPr lang="en-US" altLang="ja-JP" sz="2000" b="1" u="sng" dirty="0">
                <a:latin typeface="+mn-ea"/>
                <a:cs typeface="ヒラギノ角ゴ ProN W6" charset="0"/>
              </a:rPr>
              <a:t>/</a:t>
            </a:r>
            <a:r>
              <a:rPr lang="ja-JP" altLang="en-US" sz="2000" b="1" u="sng" dirty="0">
                <a:latin typeface="+mn-ea"/>
                <a:cs typeface="ヒラギノ角ゴ ProN W6" charset="0"/>
              </a:rPr>
              <a:t>トランプ</a:t>
            </a:r>
            <a:r>
              <a:rPr lang="en-US" altLang="ja-JP" sz="2000" b="1" u="sng" dirty="0" err="1">
                <a:latin typeface="+mn-ea"/>
                <a:cs typeface="ヒラギノ角ゴ ProN W6" charset="0"/>
              </a:rPr>
              <a:t>etc</a:t>
            </a:r>
            <a:r>
              <a:rPr lang="ja-JP" altLang="en-US" sz="2000" b="1" u="sng" dirty="0">
                <a:latin typeface="+mn-ea"/>
                <a:cs typeface="ヒラギノ角ゴ ProN W6" charset="0"/>
              </a:rPr>
              <a:t>）に言及した投稿について上記の分析を行う</a:t>
            </a:r>
            <a:r>
              <a:rPr lang="en-US" altLang="ja-JP" sz="1800" b="1" u="sng" dirty="0">
                <a:latin typeface="+mn-ea"/>
                <a:cs typeface="ヒラギノ角ゴ ProN W3" charset="0"/>
              </a:rPr>
              <a:t/>
            </a:r>
            <a:br>
              <a:rPr lang="en-US" altLang="ja-JP" sz="1800" b="1" u="sng" dirty="0">
                <a:latin typeface="+mn-ea"/>
                <a:cs typeface="ヒラギノ角ゴ ProN W3" charset="0"/>
              </a:rPr>
            </a:br>
            <a:r>
              <a:rPr lang="en-US" altLang="ja-JP" sz="1800" dirty="0">
                <a:latin typeface="+mn-ea"/>
                <a:cs typeface="ヒラギノ角ゴ ProN W3" charset="0"/>
              </a:rPr>
              <a:t>※Tweet</a:t>
            </a:r>
            <a:r>
              <a:rPr lang="ja-JP" altLang="en-US" sz="1800" dirty="0">
                <a:latin typeface="+mn-ea"/>
                <a:cs typeface="ヒラギノ角ゴ ProN W3" charset="0"/>
              </a:rPr>
              <a:t>には予め感情値を付与する（投稿に</a:t>
            </a:r>
            <a:r>
              <a:rPr lang="en-US" altLang="ja-JP" sz="1800" dirty="0" err="1">
                <a:latin typeface="+mn-ea"/>
                <a:cs typeface="ヒラギノ角ゴ ProN W3" charset="0"/>
              </a:rPr>
              <a:t>pos</a:t>
            </a:r>
            <a:r>
              <a:rPr lang="en-US" altLang="ja-JP" sz="1800" dirty="0">
                <a:latin typeface="+mn-ea"/>
                <a:cs typeface="ヒラギノ角ゴ ProN W3" charset="0"/>
              </a:rPr>
              <a:t>/</a:t>
            </a:r>
            <a:r>
              <a:rPr lang="en-US" altLang="ja-JP" sz="1800" dirty="0" err="1">
                <a:latin typeface="+mn-ea"/>
                <a:cs typeface="ヒラギノ角ゴ ProN W3" charset="0"/>
              </a:rPr>
              <a:t>neg</a:t>
            </a:r>
            <a:r>
              <a:rPr lang="en-US" altLang="ja-JP" sz="1800" dirty="0">
                <a:latin typeface="+mn-ea"/>
                <a:cs typeface="ヒラギノ角ゴ ProN W3" charset="0"/>
              </a:rPr>
              <a:t>/</a:t>
            </a:r>
            <a:r>
              <a:rPr lang="en-US" altLang="ja-JP" sz="1800" dirty="0" err="1">
                <a:latin typeface="+mn-ea"/>
                <a:cs typeface="ヒラギノ角ゴ ProN W3" charset="0"/>
              </a:rPr>
              <a:t>neu</a:t>
            </a:r>
            <a:r>
              <a:rPr lang="ja-JP" altLang="en-US" sz="1800" dirty="0">
                <a:latin typeface="+mn-ea"/>
                <a:cs typeface="ヒラギノ角ゴ ProN W3" charset="0"/>
              </a:rPr>
              <a:t>の値を合計</a:t>
            </a:r>
            <a:r>
              <a:rPr lang="en-US" altLang="ja-JP" sz="1800" dirty="0">
                <a:latin typeface="+mn-ea"/>
                <a:cs typeface="ヒラギノ角ゴ ProN W3" charset="0"/>
              </a:rPr>
              <a:t>1</a:t>
            </a:r>
            <a:r>
              <a:rPr lang="ja-JP" altLang="en-US" sz="1800" dirty="0">
                <a:latin typeface="+mn-ea"/>
                <a:cs typeface="ヒラギノ角ゴ ProN W3" charset="0"/>
              </a:rPr>
              <a:t>となるように割り当てる）</a:t>
            </a:r>
            <a:r>
              <a:rPr lang="ja-JP" altLang="en-US" sz="2000" dirty="0">
                <a:latin typeface="+mn-ea"/>
                <a:cs typeface="ヒラギノ角ゴ ProN W3" charset="0"/>
              </a:rPr>
              <a:t> </a:t>
            </a:r>
            <a:endParaRPr lang="en-US" altLang="ja-JP" sz="20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1946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3657EB14-1AEE-5549-A74A-12DF6CAA9C32}" type="slidenum">
              <a:rPr lang="ja-JP" altLang="en-US" sz="1200">
                <a:solidFill>
                  <a:srgbClr val="898989"/>
                </a:solidFill>
                <a:latin typeface="Calibri" charset="0"/>
              </a:rPr>
              <a:pPr/>
              <a:t>4</a:t>
            </a:fld>
            <a:endParaRPr lang="ja-JP" altLang="en-US" sz="1200">
              <a:solidFill>
                <a:srgbClr val="898989"/>
              </a:solidFill>
              <a:latin typeface="Calibri" charset="0"/>
            </a:endParaRPr>
          </a:p>
        </p:txBody>
      </p:sp>
    </p:spTree>
    <p:extLst>
      <p:ext uri="{BB962C8B-B14F-4D97-AF65-F5344CB8AC3E}">
        <p14:creationId xmlns:p14="http://schemas.microsoft.com/office/powerpoint/2010/main" val="20611886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a:xfrm>
            <a:off x="965200" y="285750"/>
            <a:ext cx="7878763" cy="639763"/>
          </a:xfrm>
        </p:spPr>
        <p:txBody>
          <a:bodyPr anchor="t"/>
          <a:lstStyle/>
          <a:p>
            <a:pPr algn="ctr" eaLnBrk="1" hangingPunct="1"/>
            <a:r>
              <a:rPr lang="en-US" sz="3200" dirty="0" smtClean="0">
                <a:latin typeface="+mn-ea"/>
                <a:ea typeface="+mn-ea"/>
                <a:cs typeface="ヒラギノ角ゴ ProN W6" charset="0"/>
              </a:rPr>
              <a:t>使用する会話ネットワーク</a:t>
            </a:r>
            <a:r>
              <a:rPr lang="ja-JP" altLang="en-US" sz="3200" dirty="0" smtClean="0">
                <a:latin typeface="+mn-ea"/>
                <a:ea typeface="+mn-ea"/>
                <a:cs typeface="ヒラギノ角ゴ ProN W6" charset="0"/>
              </a:rPr>
              <a:t>の</a:t>
            </a:r>
            <a:r>
              <a:rPr lang="en-US" altLang="en-US" sz="3200" dirty="0" smtClean="0">
                <a:latin typeface="+mn-ea"/>
                <a:ea typeface="+mn-ea"/>
                <a:cs typeface="ヒラギノ角ゴ ProN W6" charset="0"/>
              </a:rPr>
              <a:t>構築方法</a:t>
            </a:r>
            <a:endParaRPr lang="ja-JP" altLang="en-US" sz="3200" dirty="0">
              <a:latin typeface="+mn-ea"/>
              <a:ea typeface="+mn-ea"/>
              <a:cs typeface="ヒラギノ角ゴ ProN W6" charset="0"/>
            </a:endParaRPr>
          </a:p>
        </p:txBody>
      </p:sp>
      <p:sp>
        <p:nvSpPr>
          <p:cNvPr id="20483" name="コンテンツ プレースホルダ 2"/>
          <p:cNvSpPr>
            <a:spLocks noGrp="1"/>
          </p:cNvSpPr>
          <p:nvPr>
            <p:ph idx="1"/>
          </p:nvPr>
        </p:nvSpPr>
        <p:spPr>
          <a:xfrm>
            <a:off x="971550" y="1339850"/>
            <a:ext cx="7878763" cy="5276850"/>
          </a:xfrm>
        </p:spPr>
        <p:txBody>
          <a:bodyPr>
            <a:normAutofit/>
          </a:bodyPr>
          <a:lstStyle/>
          <a:p>
            <a:pPr eaLnBrk="1" hangingPunct="1"/>
            <a:r>
              <a:rPr lang="ja-JP" altLang="en-US" sz="2000" dirty="0">
                <a:latin typeface="+mn-ea"/>
                <a:cs typeface="ヒラギノ角ゴ ProN W6" charset="0"/>
              </a:rPr>
              <a:t>ノードは</a:t>
            </a:r>
            <a:r>
              <a:rPr lang="ja-JP" altLang="en-US" sz="2000" dirty="0" smtClean="0">
                <a:latin typeface="+mn-ea"/>
                <a:cs typeface="ヒラギノ角ゴ ProN W6" charset="0"/>
              </a:rPr>
              <a:t>ユーザー、エッジ</a:t>
            </a:r>
            <a:r>
              <a:rPr lang="ja-JP" altLang="en-US" sz="2000" dirty="0">
                <a:latin typeface="+mn-ea"/>
                <a:cs typeface="ヒラギノ角ゴ ProN W6" charset="0"/>
              </a:rPr>
              <a:t>は</a:t>
            </a:r>
            <a:r>
              <a:rPr lang="en-US" altLang="ja-JP" sz="2000" dirty="0">
                <a:latin typeface="+mn-ea"/>
                <a:cs typeface="ヒラギノ角ゴ ProN W6" charset="0"/>
              </a:rPr>
              <a:t>@</a:t>
            </a:r>
            <a:r>
              <a:rPr lang="ja-JP" altLang="en-US" sz="2000" dirty="0">
                <a:latin typeface="+mn-ea"/>
                <a:cs typeface="ヒラギノ角ゴ ProN W6" charset="0"/>
              </a:rPr>
              <a:t>つきの</a:t>
            </a:r>
            <a:r>
              <a:rPr lang="ja-JP" altLang="en-US" sz="2000" dirty="0" smtClean="0">
                <a:latin typeface="+mn-ea"/>
                <a:cs typeface="ヒラギノ角ゴ ProN W6" charset="0"/>
              </a:rPr>
              <a:t>投稿から張る</a:t>
            </a:r>
            <a:endParaRPr lang="en-US" altLang="ja-JP" sz="2000" dirty="0">
              <a:latin typeface="+mn-ea"/>
              <a:cs typeface="ヒラギノ角ゴ ProN W6" charset="0"/>
            </a:endParaRPr>
          </a:p>
          <a:p>
            <a:pPr eaLnBrk="1" hangingPunct="1"/>
            <a:r>
              <a:rPr lang="ja-JP" altLang="en-US" sz="2000" dirty="0">
                <a:latin typeface="+mn-ea"/>
                <a:cs typeface="ヒラギノ角ゴ ProN W6" charset="0"/>
              </a:rPr>
              <a:t>（ユーザはクエリに言及して</a:t>
            </a:r>
            <a:r>
              <a:rPr lang="ja-JP" altLang="en-US" sz="2000" dirty="0" smtClean="0">
                <a:latin typeface="+mn-ea"/>
                <a:cs typeface="ヒラギノ角ゴ ProN W6" charset="0"/>
              </a:rPr>
              <a:t>おり</a:t>
            </a:r>
            <a:r>
              <a:rPr lang="en-US" altLang="ja-JP" sz="2000" dirty="0" smtClean="0">
                <a:latin typeface="+mn-ea"/>
                <a:cs typeface="ヒラギノ角ゴ ProN W6" charset="0"/>
              </a:rPr>
              <a:t>@</a:t>
            </a:r>
            <a:r>
              <a:rPr lang="ja-JP" altLang="en-US" sz="2000" dirty="0" smtClean="0">
                <a:latin typeface="+mn-ea"/>
                <a:cs typeface="ヒラギノ角ゴ ProN W6" charset="0"/>
              </a:rPr>
              <a:t>つき</a:t>
            </a:r>
            <a:r>
              <a:rPr lang="ja-JP" altLang="en-US" sz="2000" dirty="0" smtClean="0">
                <a:latin typeface="+mn-ea"/>
                <a:cs typeface="ヒラギノ角ゴ ProN W6" charset="0"/>
              </a:rPr>
              <a:t>の投稿をもつ</a:t>
            </a:r>
            <a:r>
              <a:rPr lang="ja-JP" altLang="en-US" sz="2000" dirty="0" smtClean="0">
                <a:latin typeface="+mn-ea"/>
                <a:cs typeface="ヒラギノ角ゴ ProN W6" charset="0"/>
              </a:rPr>
              <a:t>）</a:t>
            </a:r>
            <a:endParaRPr lang="en-US" altLang="ja-JP" sz="2000" dirty="0">
              <a:latin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2048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DFD8CA78-05F5-D446-B9EA-2FDFD9197ABE}" type="slidenum">
              <a:rPr lang="ja-JP" altLang="en-US" sz="1200">
                <a:solidFill>
                  <a:srgbClr val="898989"/>
                </a:solidFill>
                <a:latin typeface="Calibri" charset="0"/>
              </a:rPr>
              <a:pPr/>
              <a:t>5</a:t>
            </a:fld>
            <a:endParaRPr lang="ja-JP" altLang="en-US" sz="1200">
              <a:solidFill>
                <a:srgbClr val="898989"/>
              </a:solidFill>
              <a:latin typeface="Calibri" charset="0"/>
            </a:endParaRPr>
          </a:p>
        </p:txBody>
      </p:sp>
      <p:pic>
        <p:nvPicPr>
          <p:cNvPr id="20487" name="図 3" descr="スクリーンショット 2017-02-07 9.11.0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206625"/>
            <a:ext cx="48069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テキスト ボックス 5"/>
          <p:cNvSpPr txBox="1">
            <a:spLocks noChangeArrowheads="1"/>
          </p:cNvSpPr>
          <p:nvPr/>
        </p:nvSpPr>
        <p:spPr bwMode="auto">
          <a:xfrm>
            <a:off x="6056313" y="2400300"/>
            <a:ext cx="2794000" cy="258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r>
              <a:rPr lang="en-US" altLang="ja-JP" sz="1800" dirty="0"/>
              <a:t>←Twitter</a:t>
            </a:r>
            <a:r>
              <a:rPr lang="ja-JP" altLang="en-US" sz="1800" dirty="0"/>
              <a:t>における</a:t>
            </a:r>
            <a:r>
              <a:rPr lang="en-US" altLang="ja-JP" sz="1800" dirty="0"/>
              <a:t>@</a:t>
            </a:r>
            <a:r>
              <a:rPr lang="ja-JP" altLang="en-US" sz="1800" dirty="0"/>
              <a:t>付きの投稿の例</a:t>
            </a:r>
            <a:endParaRPr lang="en-US" altLang="ja-JP" sz="1800" dirty="0"/>
          </a:p>
          <a:p>
            <a:endParaRPr lang="en-US" altLang="ja-JP" sz="1800" dirty="0"/>
          </a:p>
          <a:p>
            <a:r>
              <a:rPr lang="ja-JP" altLang="en-US" sz="1800" dirty="0"/>
              <a:t>投稿の内部に</a:t>
            </a:r>
            <a:r>
              <a:rPr lang="en-US" altLang="ja-JP" sz="1800" dirty="0"/>
              <a:t>@</a:t>
            </a:r>
            <a:r>
              <a:rPr lang="ja-JP" altLang="en-US" sz="1800" dirty="0"/>
              <a:t>を入れるもの（上，メンションと呼ばれる）と，</a:t>
            </a:r>
            <a:endParaRPr lang="en-US" altLang="ja-JP" sz="1800" dirty="0"/>
          </a:p>
          <a:p>
            <a:r>
              <a:rPr lang="ja-JP" altLang="en-US" sz="1800" dirty="0"/>
              <a:t>投稿の頭に</a:t>
            </a:r>
            <a:r>
              <a:rPr lang="en-US" altLang="ja-JP" sz="1800" dirty="0"/>
              <a:t>@</a:t>
            </a:r>
            <a:r>
              <a:rPr lang="ja-JP" altLang="en-US" sz="1800" dirty="0"/>
              <a:t>がつくもの（下，リプライと呼ばれる）などが存在する</a:t>
            </a:r>
          </a:p>
        </p:txBody>
      </p:sp>
    </p:spTree>
    <p:extLst>
      <p:ext uri="{BB962C8B-B14F-4D97-AF65-F5344CB8AC3E}">
        <p14:creationId xmlns:p14="http://schemas.microsoft.com/office/powerpoint/2010/main" val="24527113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a:xfrm>
            <a:off x="965200" y="285750"/>
            <a:ext cx="7878763" cy="639763"/>
          </a:xfrm>
        </p:spPr>
        <p:txBody>
          <a:bodyPr anchor="t"/>
          <a:lstStyle/>
          <a:p>
            <a:pPr algn="ctr" eaLnBrk="1" hangingPunct="1"/>
            <a:r>
              <a:rPr lang="en-US" sz="3200" dirty="0">
                <a:latin typeface="+mn-ea"/>
                <a:ea typeface="+mn-ea"/>
                <a:cs typeface="ヒラギノ角ゴ ProN W6" charset="0"/>
              </a:rPr>
              <a:t>ネットワーク</a:t>
            </a:r>
            <a:r>
              <a:rPr lang="en-US" sz="3200" dirty="0" smtClean="0">
                <a:latin typeface="+mn-ea"/>
                <a:ea typeface="+mn-ea"/>
                <a:cs typeface="ヒラギノ角ゴ ProN W6" charset="0"/>
              </a:rPr>
              <a:t>と</a:t>
            </a:r>
            <a:r>
              <a:rPr lang="ja-JP" altLang="en-US" sz="3200" dirty="0" smtClean="0">
                <a:latin typeface="+mn-ea"/>
                <a:ea typeface="+mn-ea"/>
                <a:cs typeface="ヒラギノ角ゴ ProN W6" charset="0"/>
              </a:rPr>
              <a:t>コミュニティの構成</a:t>
            </a:r>
            <a:endParaRPr lang="ja-JP" altLang="en-US" sz="3200" dirty="0">
              <a:latin typeface="+mn-ea"/>
              <a:ea typeface="+mn-ea"/>
              <a:cs typeface="ヒラギノ角ゴ ProN W6" charset="0"/>
            </a:endParaRPr>
          </a:p>
        </p:txBody>
      </p:sp>
      <p:sp>
        <p:nvSpPr>
          <p:cNvPr id="22531" name="コンテンツ プレースホルダ 2"/>
          <p:cNvSpPr>
            <a:spLocks noGrp="1"/>
          </p:cNvSpPr>
          <p:nvPr>
            <p:ph idx="1"/>
          </p:nvPr>
        </p:nvSpPr>
        <p:spPr>
          <a:xfrm>
            <a:off x="971550" y="1339850"/>
            <a:ext cx="7878763" cy="5276850"/>
          </a:xfrm>
        </p:spPr>
        <p:txBody>
          <a:bodyPr/>
          <a:lstStyle/>
          <a:p>
            <a:pPr eaLnBrk="1" hangingPunct="1"/>
            <a:r>
              <a:rPr lang="ja-JP" altLang="en-US" sz="2000" dirty="0" smtClean="0">
                <a:latin typeface="+mn-ea"/>
                <a:cs typeface="ヒラギノ角ゴ ProN W6" charset="0"/>
              </a:rPr>
              <a:t>コミュニティ</a:t>
            </a:r>
            <a:r>
              <a:rPr lang="ja-JP" altLang="en-US" sz="2000" dirty="0" smtClean="0">
                <a:latin typeface="+mn-ea"/>
                <a:cs typeface="ヒラギノ角ゴ ProN W6" charset="0"/>
              </a:rPr>
              <a:t>は</a:t>
            </a:r>
            <a:r>
              <a:rPr lang="ja-JP" sz="2000" dirty="0" smtClean="0">
                <a:latin typeface="+mn-ea"/>
                <a:cs typeface="ヒラギノ角ゴ ProN W6" charset="0"/>
              </a:rPr>
              <a:t>P</a:t>
            </a:r>
            <a:r>
              <a:rPr lang="en-US" altLang="ja-JP" sz="2000" dirty="0" err="1" smtClean="0">
                <a:latin typeface="+mn-ea"/>
                <a:cs typeface="ヒラギノ角ゴ ProN W6" charset="0"/>
              </a:rPr>
              <a:t>os</a:t>
            </a:r>
            <a:r>
              <a:rPr lang="ja-JP" altLang="en-US" sz="2000" dirty="0">
                <a:latin typeface="+mn-ea"/>
                <a:cs typeface="ヒラギノ角ゴ ProN W6" charset="0"/>
              </a:rPr>
              <a:t>_</a:t>
            </a:r>
            <a:r>
              <a:rPr lang="en-US" altLang="ja-JP" sz="2000" dirty="0" smtClean="0">
                <a:latin typeface="+mn-ea"/>
                <a:cs typeface="ヒラギノ角ゴ ProN W6" charset="0"/>
              </a:rPr>
              <a:t>user</a:t>
            </a:r>
            <a:r>
              <a:rPr lang="en-US" altLang="ja-JP" sz="2000" dirty="0">
                <a:latin typeface="+mn-ea"/>
                <a:cs typeface="ヒラギノ角ゴ ProN W6" charset="0"/>
              </a:rPr>
              <a:t>/</a:t>
            </a:r>
            <a:r>
              <a:rPr lang="en-US" altLang="ja-JP" sz="2000" dirty="0" err="1">
                <a:latin typeface="+mn-ea"/>
                <a:cs typeface="ヒラギノ角ゴ ProN W6" charset="0"/>
              </a:rPr>
              <a:t>Neg_user</a:t>
            </a:r>
            <a:r>
              <a:rPr lang="ja-JP" altLang="en-US" sz="2000" dirty="0">
                <a:latin typeface="+mn-ea"/>
                <a:cs typeface="ヒラギノ角ゴ ProN W6" charset="0"/>
              </a:rPr>
              <a:t>の二つに分類</a:t>
            </a:r>
            <a:endParaRPr lang="en-US" altLang="ja-JP" sz="2000" dirty="0">
              <a:latin typeface="+mn-ea"/>
              <a:cs typeface="ヒラギノ角ゴ ProN W6" charset="0"/>
            </a:endParaRPr>
          </a:p>
          <a:p>
            <a:pPr eaLnBrk="1" hangingPunct="1"/>
            <a:r>
              <a:rPr lang="ja-JP" altLang="en-US" sz="2000" dirty="0" smtClean="0">
                <a:latin typeface="+mn-ea"/>
                <a:cs typeface="ヒラギノ角ゴ ProN W6" charset="0"/>
              </a:rPr>
              <a:t>ネットワーク内のエッジ</a:t>
            </a:r>
            <a:r>
              <a:rPr lang="ja-JP" altLang="en-US" sz="2000" dirty="0">
                <a:latin typeface="+mn-ea"/>
                <a:cs typeface="ヒラギノ角ゴ ProN W6" charset="0"/>
              </a:rPr>
              <a:t>は</a:t>
            </a:r>
            <a:r>
              <a:rPr lang="en-US" altLang="ja-JP" sz="2000" dirty="0" err="1">
                <a:latin typeface="+mn-ea"/>
                <a:cs typeface="ヒラギノ角ゴ ProN W6" charset="0"/>
              </a:rPr>
              <a:t>pos-pos</a:t>
            </a:r>
            <a:r>
              <a:rPr lang="en-US" altLang="ja-JP" sz="2000" dirty="0">
                <a:latin typeface="+mn-ea"/>
                <a:cs typeface="ヒラギノ角ゴ ProN W6" charset="0"/>
              </a:rPr>
              <a:t>/</a:t>
            </a:r>
            <a:r>
              <a:rPr lang="en-US" altLang="ja-JP" sz="2000" dirty="0" err="1">
                <a:latin typeface="+mn-ea"/>
                <a:cs typeface="ヒラギノ角ゴ ProN W6" charset="0"/>
              </a:rPr>
              <a:t>neg-neg</a:t>
            </a:r>
            <a:r>
              <a:rPr lang="en-US" altLang="ja-JP" sz="2000" dirty="0">
                <a:latin typeface="+mn-ea"/>
                <a:cs typeface="ヒラギノ角ゴ ProN W6" charset="0"/>
              </a:rPr>
              <a:t>/</a:t>
            </a:r>
            <a:r>
              <a:rPr lang="en-US" altLang="ja-JP" sz="2000" dirty="0" smtClean="0">
                <a:latin typeface="+mn-ea"/>
                <a:cs typeface="ヒラギノ角ゴ ProN W6" charset="0"/>
              </a:rPr>
              <a:t>interactive</a:t>
            </a:r>
            <a:r>
              <a:rPr lang="ja-JP" altLang="en-US" sz="2000" dirty="0" smtClean="0">
                <a:latin typeface="+mn-ea"/>
                <a:cs typeface="ヒラギノ角ゴ ProN W6" charset="0"/>
              </a:rPr>
              <a:t>に</a:t>
            </a:r>
            <a:r>
              <a:rPr lang="ja-JP" altLang="en-US" sz="2000" dirty="0">
                <a:latin typeface="+mn-ea"/>
                <a:cs typeface="ヒラギノ角ゴ ProN W6" charset="0"/>
              </a:rPr>
              <a:t>分類</a:t>
            </a:r>
            <a:endParaRPr lang="en-US" altLang="ja-JP" sz="2400" dirty="0">
              <a:latin typeface="+mn-ea"/>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22534"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2366D60A-1D46-EB46-A6EC-030411336ABC}" type="slidenum">
              <a:rPr lang="ja-JP" altLang="en-US" sz="1200">
                <a:solidFill>
                  <a:srgbClr val="898989"/>
                </a:solidFill>
                <a:latin typeface="Calibri" charset="0"/>
              </a:rPr>
              <a:pPr/>
              <a:t>6</a:t>
            </a:fld>
            <a:endParaRPr lang="ja-JP" altLang="en-US" sz="1200">
              <a:solidFill>
                <a:srgbClr val="898989"/>
              </a:solidFill>
              <a:latin typeface="Calibri" charset="0"/>
            </a:endParaRPr>
          </a:p>
        </p:txBody>
      </p:sp>
      <p:grpSp>
        <p:nvGrpSpPr>
          <p:cNvPr id="23" name="図形グループ 22"/>
          <p:cNvGrpSpPr/>
          <p:nvPr/>
        </p:nvGrpSpPr>
        <p:grpSpPr>
          <a:xfrm>
            <a:off x="1205756" y="2230942"/>
            <a:ext cx="7407892" cy="4429073"/>
            <a:chOff x="1050926" y="1765474"/>
            <a:chExt cx="7443787" cy="4851226"/>
          </a:xfrm>
        </p:grpSpPr>
        <p:pic>
          <p:nvPicPr>
            <p:cNvPr id="24" name="図 2" descr="スクリーンショット 2017-02-06 12.52.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6" y="2338387"/>
              <a:ext cx="7443787"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線矢印コネクタ 24"/>
            <p:cNvCxnSpPr/>
            <p:nvPr/>
          </p:nvCxnSpPr>
          <p:spPr>
            <a:xfrm>
              <a:off x="2119477" y="2134806"/>
              <a:ext cx="506272" cy="902707"/>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6" name="直線矢印コネクタ 25"/>
            <p:cNvCxnSpPr/>
            <p:nvPr/>
          </p:nvCxnSpPr>
          <p:spPr>
            <a:xfrm>
              <a:off x="2119477" y="2134806"/>
              <a:ext cx="0" cy="1469023"/>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1325745" y="1765474"/>
              <a:ext cx="1587463" cy="404535"/>
            </a:xfrm>
            <a:prstGeom prst="rect">
              <a:avLst/>
            </a:prstGeom>
            <a:noFill/>
            <a:ln w="19050">
              <a:solidFill>
                <a:schemeClr val="tx1"/>
              </a:solidFill>
            </a:ln>
          </p:spPr>
          <p:txBody>
            <a:bodyPr wrap="square" rtlCol="0">
              <a:spAutoFit/>
            </a:bodyPr>
            <a:lstStyle/>
            <a:p>
              <a:pPr algn="ctr"/>
              <a:r>
                <a:rPr lang="en-US" altLang="ja-JP" dirty="0" err="1" smtClean="0"/>
                <a:t>Pos_user</a:t>
              </a:r>
              <a:endParaRPr kumimoji="1" lang="ja-JP" altLang="en-US" dirty="0"/>
            </a:p>
          </p:txBody>
        </p:sp>
        <p:sp>
          <p:nvSpPr>
            <p:cNvPr id="28" name="テキスト ボックス 27"/>
            <p:cNvSpPr txBox="1"/>
            <p:nvPr/>
          </p:nvSpPr>
          <p:spPr>
            <a:xfrm>
              <a:off x="6223371" y="1765474"/>
              <a:ext cx="1587463" cy="404535"/>
            </a:xfrm>
            <a:prstGeom prst="rect">
              <a:avLst/>
            </a:prstGeom>
            <a:noFill/>
            <a:ln w="19050">
              <a:solidFill>
                <a:schemeClr val="tx1"/>
              </a:solidFill>
            </a:ln>
          </p:spPr>
          <p:txBody>
            <a:bodyPr wrap="square" rtlCol="0">
              <a:spAutoFit/>
            </a:bodyPr>
            <a:lstStyle/>
            <a:p>
              <a:pPr algn="ctr"/>
              <a:r>
                <a:rPr lang="en-US" altLang="ja-JP" dirty="0" err="1" smtClean="0"/>
                <a:t>Neg_user</a:t>
              </a:r>
              <a:endParaRPr kumimoji="1" lang="ja-JP" altLang="en-US" dirty="0"/>
            </a:p>
          </p:txBody>
        </p:sp>
        <p:cxnSp>
          <p:nvCxnSpPr>
            <p:cNvPr id="29" name="直線矢印コネクタ 28"/>
            <p:cNvCxnSpPr/>
            <p:nvPr/>
          </p:nvCxnSpPr>
          <p:spPr>
            <a:xfrm>
              <a:off x="6854067" y="2134806"/>
              <a:ext cx="147931" cy="834062"/>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30" name="直線矢印コネクタ 29"/>
            <p:cNvCxnSpPr/>
            <p:nvPr/>
          </p:nvCxnSpPr>
          <p:spPr>
            <a:xfrm>
              <a:off x="6854067" y="2134806"/>
              <a:ext cx="740012" cy="1391798"/>
            </a:xfrm>
            <a:prstGeom prst="straightConnector1">
              <a:avLst/>
            </a:prstGeom>
            <a:ln w="22225" cmpd="sng">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31" name="テキスト ボックス 30"/>
            <p:cNvSpPr txBox="1"/>
            <p:nvPr/>
          </p:nvSpPr>
          <p:spPr>
            <a:xfrm>
              <a:off x="1519933" y="6063735"/>
              <a:ext cx="1509119" cy="491172"/>
            </a:xfrm>
            <a:prstGeom prst="rect">
              <a:avLst/>
            </a:prstGeom>
            <a:noFill/>
            <a:ln w="19050">
              <a:solidFill>
                <a:schemeClr val="tx1"/>
              </a:solidFill>
            </a:ln>
          </p:spPr>
          <p:txBody>
            <a:bodyPr wrap="square" rtlCol="0">
              <a:spAutoFit/>
            </a:bodyPr>
            <a:lstStyle/>
            <a:p>
              <a:pPr algn="ctr"/>
              <a:r>
                <a:rPr lang="en-US" altLang="ja-JP" dirty="0" err="1" smtClean="0"/>
                <a:t>pos_pos</a:t>
              </a:r>
              <a:endParaRPr kumimoji="1" lang="ja-JP" altLang="en-US" dirty="0"/>
            </a:p>
          </p:txBody>
        </p:sp>
        <p:sp>
          <p:nvSpPr>
            <p:cNvPr id="32" name="テキスト ボックス 31"/>
            <p:cNvSpPr txBox="1"/>
            <p:nvPr/>
          </p:nvSpPr>
          <p:spPr>
            <a:xfrm>
              <a:off x="3932277" y="6063735"/>
              <a:ext cx="1587463" cy="491172"/>
            </a:xfrm>
            <a:prstGeom prst="rect">
              <a:avLst/>
            </a:prstGeom>
            <a:noFill/>
            <a:ln w="19050">
              <a:solidFill>
                <a:schemeClr val="tx1"/>
              </a:solidFill>
            </a:ln>
          </p:spPr>
          <p:txBody>
            <a:bodyPr wrap="square" rtlCol="0">
              <a:spAutoFit/>
            </a:bodyPr>
            <a:lstStyle/>
            <a:p>
              <a:pPr algn="ctr"/>
              <a:r>
                <a:rPr lang="en-US" altLang="ja-JP" dirty="0" err="1" smtClean="0"/>
                <a:t>intractive</a:t>
              </a:r>
              <a:endParaRPr kumimoji="1" lang="ja-JP" altLang="en-US" dirty="0"/>
            </a:p>
          </p:txBody>
        </p:sp>
        <p:sp>
          <p:nvSpPr>
            <p:cNvPr id="33" name="テキスト ボックス 32"/>
            <p:cNvSpPr txBox="1"/>
            <p:nvPr/>
          </p:nvSpPr>
          <p:spPr>
            <a:xfrm>
              <a:off x="6566606" y="6063735"/>
              <a:ext cx="1587463" cy="491172"/>
            </a:xfrm>
            <a:prstGeom prst="rect">
              <a:avLst/>
            </a:prstGeom>
            <a:noFill/>
            <a:ln w="19050">
              <a:solidFill>
                <a:schemeClr val="tx1"/>
              </a:solidFill>
            </a:ln>
          </p:spPr>
          <p:txBody>
            <a:bodyPr wrap="square" rtlCol="0">
              <a:spAutoFit/>
            </a:bodyPr>
            <a:lstStyle/>
            <a:p>
              <a:pPr algn="ctr"/>
              <a:r>
                <a:rPr lang="en-US" altLang="ja-JP" dirty="0" err="1"/>
                <a:t>n</a:t>
              </a:r>
              <a:r>
                <a:rPr kumimoji="1" lang="en-US" altLang="ja-JP" dirty="0" err="1" smtClean="0"/>
                <a:t>eg-neg</a:t>
              </a:r>
              <a:endParaRPr kumimoji="1" lang="ja-JP" altLang="en-US" dirty="0"/>
            </a:p>
          </p:txBody>
        </p:sp>
        <p:cxnSp>
          <p:nvCxnSpPr>
            <p:cNvPr id="34" name="直線矢印コネクタ 33"/>
            <p:cNvCxnSpPr/>
            <p:nvPr/>
          </p:nvCxnSpPr>
          <p:spPr>
            <a:xfrm flipV="1">
              <a:off x="2394065" y="5208390"/>
              <a:ext cx="77228" cy="8553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p:nvPr/>
          </p:nvCxnSpPr>
          <p:spPr>
            <a:xfrm flipH="1" flipV="1">
              <a:off x="4642256" y="4599172"/>
              <a:ext cx="85810" cy="146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33" idx="0"/>
            </p:cNvCxnSpPr>
            <p:nvPr/>
          </p:nvCxnSpPr>
          <p:spPr>
            <a:xfrm flipH="1" flipV="1">
              <a:off x="6924770" y="5448647"/>
              <a:ext cx="435568" cy="6150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5160680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コミュニティの比率変化</a:t>
            </a:r>
          </a:p>
        </p:txBody>
      </p:sp>
      <p:sp>
        <p:nvSpPr>
          <p:cNvPr id="24579"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24582"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2380374B-734E-5045-B170-A062D3322E03}" type="slidenum">
              <a:rPr lang="ja-JP" altLang="en-US" sz="1200">
                <a:solidFill>
                  <a:srgbClr val="898989"/>
                </a:solidFill>
                <a:latin typeface="Calibri" charset="0"/>
              </a:rPr>
              <a:pPr/>
              <a:t>7</a:t>
            </a:fld>
            <a:endParaRPr lang="ja-JP" altLang="en-US" sz="1200">
              <a:solidFill>
                <a:srgbClr val="898989"/>
              </a:solidFill>
              <a:latin typeface="Calibri" charset="0"/>
            </a:endParaRPr>
          </a:p>
        </p:txBody>
      </p:sp>
      <p:pic>
        <p:nvPicPr>
          <p:cNvPr id="24583" name="図 3" descr="スクリーンショット 2017-02-06 12.52.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0323" y="1339850"/>
            <a:ext cx="801052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descr="スクリーンショット 2017-02-06 13.14.1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2790" y="1339850"/>
            <a:ext cx="8132763"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テキスト ボックス 3"/>
          <p:cNvSpPr txBox="1"/>
          <p:nvPr/>
        </p:nvSpPr>
        <p:spPr>
          <a:xfrm>
            <a:off x="1244227" y="1510175"/>
            <a:ext cx="2668653" cy="369332"/>
          </a:xfrm>
          <a:prstGeom prst="rect">
            <a:avLst/>
          </a:prstGeom>
          <a:noFill/>
          <a:ln>
            <a:solidFill>
              <a:schemeClr val="tx1"/>
            </a:solidFill>
          </a:ln>
        </p:spPr>
        <p:txBody>
          <a:bodyPr wrap="square" rtlCol="0">
            <a:spAutoFit/>
          </a:bodyPr>
          <a:lstStyle/>
          <a:p>
            <a:pPr algn="ctr"/>
            <a:r>
              <a:rPr lang="en-US" altLang="en-US" dirty="0" smtClean="0"/>
              <a:t>(</a:t>
            </a:r>
            <a:r>
              <a:rPr lang="ja-JP" altLang="en-US" dirty="0" smtClean="0"/>
              <a:t>例</a:t>
            </a:r>
            <a:r>
              <a:rPr lang="en-US" altLang="en-US" dirty="0" smtClean="0"/>
              <a:t>)</a:t>
            </a:r>
            <a:r>
              <a:rPr lang="ja-JP" altLang="en-US" dirty="0" smtClean="0"/>
              <a:t>P</a:t>
            </a:r>
            <a:r>
              <a:rPr lang="en-US" altLang="ja-JP" dirty="0" err="1" smtClean="0"/>
              <a:t>os_user</a:t>
            </a:r>
            <a:r>
              <a:rPr lang="ja-JP" altLang="en-US" dirty="0" smtClean="0"/>
              <a:t>が増加する</a:t>
            </a:r>
            <a:endParaRPr kumimoji="1" lang="ja-JP" altLang="en-US" dirty="0"/>
          </a:p>
        </p:txBody>
      </p:sp>
    </p:spTree>
    <p:extLst>
      <p:ext uri="{BB962C8B-B14F-4D97-AF65-F5344CB8AC3E}">
        <p14:creationId xmlns:p14="http://schemas.microsoft.com/office/powerpoint/2010/main" val="1001143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対立構造（コミュニケーション）の変化</a:t>
            </a:r>
          </a:p>
        </p:txBody>
      </p:sp>
      <p:sp>
        <p:nvSpPr>
          <p:cNvPr id="25603" name="コンテンツ プレースホルダ 2"/>
          <p:cNvSpPr>
            <a:spLocks noGrp="1"/>
          </p:cNvSpPr>
          <p:nvPr>
            <p:ph idx="1"/>
          </p:nvPr>
        </p:nvSpPr>
        <p:spPr>
          <a:xfrm>
            <a:off x="971550" y="1339850"/>
            <a:ext cx="7878763" cy="5276850"/>
          </a:xfrm>
        </p:spPr>
        <p:txBody>
          <a:bodyPr/>
          <a:lstStyle/>
          <a:p>
            <a:pPr eaLnBrk="1" hangingPunct="1"/>
            <a:endParaRPr lang="en-US" altLang="ja-JP" sz="2400">
              <a:latin typeface="ヒラギノ角ゴ ProN W6" charset="0"/>
              <a:ea typeface="ヒラギノ角ゴ ProN W6" charset="0"/>
              <a:cs typeface="ヒラギノ角ゴ ProN W6"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2560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CB608A16-6BF5-D544-96EA-FEE1B7E04C6B}" type="slidenum">
              <a:rPr lang="ja-JP" altLang="en-US" sz="1200">
                <a:solidFill>
                  <a:srgbClr val="898989"/>
                </a:solidFill>
                <a:latin typeface="Calibri" charset="0"/>
              </a:rPr>
              <a:pPr/>
              <a:t>8</a:t>
            </a:fld>
            <a:endParaRPr lang="ja-JP" altLang="en-US" sz="1200">
              <a:solidFill>
                <a:srgbClr val="898989"/>
              </a:solidFill>
              <a:latin typeface="Calibri" charset="0"/>
            </a:endParaRPr>
          </a:p>
        </p:txBody>
      </p:sp>
      <p:pic>
        <p:nvPicPr>
          <p:cNvPr id="25607" name="図 6" descr="スクリーンショット 2017-02-06 12.52.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687" y="1425655"/>
            <a:ext cx="809466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descr="スクリーンショット 2017-02-07 9.23.1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687" y="1425655"/>
            <a:ext cx="8088313"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テキスト ボックス 3"/>
          <p:cNvSpPr txBox="1"/>
          <p:nvPr/>
        </p:nvSpPr>
        <p:spPr>
          <a:xfrm>
            <a:off x="1287131" y="1604562"/>
            <a:ext cx="7563181" cy="369332"/>
          </a:xfrm>
          <a:prstGeom prst="rect">
            <a:avLst/>
          </a:prstGeom>
          <a:noFill/>
          <a:ln>
            <a:solidFill>
              <a:schemeClr val="tx1"/>
            </a:solidFill>
          </a:ln>
        </p:spPr>
        <p:txBody>
          <a:bodyPr wrap="square" rtlCol="0">
            <a:spAutoFit/>
          </a:bodyPr>
          <a:lstStyle/>
          <a:p>
            <a:r>
              <a:rPr lang="ja-JP" altLang="en-US" dirty="0" smtClean="0"/>
              <a:t>(例</a:t>
            </a:r>
            <a:r>
              <a:rPr lang="en-US" altLang="ja-JP" dirty="0" smtClean="0"/>
              <a:t>)</a:t>
            </a:r>
            <a:r>
              <a:rPr lang="ja-JP" altLang="en-US" dirty="0" smtClean="0"/>
              <a:t>P</a:t>
            </a:r>
            <a:r>
              <a:rPr lang="ja-JP" altLang="ja-JP" dirty="0" smtClean="0"/>
              <a:t>o</a:t>
            </a:r>
            <a:r>
              <a:rPr lang="en-US" altLang="ja-JP" dirty="0" smtClean="0"/>
              <a:t>s/</a:t>
            </a:r>
            <a:r>
              <a:rPr lang="en-US" altLang="ja-JP" dirty="0" err="1" smtClean="0"/>
              <a:t>Neg</a:t>
            </a:r>
            <a:r>
              <a:rPr kumimoji="1" lang="ja-JP" altLang="en-US" dirty="0" smtClean="0"/>
              <a:t>間</a:t>
            </a:r>
            <a:r>
              <a:rPr kumimoji="1" lang="ja-JP" altLang="en-US" dirty="0" smtClean="0"/>
              <a:t>でのコミュニケーションが減少する（二つの群が隔たる）</a:t>
            </a:r>
            <a:endParaRPr kumimoji="1" lang="ja-JP" altLang="en-US" dirty="0"/>
          </a:p>
        </p:txBody>
      </p:sp>
    </p:spTree>
    <p:extLst>
      <p:ext uri="{BB962C8B-B14F-4D97-AF65-F5344CB8AC3E}">
        <p14:creationId xmlns:p14="http://schemas.microsoft.com/office/powerpoint/2010/main" val="145112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965200" y="285750"/>
            <a:ext cx="7878763" cy="639763"/>
          </a:xfrm>
        </p:spPr>
        <p:txBody>
          <a:bodyPr anchor="t"/>
          <a:lstStyle/>
          <a:p>
            <a:pPr algn="ctr" eaLnBrk="1" hangingPunct="1"/>
            <a:r>
              <a:rPr lang="ja-JP" altLang="en-US" sz="3200" dirty="0">
                <a:latin typeface="+mn-ea"/>
                <a:ea typeface="+mn-ea"/>
                <a:cs typeface="ヒラギノ角ゴ ProN W6" charset="0"/>
              </a:rPr>
              <a:t>関連研究</a:t>
            </a:r>
          </a:p>
        </p:txBody>
      </p:sp>
      <p:sp>
        <p:nvSpPr>
          <p:cNvPr id="26627" name="コンテンツ プレースホルダ 2"/>
          <p:cNvSpPr>
            <a:spLocks noGrp="1"/>
          </p:cNvSpPr>
          <p:nvPr>
            <p:ph idx="1"/>
          </p:nvPr>
        </p:nvSpPr>
        <p:spPr>
          <a:xfrm>
            <a:off x="971550" y="1339850"/>
            <a:ext cx="7878763" cy="5276850"/>
          </a:xfrm>
        </p:spPr>
        <p:txBody>
          <a:bodyPr/>
          <a:lstStyle/>
          <a:p>
            <a:pPr eaLnBrk="1" hangingPunct="1"/>
            <a:r>
              <a:rPr lang="ja-JP" altLang="en-US" sz="2400" b="1" u="sng" dirty="0" smtClean="0">
                <a:latin typeface="+mn-ea"/>
                <a:cs typeface="ヒラギノ角ゴ ProN W6" charset="0"/>
              </a:rPr>
              <a:t>株式ショックに対する</a:t>
            </a:r>
            <a:r>
              <a:rPr lang="ja-JP" altLang="en-US" sz="2400" b="1" u="sng" dirty="0" smtClean="0">
                <a:latin typeface="+mn-ea"/>
                <a:cs typeface="ヒラギノ角ゴ ProN W6" charset="0"/>
              </a:rPr>
              <a:t>ソーシャルネットワーク</a:t>
            </a:r>
            <a:r>
              <a:rPr lang="ja-JP" altLang="en-US" sz="2400" b="1" u="sng" dirty="0">
                <a:latin typeface="+mn-ea"/>
                <a:cs typeface="ヒラギノ角ゴ ProN W6" charset="0"/>
              </a:rPr>
              <a:t>の</a:t>
            </a:r>
            <a:r>
              <a:rPr lang="ja-JP" altLang="en-US" sz="2400" b="1" u="sng" dirty="0" smtClean="0">
                <a:latin typeface="+mn-ea"/>
                <a:cs typeface="ヒラギノ角ゴ ProN W6" charset="0"/>
              </a:rPr>
              <a:t>変化分析</a:t>
            </a:r>
            <a:endParaRPr lang="en-US" altLang="ja-JP" sz="2400" b="1" u="sng" dirty="0" smtClean="0">
              <a:latin typeface="+mn-ea"/>
              <a:cs typeface="ヒラギノ角ゴ ProN W6" charset="0"/>
            </a:endParaRPr>
          </a:p>
          <a:p>
            <a:pPr lvl="1"/>
            <a:r>
              <a:rPr lang="ja-JP" altLang="en-US" sz="2000" dirty="0" smtClean="0">
                <a:latin typeface="+mn-ea"/>
                <a:cs typeface="ヒラギノ角ゴ ProN W3" charset="0"/>
              </a:rPr>
              <a:t>株式</a:t>
            </a:r>
            <a:r>
              <a:rPr lang="ja-JP" altLang="en-US" sz="2000" dirty="0">
                <a:latin typeface="+mn-ea"/>
                <a:cs typeface="ヒラギノ角ゴ ProN W3" charset="0"/>
              </a:rPr>
              <a:t>ショックに</a:t>
            </a:r>
            <a:r>
              <a:rPr lang="ja-JP" altLang="en-US" sz="2000" dirty="0" smtClean="0">
                <a:latin typeface="+mn-ea"/>
                <a:cs typeface="ヒラギノ角ゴ ProN W3" charset="0"/>
              </a:rPr>
              <a:t>対し、投資家</a:t>
            </a:r>
            <a:r>
              <a:rPr lang="ja-JP" altLang="en-US" sz="2000" dirty="0">
                <a:latin typeface="+mn-ea"/>
                <a:cs typeface="ヒラギノ角ゴ ProN W3" charset="0"/>
              </a:rPr>
              <a:t>はその前後において</a:t>
            </a:r>
            <a:r>
              <a:rPr lang="ja-JP" altLang="en-US" sz="2000" b="1" u="sng" dirty="0">
                <a:solidFill>
                  <a:srgbClr val="FF0000"/>
                </a:solidFill>
                <a:latin typeface="+mn-ea"/>
                <a:cs typeface="ヒラギノ角ゴ ProN W3" charset="0"/>
              </a:rPr>
              <a:t>距離の近いユーザとの連携を強める</a:t>
            </a:r>
            <a:r>
              <a:rPr lang="ja-JP" altLang="en-US" sz="2000" dirty="0">
                <a:latin typeface="+mn-ea"/>
                <a:cs typeface="ヒラギノ角ゴ ProN W3" charset="0"/>
              </a:rPr>
              <a:t>ように変化</a:t>
            </a:r>
            <a:r>
              <a:rPr lang="ja-JP" altLang="en-US" sz="2000" dirty="0" smtClean="0">
                <a:latin typeface="+mn-ea"/>
                <a:cs typeface="ヒラギノ角ゴ ProN W3" charset="0"/>
              </a:rPr>
              <a:t>する。</a:t>
            </a:r>
            <a:r>
              <a:rPr lang="en-US" altLang="ja-JP" sz="1600" dirty="0" smtClean="0">
                <a:latin typeface="+mn-ea"/>
                <a:cs typeface="ヒラギノ角ゴ ProN W3" charset="0"/>
              </a:rPr>
              <a:t>[</a:t>
            </a:r>
            <a:r>
              <a:rPr lang="en-US" altLang="ja-JP" sz="1600" dirty="0">
                <a:latin typeface="+mn-ea"/>
                <a:cs typeface="ヒラギノ角ゴ ProN W3" charset="0"/>
              </a:rPr>
              <a:t>Romero, Daniel,2016</a:t>
            </a:r>
            <a:r>
              <a:rPr lang="en-US" altLang="ja-JP" sz="1600" dirty="0" smtClean="0">
                <a:latin typeface="+mn-ea"/>
                <a:cs typeface="ヒラギノ角ゴ ProN W3" charset="0"/>
              </a:rPr>
              <a:t>]</a:t>
            </a:r>
          </a:p>
          <a:p>
            <a:pPr lvl="1"/>
            <a:endParaRPr lang="en-US" altLang="ja-JP" sz="2000" b="1" u="sng" dirty="0">
              <a:latin typeface="+mn-ea"/>
              <a:cs typeface="ヒラギノ角ゴ ProN W6" charset="0"/>
            </a:endParaRPr>
          </a:p>
          <a:p>
            <a:r>
              <a:rPr lang="ja-JP" altLang="en-US" sz="2400" b="1" u="sng" dirty="0" smtClean="0">
                <a:latin typeface="+mn-ea"/>
                <a:cs typeface="ヒラギノ角ゴ ProN W6" charset="0"/>
              </a:rPr>
              <a:t>ネットワーク</a:t>
            </a:r>
            <a:r>
              <a:rPr lang="ja-JP" altLang="en-US" sz="2400" b="1" u="sng" dirty="0">
                <a:latin typeface="+mn-ea"/>
                <a:cs typeface="ヒラギノ角ゴ ProN W6" charset="0"/>
              </a:rPr>
              <a:t>対立構造の</a:t>
            </a:r>
            <a:r>
              <a:rPr lang="ja-JP" altLang="en-US" sz="2400" b="1" u="sng" dirty="0" smtClean="0">
                <a:latin typeface="+mn-ea"/>
                <a:cs typeface="ヒラギノ角ゴ ProN W6" charset="0"/>
              </a:rPr>
              <a:t>分析</a:t>
            </a:r>
            <a:endParaRPr lang="en-US" altLang="ja-JP" sz="2400" b="1" u="sng" dirty="0">
              <a:latin typeface="+mn-ea"/>
              <a:cs typeface="ヒラギノ角ゴ ProN W6" charset="0"/>
            </a:endParaRPr>
          </a:p>
          <a:p>
            <a:pPr lvl="1"/>
            <a:r>
              <a:rPr lang="ja-JP" altLang="en-US" sz="2000" dirty="0" smtClean="0">
                <a:latin typeface="+mn-ea"/>
                <a:cs typeface="ヒラギノ角ゴ ProN W3" charset="0"/>
              </a:rPr>
              <a:t>ネットワーク</a:t>
            </a:r>
            <a:r>
              <a:rPr lang="ja-JP" altLang="en-US" sz="2000" dirty="0">
                <a:latin typeface="+mn-ea"/>
                <a:cs typeface="ヒラギノ角ゴ ProN W3" charset="0"/>
              </a:rPr>
              <a:t>の対立構造を分析する際に</a:t>
            </a:r>
            <a:r>
              <a:rPr lang="ja-JP" altLang="en-US" sz="2000" dirty="0" smtClean="0">
                <a:latin typeface="+mn-ea"/>
                <a:cs typeface="ヒラギノ角ゴ ProN W3" charset="0"/>
              </a:rPr>
              <a:t>は、ネットワーク</a:t>
            </a:r>
            <a:r>
              <a:rPr lang="ja-JP" altLang="en-US" sz="2000" dirty="0">
                <a:latin typeface="+mn-ea"/>
                <a:cs typeface="ヒラギノ角ゴ ProN W3" charset="0"/>
              </a:rPr>
              <a:t>のモジュラリティより</a:t>
            </a:r>
            <a:r>
              <a:rPr lang="ja-JP" altLang="en-US" sz="2000" dirty="0" smtClean="0">
                <a:latin typeface="+mn-ea"/>
                <a:cs typeface="ヒラギノ角ゴ ProN W3" charset="0"/>
              </a:rPr>
              <a:t>も、</a:t>
            </a:r>
            <a:r>
              <a:rPr lang="ja-JP" altLang="en-US" sz="2000" u="sng" dirty="0" smtClean="0">
                <a:solidFill>
                  <a:srgbClr val="FF0000"/>
                </a:solidFill>
                <a:latin typeface="+mn-ea"/>
                <a:cs typeface="ヒラギノ角ゴ ProN W3" charset="0"/>
              </a:rPr>
              <a:t>内部</a:t>
            </a:r>
            <a:r>
              <a:rPr lang="ja-JP" altLang="en-US" sz="2000" u="sng" dirty="0">
                <a:solidFill>
                  <a:srgbClr val="FF0000"/>
                </a:solidFill>
                <a:latin typeface="+mn-ea"/>
                <a:cs typeface="ヒラギノ角ゴ ProN W3" charset="0"/>
              </a:rPr>
              <a:t>の接続の度合いと外部への接続の度合い</a:t>
            </a:r>
            <a:r>
              <a:rPr lang="ja-JP" altLang="en-US" sz="2000" dirty="0">
                <a:latin typeface="+mn-ea"/>
                <a:cs typeface="ヒラギノ角ゴ ProN W3" charset="0"/>
              </a:rPr>
              <a:t>を見る必要が</a:t>
            </a:r>
            <a:r>
              <a:rPr lang="ja-JP" altLang="en-US" sz="2000" dirty="0" smtClean="0">
                <a:latin typeface="+mn-ea"/>
                <a:cs typeface="ヒラギノ角ゴ ProN W3" charset="0"/>
              </a:rPr>
              <a:t>ある。</a:t>
            </a:r>
            <a:r>
              <a:rPr lang="en-US" altLang="ja-JP" sz="1600" dirty="0" smtClean="0">
                <a:latin typeface="+mn-ea"/>
                <a:cs typeface="ヒラギノ角ゴ ProN W3" charset="0"/>
              </a:rPr>
              <a:t>[</a:t>
            </a:r>
            <a:r>
              <a:rPr lang="en-US" altLang="ja-JP" sz="1600" dirty="0">
                <a:latin typeface="+mn-ea"/>
                <a:cs typeface="ヒラギノ角ゴ ProN W3" charset="0"/>
              </a:rPr>
              <a:t>Guerra, Pedro, 2013</a:t>
            </a:r>
            <a:r>
              <a:rPr lang="en-US" altLang="ja-JP" sz="1600" dirty="0" smtClean="0">
                <a:latin typeface="+mn-ea"/>
                <a:cs typeface="ヒラギノ角ゴ ProN W3" charset="0"/>
              </a:rPr>
              <a:t>]</a:t>
            </a:r>
          </a:p>
          <a:p>
            <a:pPr lvl="1"/>
            <a:endParaRPr lang="en-US" altLang="ja-JP" sz="2000" dirty="0" smtClean="0">
              <a:latin typeface="+mn-ea"/>
              <a:cs typeface="ヒラギノ角ゴ ProN W6" charset="0"/>
            </a:endParaRPr>
          </a:p>
          <a:p>
            <a:r>
              <a:rPr lang="ja-JP" altLang="en-US" sz="2400" b="1" u="sng" dirty="0" smtClean="0">
                <a:latin typeface="+mn-ea"/>
                <a:cs typeface="ヒラギノ角ゴ ProN W6" charset="0"/>
              </a:rPr>
              <a:t>ソーシャルメディア</a:t>
            </a:r>
            <a:r>
              <a:rPr lang="ja-JP" altLang="en-US" sz="2400" b="1" u="sng" dirty="0">
                <a:latin typeface="+mn-ea"/>
                <a:cs typeface="ヒラギノ角ゴ ProN W6" charset="0"/>
              </a:rPr>
              <a:t>における意見の</a:t>
            </a:r>
            <a:r>
              <a:rPr lang="ja-JP" altLang="en-US" sz="2400" b="1" u="sng" dirty="0" smtClean="0">
                <a:latin typeface="+mn-ea"/>
                <a:cs typeface="ヒラギノ角ゴ ProN W6" charset="0"/>
              </a:rPr>
              <a:t>偏り</a:t>
            </a:r>
            <a:endParaRPr lang="en-US" altLang="ja-JP" sz="2400" dirty="0">
              <a:latin typeface="+mn-ea"/>
              <a:cs typeface="ヒラギノ角ゴ ProN W6" charset="0"/>
            </a:endParaRPr>
          </a:p>
          <a:p>
            <a:pPr lvl="1"/>
            <a:r>
              <a:rPr lang="en-US" altLang="ja-JP" sz="2000" dirty="0" smtClean="0">
                <a:latin typeface="+mn-ea"/>
                <a:cs typeface="ヒラギノ角ゴ ProN W3" charset="0"/>
              </a:rPr>
              <a:t>Echo </a:t>
            </a:r>
            <a:r>
              <a:rPr lang="en-US" altLang="ja-JP" sz="2000" dirty="0">
                <a:latin typeface="+mn-ea"/>
                <a:cs typeface="ヒラギノ角ゴ ProN W3" charset="0"/>
              </a:rPr>
              <a:t>chamber</a:t>
            </a:r>
            <a:r>
              <a:rPr lang="ja-JP" altLang="en-US" sz="2000" dirty="0">
                <a:latin typeface="+mn-ea"/>
                <a:cs typeface="ヒラギノ角ゴ ProN W3" charset="0"/>
              </a:rPr>
              <a:t>（意見の偏り）や</a:t>
            </a:r>
            <a:r>
              <a:rPr lang="en-US" altLang="ja-JP" sz="2000" dirty="0">
                <a:latin typeface="+mn-ea"/>
                <a:cs typeface="ヒラギノ角ゴ ProN W3" charset="0"/>
              </a:rPr>
              <a:t>Silent Majority</a:t>
            </a:r>
            <a:r>
              <a:rPr lang="ja-JP" altLang="en-US" sz="2000" dirty="0">
                <a:latin typeface="+mn-ea"/>
                <a:cs typeface="ヒラギノ角ゴ ProN W3" charset="0"/>
              </a:rPr>
              <a:t>の存在は確認されている</a:t>
            </a:r>
            <a:r>
              <a:rPr lang="en-US" altLang="ja-JP" sz="1600" dirty="0">
                <a:latin typeface="+mn-ea"/>
                <a:cs typeface="ヒラギノ角ゴ ProN W3" charset="0"/>
              </a:rPr>
              <a:t>[Mustafaraj,2011]</a:t>
            </a:r>
            <a:r>
              <a:rPr lang="ja-JP" altLang="en-US" sz="2000" dirty="0">
                <a:latin typeface="+mn-ea"/>
                <a:cs typeface="ヒラギノ角ゴ ProN W3" charset="0"/>
              </a:rPr>
              <a:t>が形成過程については十分にはなされて</a:t>
            </a:r>
            <a:r>
              <a:rPr lang="ja-JP" altLang="en-US" sz="2000" dirty="0" smtClean="0">
                <a:latin typeface="+mn-ea"/>
                <a:cs typeface="ヒラギノ角ゴ ProN W3" charset="0"/>
              </a:rPr>
              <a:t>いない。</a:t>
            </a:r>
            <a:endParaRPr lang="ja-JP" altLang="en-US" sz="2000" dirty="0">
              <a:latin typeface="+mn-ea"/>
              <a:cs typeface="ヒラギノ角ゴ ProN W3" charset="0"/>
            </a:endParaRPr>
          </a:p>
        </p:txBody>
      </p:sp>
      <p:sp>
        <p:nvSpPr>
          <p:cNvPr id="5" name="タイトル 1"/>
          <p:cNvSpPr txBox="1">
            <a:spLocks/>
          </p:cNvSpPr>
          <p:nvPr/>
        </p:nvSpPr>
        <p:spPr>
          <a:xfrm>
            <a:off x="8494713" y="6481763"/>
            <a:ext cx="590550" cy="317500"/>
          </a:xfrm>
          <a:prstGeom prst="rect">
            <a:avLst/>
          </a:prstGeom>
        </p:spPr>
        <p:txBody>
          <a:bodyPr>
            <a:normAutofit/>
          </a:bodyPr>
          <a:lstStyle/>
          <a:p>
            <a:pPr algn="r" fontAlgn="auto">
              <a:spcAft>
                <a:spcPts val="0"/>
              </a:spcAft>
              <a:defRPr/>
            </a:pPr>
            <a:endParaRPr lang="en-US" altLang="ja-JP" sz="1400" dirty="0">
              <a:latin typeface="+mj-lt"/>
              <a:ea typeface="+mj-ea"/>
              <a:cs typeface="Arial"/>
            </a:endParaRPr>
          </a:p>
        </p:txBody>
      </p:sp>
      <p:sp>
        <p:nvSpPr>
          <p:cNvPr id="2" name="フッター プレースホルダー 1"/>
          <p:cNvSpPr>
            <a:spLocks noGrp="1"/>
          </p:cNvSpPr>
          <p:nvPr>
            <p:ph type="ftr" sz="quarter" idx="11"/>
          </p:nvPr>
        </p:nvSpPr>
        <p:spPr/>
        <p:txBody>
          <a:bodyPr/>
          <a:lstStyle/>
          <a:p>
            <a:pPr>
              <a:defRPr/>
            </a:pPr>
            <a:endParaRPr lang="ja-JP" altLang="en-US"/>
          </a:p>
        </p:txBody>
      </p:sp>
      <p:sp>
        <p:nvSpPr>
          <p:cNvPr id="26630"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fld id="{856D7C33-1132-8947-820D-CCB9C5556BED}" type="slidenum">
              <a:rPr lang="ja-JP" altLang="en-US" sz="1200">
                <a:solidFill>
                  <a:srgbClr val="898989"/>
                </a:solidFill>
                <a:latin typeface="Calibri" charset="0"/>
              </a:rPr>
              <a:pPr/>
              <a:t>9</a:t>
            </a:fld>
            <a:endParaRPr lang="ja-JP" altLang="en-US" sz="1200">
              <a:solidFill>
                <a:srgbClr val="898989"/>
              </a:solidFill>
              <a:latin typeface="Calibri" charset="0"/>
            </a:endParaRPr>
          </a:p>
        </p:txBody>
      </p:sp>
    </p:spTree>
    <p:extLst>
      <p:ext uri="{BB962C8B-B14F-4D97-AF65-F5344CB8AC3E}">
        <p14:creationId xmlns:p14="http://schemas.microsoft.com/office/powerpoint/2010/main" val="1975616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フレッシュ.thmx</Template>
  <TotalTime>682</TotalTime>
  <Words>1793</Words>
  <Application>Microsoft Macintosh PowerPoint</Application>
  <PresentationFormat>画面に合わせる (4:3)</PresentationFormat>
  <Paragraphs>301</Paragraphs>
  <Slides>38</Slides>
  <Notes>19</Notes>
  <HiddenSlides>13</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フレッシュ</vt:lpstr>
      <vt:lpstr>感情分析を用いたショックの前後における 会話ネットワーク上のコミュニティ変化の分析</vt:lpstr>
      <vt:lpstr>背景</vt:lpstr>
      <vt:lpstr>背景</vt:lpstr>
      <vt:lpstr>目的</vt:lpstr>
      <vt:lpstr>使用する会話ネットワークの構築方法</vt:lpstr>
      <vt:lpstr>ネットワークとコミュニティの構成</vt:lpstr>
      <vt:lpstr>コミュニティの比率変化</vt:lpstr>
      <vt:lpstr>対立構造（コミュニケーション）の変化</vt:lpstr>
      <vt:lpstr>関連研究</vt:lpstr>
      <vt:lpstr>分析手法</vt:lpstr>
      <vt:lpstr>手法　データの収集</vt:lpstr>
      <vt:lpstr>手法　投稿への感情値の付与</vt:lpstr>
      <vt:lpstr>手法　ユーザ感情度の計算とエッジ属性の判定</vt:lpstr>
      <vt:lpstr>手法　ユーザ感情度の計算とエッジ属性の判定</vt:lpstr>
      <vt:lpstr>ランダムネットワークとの比の算出</vt:lpstr>
      <vt:lpstr>実験　クエリ選定　</vt:lpstr>
      <vt:lpstr>結果　トランプに関する分析の詳細</vt:lpstr>
      <vt:lpstr>結果　トランプに関する分析　感情度分布</vt:lpstr>
      <vt:lpstr>結果　ヒラリーに関する分析の詳細</vt:lpstr>
      <vt:lpstr>結果　ヒラリーに関する分析　感情度分布</vt:lpstr>
      <vt:lpstr>結果　ヒラリー　感情度推移</vt:lpstr>
      <vt:lpstr>結果　全体変化表</vt:lpstr>
      <vt:lpstr>考察</vt:lpstr>
      <vt:lpstr>結論</vt:lpstr>
      <vt:lpstr>展望</vt:lpstr>
      <vt:lpstr>課題</vt:lpstr>
      <vt:lpstr>ご静聴ありがとうございました。</vt:lpstr>
      <vt:lpstr>Appendix　実験結果の詳細　オバマ</vt:lpstr>
      <vt:lpstr>Appendix　実験の詳細トランプオバマ</vt:lpstr>
      <vt:lpstr>Appendix　実験の詳細　民主党</vt:lpstr>
      <vt:lpstr>Appendix　実験の詳細　選挙</vt:lpstr>
      <vt:lpstr>Appendix　実験の詳細　移民</vt:lpstr>
      <vt:lpstr>Appendix　実験の詳細　イギリス</vt:lpstr>
      <vt:lpstr>Appendix 実験の詳細　ロシア</vt:lpstr>
      <vt:lpstr>Appendix　実験の詳細　白人</vt:lpstr>
      <vt:lpstr>Appendix　実験の詳細　黒人</vt:lpstr>
      <vt:lpstr>Appendix　全ての設定クエリ　 </vt:lpstr>
      <vt:lpstr>感情値の付与について</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 京科学集団2</dc:creator>
  <cp:lastModifiedBy>東 京科学集団2</cp:lastModifiedBy>
  <cp:revision>558</cp:revision>
  <dcterms:created xsi:type="dcterms:W3CDTF">2017-05-23T17:39:58Z</dcterms:created>
  <dcterms:modified xsi:type="dcterms:W3CDTF">2017-05-24T05:17:32Z</dcterms:modified>
</cp:coreProperties>
</file>