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0" r:id="rId6"/>
    <p:sldId id="261" r:id="rId7"/>
    <p:sldId id="269" r:id="rId8"/>
    <p:sldId id="262" r:id="rId9"/>
    <p:sldId id="263" r:id="rId10"/>
    <p:sldId id="264" r:id="rId11"/>
    <p:sldId id="265" r:id="rId12"/>
    <p:sldId id="266" r:id="rId13"/>
    <p:sldId id="267" r:id="rId14"/>
    <p:sldId id="268"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44FBF4-352B-0D8D-718E-8ED9F840CAD8}" v="534" dt="2020-06-04T11:55:20.7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31" name="PlaceHolder 2"/>
          <p:cNvSpPr>
            <a:spLocks noGrp="1"/>
          </p:cNvSpPr>
          <p:nvPr>
            <p:ph type="body"/>
          </p:nvPr>
        </p:nvSpPr>
        <p:spPr>
          <a:xfrm>
            <a:off x="581040" y="2180520"/>
            <a:ext cx="1102932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32" name="PlaceHolder 3"/>
          <p:cNvSpPr>
            <a:spLocks noGrp="1"/>
          </p:cNvSpPr>
          <p:nvPr>
            <p:ph type="body"/>
          </p:nvPr>
        </p:nvSpPr>
        <p:spPr>
          <a:xfrm>
            <a:off x="581040" y="4101840"/>
            <a:ext cx="1102932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34" name="PlaceHolder 2"/>
          <p:cNvSpPr>
            <a:spLocks noGrp="1"/>
          </p:cNvSpPr>
          <p:nvPr>
            <p:ph type="body"/>
          </p:nvPr>
        </p:nvSpPr>
        <p:spPr>
          <a:xfrm>
            <a:off x="581040" y="218052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35" name="PlaceHolder 3"/>
          <p:cNvSpPr>
            <a:spLocks noGrp="1"/>
          </p:cNvSpPr>
          <p:nvPr>
            <p:ph type="body"/>
          </p:nvPr>
        </p:nvSpPr>
        <p:spPr>
          <a:xfrm>
            <a:off x="6232680" y="218052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36" name="PlaceHolder 4"/>
          <p:cNvSpPr>
            <a:spLocks noGrp="1"/>
          </p:cNvSpPr>
          <p:nvPr>
            <p:ph type="body"/>
          </p:nvPr>
        </p:nvSpPr>
        <p:spPr>
          <a:xfrm>
            <a:off x="6232680" y="410184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37" name="PlaceHolder 5"/>
          <p:cNvSpPr>
            <a:spLocks noGrp="1"/>
          </p:cNvSpPr>
          <p:nvPr>
            <p:ph type="body"/>
          </p:nvPr>
        </p:nvSpPr>
        <p:spPr>
          <a:xfrm>
            <a:off x="581040" y="410184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39" name="PlaceHolder 2"/>
          <p:cNvSpPr>
            <a:spLocks noGrp="1"/>
          </p:cNvSpPr>
          <p:nvPr>
            <p:ph type="body"/>
          </p:nvPr>
        </p:nvSpPr>
        <p:spPr>
          <a:xfrm>
            <a:off x="581040" y="2180520"/>
            <a:ext cx="11029320" cy="367812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40" name="PlaceHolder 3"/>
          <p:cNvSpPr>
            <a:spLocks noGrp="1"/>
          </p:cNvSpPr>
          <p:nvPr>
            <p:ph type="body"/>
          </p:nvPr>
        </p:nvSpPr>
        <p:spPr>
          <a:xfrm>
            <a:off x="581040" y="2180520"/>
            <a:ext cx="11029320" cy="367812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pic>
        <p:nvPicPr>
          <p:cNvPr id="41" name="Picture 40"/>
          <p:cNvPicPr/>
          <p:nvPr/>
        </p:nvPicPr>
        <p:blipFill>
          <a:blip r:embed="rId2"/>
          <a:stretch/>
        </p:blipFill>
        <p:spPr>
          <a:xfrm>
            <a:off x="3790440" y="2180160"/>
            <a:ext cx="4609800" cy="3678120"/>
          </a:xfrm>
          <a:prstGeom prst="rect">
            <a:avLst/>
          </a:prstGeom>
          <a:ln>
            <a:noFill/>
          </a:ln>
        </p:spPr>
      </p:pic>
      <p:pic>
        <p:nvPicPr>
          <p:cNvPr id="42" name="Picture 41"/>
          <p:cNvPicPr/>
          <p:nvPr/>
        </p:nvPicPr>
        <p:blipFill>
          <a:blip r:embed="rId2"/>
          <a:stretch/>
        </p:blipFill>
        <p:spPr>
          <a:xfrm>
            <a:off x="3790440" y="2180160"/>
            <a:ext cx="4609800" cy="36781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53" name="PlaceHolder 2"/>
          <p:cNvSpPr>
            <a:spLocks noGrp="1"/>
          </p:cNvSpPr>
          <p:nvPr>
            <p:ph type="subTitle"/>
          </p:nvPr>
        </p:nvSpPr>
        <p:spPr>
          <a:xfrm>
            <a:off x="581040" y="2180520"/>
            <a:ext cx="11029320" cy="3678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55" name="PlaceHolder 2"/>
          <p:cNvSpPr>
            <a:spLocks noGrp="1"/>
          </p:cNvSpPr>
          <p:nvPr>
            <p:ph type="body"/>
          </p:nvPr>
        </p:nvSpPr>
        <p:spPr>
          <a:xfrm>
            <a:off x="581040" y="2180520"/>
            <a:ext cx="11029320" cy="367812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57" name="PlaceHolder 2"/>
          <p:cNvSpPr>
            <a:spLocks noGrp="1"/>
          </p:cNvSpPr>
          <p:nvPr>
            <p:ph type="body"/>
          </p:nvPr>
        </p:nvSpPr>
        <p:spPr>
          <a:xfrm>
            <a:off x="581040" y="2180520"/>
            <a:ext cx="5382000" cy="367812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58" name="PlaceHolder 3"/>
          <p:cNvSpPr>
            <a:spLocks noGrp="1"/>
          </p:cNvSpPr>
          <p:nvPr>
            <p:ph type="body"/>
          </p:nvPr>
        </p:nvSpPr>
        <p:spPr>
          <a:xfrm>
            <a:off x="6232680" y="2180520"/>
            <a:ext cx="5382000" cy="367812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581040" y="702000"/>
            <a:ext cx="11029320" cy="46987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62" name="PlaceHolder 2"/>
          <p:cNvSpPr>
            <a:spLocks noGrp="1"/>
          </p:cNvSpPr>
          <p:nvPr>
            <p:ph type="body"/>
          </p:nvPr>
        </p:nvSpPr>
        <p:spPr>
          <a:xfrm>
            <a:off x="581040" y="218052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63" name="PlaceHolder 3"/>
          <p:cNvSpPr>
            <a:spLocks noGrp="1"/>
          </p:cNvSpPr>
          <p:nvPr>
            <p:ph type="body"/>
          </p:nvPr>
        </p:nvSpPr>
        <p:spPr>
          <a:xfrm>
            <a:off x="581040" y="410184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64" name="PlaceHolder 4"/>
          <p:cNvSpPr>
            <a:spLocks noGrp="1"/>
          </p:cNvSpPr>
          <p:nvPr>
            <p:ph type="body"/>
          </p:nvPr>
        </p:nvSpPr>
        <p:spPr>
          <a:xfrm>
            <a:off x="6232680" y="2180520"/>
            <a:ext cx="5382000" cy="367812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10" name="PlaceHolder 2"/>
          <p:cNvSpPr>
            <a:spLocks noGrp="1"/>
          </p:cNvSpPr>
          <p:nvPr>
            <p:ph type="subTitle"/>
          </p:nvPr>
        </p:nvSpPr>
        <p:spPr>
          <a:xfrm>
            <a:off x="581040" y="2180520"/>
            <a:ext cx="11029320" cy="3678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66" name="PlaceHolder 2"/>
          <p:cNvSpPr>
            <a:spLocks noGrp="1"/>
          </p:cNvSpPr>
          <p:nvPr>
            <p:ph type="body"/>
          </p:nvPr>
        </p:nvSpPr>
        <p:spPr>
          <a:xfrm>
            <a:off x="581040" y="2180520"/>
            <a:ext cx="5382000" cy="367812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67" name="PlaceHolder 3"/>
          <p:cNvSpPr>
            <a:spLocks noGrp="1"/>
          </p:cNvSpPr>
          <p:nvPr>
            <p:ph type="body"/>
          </p:nvPr>
        </p:nvSpPr>
        <p:spPr>
          <a:xfrm>
            <a:off x="6232680" y="218052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68" name="PlaceHolder 4"/>
          <p:cNvSpPr>
            <a:spLocks noGrp="1"/>
          </p:cNvSpPr>
          <p:nvPr>
            <p:ph type="body"/>
          </p:nvPr>
        </p:nvSpPr>
        <p:spPr>
          <a:xfrm>
            <a:off x="6232680" y="410184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70" name="PlaceHolder 2"/>
          <p:cNvSpPr>
            <a:spLocks noGrp="1"/>
          </p:cNvSpPr>
          <p:nvPr>
            <p:ph type="body"/>
          </p:nvPr>
        </p:nvSpPr>
        <p:spPr>
          <a:xfrm>
            <a:off x="581040" y="218052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71" name="PlaceHolder 3"/>
          <p:cNvSpPr>
            <a:spLocks noGrp="1"/>
          </p:cNvSpPr>
          <p:nvPr>
            <p:ph type="body"/>
          </p:nvPr>
        </p:nvSpPr>
        <p:spPr>
          <a:xfrm>
            <a:off x="6232680" y="218052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72" name="PlaceHolder 4"/>
          <p:cNvSpPr>
            <a:spLocks noGrp="1"/>
          </p:cNvSpPr>
          <p:nvPr>
            <p:ph type="body"/>
          </p:nvPr>
        </p:nvSpPr>
        <p:spPr>
          <a:xfrm>
            <a:off x="581040" y="4101840"/>
            <a:ext cx="1102932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74" name="PlaceHolder 2"/>
          <p:cNvSpPr>
            <a:spLocks noGrp="1"/>
          </p:cNvSpPr>
          <p:nvPr>
            <p:ph type="body"/>
          </p:nvPr>
        </p:nvSpPr>
        <p:spPr>
          <a:xfrm>
            <a:off x="581040" y="2180520"/>
            <a:ext cx="1102932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75" name="PlaceHolder 3"/>
          <p:cNvSpPr>
            <a:spLocks noGrp="1"/>
          </p:cNvSpPr>
          <p:nvPr>
            <p:ph type="body"/>
          </p:nvPr>
        </p:nvSpPr>
        <p:spPr>
          <a:xfrm>
            <a:off x="581040" y="4101840"/>
            <a:ext cx="1102932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77" name="PlaceHolder 2"/>
          <p:cNvSpPr>
            <a:spLocks noGrp="1"/>
          </p:cNvSpPr>
          <p:nvPr>
            <p:ph type="body"/>
          </p:nvPr>
        </p:nvSpPr>
        <p:spPr>
          <a:xfrm>
            <a:off x="581040" y="218052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78" name="PlaceHolder 3"/>
          <p:cNvSpPr>
            <a:spLocks noGrp="1"/>
          </p:cNvSpPr>
          <p:nvPr>
            <p:ph type="body"/>
          </p:nvPr>
        </p:nvSpPr>
        <p:spPr>
          <a:xfrm>
            <a:off x="6232680" y="218052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79" name="PlaceHolder 4"/>
          <p:cNvSpPr>
            <a:spLocks noGrp="1"/>
          </p:cNvSpPr>
          <p:nvPr>
            <p:ph type="body"/>
          </p:nvPr>
        </p:nvSpPr>
        <p:spPr>
          <a:xfrm>
            <a:off x="6232680" y="410184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80" name="PlaceHolder 5"/>
          <p:cNvSpPr>
            <a:spLocks noGrp="1"/>
          </p:cNvSpPr>
          <p:nvPr>
            <p:ph type="body"/>
          </p:nvPr>
        </p:nvSpPr>
        <p:spPr>
          <a:xfrm>
            <a:off x="581040" y="410184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82" name="PlaceHolder 2"/>
          <p:cNvSpPr>
            <a:spLocks noGrp="1"/>
          </p:cNvSpPr>
          <p:nvPr>
            <p:ph type="body"/>
          </p:nvPr>
        </p:nvSpPr>
        <p:spPr>
          <a:xfrm>
            <a:off x="581040" y="2180520"/>
            <a:ext cx="11029320" cy="367812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83" name="PlaceHolder 3"/>
          <p:cNvSpPr>
            <a:spLocks noGrp="1"/>
          </p:cNvSpPr>
          <p:nvPr>
            <p:ph type="body"/>
          </p:nvPr>
        </p:nvSpPr>
        <p:spPr>
          <a:xfrm>
            <a:off x="581040" y="2180520"/>
            <a:ext cx="11029320" cy="367812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pic>
        <p:nvPicPr>
          <p:cNvPr id="84" name="Picture 83"/>
          <p:cNvPicPr/>
          <p:nvPr/>
        </p:nvPicPr>
        <p:blipFill>
          <a:blip r:embed="rId2"/>
          <a:stretch/>
        </p:blipFill>
        <p:spPr>
          <a:xfrm>
            <a:off x="3790440" y="2180160"/>
            <a:ext cx="4609800" cy="3678120"/>
          </a:xfrm>
          <a:prstGeom prst="rect">
            <a:avLst/>
          </a:prstGeom>
          <a:ln>
            <a:noFill/>
          </a:ln>
        </p:spPr>
      </p:pic>
      <p:pic>
        <p:nvPicPr>
          <p:cNvPr id="85" name="Picture 84"/>
          <p:cNvPicPr/>
          <p:nvPr/>
        </p:nvPicPr>
        <p:blipFill>
          <a:blip r:embed="rId2"/>
          <a:stretch/>
        </p:blipFill>
        <p:spPr>
          <a:xfrm>
            <a:off x="3790440" y="2180160"/>
            <a:ext cx="4609800" cy="36781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12" name="PlaceHolder 2"/>
          <p:cNvSpPr>
            <a:spLocks noGrp="1"/>
          </p:cNvSpPr>
          <p:nvPr>
            <p:ph type="body"/>
          </p:nvPr>
        </p:nvSpPr>
        <p:spPr>
          <a:xfrm>
            <a:off x="581040" y="2180520"/>
            <a:ext cx="11029320" cy="367812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14" name="PlaceHolder 2"/>
          <p:cNvSpPr>
            <a:spLocks noGrp="1"/>
          </p:cNvSpPr>
          <p:nvPr>
            <p:ph type="body"/>
          </p:nvPr>
        </p:nvSpPr>
        <p:spPr>
          <a:xfrm>
            <a:off x="581040" y="2180520"/>
            <a:ext cx="5382000" cy="367812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15" name="PlaceHolder 3"/>
          <p:cNvSpPr>
            <a:spLocks noGrp="1"/>
          </p:cNvSpPr>
          <p:nvPr>
            <p:ph type="body"/>
          </p:nvPr>
        </p:nvSpPr>
        <p:spPr>
          <a:xfrm>
            <a:off x="6232680" y="2180520"/>
            <a:ext cx="5382000" cy="367812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81040" y="702000"/>
            <a:ext cx="11029320" cy="46987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19" name="PlaceHolder 2"/>
          <p:cNvSpPr>
            <a:spLocks noGrp="1"/>
          </p:cNvSpPr>
          <p:nvPr>
            <p:ph type="body"/>
          </p:nvPr>
        </p:nvSpPr>
        <p:spPr>
          <a:xfrm>
            <a:off x="581040" y="218052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20" name="PlaceHolder 3"/>
          <p:cNvSpPr>
            <a:spLocks noGrp="1"/>
          </p:cNvSpPr>
          <p:nvPr>
            <p:ph type="body"/>
          </p:nvPr>
        </p:nvSpPr>
        <p:spPr>
          <a:xfrm>
            <a:off x="581040" y="410184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21" name="PlaceHolder 4"/>
          <p:cNvSpPr>
            <a:spLocks noGrp="1"/>
          </p:cNvSpPr>
          <p:nvPr>
            <p:ph type="body"/>
          </p:nvPr>
        </p:nvSpPr>
        <p:spPr>
          <a:xfrm>
            <a:off x="6232680" y="2180520"/>
            <a:ext cx="5382000" cy="367812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23" name="PlaceHolder 2"/>
          <p:cNvSpPr>
            <a:spLocks noGrp="1"/>
          </p:cNvSpPr>
          <p:nvPr>
            <p:ph type="body"/>
          </p:nvPr>
        </p:nvSpPr>
        <p:spPr>
          <a:xfrm>
            <a:off x="581040" y="2180520"/>
            <a:ext cx="5382000" cy="367812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24" name="PlaceHolder 3"/>
          <p:cNvSpPr>
            <a:spLocks noGrp="1"/>
          </p:cNvSpPr>
          <p:nvPr>
            <p:ph type="body"/>
          </p:nvPr>
        </p:nvSpPr>
        <p:spPr>
          <a:xfrm>
            <a:off x="6232680" y="218052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25" name="PlaceHolder 4"/>
          <p:cNvSpPr>
            <a:spLocks noGrp="1"/>
          </p:cNvSpPr>
          <p:nvPr>
            <p:ph type="body"/>
          </p:nvPr>
        </p:nvSpPr>
        <p:spPr>
          <a:xfrm>
            <a:off x="6232680" y="410184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81040" y="702000"/>
            <a:ext cx="11029320" cy="1013400"/>
          </a:xfrm>
          <a:prstGeom prst="rect">
            <a:avLst/>
          </a:prstGeom>
        </p:spPr>
        <p:txBody>
          <a:bodyPr lIns="0" tIns="0" rIns="0" bIns="0" anchor="ctr"/>
          <a:lstStyle/>
          <a:p>
            <a:endParaRPr lang="ja-JP" sz="1800" b="0" strike="noStrike" spc="-1">
              <a:solidFill>
                <a:srgbClr val="000000"/>
              </a:solidFill>
              <a:uFill>
                <a:solidFill>
                  <a:srgbClr val="FFFFFF"/>
                </a:solidFill>
              </a:uFill>
              <a:latin typeface="Gill Sans MT"/>
            </a:endParaRPr>
          </a:p>
        </p:txBody>
      </p:sp>
      <p:sp>
        <p:nvSpPr>
          <p:cNvPr id="27" name="PlaceHolder 2"/>
          <p:cNvSpPr>
            <a:spLocks noGrp="1"/>
          </p:cNvSpPr>
          <p:nvPr>
            <p:ph type="body"/>
          </p:nvPr>
        </p:nvSpPr>
        <p:spPr>
          <a:xfrm>
            <a:off x="581040" y="218052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28" name="PlaceHolder 3"/>
          <p:cNvSpPr>
            <a:spLocks noGrp="1"/>
          </p:cNvSpPr>
          <p:nvPr>
            <p:ph type="body"/>
          </p:nvPr>
        </p:nvSpPr>
        <p:spPr>
          <a:xfrm>
            <a:off x="6232680" y="2180520"/>
            <a:ext cx="538200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
        <p:nvSpPr>
          <p:cNvPr id="29" name="PlaceHolder 4"/>
          <p:cNvSpPr>
            <a:spLocks noGrp="1"/>
          </p:cNvSpPr>
          <p:nvPr>
            <p:ph type="body"/>
          </p:nvPr>
        </p:nvSpPr>
        <p:spPr>
          <a:xfrm>
            <a:off x="581040" y="4101840"/>
            <a:ext cx="11029320" cy="1754280"/>
          </a:xfrm>
          <a:prstGeom prst="rect">
            <a:avLst/>
          </a:prstGeom>
        </p:spPr>
        <p:txBody>
          <a:bodyPr lIns="0" tIns="0" rIns="0" bIns="0"/>
          <a:lstStyle/>
          <a:p>
            <a:endParaRPr lang="ja-JP" sz="1800" b="0" strike="noStrike" spc="-1">
              <a:solidFill>
                <a:srgbClr val="3D3D3D"/>
              </a:solidFill>
              <a:uFill>
                <a:solidFill>
                  <a:srgbClr val="FFFFFF"/>
                </a:solidFill>
              </a:uFill>
              <a:latin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446400" y="457200"/>
            <a:ext cx="3702960" cy="946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0" name="CustomShape 2"/>
          <p:cNvSpPr/>
          <p:nvPr/>
        </p:nvSpPr>
        <p:spPr>
          <a:xfrm>
            <a:off x="8042040" y="453600"/>
            <a:ext cx="3702960" cy="98280"/>
          </a:xfrm>
          <a:prstGeom prst="rect">
            <a:avLst/>
          </a:prstGeom>
          <a:solidFill>
            <a:schemeClr val="accent4"/>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2"/>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446400" y="3085920"/>
            <a:ext cx="11262600" cy="330444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ja-JP" sz="3600" b="0" strike="noStrike" cap="all" spc="-1">
                <a:solidFill>
                  <a:srgbClr val="4D1434"/>
                </a:solidFill>
                <a:uFill>
                  <a:solidFill>
                    <a:srgbClr val="FFFFFF"/>
                  </a:solidFill>
                </a:uFill>
                <a:latin typeface="Gill Sans MT"/>
              </a:rPr>
              <a:t>Click to edit Master title style</a:t>
            </a:r>
            <a:endParaRPr lang="ja-JP" sz="1800" b="0" strike="noStrike" spc="-1">
              <a:solidFill>
                <a:srgbClr val="000000"/>
              </a:solidFill>
              <a:uFill>
                <a:solidFill>
                  <a:srgbClr val="FFFFFF"/>
                </a:solidFill>
              </a:uFill>
              <a:latin typeface="Gill Sans MT"/>
            </a:endParaRPr>
          </a:p>
        </p:txBody>
      </p:sp>
      <p:sp>
        <p:nvSpPr>
          <p:cNvPr id="5" name="PlaceHolder 6"/>
          <p:cNvSpPr>
            <a:spLocks noGrp="1"/>
          </p:cNvSpPr>
          <p:nvPr>
            <p:ph type="dt"/>
          </p:nvPr>
        </p:nvSpPr>
        <p:spPr>
          <a:xfrm>
            <a:off x="7606080" y="5956200"/>
            <a:ext cx="2844360" cy="364680"/>
          </a:xfrm>
          <a:prstGeom prst="rect">
            <a:avLst/>
          </a:prstGeom>
        </p:spPr>
        <p:txBody>
          <a:bodyPr anchor="ctr"/>
          <a:lstStyle/>
          <a:p>
            <a:pPr algn="r">
              <a:lnSpc>
                <a:spcPct val="100000"/>
              </a:lnSpc>
            </a:pPr>
            <a:r>
              <a:rPr lang="en-US" sz="900" b="0" strike="noStrike" spc="-1">
                <a:solidFill>
                  <a:srgbClr val="9F296B"/>
                </a:solidFill>
                <a:uFill>
                  <a:solidFill>
                    <a:srgbClr val="FFFFFF"/>
                  </a:solidFill>
                </a:uFill>
                <a:latin typeface="Gill Sans MT"/>
              </a:rPr>
              <a:t>6/4/20</a:t>
            </a:r>
            <a:endParaRPr lang="en-US" sz="1400" b="0" strike="noStrike" spc="-1">
              <a:solidFill>
                <a:srgbClr val="000000"/>
              </a:solidFill>
              <a:uFill>
                <a:solidFill>
                  <a:srgbClr val="FFFFFF"/>
                </a:solidFill>
              </a:uFill>
              <a:latin typeface="Times New Roman"/>
            </a:endParaRPr>
          </a:p>
        </p:txBody>
      </p:sp>
      <p:sp>
        <p:nvSpPr>
          <p:cNvPr id="6" name="PlaceHolder 7"/>
          <p:cNvSpPr>
            <a:spLocks noGrp="1"/>
          </p:cNvSpPr>
          <p:nvPr>
            <p:ph type="ftr"/>
          </p:nvPr>
        </p:nvSpPr>
        <p:spPr>
          <a:xfrm>
            <a:off x="581040" y="5951880"/>
            <a:ext cx="691668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7" name="PlaceHolder 8"/>
          <p:cNvSpPr>
            <a:spLocks noGrp="1"/>
          </p:cNvSpPr>
          <p:nvPr>
            <p:ph type="sldNum"/>
          </p:nvPr>
        </p:nvSpPr>
        <p:spPr>
          <a:xfrm>
            <a:off x="10558440" y="5956200"/>
            <a:ext cx="1015920" cy="364680"/>
          </a:xfrm>
          <a:prstGeom prst="rect">
            <a:avLst/>
          </a:prstGeom>
        </p:spPr>
        <p:txBody>
          <a:bodyPr anchor="ctr"/>
          <a:lstStyle/>
          <a:p>
            <a:pPr algn="r">
              <a:lnSpc>
                <a:spcPct val="100000"/>
              </a:lnSpc>
            </a:pPr>
            <a:fld id="{650DD268-6011-48AB-83F7-FB167FF255CB}" type="slidenum">
              <a:rPr lang="en-US" sz="900" b="0" strike="noStrike" spc="-1">
                <a:solidFill>
                  <a:srgbClr val="9F296B"/>
                </a:solidFill>
                <a:uFill>
                  <a:solidFill>
                    <a:srgbClr val="FFFFFF"/>
                  </a:solidFill>
                </a:uFill>
                <a:latin typeface="Gill Sans MT"/>
              </a:rPr>
              <a:t>‹#›</a:t>
            </a:fld>
            <a:endParaRPr lang="en-US" sz="1400" b="0" strike="noStrike" spc="-1">
              <a:solidFill>
                <a:srgbClr val="000000"/>
              </a:solidFill>
              <a:uFill>
                <a:solidFill>
                  <a:srgbClr val="FFFFFF"/>
                </a:solidFill>
              </a:uFill>
              <a:latin typeface="Times New Roman"/>
            </a:endParaRPr>
          </a:p>
        </p:txBody>
      </p:sp>
      <p:sp>
        <p:nvSpPr>
          <p:cNvPr id="8" name="PlaceHolder 9"/>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ja-JP" sz="1800" b="0" strike="noStrike" spc="-1">
                <a:solidFill>
                  <a:srgbClr val="3D3D3D"/>
                </a:solidFill>
                <a:uFill>
                  <a:solidFill>
                    <a:srgbClr val="FFFFFF"/>
                  </a:solidFill>
                </a:uFill>
                <a:latin typeface="Gill Sans MT"/>
              </a:rPr>
              <a:t>개요 텍스트의 서식을 편집하려면 클릭하십시오</a:t>
            </a:r>
          </a:p>
          <a:p>
            <a:pPr marL="864000" lvl="1" indent="-324000">
              <a:buClr>
                <a:srgbClr val="000000"/>
              </a:buClr>
              <a:buSzPct val="75000"/>
              <a:buFont typeface="Symbol" charset="2"/>
              <a:buChar char=""/>
            </a:pPr>
            <a:r>
              <a:rPr lang="ja-JP" sz="1400" b="0" strike="noStrike" spc="-1">
                <a:solidFill>
                  <a:srgbClr val="3D3D3D"/>
                </a:solidFill>
                <a:uFill>
                  <a:solidFill>
                    <a:srgbClr val="FFFFFF"/>
                  </a:solidFill>
                </a:uFill>
                <a:latin typeface="Gill Sans MT"/>
              </a:rPr>
              <a:t>2번째 개요 수준</a:t>
            </a:r>
          </a:p>
          <a:p>
            <a:pPr marL="1296000" lvl="2" indent="-288000">
              <a:buClr>
                <a:srgbClr val="000000"/>
              </a:buClr>
              <a:buSzPct val="45000"/>
              <a:buFont typeface="Wingdings" charset="2"/>
              <a:buChar char=""/>
            </a:pPr>
            <a:r>
              <a:rPr lang="ja-JP" sz="1200" b="0" strike="noStrike" spc="-1">
                <a:solidFill>
                  <a:srgbClr val="3D3D3D"/>
                </a:solidFill>
                <a:uFill>
                  <a:solidFill>
                    <a:srgbClr val="FFFFFF"/>
                  </a:solidFill>
                </a:uFill>
                <a:latin typeface="Gill Sans MT"/>
              </a:rPr>
              <a:t>3번째 개요 수준</a:t>
            </a:r>
          </a:p>
          <a:p>
            <a:pPr marL="1728000" lvl="3" indent="-216000">
              <a:buClr>
                <a:srgbClr val="000000"/>
              </a:buClr>
              <a:buSzPct val="75000"/>
              <a:buFont typeface="Symbol" charset="2"/>
              <a:buChar char=""/>
            </a:pPr>
            <a:r>
              <a:rPr lang="ja-JP" sz="1200" b="0" strike="noStrike" spc="-1">
                <a:solidFill>
                  <a:srgbClr val="3D3D3D"/>
                </a:solidFill>
                <a:uFill>
                  <a:solidFill>
                    <a:srgbClr val="FFFFFF"/>
                  </a:solidFill>
                </a:uFill>
                <a:latin typeface="Gill Sans MT"/>
              </a:rPr>
              <a:t>4번째 개요 수준</a:t>
            </a:r>
          </a:p>
          <a:p>
            <a:pPr marL="2160000" lvl="4" indent="-216000">
              <a:buClr>
                <a:srgbClr val="000000"/>
              </a:buClr>
              <a:buSzPct val="45000"/>
              <a:buFont typeface="Wingdings" charset="2"/>
              <a:buChar char=""/>
            </a:pPr>
            <a:r>
              <a:rPr lang="ja-JP" sz="2000" b="0" strike="noStrike" spc="-1">
                <a:solidFill>
                  <a:srgbClr val="3D3D3D"/>
                </a:solidFill>
                <a:uFill>
                  <a:solidFill>
                    <a:srgbClr val="FFFFFF"/>
                  </a:solidFill>
                </a:uFill>
                <a:latin typeface="Gill Sans MT"/>
              </a:rPr>
              <a:t>5번째 개요 수준</a:t>
            </a:r>
          </a:p>
          <a:p>
            <a:pPr marL="2592000" lvl="5" indent="-216000">
              <a:buClr>
                <a:srgbClr val="000000"/>
              </a:buClr>
              <a:buSzPct val="45000"/>
              <a:buFont typeface="Wingdings" charset="2"/>
              <a:buChar char=""/>
            </a:pPr>
            <a:r>
              <a:rPr lang="ja-JP" sz="2000" b="0" strike="noStrike" spc="-1">
                <a:solidFill>
                  <a:srgbClr val="3D3D3D"/>
                </a:solidFill>
                <a:uFill>
                  <a:solidFill>
                    <a:srgbClr val="FFFFFF"/>
                  </a:solidFill>
                </a:uFill>
                <a:latin typeface="Gill Sans MT"/>
              </a:rPr>
              <a:t>6번째 개요 수준</a:t>
            </a:r>
          </a:p>
          <a:p>
            <a:pPr marL="3024000" lvl="6" indent="-216000">
              <a:buClr>
                <a:srgbClr val="000000"/>
              </a:buClr>
              <a:buSzPct val="45000"/>
              <a:buFont typeface="Wingdings" charset="2"/>
              <a:buChar char=""/>
            </a:pPr>
            <a:r>
              <a:rPr lang="ja-JP" sz="2000" b="0" strike="noStrike" spc="-1">
                <a:solidFill>
                  <a:srgbClr val="3D3D3D"/>
                </a:solidFill>
                <a:uFill>
                  <a:solidFill>
                    <a:srgbClr val="FFFFFF"/>
                  </a:solidFill>
                </a:uFill>
                <a:latin typeface="Gill Sans MT"/>
              </a:rPr>
              <a:t>7번째 개요 수준</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446400" y="457200"/>
            <a:ext cx="3702960" cy="946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2960" cy="98280"/>
          </a:xfrm>
          <a:prstGeom prst="rect">
            <a:avLst/>
          </a:prstGeom>
          <a:solidFill>
            <a:schemeClr val="accent4"/>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2960" cy="91080"/>
          </a:xfrm>
          <a:prstGeom prst="rect">
            <a:avLst/>
          </a:prstGeom>
          <a:solidFill>
            <a:schemeClr val="accent2"/>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4"/>
          <p:cNvSpPr/>
          <p:nvPr/>
        </p:nvSpPr>
        <p:spPr>
          <a:xfrm>
            <a:off x="440280" y="614520"/>
            <a:ext cx="11309040" cy="1189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PlaceHolder 5"/>
          <p:cNvSpPr>
            <a:spLocks noGrp="1"/>
          </p:cNvSpPr>
          <p:nvPr>
            <p:ph type="title"/>
          </p:nvPr>
        </p:nvSpPr>
        <p:spPr>
          <a:xfrm>
            <a:off x="581040" y="702000"/>
            <a:ext cx="11029320" cy="1013400"/>
          </a:xfrm>
          <a:prstGeom prst="rect">
            <a:avLst/>
          </a:prstGeom>
        </p:spPr>
        <p:txBody>
          <a:bodyPr anchor="b"/>
          <a:lstStyle/>
          <a:p>
            <a:pPr>
              <a:lnSpc>
                <a:spcPct val="100000"/>
              </a:lnSpc>
            </a:pPr>
            <a:r>
              <a:rPr lang="ja-JP" sz="2800" b="0" strike="noStrike" cap="all" spc="-1">
                <a:solidFill>
                  <a:srgbClr val="FFFFFF"/>
                </a:solidFill>
                <a:uFill>
                  <a:solidFill>
                    <a:srgbClr val="FFFFFF"/>
                  </a:solidFill>
                </a:uFill>
                <a:latin typeface="Gill Sans MT"/>
              </a:rPr>
              <a:t>Click to edit Master title style</a:t>
            </a:r>
            <a:endParaRPr lang="ja-JP" sz="1800" b="0" strike="noStrike" spc="-1">
              <a:solidFill>
                <a:srgbClr val="000000"/>
              </a:solidFill>
              <a:uFill>
                <a:solidFill>
                  <a:srgbClr val="FFFFFF"/>
                </a:solidFill>
              </a:uFill>
              <a:latin typeface="Gill Sans MT"/>
            </a:endParaRPr>
          </a:p>
        </p:txBody>
      </p:sp>
      <p:sp>
        <p:nvSpPr>
          <p:cNvPr id="48" name="PlaceHolder 6"/>
          <p:cNvSpPr>
            <a:spLocks noGrp="1"/>
          </p:cNvSpPr>
          <p:nvPr>
            <p:ph type="body"/>
          </p:nvPr>
        </p:nvSpPr>
        <p:spPr>
          <a:xfrm>
            <a:off x="581040" y="2180520"/>
            <a:ext cx="11029320" cy="3678120"/>
          </a:xfrm>
          <a:prstGeom prst="rect">
            <a:avLst/>
          </a:prstGeom>
        </p:spPr>
        <p:txBody>
          <a:bodyPr anchor="ctr"/>
          <a:lstStyle/>
          <a:p>
            <a:pPr marL="432000" indent="-324000">
              <a:buClr>
                <a:srgbClr val="000000"/>
              </a:buClr>
              <a:buSzPct val="45000"/>
              <a:buFont typeface="Wingdings" charset="2"/>
              <a:buChar char=""/>
            </a:pPr>
            <a:r>
              <a:rPr lang="ja-JP" sz="1800" b="0" strike="noStrike" spc="-1">
                <a:solidFill>
                  <a:srgbClr val="3D3D3D"/>
                </a:solidFill>
                <a:uFill>
                  <a:solidFill>
                    <a:srgbClr val="FFFFFF"/>
                  </a:solidFill>
                </a:uFill>
                <a:latin typeface="Gill Sans MT"/>
              </a:rPr>
              <a:t>개요 텍스트의 서식을 편집하려면 클릭하십시오</a:t>
            </a:r>
          </a:p>
          <a:p>
            <a:pPr marL="864000" lvl="1" indent="-324000">
              <a:buClr>
                <a:srgbClr val="000000"/>
              </a:buClr>
              <a:buSzPct val="75000"/>
              <a:buFont typeface="Symbol" charset="2"/>
              <a:buChar char=""/>
            </a:pPr>
            <a:r>
              <a:rPr lang="ja-JP" sz="1800" b="0" strike="noStrike" spc="-1">
                <a:solidFill>
                  <a:srgbClr val="3D3D3D"/>
                </a:solidFill>
                <a:uFill>
                  <a:solidFill>
                    <a:srgbClr val="FFFFFF"/>
                  </a:solidFill>
                </a:uFill>
                <a:latin typeface="Gill Sans MT"/>
              </a:rPr>
              <a:t>2번째 개요 수준</a:t>
            </a:r>
          </a:p>
          <a:p>
            <a:pPr marL="1296000" lvl="2" indent="-288000">
              <a:buClr>
                <a:srgbClr val="000000"/>
              </a:buClr>
              <a:buSzPct val="45000"/>
              <a:buFont typeface="Wingdings" charset="2"/>
              <a:buChar char=""/>
            </a:pPr>
            <a:r>
              <a:rPr lang="ja-JP" sz="1800" b="0" strike="noStrike" spc="-1">
                <a:solidFill>
                  <a:srgbClr val="3D3D3D"/>
                </a:solidFill>
                <a:uFill>
                  <a:solidFill>
                    <a:srgbClr val="FFFFFF"/>
                  </a:solidFill>
                </a:uFill>
                <a:latin typeface="Gill Sans MT"/>
              </a:rPr>
              <a:t>3번째 개요 수준</a:t>
            </a:r>
          </a:p>
          <a:p>
            <a:pPr marL="1728000" lvl="3" indent="-216000">
              <a:buClr>
                <a:srgbClr val="000000"/>
              </a:buClr>
              <a:buSzPct val="75000"/>
              <a:buFont typeface="Symbol" charset="2"/>
              <a:buChar char=""/>
            </a:pPr>
            <a:r>
              <a:rPr lang="ja-JP" sz="1800" b="0" strike="noStrike" spc="-1">
                <a:solidFill>
                  <a:srgbClr val="3D3D3D"/>
                </a:solidFill>
                <a:uFill>
                  <a:solidFill>
                    <a:srgbClr val="FFFFFF"/>
                  </a:solidFill>
                </a:uFill>
                <a:latin typeface="Gill Sans MT"/>
              </a:rPr>
              <a:t>4번째 개요 수준</a:t>
            </a:r>
          </a:p>
          <a:p>
            <a:pPr marL="2160000" lvl="4" indent="-216000">
              <a:buClr>
                <a:srgbClr val="000000"/>
              </a:buClr>
              <a:buSzPct val="45000"/>
              <a:buFont typeface="Wingdings" charset="2"/>
              <a:buChar char=""/>
            </a:pPr>
            <a:r>
              <a:rPr lang="ja-JP" sz="1800" b="0" strike="noStrike" spc="-1">
                <a:solidFill>
                  <a:srgbClr val="3D3D3D"/>
                </a:solidFill>
                <a:uFill>
                  <a:solidFill>
                    <a:srgbClr val="FFFFFF"/>
                  </a:solidFill>
                </a:uFill>
                <a:latin typeface="Gill Sans MT"/>
              </a:rPr>
              <a:t>5번째 개요 수준</a:t>
            </a:r>
          </a:p>
          <a:p>
            <a:pPr marL="2592000" lvl="5" indent="-216000">
              <a:buClr>
                <a:srgbClr val="000000"/>
              </a:buClr>
              <a:buSzPct val="45000"/>
              <a:buFont typeface="Wingdings" charset="2"/>
              <a:buChar char=""/>
            </a:pPr>
            <a:r>
              <a:rPr lang="ja-JP" sz="1800" b="0" strike="noStrike" spc="-1">
                <a:solidFill>
                  <a:srgbClr val="3D3D3D"/>
                </a:solidFill>
                <a:uFill>
                  <a:solidFill>
                    <a:srgbClr val="FFFFFF"/>
                  </a:solidFill>
                </a:uFill>
                <a:latin typeface="Gill Sans MT"/>
              </a:rPr>
              <a:t>6번째 개요 수준</a:t>
            </a:r>
          </a:p>
          <a:p>
            <a:pPr marL="306000" indent="-305640">
              <a:lnSpc>
                <a:spcPct val="100000"/>
              </a:lnSpc>
              <a:buClr>
                <a:srgbClr val="903163"/>
              </a:buClr>
              <a:buSzPct val="92000"/>
              <a:buFont typeface="Wingdings 2" charset="2"/>
              <a:buChar char=""/>
            </a:pPr>
            <a:r>
              <a:rPr lang="ja-JP" sz="1800" b="0" strike="noStrike" spc="-1">
                <a:solidFill>
                  <a:srgbClr val="3D3D3D"/>
                </a:solidFill>
                <a:uFill>
                  <a:solidFill>
                    <a:srgbClr val="FFFFFF"/>
                  </a:solidFill>
                </a:uFill>
                <a:latin typeface="Gill Sans MT"/>
              </a:rPr>
              <a:t>7번째 개요 수준Click to edit Master text styles</a:t>
            </a:r>
          </a:p>
          <a:p>
            <a:pPr marL="630000" lvl="1" indent="-305640">
              <a:lnSpc>
                <a:spcPct val="100000"/>
              </a:lnSpc>
              <a:buClr>
                <a:srgbClr val="903163"/>
              </a:buClr>
              <a:buSzPct val="92000"/>
              <a:buFont typeface="Wingdings 2" charset="2"/>
              <a:buChar char=""/>
            </a:pPr>
            <a:r>
              <a:rPr lang="ja-JP" sz="1600" b="0" strike="noStrike" spc="-1">
                <a:solidFill>
                  <a:srgbClr val="3D3D3D"/>
                </a:solidFill>
                <a:uFill>
                  <a:solidFill>
                    <a:srgbClr val="FFFFFF"/>
                  </a:solidFill>
                </a:uFill>
                <a:latin typeface="Gill Sans MT"/>
              </a:rPr>
              <a:t>Second level</a:t>
            </a:r>
            <a:endParaRPr lang="ja-JP" sz="1800" b="0" strike="noStrike" spc="-1">
              <a:solidFill>
                <a:srgbClr val="3D3D3D"/>
              </a:solidFill>
              <a:uFill>
                <a:solidFill>
                  <a:srgbClr val="FFFFFF"/>
                </a:solidFill>
              </a:uFill>
              <a:latin typeface="Gill Sans MT"/>
            </a:endParaRPr>
          </a:p>
          <a:p>
            <a:pPr marL="900000" lvl="2" indent="-269640">
              <a:lnSpc>
                <a:spcPct val="100000"/>
              </a:lnSpc>
              <a:buClr>
                <a:srgbClr val="903163"/>
              </a:buClr>
              <a:buSzPct val="92000"/>
              <a:buFont typeface="Wingdings 2" charset="2"/>
              <a:buChar char=""/>
            </a:pPr>
            <a:r>
              <a:rPr lang="ja-JP" sz="1400" b="0" strike="noStrike" spc="-1">
                <a:solidFill>
                  <a:srgbClr val="3D3D3D"/>
                </a:solidFill>
                <a:uFill>
                  <a:solidFill>
                    <a:srgbClr val="FFFFFF"/>
                  </a:solidFill>
                </a:uFill>
                <a:latin typeface="Gill Sans MT"/>
              </a:rPr>
              <a:t>Third level</a:t>
            </a:r>
            <a:endParaRPr lang="ja-JP" sz="1800" b="0" strike="noStrike" spc="-1">
              <a:solidFill>
                <a:srgbClr val="3D3D3D"/>
              </a:solidFill>
              <a:uFill>
                <a:solidFill>
                  <a:srgbClr val="FFFFFF"/>
                </a:solidFill>
              </a:uFill>
              <a:latin typeface="Gill Sans MT"/>
            </a:endParaRPr>
          </a:p>
          <a:p>
            <a:pPr marL="1242000" lvl="3" indent="-233640">
              <a:lnSpc>
                <a:spcPct val="100000"/>
              </a:lnSpc>
              <a:buClr>
                <a:srgbClr val="903163"/>
              </a:buClr>
              <a:buSzPct val="92000"/>
              <a:buFont typeface="Wingdings 2" charset="2"/>
              <a:buChar char=""/>
            </a:pPr>
            <a:r>
              <a:rPr lang="ja-JP" sz="1200" b="0" strike="noStrike" spc="-1">
                <a:solidFill>
                  <a:srgbClr val="3D3D3D"/>
                </a:solidFill>
                <a:uFill>
                  <a:solidFill>
                    <a:srgbClr val="FFFFFF"/>
                  </a:solidFill>
                </a:uFill>
                <a:latin typeface="Gill Sans MT"/>
              </a:rPr>
              <a:t>Fourth level</a:t>
            </a:r>
            <a:endParaRPr lang="ja-JP" sz="1800" b="0" strike="noStrike" spc="-1">
              <a:solidFill>
                <a:srgbClr val="3D3D3D"/>
              </a:solidFill>
              <a:uFill>
                <a:solidFill>
                  <a:srgbClr val="FFFFFF"/>
                </a:solidFill>
              </a:uFill>
              <a:latin typeface="Gill Sans MT"/>
            </a:endParaRPr>
          </a:p>
          <a:p>
            <a:pPr marL="1602000" lvl="4" indent="-233640">
              <a:lnSpc>
                <a:spcPct val="100000"/>
              </a:lnSpc>
              <a:buClr>
                <a:srgbClr val="903163"/>
              </a:buClr>
              <a:buSzPct val="92000"/>
              <a:buFont typeface="Wingdings 2" charset="2"/>
              <a:buChar char=""/>
            </a:pPr>
            <a:r>
              <a:rPr lang="ja-JP" sz="1200" b="0" strike="noStrike" spc="-1">
                <a:solidFill>
                  <a:srgbClr val="3D3D3D"/>
                </a:solidFill>
                <a:uFill>
                  <a:solidFill>
                    <a:srgbClr val="FFFFFF"/>
                  </a:solidFill>
                </a:uFill>
                <a:latin typeface="Gill Sans MT"/>
              </a:rPr>
              <a:t>Fifth level</a:t>
            </a:r>
            <a:endParaRPr lang="ja-JP" sz="1800" b="0" strike="noStrike" spc="-1">
              <a:solidFill>
                <a:srgbClr val="3D3D3D"/>
              </a:solidFill>
              <a:uFill>
                <a:solidFill>
                  <a:srgbClr val="FFFFFF"/>
                </a:solidFill>
              </a:uFill>
              <a:latin typeface="Gill Sans MT"/>
            </a:endParaRPr>
          </a:p>
        </p:txBody>
      </p:sp>
      <p:sp>
        <p:nvSpPr>
          <p:cNvPr id="49" name="PlaceHolder 7"/>
          <p:cNvSpPr>
            <a:spLocks noGrp="1"/>
          </p:cNvSpPr>
          <p:nvPr>
            <p:ph type="dt"/>
          </p:nvPr>
        </p:nvSpPr>
        <p:spPr>
          <a:xfrm>
            <a:off x="7606080" y="5956200"/>
            <a:ext cx="2844360" cy="364680"/>
          </a:xfrm>
          <a:prstGeom prst="rect">
            <a:avLst/>
          </a:prstGeom>
        </p:spPr>
        <p:txBody>
          <a:bodyPr anchor="ctr"/>
          <a:lstStyle/>
          <a:p>
            <a:pPr algn="r">
              <a:lnSpc>
                <a:spcPct val="100000"/>
              </a:lnSpc>
            </a:pPr>
            <a:r>
              <a:rPr lang="en-US" sz="900" b="0" strike="noStrike" spc="-1">
                <a:solidFill>
                  <a:srgbClr val="903163"/>
                </a:solidFill>
                <a:uFill>
                  <a:solidFill>
                    <a:srgbClr val="FFFFFF"/>
                  </a:solidFill>
                </a:uFill>
                <a:latin typeface="Gill Sans MT"/>
              </a:rPr>
              <a:t>6/4/20</a:t>
            </a:r>
            <a:endParaRPr lang="en-US" sz="1400" b="0" strike="noStrike" spc="-1">
              <a:solidFill>
                <a:srgbClr val="000000"/>
              </a:solidFill>
              <a:uFill>
                <a:solidFill>
                  <a:srgbClr val="FFFFFF"/>
                </a:solidFill>
              </a:uFill>
              <a:latin typeface="Times New Roman"/>
            </a:endParaRPr>
          </a:p>
        </p:txBody>
      </p:sp>
      <p:sp>
        <p:nvSpPr>
          <p:cNvPr id="50" name="PlaceHolder 8"/>
          <p:cNvSpPr>
            <a:spLocks noGrp="1"/>
          </p:cNvSpPr>
          <p:nvPr>
            <p:ph type="ftr"/>
          </p:nvPr>
        </p:nvSpPr>
        <p:spPr>
          <a:xfrm>
            <a:off x="581040" y="5951880"/>
            <a:ext cx="691668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51" name="PlaceHolder 9"/>
          <p:cNvSpPr>
            <a:spLocks noGrp="1"/>
          </p:cNvSpPr>
          <p:nvPr>
            <p:ph type="sldNum"/>
          </p:nvPr>
        </p:nvSpPr>
        <p:spPr>
          <a:xfrm>
            <a:off x="10558440" y="5956200"/>
            <a:ext cx="1052280" cy="364680"/>
          </a:xfrm>
          <a:prstGeom prst="rect">
            <a:avLst/>
          </a:prstGeom>
        </p:spPr>
        <p:txBody>
          <a:bodyPr anchor="ctr"/>
          <a:lstStyle/>
          <a:p>
            <a:pPr algn="r">
              <a:lnSpc>
                <a:spcPct val="100000"/>
              </a:lnSpc>
            </a:pPr>
            <a:fld id="{9453C0E8-4F49-4AC3-9FAF-D9464EA49B34}" type="slidenum">
              <a:rPr lang="en-US" sz="900" b="0" strike="noStrike" spc="-1">
                <a:solidFill>
                  <a:srgbClr val="903163"/>
                </a:solidFill>
                <a:uFill>
                  <a:solidFill>
                    <a:srgbClr val="FFFFFF"/>
                  </a:solidFill>
                </a:uFill>
                <a:latin typeface="Gill Sans MT"/>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81040" y="1020600"/>
            <a:ext cx="10993320" cy="1474560"/>
          </a:xfrm>
          <a:prstGeom prst="rect">
            <a:avLst/>
          </a:prstGeom>
          <a:noFill/>
          <a:ln>
            <a:noFill/>
          </a:ln>
        </p:spPr>
        <p:txBody>
          <a:bodyPr anchor="b"/>
          <a:lstStyle/>
          <a:p>
            <a:r>
              <a:rPr lang="ja-JP" altLang="en-US" sz="3600" cap="all" spc="-1">
                <a:solidFill>
                  <a:srgbClr val="4D1434"/>
                </a:solidFill>
                <a:uFill>
                  <a:solidFill>
                    <a:srgbClr val="FFFFFF"/>
                  </a:solidFill>
                </a:uFill>
                <a:latin typeface="Gill Sans MT"/>
                <a:ea typeface="HGｺﾞｼｯｸE"/>
              </a:rPr>
              <a:t>中間発表　構想資料</a:t>
            </a:r>
            <a:endParaRPr lang="ja-JP" sz="1800" b="0" strike="noStrike" spc="-1">
              <a:solidFill>
                <a:srgbClr val="000000"/>
              </a:solidFill>
              <a:uFill>
                <a:solidFill>
                  <a:srgbClr val="FFFFFF"/>
                </a:solidFill>
              </a:uFill>
              <a:latin typeface="Gill Sans MT"/>
            </a:endParaRPr>
          </a:p>
        </p:txBody>
      </p:sp>
      <p:sp>
        <p:nvSpPr>
          <p:cNvPr id="87" name="CustomShape 2"/>
          <p:cNvSpPr/>
          <p:nvPr/>
        </p:nvSpPr>
        <p:spPr>
          <a:xfrm>
            <a:off x="601560" y="3165840"/>
            <a:ext cx="10993320" cy="59004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600" b="0" strike="noStrike" cap="all" spc="-1">
                <a:solidFill>
                  <a:srgbClr val="FFFFFF"/>
                </a:solidFill>
                <a:uFill>
                  <a:solidFill>
                    <a:srgbClr val="FFFFFF"/>
                  </a:solidFill>
                </a:uFill>
                <a:latin typeface="Gill Sans MT"/>
                <a:ea typeface="HGｺﾞｼｯｸE"/>
              </a:rPr>
              <a:t>2020-06-04</a:t>
            </a:r>
            <a:endParaRPr lang="en-US" sz="1600" b="0" strike="noStrike" spc="-1">
              <a:solidFill>
                <a:srgbClr val="000000"/>
              </a:solidFill>
              <a:uFill>
                <a:solidFill>
                  <a:srgbClr val="FFFFFF"/>
                </a:solidFill>
              </a:uFill>
              <a:latin typeface="Times New Roman"/>
            </a:endParaRPr>
          </a:p>
          <a:p>
            <a:pPr algn="r">
              <a:lnSpc>
                <a:spcPct val="100000"/>
              </a:lnSpc>
            </a:pPr>
            <a:r>
              <a:rPr lang="en-US" sz="1600" b="0" strike="noStrike" cap="all" spc="-1">
                <a:solidFill>
                  <a:srgbClr val="FFFFFF"/>
                </a:solidFill>
                <a:uFill>
                  <a:solidFill>
                    <a:srgbClr val="FFFFFF"/>
                  </a:solidFill>
                </a:uFill>
                <a:latin typeface="Gill Sans MT"/>
                <a:ea typeface="HGｺﾞｼｯｸE"/>
              </a:rPr>
              <a:t>坂田・森研究室　M2　キム　フィミョン</a:t>
            </a:r>
            <a:endParaRPr lang="en-US" sz="16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581040" y="2007000"/>
            <a:ext cx="11029320" cy="4557960"/>
          </a:xfrm>
          <a:prstGeom prst="rect">
            <a:avLst/>
          </a:prstGeom>
          <a:noFill/>
          <a:ln>
            <a:noFill/>
          </a:ln>
        </p:spPr>
        <p:txBody>
          <a:bodyPr anchor="ctr"/>
          <a:lstStyle/>
          <a:p>
            <a:pPr marL="304800" indent="-304800">
              <a:lnSpc>
                <a:spcPct val="100000"/>
              </a:lnSpc>
              <a:buClr>
                <a:srgbClr val="903163"/>
              </a:buClr>
              <a:buSzPct val="92000"/>
              <a:buFont typeface="Arial,Sans-Serif"/>
              <a:buChar char="•"/>
            </a:pPr>
            <a:r>
              <a:rPr lang="ja-JP" sz="1800" b="0" strike="noStrike" spc="-1">
                <a:solidFill>
                  <a:srgbClr val="3D3D3D"/>
                </a:solidFill>
                <a:uFill>
                  <a:solidFill>
                    <a:srgbClr val="FFFFFF"/>
                  </a:solidFill>
                </a:uFill>
                <a:latin typeface="Gill Sans MT"/>
                <a:ea typeface="HGｺﾞｼｯｸE"/>
              </a:rPr>
              <a:t>ヒストグラム(outlier除外後)</a:t>
            </a:r>
            <a:endParaRPr lang="ja-JP" sz="1800" b="0" strike="noStrike" spc="-1">
              <a:solidFill>
                <a:srgbClr val="3D3D3D"/>
              </a:solidFill>
              <a:uFill>
                <a:solidFill>
                  <a:srgbClr val="FFFFFF"/>
                </a:solidFill>
              </a:uFill>
              <a:latin typeface="Gill Sans MT"/>
            </a:endParaRPr>
          </a:p>
          <a:p>
            <a:pPr marL="629920" lvl="1" indent="-304800">
              <a:lnSpc>
                <a:spcPct val="100000"/>
              </a:lnSpc>
              <a:buClr>
                <a:srgbClr val="903163"/>
              </a:buClr>
              <a:buSzPct val="92000"/>
              <a:buFont typeface="Courier New"/>
              <a:buChar char="o"/>
            </a:pPr>
            <a:r>
              <a:rPr lang="ja-JP" sz="1600" b="0" strike="noStrike" spc="-1">
                <a:solidFill>
                  <a:srgbClr val="3D3D3D"/>
                </a:solidFill>
                <a:uFill>
                  <a:solidFill>
                    <a:srgbClr val="FFFFFF"/>
                  </a:solidFill>
                </a:uFill>
                <a:latin typeface="Gill Sans MT"/>
                <a:ea typeface="HGｺﾞｼｯｸE"/>
              </a:rPr>
              <a:t>解説ビデオ(Paper_explanation)</a:t>
            </a:r>
            <a:endParaRPr lang="ja-JP" sz="1400" b="0" strike="noStrike" spc="-1">
              <a:solidFill>
                <a:srgbClr val="3D3D3D"/>
              </a:solidFill>
              <a:uFill>
                <a:solidFill>
                  <a:srgbClr val="FFFFFF"/>
                </a:solidFill>
              </a:uFill>
              <a:latin typeface="Gill Sans MT"/>
            </a:endParaRPr>
          </a:p>
          <a:p>
            <a:pPr marL="899160" lvl="2" indent="-269240">
              <a:lnSpc>
                <a:spcPct val="100000"/>
              </a:lnSpc>
              <a:buClr>
                <a:srgbClr val="903163"/>
              </a:buClr>
              <a:buSzPct val="92000"/>
              <a:buFont typeface="Arial"/>
              <a:buChar char="•"/>
            </a:pPr>
            <a:r>
              <a:rPr lang="ja-JP" sz="1400" b="0" strike="noStrike" spc="-1">
                <a:solidFill>
                  <a:srgbClr val="3D3D3D"/>
                </a:solidFill>
                <a:uFill>
                  <a:solidFill>
                    <a:srgbClr val="FFFFFF"/>
                  </a:solidFill>
                </a:uFill>
                <a:latin typeface="Gill Sans MT"/>
                <a:ea typeface="Gill Sans MT"/>
              </a:rPr>
              <a:t>度数が指数関数的に低下</a:t>
            </a:r>
            <a:endParaRPr lang="ja-JP" sz="1200" b="0" strike="noStrike" spc="-1">
              <a:solidFill>
                <a:srgbClr val="3D3D3D"/>
              </a:solidFill>
              <a:uFill>
                <a:solidFill>
                  <a:srgbClr val="FFFFFF"/>
                </a:solidFill>
              </a:uFill>
              <a:latin typeface="Gill Sans MT"/>
            </a:endParaRPr>
          </a:p>
          <a:p>
            <a:pPr marL="899160" lvl="2" indent="-269240">
              <a:lnSpc>
                <a:spcPct val="100000"/>
              </a:lnSpc>
              <a:buClr>
                <a:srgbClr val="903163"/>
              </a:buClr>
              <a:buSzPct val="92000"/>
              <a:buFont typeface="Arial"/>
              <a:buChar char="•"/>
            </a:pPr>
            <a:r>
              <a:rPr lang="ja-JP" sz="1400" b="0" strike="noStrike" spc="-1">
                <a:solidFill>
                  <a:srgbClr val="3D3D3D"/>
                </a:solidFill>
                <a:uFill>
                  <a:solidFill>
                    <a:srgbClr val="FFFFFF"/>
                  </a:solidFill>
                </a:uFill>
                <a:latin typeface="Gill Sans MT"/>
                <a:ea typeface="Gill Sans MT"/>
              </a:rPr>
              <a:t>論文投稿後、一様にビデオ投稿が見られる。</a:t>
            </a:r>
            <a:endParaRPr lang="ja-JP" sz="1200" b="0" strike="noStrike" spc="-1">
              <a:solidFill>
                <a:srgbClr val="3D3D3D"/>
              </a:solidFill>
              <a:uFill>
                <a:solidFill>
                  <a:srgbClr val="FFFFFF"/>
                </a:solidFill>
              </a:uFill>
              <a:latin typeface="Gill Sans MT"/>
            </a:endParaRPr>
          </a:p>
          <a:p>
            <a:pPr marL="629920" lvl="1" indent="-304800">
              <a:lnSpc>
                <a:spcPct val="100000"/>
              </a:lnSpc>
              <a:buClr>
                <a:srgbClr val="903163"/>
              </a:buClr>
              <a:buSzPct val="92000"/>
              <a:buFont typeface="Courier New"/>
              <a:buChar char="o"/>
            </a:pPr>
            <a:r>
              <a:rPr lang="ja-JP" sz="1600" b="0" strike="noStrike" spc="-1">
                <a:solidFill>
                  <a:srgbClr val="3D3D3D"/>
                </a:solidFill>
                <a:uFill>
                  <a:solidFill>
                    <a:srgbClr val="FFFFFF"/>
                  </a:solidFill>
                </a:uFill>
                <a:latin typeface="Gill Sans MT"/>
                <a:ea typeface="HGｺﾞｼｯｸE"/>
              </a:rPr>
              <a:t>言及ビデオ(paper_reference)</a:t>
            </a:r>
            <a:endParaRPr lang="ja-JP" sz="1400" b="0" strike="noStrike" spc="-1">
              <a:solidFill>
                <a:srgbClr val="3D3D3D"/>
              </a:solidFill>
              <a:uFill>
                <a:solidFill>
                  <a:srgbClr val="FFFFFF"/>
                </a:solidFill>
              </a:uFill>
              <a:latin typeface="Gill Sans MT"/>
            </a:endParaRPr>
          </a:p>
          <a:p>
            <a:pPr marL="899160" lvl="2" indent="-269240">
              <a:lnSpc>
                <a:spcPct val="100000"/>
              </a:lnSpc>
              <a:buClr>
                <a:srgbClr val="903163"/>
              </a:buClr>
              <a:buSzPct val="92000"/>
              <a:buFont typeface="Arial"/>
              <a:buChar char="•"/>
            </a:pPr>
            <a:r>
              <a:rPr lang="ja-JP" sz="1400" b="0" strike="noStrike" spc="-1">
                <a:solidFill>
                  <a:srgbClr val="3D3D3D"/>
                </a:solidFill>
                <a:uFill>
                  <a:solidFill>
                    <a:srgbClr val="FFFFFF"/>
                  </a:solidFill>
                </a:uFill>
                <a:latin typeface="Gill Sans MT"/>
                <a:ea typeface="HGｺﾞｼｯｸE"/>
              </a:rPr>
              <a:t>論文投稿後、一様にビデオ投稿が見られる。</a:t>
            </a:r>
            <a:endParaRPr lang="ja-JP" sz="1200" b="0" strike="noStrike" spc="-1">
              <a:solidFill>
                <a:srgbClr val="3D3D3D"/>
              </a:solidFill>
              <a:uFill>
                <a:solidFill>
                  <a:srgbClr val="FFFFFF"/>
                </a:solidFill>
              </a:uFill>
              <a:latin typeface="Gill Sans MT"/>
            </a:endParaRPr>
          </a:p>
          <a:p>
            <a:pPr marL="899160" lvl="2" indent="-269240">
              <a:lnSpc>
                <a:spcPct val="100000"/>
              </a:lnSpc>
              <a:buClr>
                <a:srgbClr val="903163"/>
              </a:buClr>
              <a:buSzPct val="92000"/>
              <a:buFont typeface="Arial"/>
              <a:buChar char="•"/>
            </a:pPr>
            <a:r>
              <a:rPr lang="ja-JP" sz="1400" b="0" strike="noStrike" spc="-1">
                <a:solidFill>
                  <a:srgbClr val="3D3D3D"/>
                </a:solidFill>
                <a:uFill>
                  <a:solidFill>
                    <a:srgbClr val="FFFFFF"/>
                  </a:solidFill>
                </a:uFill>
                <a:latin typeface="Gill Sans MT"/>
                <a:ea typeface="HGｺﾞｼｯｸE"/>
              </a:rPr>
              <a:t>Duration平均が解説ビデオの約２倍(25.8分 / 54.6分)</a:t>
            </a:r>
            <a:endParaRPr lang="ja-JP" sz="1200" b="0" strike="noStrike" spc="-1">
              <a:solidFill>
                <a:srgbClr val="3D3D3D"/>
              </a:solidFill>
              <a:uFill>
                <a:solidFill>
                  <a:srgbClr val="FFFFFF"/>
                </a:solidFill>
              </a:uFill>
              <a:latin typeface="Gill Sans MT"/>
            </a:endParaRPr>
          </a:p>
          <a:p>
            <a:pPr marL="1240790" lvl="3" indent="-233045">
              <a:lnSpc>
                <a:spcPct val="100000"/>
              </a:lnSpc>
              <a:buClr>
                <a:srgbClr val="903163"/>
              </a:buClr>
              <a:buSzPct val="92000"/>
              <a:buFont typeface="Courier New"/>
              <a:buChar char="o"/>
            </a:pPr>
            <a:r>
              <a:rPr lang="ja-JP" sz="1200" b="0" strike="noStrike" spc="-1">
                <a:solidFill>
                  <a:srgbClr val="3D3D3D"/>
                </a:solidFill>
                <a:uFill>
                  <a:solidFill>
                    <a:srgbClr val="FFFFFF"/>
                  </a:solidFill>
                </a:uFill>
                <a:latin typeface="Gill Sans MT"/>
                <a:ea typeface="HGｺﾞｼｯｸE"/>
              </a:rPr>
              <a:t>ビデオで幅広い話題に触れているため（講義</a:t>
            </a:r>
            <a:r>
              <a:rPr lang="ja-JP" sz="1200" spc="-1">
                <a:solidFill>
                  <a:srgbClr val="3D3D3D"/>
                </a:solidFill>
                <a:uFill>
                  <a:solidFill>
                    <a:srgbClr val="FFFFFF"/>
                  </a:solidFill>
                </a:uFill>
                <a:latin typeface="Gill Sans MT"/>
                <a:ea typeface="HGｺﾞｼｯｸE"/>
              </a:rPr>
              <a:t>・</a:t>
            </a:r>
            <a:r>
              <a:rPr lang="ja-JP" altLang="en-US" sz="1200" spc="-1">
                <a:solidFill>
                  <a:srgbClr val="3D3D3D"/>
                </a:solidFill>
                <a:uFill>
                  <a:solidFill>
                    <a:srgbClr val="FFFFFF"/>
                  </a:solidFill>
                </a:uFill>
                <a:latin typeface="Gill Sans MT"/>
                <a:ea typeface="HGｺﾞｼｯｸE"/>
              </a:rPr>
              <a:t>スピーチ</a:t>
            </a:r>
            <a:r>
              <a:rPr lang="ja-JP" sz="1200" b="0" strike="noStrike" spc="-1">
                <a:solidFill>
                  <a:srgbClr val="3D3D3D"/>
                </a:solidFill>
                <a:uFill>
                  <a:solidFill>
                    <a:srgbClr val="FFFFFF"/>
                  </a:solidFill>
                </a:uFill>
                <a:latin typeface="Gill Sans MT"/>
                <a:ea typeface="HGｺﾞｼｯｸE"/>
              </a:rPr>
              <a:t>等）</a:t>
            </a:r>
          </a:p>
          <a:p>
            <a:pPr marL="629920" lvl="1" indent="-304800">
              <a:lnSpc>
                <a:spcPct val="100000"/>
              </a:lnSpc>
              <a:buClr>
                <a:srgbClr val="903163"/>
              </a:buClr>
              <a:buSzPct val="92000"/>
              <a:buFont typeface="Courier New"/>
              <a:buChar char="o"/>
            </a:pPr>
            <a:r>
              <a:rPr lang="ja-JP" sz="1600" b="0" strike="noStrike" spc="-1">
                <a:solidFill>
                  <a:srgbClr val="3D3D3D"/>
                </a:solidFill>
                <a:uFill>
                  <a:solidFill>
                    <a:srgbClr val="FFFFFF"/>
                  </a:solidFill>
                </a:uFill>
                <a:latin typeface="Gill Sans MT"/>
                <a:ea typeface="HGｺﾞｼｯｸE"/>
              </a:rPr>
              <a:t>補足ビデオ(paper_supplementary)</a:t>
            </a:r>
            <a:endParaRPr lang="ja-JP" sz="1400" b="0" strike="noStrike" spc="-1">
              <a:solidFill>
                <a:srgbClr val="3D3D3D"/>
              </a:solidFill>
              <a:uFill>
                <a:solidFill>
                  <a:srgbClr val="FFFFFF"/>
                </a:solidFill>
              </a:uFill>
              <a:latin typeface="Gill Sans MT"/>
            </a:endParaRPr>
          </a:p>
          <a:p>
            <a:pPr marL="899160" lvl="2" indent="-269240">
              <a:lnSpc>
                <a:spcPct val="100000"/>
              </a:lnSpc>
              <a:buClr>
                <a:srgbClr val="903163"/>
              </a:buClr>
              <a:buSzPct val="92000"/>
              <a:buFont typeface="Arial"/>
              <a:buChar char="•"/>
            </a:pPr>
            <a:r>
              <a:rPr lang="ja-JP" sz="1400" b="0" strike="noStrike" spc="-1">
                <a:solidFill>
                  <a:srgbClr val="3D3D3D"/>
                </a:solidFill>
                <a:uFill>
                  <a:solidFill>
                    <a:srgbClr val="FFFFFF"/>
                  </a:solidFill>
                </a:uFill>
                <a:latin typeface="Gill Sans MT"/>
                <a:ea typeface="HGｺﾞｼｯｸE"/>
              </a:rPr>
              <a:t>他に比べて、viewCountが低迷・duration短め</a:t>
            </a:r>
            <a:endParaRPr lang="ja-JP" sz="1200" b="0" strike="noStrike" spc="-1">
              <a:solidFill>
                <a:srgbClr val="3D3D3D"/>
              </a:solidFill>
              <a:uFill>
                <a:solidFill>
                  <a:srgbClr val="FFFFFF"/>
                </a:solidFill>
              </a:uFill>
              <a:latin typeface="Gill Sans MT"/>
            </a:endParaRPr>
          </a:p>
          <a:p>
            <a:pPr marL="899160" lvl="2" indent="-269240">
              <a:lnSpc>
                <a:spcPct val="100000"/>
              </a:lnSpc>
              <a:buClr>
                <a:srgbClr val="903163"/>
              </a:buClr>
              <a:buSzPct val="92000"/>
              <a:buFont typeface="Arial"/>
              <a:buChar char="•"/>
            </a:pPr>
            <a:r>
              <a:rPr lang="ja-JP" sz="1400" b="0" strike="noStrike" spc="-1">
                <a:solidFill>
                  <a:srgbClr val="3D3D3D"/>
                </a:solidFill>
                <a:uFill>
                  <a:solidFill>
                    <a:srgbClr val="FFFFFF"/>
                  </a:solidFill>
                </a:uFill>
                <a:latin typeface="Gill Sans MT"/>
                <a:ea typeface="HGｺﾞｼｯｸE"/>
              </a:rPr>
              <a:t>論文投稿前にビデオが投稿される</a:t>
            </a:r>
            <a:r>
              <a:rPr lang="ja-JP" sz="1400" b="0" strike="noStrike" spc="-1">
                <a:solidFill>
                  <a:srgbClr val="3D3D3D"/>
                </a:solidFill>
                <a:uFill>
                  <a:solidFill>
                    <a:srgbClr val="FFFFFF"/>
                  </a:solidFill>
                </a:uFill>
                <a:latin typeface="Gill Sans MT"/>
                <a:ea typeface="Gill Sans MT"/>
              </a:rPr>
              <a:t>唯一のケース</a:t>
            </a:r>
            <a:endParaRPr lang="ja-JP" sz="1200" b="0" strike="noStrike" spc="-1">
              <a:solidFill>
                <a:srgbClr val="3D3D3D"/>
              </a:solidFill>
              <a:uFill>
                <a:solidFill>
                  <a:srgbClr val="FFFFFF"/>
                </a:solidFill>
              </a:uFill>
              <a:latin typeface="Gill Sans MT"/>
            </a:endParaRPr>
          </a:p>
        </p:txBody>
      </p:sp>
      <p:sp>
        <p:nvSpPr>
          <p:cNvPr id="112" name="CustomShape 2"/>
          <p:cNvSpPr/>
          <p:nvPr/>
        </p:nvSpPr>
        <p:spPr>
          <a:xfrm>
            <a:off x="576720" y="1213560"/>
            <a:ext cx="11037960" cy="518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b="0" strike="noStrike" spc="-1">
                <a:solidFill>
                  <a:srgbClr val="FFFFFF"/>
                </a:solidFill>
                <a:uFill>
                  <a:solidFill>
                    <a:srgbClr val="FFFFFF"/>
                  </a:solidFill>
                </a:uFill>
                <a:latin typeface="Gill Sans MT"/>
              </a:rPr>
              <a:t>5.1</a:t>
            </a:r>
            <a:r>
              <a:rPr lang="en-US" sz="2800" b="0" strike="noStrike" spc="-1">
                <a:solidFill>
                  <a:srgbClr val="FFFFFF"/>
                </a:solidFill>
                <a:uFill>
                  <a:solidFill>
                    <a:srgbClr val="FFFFFF"/>
                  </a:solidFill>
                </a:uFill>
                <a:latin typeface="Gill Sans MT"/>
                <a:ea typeface="Gill Sans MT"/>
              </a:rPr>
              <a:t> YTビデオの定性的分析(4/4)</a:t>
            </a:r>
            <a:endParaRPr lang="en-US" sz="1800" b="0" strike="noStrike" spc="-1">
              <a:solidFill>
                <a:srgbClr val="000000"/>
              </a:solidFill>
              <a:uFill>
                <a:solidFill>
                  <a:srgbClr val="FFFFFF"/>
                </a:solidFill>
              </a:uFill>
              <a:latin typeface="Times New Roman"/>
            </a:endParaRPr>
          </a:p>
        </p:txBody>
      </p:sp>
      <p:sp>
        <p:nvSpPr>
          <p:cNvPr id="113" name="CustomShape 3"/>
          <p:cNvSpPr/>
          <p:nvPr/>
        </p:nvSpPr>
        <p:spPr>
          <a:xfrm>
            <a:off x="576720" y="875880"/>
            <a:ext cx="11037960" cy="3351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600" b="0" strike="noStrike" spc="-1">
                <a:solidFill>
                  <a:srgbClr val="FFFFFF"/>
                </a:solidFill>
                <a:uFill>
                  <a:solidFill>
                    <a:srgbClr val="FFFFFF"/>
                  </a:solidFill>
                </a:uFill>
                <a:latin typeface="Gill Sans MT"/>
                <a:ea typeface="Gill Sans MT"/>
              </a:rPr>
              <a:t>5. 進捗</a:t>
            </a:r>
            <a:endParaRPr lang="en-US" sz="1800" b="0" strike="noStrike" spc="-1">
              <a:solidFill>
                <a:srgbClr val="000000"/>
              </a:solidFill>
              <a:uFill>
                <a:solidFill>
                  <a:srgbClr val="FFFFFF"/>
                </a:solidFill>
              </a:uFill>
              <a:latin typeface="Times New Roman"/>
            </a:endParaRPr>
          </a:p>
        </p:txBody>
      </p:sp>
      <p:pic>
        <p:nvPicPr>
          <p:cNvPr id="114" name="Picture 4"/>
          <p:cNvPicPr/>
          <p:nvPr/>
        </p:nvPicPr>
        <p:blipFill>
          <a:blip r:embed="rId2"/>
          <a:stretch/>
        </p:blipFill>
        <p:spPr>
          <a:xfrm>
            <a:off x="7051680" y="567360"/>
            <a:ext cx="4750920" cy="6165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581040" y="2007000"/>
            <a:ext cx="11029320" cy="4557960"/>
          </a:xfrm>
          <a:prstGeom prst="rect">
            <a:avLst/>
          </a:prstGeom>
          <a:noFill/>
          <a:ln>
            <a:noFill/>
          </a:ln>
        </p:spPr>
        <p:txBody>
          <a:bodyPr anchor="ctr"/>
          <a:lstStyle/>
          <a:p>
            <a:pPr marL="305280" indent="-304920">
              <a:lnSpc>
                <a:spcPct val="100000"/>
              </a:lnSpc>
              <a:buClr>
                <a:srgbClr val="903163"/>
              </a:buClr>
              <a:buSzPct val="92000"/>
              <a:buFont typeface="Arial,Sans-Serif"/>
              <a:buChar char="•"/>
            </a:pPr>
            <a:r>
              <a:rPr lang="ja-JP" sz="1800" b="0" strike="noStrike" spc="-1">
                <a:solidFill>
                  <a:srgbClr val="3D3D3D"/>
                </a:solidFill>
                <a:uFill>
                  <a:solidFill>
                    <a:srgbClr val="FFFFFF"/>
                  </a:solidFill>
                </a:uFill>
                <a:latin typeface="Gill Sans MT"/>
                <a:ea typeface="Gill Sans MT"/>
              </a:rPr>
              <a:t>目標：論文言及ビデオとツイッターを時系列分析し、有意な相関・相互作用に関する知見を得る</a:t>
            </a:r>
            <a:endParaRPr lang="ja-JP" sz="1800" b="0" strike="noStrike" spc="-1">
              <a:solidFill>
                <a:srgbClr val="3D3D3D"/>
              </a:solidFill>
              <a:uFill>
                <a:solidFill>
                  <a:srgbClr val="FFFFFF"/>
                </a:solidFill>
              </a:uFill>
              <a:latin typeface="Gill Sans MT"/>
            </a:endParaRPr>
          </a:p>
          <a:p>
            <a:pPr marL="305280" indent="-304920">
              <a:lnSpc>
                <a:spcPct val="100000"/>
              </a:lnSpc>
              <a:buClr>
                <a:srgbClr val="903163"/>
              </a:buClr>
              <a:buSzPct val="92000"/>
              <a:buFont typeface="Arial,Sans-Serif"/>
              <a:buChar char="•"/>
            </a:pPr>
            <a:r>
              <a:rPr lang="ja-JP" sz="1800" b="0" strike="noStrike" spc="-1">
                <a:solidFill>
                  <a:srgbClr val="3D3D3D"/>
                </a:solidFill>
                <a:uFill>
                  <a:solidFill>
                    <a:srgbClr val="FFFFFF"/>
                  </a:solidFill>
                </a:uFill>
                <a:latin typeface="Gill Sans MT"/>
                <a:ea typeface="Gill Sans MT"/>
              </a:rPr>
              <a:t>データ：ビデオ付きarXivプレプリント55本に対するツイッター(Altmetric.comより)</a:t>
            </a:r>
            <a:endParaRPr lang="ja-JP" sz="1800" b="0" strike="noStrike" spc="-1">
              <a:solidFill>
                <a:srgbClr val="3D3D3D"/>
              </a:solidFill>
              <a:uFill>
                <a:solidFill>
                  <a:srgbClr val="FFFFFF"/>
                </a:solidFill>
              </a:uFill>
              <a:latin typeface="Gill Sans MT"/>
            </a:endParaRPr>
          </a:p>
          <a:p>
            <a:pPr marL="305280" indent="-304920">
              <a:lnSpc>
                <a:spcPct val="100000"/>
              </a:lnSpc>
              <a:buClr>
                <a:srgbClr val="903163"/>
              </a:buClr>
              <a:buSzPct val="92000"/>
              <a:buFont typeface="Arial,Sans-Serif"/>
              <a:buChar char="•"/>
            </a:pPr>
            <a:r>
              <a:rPr lang="ja-JP" sz="1800" b="0" strike="noStrike" spc="-1">
                <a:solidFill>
                  <a:srgbClr val="3D3D3D"/>
                </a:solidFill>
                <a:uFill>
                  <a:solidFill>
                    <a:srgbClr val="FFFFFF"/>
                  </a:solidFill>
                </a:uFill>
                <a:latin typeface="Gill Sans MT"/>
                <a:ea typeface="Gill Sans MT"/>
              </a:rPr>
              <a:t>結果：5759件の言及ツイート収集</a:t>
            </a:r>
            <a:endParaRPr lang="ja-JP" sz="1800" b="0" strike="noStrike" spc="-1">
              <a:solidFill>
                <a:srgbClr val="3D3D3D"/>
              </a:solidFill>
              <a:uFill>
                <a:solidFill>
                  <a:srgbClr val="FFFFFF"/>
                </a:solidFill>
              </a:uFill>
              <a:latin typeface="Gill Sans MT"/>
            </a:endParaRPr>
          </a:p>
          <a:p>
            <a:pPr marL="630000" lvl="1" indent="-304920">
              <a:lnSpc>
                <a:spcPct val="100000"/>
              </a:lnSpc>
              <a:buClr>
                <a:srgbClr val="903163"/>
              </a:buClr>
              <a:buSzPct val="92000"/>
              <a:buFont typeface="Courier New"/>
              <a:buChar char="o"/>
            </a:pPr>
            <a:r>
              <a:rPr lang="ja-JP" sz="1600" b="0" strike="noStrike" spc="-1">
                <a:solidFill>
                  <a:srgbClr val="3D3D3D"/>
                </a:solidFill>
                <a:uFill>
                  <a:solidFill>
                    <a:srgbClr val="FFFFFF"/>
                  </a:solidFill>
                </a:uFill>
                <a:latin typeface="Gill Sans MT"/>
                <a:ea typeface="Gill Sans MT"/>
              </a:rPr>
              <a:t>言及ビデオのある全プレプリントには、言及ツイートが存在する。</a:t>
            </a:r>
            <a:endParaRPr lang="ja-JP" sz="1400" b="0" strike="noStrike" spc="-1">
              <a:solidFill>
                <a:srgbClr val="3D3D3D"/>
              </a:solidFill>
              <a:uFill>
                <a:solidFill>
                  <a:srgbClr val="FFFFFF"/>
                </a:solidFill>
              </a:uFill>
              <a:latin typeface="Gill Sans MT"/>
            </a:endParaRPr>
          </a:p>
          <a:p>
            <a:pPr marL="899640" lvl="2" indent="-269640">
              <a:lnSpc>
                <a:spcPct val="100000"/>
              </a:lnSpc>
              <a:buClr>
                <a:srgbClr val="903163"/>
              </a:buClr>
              <a:buSzPct val="92000"/>
              <a:buFont typeface="Arial"/>
              <a:buChar char="•"/>
            </a:pPr>
            <a:r>
              <a:rPr lang="ja-JP" sz="1400" b="0" strike="noStrike" spc="-1">
                <a:solidFill>
                  <a:srgbClr val="3D3D3D"/>
                </a:solidFill>
                <a:uFill>
                  <a:solidFill>
                    <a:srgbClr val="FFFFFF"/>
                  </a:solidFill>
                </a:uFill>
                <a:latin typeface="Gill Sans MT"/>
                <a:ea typeface="Gill Sans MT"/>
              </a:rPr>
              <a:t>ArXiv Bot</a:t>
            </a:r>
            <a:endParaRPr lang="ja-JP" sz="1200" b="0" strike="noStrike" spc="-1">
              <a:solidFill>
                <a:srgbClr val="3D3D3D"/>
              </a:solidFill>
              <a:uFill>
                <a:solidFill>
                  <a:srgbClr val="FFFFFF"/>
                </a:solidFill>
              </a:uFill>
              <a:latin typeface="Gill Sans MT"/>
            </a:endParaRPr>
          </a:p>
          <a:p>
            <a:endParaRPr lang="ja-JP" sz="1800" b="0" strike="noStrike" spc="-1">
              <a:solidFill>
                <a:srgbClr val="3D3D3D"/>
              </a:solidFill>
              <a:uFill>
                <a:solidFill>
                  <a:srgbClr val="FFFFFF"/>
                </a:solidFill>
              </a:uFill>
              <a:latin typeface="Gill Sans MT"/>
            </a:endParaRPr>
          </a:p>
        </p:txBody>
      </p:sp>
      <p:sp>
        <p:nvSpPr>
          <p:cNvPr id="116" name="CustomShape 2"/>
          <p:cNvSpPr/>
          <p:nvPr/>
        </p:nvSpPr>
        <p:spPr>
          <a:xfrm>
            <a:off x="576720" y="1213560"/>
            <a:ext cx="11037960" cy="518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b="0" strike="noStrike" spc="-1">
                <a:solidFill>
                  <a:srgbClr val="FFFFFF"/>
                </a:solidFill>
                <a:uFill>
                  <a:solidFill>
                    <a:srgbClr val="FFFFFF"/>
                  </a:solidFill>
                </a:uFill>
                <a:latin typeface="Gill Sans MT"/>
              </a:rPr>
              <a:t>5.2 </a:t>
            </a:r>
            <a:r>
              <a:rPr lang="en-US" sz="2800" b="0" strike="noStrike" spc="-1">
                <a:solidFill>
                  <a:srgbClr val="FFFFFF"/>
                </a:solidFill>
                <a:uFill>
                  <a:solidFill>
                    <a:srgbClr val="FFFFFF"/>
                  </a:solidFill>
                </a:uFill>
                <a:latin typeface="Gill Sans MT"/>
                <a:ea typeface="HGｺﾞｼｯｸE"/>
              </a:rPr>
              <a:t>ビデオとTwitterの相関(1/2)</a:t>
            </a:r>
            <a:endParaRPr lang="en-US" sz="1800" b="0" strike="noStrike" spc="-1">
              <a:solidFill>
                <a:srgbClr val="000000"/>
              </a:solidFill>
              <a:uFill>
                <a:solidFill>
                  <a:srgbClr val="FFFFFF"/>
                </a:solidFill>
              </a:uFill>
              <a:latin typeface="Times New Roman"/>
            </a:endParaRPr>
          </a:p>
        </p:txBody>
      </p:sp>
      <p:sp>
        <p:nvSpPr>
          <p:cNvPr id="117" name="CustomShape 3"/>
          <p:cNvSpPr/>
          <p:nvPr/>
        </p:nvSpPr>
        <p:spPr>
          <a:xfrm>
            <a:off x="576720" y="875880"/>
            <a:ext cx="11037960" cy="3351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600" b="0" strike="noStrike" spc="-1">
                <a:solidFill>
                  <a:srgbClr val="FFFFFF"/>
                </a:solidFill>
                <a:uFill>
                  <a:solidFill>
                    <a:srgbClr val="FFFFFF"/>
                  </a:solidFill>
                </a:uFill>
                <a:latin typeface="Gill Sans MT"/>
                <a:ea typeface="Gill Sans MT"/>
              </a:rPr>
              <a:t>5. 進捗</a:t>
            </a:r>
            <a:endParaRPr lang="en-US" sz="18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581040" y="2007000"/>
            <a:ext cx="5365800" cy="4557960"/>
          </a:xfrm>
          <a:prstGeom prst="rect">
            <a:avLst/>
          </a:prstGeom>
          <a:noFill/>
          <a:ln>
            <a:noFill/>
          </a:ln>
        </p:spPr>
        <p:txBody>
          <a:bodyPr anchor="ctr"/>
          <a:lstStyle/>
          <a:p>
            <a:pPr marL="305280" indent="-304920">
              <a:lnSpc>
                <a:spcPct val="100000"/>
              </a:lnSpc>
              <a:buClr>
                <a:srgbClr val="903163"/>
              </a:buClr>
              <a:buSzPct val="92000"/>
              <a:buFont typeface="Arial,Sans-Serif"/>
              <a:buChar char="•"/>
            </a:pPr>
            <a:r>
              <a:rPr lang="ja-JP" sz="1800" b="0" strike="noStrike" spc="-1">
                <a:solidFill>
                  <a:srgbClr val="3D3D3D"/>
                </a:solidFill>
                <a:uFill>
                  <a:solidFill>
                    <a:srgbClr val="FFFFFF"/>
                  </a:solidFill>
                </a:uFill>
                <a:latin typeface="Gill Sans MT"/>
                <a:ea typeface="Gill Sans MT"/>
              </a:rPr>
              <a:t>プレプリント当たり平均ツイート数: 104.7</a:t>
            </a:r>
            <a:endParaRPr lang="ja-JP" sz="1800" b="0" strike="noStrike" spc="-1">
              <a:solidFill>
                <a:srgbClr val="3D3D3D"/>
              </a:solidFill>
              <a:uFill>
                <a:solidFill>
                  <a:srgbClr val="FFFFFF"/>
                </a:solidFill>
              </a:uFill>
              <a:latin typeface="Gill Sans MT"/>
            </a:endParaRPr>
          </a:p>
          <a:p>
            <a:pPr marL="630000" lvl="1" indent="-304920">
              <a:lnSpc>
                <a:spcPct val="100000"/>
              </a:lnSpc>
              <a:buClr>
                <a:srgbClr val="903163"/>
              </a:buClr>
              <a:buSzPct val="92000"/>
              <a:buFont typeface="Courier New"/>
              <a:buChar char="o"/>
            </a:pPr>
            <a:r>
              <a:rPr lang="ja-JP" sz="1600" b="0" strike="noStrike" spc="-1">
                <a:solidFill>
                  <a:srgbClr val="3D3D3D"/>
                </a:solidFill>
                <a:uFill>
                  <a:solidFill>
                    <a:srgbClr val="FFFFFF"/>
                  </a:solidFill>
                </a:uFill>
                <a:latin typeface="Gill Sans MT"/>
                <a:ea typeface="HGｺﾞｼｯｸE"/>
              </a:rPr>
              <a:t>2006~2015国内学協会誌平均: 3.9(吉田ら, 2017)</a:t>
            </a:r>
            <a:endParaRPr lang="ja-JP" sz="1400" b="0" strike="noStrike" spc="-1">
              <a:solidFill>
                <a:srgbClr val="3D3D3D"/>
              </a:solidFill>
              <a:uFill>
                <a:solidFill>
                  <a:srgbClr val="FFFFFF"/>
                </a:solidFill>
              </a:uFill>
              <a:latin typeface="Gill Sans MT"/>
            </a:endParaRPr>
          </a:p>
          <a:p>
            <a:pPr marL="305280" indent="-304920">
              <a:lnSpc>
                <a:spcPct val="100000"/>
              </a:lnSpc>
              <a:buClr>
                <a:srgbClr val="903163"/>
              </a:buClr>
              <a:buSzPct val="92000"/>
              <a:buFont typeface="Arial,Sans-Serif"/>
              <a:buChar char="•"/>
            </a:pPr>
            <a:r>
              <a:rPr lang="ja-JP" sz="1800" b="0" strike="noStrike" spc="-1">
                <a:solidFill>
                  <a:srgbClr val="3D3D3D"/>
                </a:solidFill>
                <a:uFill>
                  <a:solidFill>
                    <a:srgbClr val="FFFFFF"/>
                  </a:solidFill>
                </a:uFill>
                <a:latin typeface="Gill Sans MT"/>
                <a:ea typeface="HGｺﾞｼｯｸE"/>
              </a:rPr>
              <a:t>Tweet数とビデオviewCountの時系列分析</a:t>
            </a:r>
            <a:endParaRPr lang="ja-JP" sz="1800" b="0" strike="noStrike" spc="-1">
              <a:solidFill>
                <a:srgbClr val="3D3D3D"/>
              </a:solidFill>
              <a:uFill>
                <a:solidFill>
                  <a:srgbClr val="FFFFFF"/>
                </a:solidFill>
              </a:uFill>
              <a:latin typeface="Gill Sans MT"/>
            </a:endParaRPr>
          </a:p>
          <a:p>
            <a:pPr marL="630000" lvl="1" indent="-304920">
              <a:lnSpc>
                <a:spcPct val="100000"/>
              </a:lnSpc>
              <a:buClr>
                <a:srgbClr val="903163"/>
              </a:buClr>
              <a:buSzPct val="92000"/>
              <a:buFont typeface="Courier New"/>
              <a:buChar char="o"/>
            </a:pPr>
            <a:r>
              <a:rPr lang="ja-JP" sz="1600" b="0" strike="noStrike" spc="-1">
                <a:solidFill>
                  <a:srgbClr val="3D3D3D"/>
                </a:solidFill>
                <a:uFill>
                  <a:solidFill>
                    <a:srgbClr val="FFFFFF"/>
                  </a:solidFill>
                </a:uFill>
                <a:latin typeface="Gill Sans MT"/>
                <a:ea typeface="HGｺﾞｼｯｸE"/>
              </a:rPr>
              <a:t>ビデオがツイートに先立つケースがある</a:t>
            </a:r>
            <a:endParaRPr lang="ja-JP" sz="1400" b="0" strike="noStrike" spc="-1">
              <a:solidFill>
                <a:srgbClr val="3D3D3D"/>
              </a:solidFill>
              <a:uFill>
                <a:solidFill>
                  <a:srgbClr val="FFFFFF"/>
                </a:solidFill>
              </a:uFill>
              <a:latin typeface="Gill Sans MT"/>
            </a:endParaRPr>
          </a:p>
          <a:p>
            <a:pPr marL="899640" lvl="2" indent="-269640">
              <a:lnSpc>
                <a:spcPct val="100000"/>
              </a:lnSpc>
              <a:buClr>
                <a:srgbClr val="903163"/>
              </a:buClr>
              <a:buSzPct val="92000"/>
              <a:buFont typeface="Arial"/>
              <a:buChar char="•"/>
            </a:pPr>
            <a:r>
              <a:rPr lang="ja-JP" sz="1400" b="0" strike="noStrike" spc="-1">
                <a:solidFill>
                  <a:srgbClr val="3D3D3D"/>
                </a:solidFill>
                <a:uFill>
                  <a:solidFill>
                    <a:srgbClr val="FFFFFF"/>
                  </a:solidFill>
                </a:uFill>
                <a:latin typeface="Gill Sans MT"/>
                <a:ea typeface="HGｺﾞｼｯｸE"/>
              </a:rPr>
              <a:t>そもそもbotを排除すれば、傾向に違いが出るかもしれない</a:t>
            </a:r>
            <a:endParaRPr lang="ja-JP" sz="1200" b="0" strike="noStrike" spc="-1">
              <a:solidFill>
                <a:srgbClr val="3D3D3D"/>
              </a:solidFill>
              <a:uFill>
                <a:solidFill>
                  <a:srgbClr val="FFFFFF"/>
                </a:solidFill>
              </a:uFill>
              <a:latin typeface="Gill Sans MT"/>
            </a:endParaRPr>
          </a:p>
          <a:p>
            <a:pPr marL="630000" lvl="1" indent="-304920">
              <a:lnSpc>
                <a:spcPct val="100000"/>
              </a:lnSpc>
              <a:buClr>
                <a:srgbClr val="903163"/>
              </a:buClr>
              <a:buSzPct val="92000"/>
              <a:buFont typeface="Courier New"/>
              <a:buChar char="o"/>
            </a:pPr>
            <a:r>
              <a:rPr lang="ja-JP" sz="1600" b="0" strike="noStrike" spc="-1">
                <a:solidFill>
                  <a:srgbClr val="3D3D3D"/>
                </a:solidFill>
                <a:uFill>
                  <a:solidFill>
                    <a:srgbClr val="FFFFFF"/>
                  </a:solidFill>
                </a:uFill>
                <a:latin typeface="Gill Sans MT"/>
                <a:ea typeface="HGｺﾞｼｯｸE"/>
              </a:rPr>
              <a:t>持続的につぶやかれる論文の特徴</a:t>
            </a:r>
            <a:endParaRPr lang="ja-JP" sz="1400" b="0" strike="noStrike" spc="-1">
              <a:solidFill>
                <a:srgbClr val="3D3D3D"/>
              </a:solidFill>
              <a:uFill>
                <a:solidFill>
                  <a:srgbClr val="FFFFFF"/>
                </a:solidFill>
              </a:uFill>
              <a:latin typeface="Gill Sans MT"/>
            </a:endParaRPr>
          </a:p>
          <a:p>
            <a:pPr marL="899640" lvl="2" indent="-269640">
              <a:lnSpc>
                <a:spcPct val="100000"/>
              </a:lnSpc>
              <a:buClr>
                <a:srgbClr val="903163"/>
              </a:buClr>
              <a:buSzPct val="92000"/>
              <a:buFont typeface="Arial"/>
              <a:buChar char="•"/>
            </a:pPr>
            <a:r>
              <a:rPr lang="ja-JP" sz="1400" b="0" strike="noStrike" spc="-1">
                <a:solidFill>
                  <a:srgbClr val="3D3D3D"/>
                </a:solidFill>
                <a:uFill>
                  <a:solidFill>
                    <a:srgbClr val="FFFFFF"/>
                  </a:solidFill>
                </a:uFill>
                <a:latin typeface="Gill Sans MT"/>
                <a:ea typeface="HGｺﾞｼｯｸE"/>
              </a:rPr>
              <a:t>有名著者・研究機関に集中される可能性</a:t>
            </a:r>
            <a:endParaRPr lang="ja-JP" sz="1200" b="0" strike="noStrike" spc="-1">
              <a:solidFill>
                <a:srgbClr val="3D3D3D"/>
              </a:solidFill>
              <a:uFill>
                <a:solidFill>
                  <a:srgbClr val="FFFFFF"/>
                </a:solidFill>
              </a:uFill>
              <a:latin typeface="Gill Sans MT"/>
            </a:endParaRPr>
          </a:p>
          <a:p>
            <a:pPr marL="305280" indent="-304920">
              <a:lnSpc>
                <a:spcPct val="100000"/>
              </a:lnSpc>
              <a:buClr>
                <a:srgbClr val="903163"/>
              </a:buClr>
              <a:buSzPct val="92000"/>
              <a:buFont typeface="Arial"/>
              <a:buChar char="•"/>
            </a:pPr>
            <a:r>
              <a:rPr lang="ja-JP" sz="1800" b="0" strike="noStrike" spc="-1">
                <a:solidFill>
                  <a:srgbClr val="3D3D3D"/>
                </a:solidFill>
                <a:uFill>
                  <a:solidFill>
                    <a:srgbClr val="FFFFFF"/>
                  </a:solidFill>
                </a:uFill>
                <a:latin typeface="Gill Sans MT"/>
                <a:ea typeface="HGｺﾞｼｯｸE"/>
              </a:rPr>
              <a:t>但し、</a:t>
            </a:r>
            <a:endParaRPr lang="ja-JP" sz="1800" b="0" strike="noStrike" spc="-1">
              <a:solidFill>
                <a:srgbClr val="3D3D3D"/>
              </a:solidFill>
              <a:uFill>
                <a:solidFill>
                  <a:srgbClr val="FFFFFF"/>
                </a:solidFill>
              </a:uFill>
              <a:latin typeface="Gill Sans MT"/>
            </a:endParaRPr>
          </a:p>
          <a:p>
            <a:pPr marL="630000" lvl="1" indent="-304920">
              <a:lnSpc>
                <a:spcPct val="100000"/>
              </a:lnSpc>
              <a:buClr>
                <a:srgbClr val="903163"/>
              </a:buClr>
              <a:buSzPct val="92000"/>
              <a:buFont typeface="Courier New,monospace"/>
              <a:buChar char="o"/>
            </a:pPr>
            <a:r>
              <a:rPr lang="ja-JP" sz="1600" b="0" strike="noStrike" spc="-1">
                <a:solidFill>
                  <a:srgbClr val="3D3D3D"/>
                </a:solidFill>
                <a:uFill>
                  <a:solidFill>
                    <a:srgbClr val="FFFFFF"/>
                  </a:solidFill>
                </a:uFill>
                <a:latin typeface="Gill Sans MT"/>
                <a:ea typeface="Gill Sans MT"/>
              </a:rPr>
              <a:t>Tweets: 月間投稿されたツイート集計値</a:t>
            </a:r>
            <a:endParaRPr lang="ja-JP" sz="1400" b="0" strike="noStrike" spc="-1">
              <a:solidFill>
                <a:srgbClr val="3D3D3D"/>
              </a:solidFill>
              <a:uFill>
                <a:solidFill>
                  <a:srgbClr val="FFFFFF"/>
                </a:solidFill>
              </a:uFill>
              <a:latin typeface="Gill Sans MT"/>
            </a:endParaRPr>
          </a:p>
          <a:p>
            <a:pPr marL="630000" lvl="1" indent="-304920">
              <a:lnSpc>
                <a:spcPct val="100000"/>
              </a:lnSpc>
              <a:buClr>
                <a:srgbClr val="903163"/>
              </a:buClr>
              <a:buSzPct val="92000"/>
              <a:buFont typeface="Courier New,monospace"/>
              <a:buChar char="o"/>
            </a:pPr>
            <a:r>
              <a:rPr lang="ja-JP" sz="1600" b="0" strike="noStrike" spc="-1">
                <a:solidFill>
                  <a:srgbClr val="3D3D3D"/>
                </a:solidFill>
                <a:uFill>
                  <a:solidFill>
                    <a:srgbClr val="FFFFFF"/>
                  </a:solidFill>
                </a:uFill>
                <a:latin typeface="Gill Sans MT"/>
                <a:ea typeface="Gill Sans MT"/>
              </a:rPr>
              <a:t>ViewCount: 現在までに照会された回数の累積値</a:t>
            </a:r>
            <a:endParaRPr lang="ja-JP" sz="1400" b="0" strike="noStrike" spc="-1">
              <a:solidFill>
                <a:srgbClr val="3D3D3D"/>
              </a:solidFill>
              <a:uFill>
                <a:solidFill>
                  <a:srgbClr val="FFFFFF"/>
                </a:solidFill>
              </a:uFill>
              <a:latin typeface="Gill Sans MT"/>
            </a:endParaRPr>
          </a:p>
        </p:txBody>
      </p:sp>
      <p:sp>
        <p:nvSpPr>
          <p:cNvPr id="119" name="CustomShape 2"/>
          <p:cNvSpPr/>
          <p:nvPr/>
        </p:nvSpPr>
        <p:spPr>
          <a:xfrm>
            <a:off x="576720" y="875880"/>
            <a:ext cx="11037960" cy="3351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600" b="0" strike="noStrike" spc="-1">
                <a:solidFill>
                  <a:srgbClr val="FFFFFF"/>
                </a:solidFill>
                <a:uFill>
                  <a:solidFill>
                    <a:srgbClr val="FFFFFF"/>
                  </a:solidFill>
                </a:uFill>
                <a:latin typeface="Gill Sans MT"/>
                <a:ea typeface="Gill Sans MT"/>
              </a:rPr>
              <a:t>5. 進捗</a:t>
            </a:r>
            <a:endParaRPr lang="en-US" sz="1800" b="0" strike="noStrike" spc="-1">
              <a:solidFill>
                <a:srgbClr val="000000"/>
              </a:solidFill>
              <a:uFill>
                <a:solidFill>
                  <a:srgbClr val="FFFFFF"/>
                </a:solidFill>
              </a:uFill>
              <a:latin typeface="Times New Roman"/>
            </a:endParaRPr>
          </a:p>
        </p:txBody>
      </p:sp>
      <p:sp>
        <p:nvSpPr>
          <p:cNvPr id="120" name="CustomShape 3"/>
          <p:cNvSpPr/>
          <p:nvPr/>
        </p:nvSpPr>
        <p:spPr>
          <a:xfrm>
            <a:off x="576720" y="1213560"/>
            <a:ext cx="11037960" cy="518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b="0" strike="noStrike" spc="-1">
                <a:solidFill>
                  <a:srgbClr val="FFFFFF"/>
                </a:solidFill>
                <a:uFill>
                  <a:solidFill>
                    <a:srgbClr val="FFFFFF"/>
                  </a:solidFill>
                </a:uFill>
                <a:latin typeface="Gill Sans MT"/>
              </a:rPr>
              <a:t>5.2 </a:t>
            </a:r>
            <a:r>
              <a:rPr lang="en-US" sz="2800" b="0" strike="noStrike" spc="-1">
                <a:solidFill>
                  <a:srgbClr val="FFFFFF"/>
                </a:solidFill>
                <a:uFill>
                  <a:solidFill>
                    <a:srgbClr val="FFFFFF"/>
                  </a:solidFill>
                </a:uFill>
                <a:latin typeface="Gill Sans MT"/>
                <a:ea typeface="HGｺﾞｼｯｸE"/>
              </a:rPr>
              <a:t>ビデオとTwitterの相関(2/2)</a:t>
            </a:r>
            <a:endParaRPr lang="en-US" sz="1800" b="0" strike="noStrike" spc="-1">
              <a:solidFill>
                <a:srgbClr val="000000"/>
              </a:solidFill>
              <a:uFill>
                <a:solidFill>
                  <a:srgbClr val="FFFFFF"/>
                </a:solidFill>
              </a:uFill>
              <a:latin typeface="Times New Roman"/>
            </a:endParaRPr>
          </a:p>
        </p:txBody>
      </p:sp>
      <p:pic>
        <p:nvPicPr>
          <p:cNvPr id="121" name="Picture 8"/>
          <p:cNvPicPr/>
          <p:nvPr/>
        </p:nvPicPr>
        <p:blipFill>
          <a:blip r:embed="rId2"/>
          <a:stretch/>
        </p:blipFill>
        <p:spPr>
          <a:xfrm>
            <a:off x="6001200" y="1840680"/>
            <a:ext cx="5883480" cy="4514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581040" y="1904028"/>
            <a:ext cx="11029320" cy="4660932"/>
          </a:xfrm>
          <a:prstGeom prst="rect">
            <a:avLst/>
          </a:prstGeom>
          <a:noFill/>
          <a:ln>
            <a:noFill/>
          </a:ln>
        </p:spPr>
        <p:txBody>
          <a:bodyPr anchor="ctr"/>
          <a:lstStyle/>
          <a:p>
            <a:pPr marL="304800" indent="-304800">
              <a:buClr>
                <a:srgbClr val="903163"/>
              </a:buClr>
              <a:buSzPct val="92000"/>
              <a:buFont typeface="Arial,Sans-Serif"/>
              <a:buChar char="•"/>
            </a:pPr>
            <a:r>
              <a:rPr lang="ja-JP" altLang="en-US" spc="-1">
                <a:solidFill>
                  <a:srgbClr val="3D3D3D"/>
                </a:solidFill>
                <a:uFill>
                  <a:solidFill>
                    <a:srgbClr val="FFFFFF"/>
                  </a:solidFill>
                </a:uFill>
                <a:latin typeface="Gill Sans MT"/>
                <a:ea typeface="HGｺﾞｼｯｸE"/>
              </a:rPr>
              <a:t>ビデオコンテンツに関する考察</a:t>
            </a:r>
            <a:endParaRPr lang="ja-JP" altLang="en-US" spc="-1" dirty="0">
              <a:solidFill>
                <a:srgbClr val="3D3D3D"/>
              </a:solidFill>
              <a:uFill>
                <a:solidFill>
                  <a:srgbClr val="FFFFFF"/>
                </a:solidFill>
              </a:uFill>
              <a:latin typeface="Gill Sans MT"/>
              <a:ea typeface="HGｺﾞｼｯｸE"/>
            </a:endParaRPr>
          </a:p>
          <a:p>
            <a:pPr marL="304800" indent="-304800">
              <a:buClr>
                <a:srgbClr val="903163"/>
              </a:buClr>
              <a:buSzPct val="92000"/>
              <a:buFont typeface="Arial,Sans-Serif"/>
              <a:buChar char="•"/>
            </a:pPr>
            <a:endParaRPr lang="ja-JP" altLang="en-US" spc="-1" dirty="0">
              <a:solidFill>
                <a:srgbClr val="3D3D3D"/>
              </a:solidFill>
              <a:uFill>
                <a:solidFill>
                  <a:srgbClr val="FFFFFF"/>
                </a:solidFill>
              </a:uFill>
              <a:latin typeface="Gill Sans MT"/>
              <a:ea typeface="HGｺﾞｼｯｸE"/>
            </a:endParaRPr>
          </a:p>
          <a:p>
            <a:pPr marL="304800" indent="-304800">
              <a:buClr>
                <a:srgbClr val="903163"/>
              </a:buClr>
              <a:buSzPct val="92000"/>
              <a:buFont typeface="Arial,Sans-Serif"/>
              <a:buChar char="•"/>
            </a:pPr>
            <a:r>
              <a:rPr lang="ja-JP" altLang="en-US" spc="-1">
                <a:solidFill>
                  <a:srgbClr val="3D3D3D"/>
                </a:solidFill>
                <a:uFill>
                  <a:solidFill>
                    <a:srgbClr val="FFFFFF"/>
                  </a:solidFill>
                </a:uFill>
                <a:latin typeface="Gill Sans MT"/>
                <a:ea typeface="HGｺﾞｼｯｸE"/>
              </a:rPr>
              <a:t>チャンネルタイプの軸で、知見を得たい</a:t>
            </a:r>
            <a:endParaRPr lang="ja-JP" altLang="en-US" spc="-1" dirty="0">
              <a:solidFill>
                <a:srgbClr val="3D3D3D"/>
              </a:solidFill>
              <a:uFill>
                <a:solidFill>
                  <a:srgbClr val="FFFFFF"/>
                </a:solidFill>
              </a:uFill>
              <a:latin typeface="Gill Sans MT"/>
              <a:ea typeface="HGｺﾞｼｯｸE"/>
            </a:endParaRPr>
          </a:p>
          <a:p>
            <a:pPr marL="762000" lvl="1" indent="-304800">
              <a:buClr>
                <a:srgbClr val="903163"/>
              </a:buClr>
              <a:buSzPct val="92000"/>
              <a:buFont typeface="Courier New"/>
              <a:buChar char="o"/>
            </a:pPr>
            <a:r>
              <a:rPr lang="ja-JP" altLang="en-US" spc="-1">
                <a:solidFill>
                  <a:srgbClr val="3D3D3D"/>
                </a:solidFill>
                <a:uFill>
                  <a:solidFill>
                    <a:srgbClr val="FFFFFF"/>
                  </a:solidFill>
                </a:uFill>
                <a:latin typeface="Gill Sans MT"/>
                <a:ea typeface="HGｺﾞｼｯｸE"/>
              </a:rPr>
              <a:t>個人(研究者・一般人・専門職)・組織（コミュニティ・研究機関・企業…）</a:t>
            </a:r>
            <a:endParaRPr lang="ja-JP" altLang="en-US" spc="-1" dirty="0">
              <a:solidFill>
                <a:srgbClr val="3D3D3D"/>
              </a:solidFill>
              <a:uFill>
                <a:solidFill>
                  <a:srgbClr val="FFFFFF"/>
                </a:solidFill>
              </a:uFill>
              <a:latin typeface="Gill Sans MT"/>
              <a:ea typeface="HGｺﾞｼｯｸE"/>
            </a:endParaRPr>
          </a:p>
          <a:p>
            <a:pPr marL="762000" lvl="1" indent="-304800">
              <a:buClr>
                <a:srgbClr val="903163"/>
              </a:buClr>
              <a:buSzPct val="92000"/>
              <a:buFont typeface="Arial,Sans-Serif"/>
              <a:buChar char="•"/>
            </a:pPr>
            <a:endParaRPr lang="ja-JP" altLang="en-US" spc="-1" dirty="0">
              <a:solidFill>
                <a:srgbClr val="3D3D3D"/>
              </a:solidFill>
              <a:uFill>
                <a:solidFill>
                  <a:srgbClr val="FFFFFF"/>
                </a:solidFill>
              </a:uFill>
              <a:latin typeface="Gill Sans MT"/>
              <a:ea typeface="HGｺﾞｼｯｸE"/>
            </a:endParaRPr>
          </a:p>
          <a:p>
            <a:pPr marL="304800" indent="-304800">
              <a:buClr>
                <a:srgbClr val="903163"/>
              </a:buClr>
              <a:buSzPct val="92000"/>
              <a:buFont typeface="Arial,Sans-Serif"/>
              <a:buChar char="•"/>
            </a:pPr>
            <a:r>
              <a:rPr lang="ja-JP" sz="1800" b="0" strike="noStrike" spc="-1">
                <a:solidFill>
                  <a:srgbClr val="3D3D3D"/>
                </a:solidFill>
                <a:uFill>
                  <a:solidFill>
                    <a:srgbClr val="FFFFFF"/>
                  </a:solidFill>
                </a:uFill>
                <a:latin typeface="Gill Sans MT"/>
                <a:ea typeface="HGｺﾞｼｯｸE"/>
              </a:rPr>
              <a:t>分野・時期による違いを検出する</a:t>
            </a:r>
            <a:endParaRPr lang="ja-JP" sz="1800" b="0" strike="noStrike" spc="-1">
              <a:solidFill>
                <a:srgbClr val="3D3D3D"/>
              </a:solidFill>
              <a:uFill>
                <a:solidFill>
                  <a:srgbClr val="FFFFFF"/>
                </a:solidFill>
              </a:uFill>
              <a:latin typeface="Gill Sans MT"/>
            </a:endParaRPr>
          </a:p>
          <a:p>
            <a:pPr marL="629920" lvl="1" indent="-304800">
              <a:lnSpc>
                <a:spcPct val="100000"/>
              </a:lnSpc>
              <a:buClr>
                <a:srgbClr val="903163"/>
              </a:buClr>
              <a:buSzPct val="92000"/>
              <a:buFont typeface="Courier New"/>
              <a:buChar char="o"/>
            </a:pPr>
            <a:r>
              <a:rPr lang="ja-JP" sz="1600" b="0" strike="noStrike" spc="-1">
                <a:solidFill>
                  <a:srgbClr val="3D3D3D"/>
                </a:solidFill>
                <a:uFill>
                  <a:solidFill>
                    <a:srgbClr val="FFFFFF"/>
                  </a:solidFill>
                </a:uFill>
                <a:latin typeface="Gill Sans MT"/>
                <a:ea typeface="Gill Sans MT"/>
              </a:rPr>
              <a:t>1次分野(Computer Science → Physics)</a:t>
            </a:r>
            <a:r>
              <a:rPr lang="ja-JP" sz="1600" b="0" strike="noStrike" spc="-1">
                <a:solidFill>
                  <a:srgbClr val="3D3D3D"/>
                </a:solidFill>
                <a:uFill>
                  <a:solidFill>
                    <a:srgbClr val="FFFFFF"/>
                  </a:solidFill>
                </a:uFill>
                <a:latin typeface="Gill Sans MT"/>
                <a:ea typeface="HGｺﾞｼｯｸE"/>
              </a:rPr>
              <a:t> / 2次分野(Machine Learning → Artificial Intelligence)</a:t>
            </a:r>
            <a:endParaRPr lang="ja-JP" sz="1400" b="0" strike="noStrike" spc="-1">
              <a:solidFill>
                <a:srgbClr val="3D3D3D"/>
              </a:solidFill>
              <a:uFill>
                <a:solidFill>
                  <a:srgbClr val="FFFFFF"/>
                </a:solidFill>
              </a:uFill>
              <a:latin typeface="Gill Sans MT"/>
            </a:endParaRPr>
          </a:p>
          <a:p>
            <a:pPr marL="629920" lvl="1" indent="-304800">
              <a:lnSpc>
                <a:spcPct val="100000"/>
              </a:lnSpc>
              <a:buClr>
                <a:srgbClr val="903163"/>
              </a:buClr>
              <a:buSzPct val="92000"/>
              <a:buFont typeface="Courier New"/>
              <a:buChar char="o"/>
            </a:pPr>
            <a:r>
              <a:rPr lang="ja-JP" sz="1600" b="0" strike="noStrike" spc="-1">
                <a:solidFill>
                  <a:srgbClr val="3D3D3D"/>
                </a:solidFill>
                <a:uFill>
                  <a:solidFill>
                    <a:srgbClr val="FFFFFF"/>
                  </a:solidFill>
                </a:uFill>
                <a:latin typeface="Gill Sans MT"/>
                <a:ea typeface="HGｺﾞｼｯｸE"/>
              </a:rPr>
              <a:t>人工知能ブーム期(2014 Dogs vs Cats, 2016 AlphaGo)</a:t>
            </a:r>
            <a:endParaRPr lang="ja-JP" sz="1400" b="0" strike="noStrike" spc="-1">
              <a:solidFill>
                <a:srgbClr val="3D3D3D"/>
              </a:solidFill>
              <a:uFill>
                <a:solidFill>
                  <a:srgbClr val="FFFFFF"/>
                </a:solidFill>
              </a:uFill>
              <a:latin typeface="Gill Sans MT"/>
            </a:endParaRPr>
          </a:p>
          <a:p>
            <a:endParaRPr lang="ja-JP" sz="1800" b="0" strike="noStrike" spc="-1">
              <a:solidFill>
                <a:srgbClr val="3D3D3D"/>
              </a:solidFill>
              <a:uFill>
                <a:solidFill>
                  <a:srgbClr val="FFFFFF"/>
                </a:solidFill>
              </a:uFill>
              <a:latin typeface="Gill Sans MT"/>
            </a:endParaRPr>
          </a:p>
          <a:p>
            <a:pPr marL="304800" indent="-304800">
              <a:lnSpc>
                <a:spcPct val="100000"/>
              </a:lnSpc>
              <a:buClr>
                <a:srgbClr val="903163"/>
              </a:buClr>
              <a:buSzPct val="92000"/>
              <a:buFont typeface="Arial,Sans-Serif"/>
              <a:buChar char="•"/>
            </a:pPr>
            <a:r>
              <a:rPr lang="ja-JP" sz="1800" b="0" strike="noStrike" spc="-1">
                <a:solidFill>
                  <a:srgbClr val="3D3D3D"/>
                </a:solidFill>
                <a:uFill>
                  <a:solidFill>
                    <a:srgbClr val="FFFFFF"/>
                  </a:solidFill>
                </a:uFill>
                <a:latin typeface="Gill Sans MT"/>
                <a:ea typeface="HGｺﾞｼｯｸE"/>
              </a:rPr>
              <a:t>ビデオと他SNSとの相互作用</a:t>
            </a:r>
            <a:endParaRPr lang="ja-JP" sz="1800" b="0" strike="noStrike" spc="-1">
              <a:solidFill>
                <a:srgbClr val="3D3D3D"/>
              </a:solidFill>
              <a:uFill>
                <a:solidFill>
                  <a:srgbClr val="FFFFFF"/>
                </a:solidFill>
              </a:uFill>
              <a:latin typeface="Gill Sans MT"/>
            </a:endParaRPr>
          </a:p>
          <a:p>
            <a:pPr marL="629920" lvl="1" indent="-304800">
              <a:lnSpc>
                <a:spcPct val="100000"/>
              </a:lnSpc>
              <a:buClr>
                <a:srgbClr val="903163"/>
              </a:buClr>
              <a:buSzPct val="92000"/>
              <a:buFont typeface="Courier New"/>
              <a:buChar char="o"/>
            </a:pPr>
            <a:r>
              <a:rPr lang="ja-JP" sz="1600" b="0" strike="noStrike" spc="-1">
                <a:solidFill>
                  <a:srgbClr val="3D3D3D"/>
                </a:solidFill>
                <a:uFill>
                  <a:solidFill>
                    <a:srgbClr val="FFFFFF"/>
                  </a:solidFill>
                </a:uFill>
                <a:latin typeface="Gill Sans MT"/>
                <a:ea typeface="HGｺﾞｼｯｸE"/>
              </a:rPr>
              <a:t>例）ビデオを言及するツイート</a:t>
            </a:r>
            <a:endParaRPr lang="ja-JP" sz="1400" b="0" strike="noStrike" spc="-1">
              <a:solidFill>
                <a:srgbClr val="3D3D3D"/>
              </a:solidFill>
              <a:uFill>
                <a:solidFill>
                  <a:srgbClr val="FFFFFF"/>
                </a:solidFill>
              </a:uFill>
              <a:latin typeface="Gill Sans MT"/>
            </a:endParaRPr>
          </a:p>
          <a:p>
            <a:endParaRPr lang="ja-JP" sz="1800" b="0" strike="noStrike" spc="-1">
              <a:solidFill>
                <a:srgbClr val="3D3D3D"/>
              </a:solidFill>
              <a:uFill>
                <a:solidFill>
                  <a:srgbClr val="FFFFFF"/>
                </a:solidFill>
              </a:uFill>
              <a:latin typeface="Gill Sans MT"/>
            </a:endParaRPr>
          </a:p>
          <a:p>
            <a:pPr marL="304800" indent="-304800">
              <a:lnSpc>
                <a:spcPct val="100000"/>
              </a:lnSpc>
              <a:buClr>
                <a:srgbClr val="903163"/>
              </a:buClr>
              <a:buSzPct val="92000"/>
              <a:buFont typeface="Arial,Sans-Serif"/>
              <a:buChar char="•"/>
            </a:pPr>
            <a:r>
              <a:rPr lang="ja-JP" sz="1800" b="0" strike="noStrike" spc="-1">
                <a:solidFill>
                  <a:srgbClr val="3D3D3D"/>
                </a:solidFill>
                <a:uFill>
                  <a:solidFill>
                    <a:srgbClr val="FFFFFF"/>
                  </a:solidFill>
                </a:uFill>
                <a:latin typeface="Gill Sans MT"/>
                <a:ea typeface="HGｺﾞｼｯｸE"/>
              </a:rPr>
              <a:t>ビデオと被引用数との相関</a:t>
            </a:r>
            <a:endParaRPr lang="ja-JP" sz="1800" b="0" strike="noStrike" spc="-1">
              <a:solidFill>
                <a:srgbClr val="3D3D3D"/>
              </a:solidFill>
              <a:uFill>
                <a:solidFill>
                  <a:srgbClr val="FFFFFF"/>
                </a:solidFill>
              </a:uFill>
              <a:latin typeface="Gill Sans MT"/>
            </a:endParaRPr>
          </a:p>
          <a:p>
            <a:endParaRPr lang="ja-JP" sz="1800" b="0" strike="noStrike" spc="-1">
              <a:solidFill>
                <a:srgbClr val="3D3D3D"/>
              </a:solidFill>
              <a:uFill>
                <a:solidFill>
                  <a:srgbClr val="FFFFFF"/>
                </a:solidFill>
              </a:uFill>
              <a:latin typeface="Gill Sans MT"/>
            </a:endParaRPr>
          </a:p>
          <a:p>
            <a:pPr marL="304800" indent="-304800">
              <a:lnSpc>
                <a:spcPct val="100000"/>
              </a:lnSpc>
              <a:buClr>
                <a:srgbClr val="903163"/>
              </a:buClr>
              <a:buSzPct val="92000"/>
              <a:buFont typeface="Arial,Sans-Serif"/>
              <a:buChar char="•"/>
            </a:pPr>
            <a:r>
              <a:rPr lang="ja-JP" sz="1800" b="0" strike="noStrike" spc="-1">
                <a:solidFill>
                  <a:srgbClr val="3D3D3D"/>
                </a:solidFill>
                <a:uFill>
                  <a:solidFill>
                    <a:srgbClr val="FFFFFF"/>
                  </a:solidFill>
                </a:uFill>
                <a:latin typeface="Gill Sans MT"/>
                <a:ea typeface="HGｺﾞｼｯｸE"/>
              </a:rPr>
              <a:t>研究背景・動機について</a:t>
            </a:r>
            <a:endParaRPr lang="ja-JP" sz="1800" b="0" strike="noStrike" spc="-1">
              <a:solidFill>
                <a:srgbClr val="3D3D3D"/>
              </a:solidFill>
              <a:uFill>
                <a:solidFill>
                  <a:srgbClr val="FFFFFF"/>
                </a:solidFill>
              </a:uFill>
              <a:latin typeface="Gill Sans MT"/>
            </a:endParaRPr>
          </a:p>
          <a:p>
            <a:pPr marL="629920" lvl="1" indent="-304800">
              <a:lnSpc>
                <a:spcPct val="100000"/>
              </a:lnSpc>
              <a:buClr>
                <a:srgbClr val="903163"/>
              </a:buClr>
              <a:buSzPct val="92000"/>
              <a:buFont typeface="Courier New"/>
              <a:buChar char="o"/>
            </a:pPr>
            <a:r>
              <a:rPr lang="ja-JP" sz="1600" b="0" strike="noStrike" spc="-1">
                <a:solidFill>
                  <a:srgbClr val="3D3D3D"/>
                </a:solidFill>
                <a:uFill>
                  <a:solidFill>
                    <a:srgbClr val="FFFFFF"/>
                  </a:solidFill>
                </a:uFill>
                <a:latin typeface="Gill Sans MT"/>
                <a:ea typeface="HGｺﾞｼｯｸE"/>
              </a:rPr>
              <a:t>サイエンス・コミュニケーション分野</a:t>
            </a:r>
            <a:endParaRPr lang="ja-JP" sz="1400" b="0" strike="noStrike" spc="-1">
              <a:solidFill>
                <a:srgbClr val="3D3D3D"/>
              </a:solidFill>
              <a:uFill>
                <a:solidFill>
                  <a:srgbClr val="FFFFFF"/>
                </a:solidFill>
              </a:uFill>
              <a:latin typeface="Gill Sans MT"/>
            </a:endParaRPr>
          </a:p>
          <a:p>
            <a:pPr marL="629920" lvl="1" indent="-304800">
              <a:lnSpc>
                <a:spcPct val="100000"/>
              </a:lnSpc>
              <a:buClr>
                <a:srgbClr val="903163"/>
              </a:buClr>
              <a:buSzPct val="92000"/>
              <a:buFont typeface="Courier New"/>
              <a:buChar char="o"/>
            </a:pPr>
            <a:r>
              <a:rPr lang="ja-JP" sz="1600" b="0" strike="noStrike" spc="-1">
                <a:solidFill>
                  <a:srgbClr val="3D3D3D"/>
                </a:solidFill>
                <a:uFill>
                  <a:solidFill>
                    <a:srgbClr val="FFFFFF"/>
                  </a:solidFill>
                </a:uFill>
                <a:latin typeface="Gill Sans MT"/>
                <a:ea typeface="HGｺﾞｼｯｸE"/>
              </a:rPr>
              <a:t>そもそも、ビデオが論文の萌芽に影響を及ぼした具体例はないか</a:t>
            </a:r>
            <a:endParaRPr lang="ja-JP" sz="1400" b="0" strike="noStrike" spc="-1">
              <a:solidFill>
                <a:srgbClr val="3D3D3D"/>
              </a:solidFill>
              <a:uFill>
                <a:solidFill>
                  <a:srgbClr val="FFFFFF"/>
                </a:solidFill>
              </a:uFill>
              <a:latin typeface="Gill Sans MT"/>
            </a:endParaRPr>
          </a:p>
        </p:txBody>
      </p:sp>
      <p:sp>
        <p:nvSpPr>
          <p:cNvPr id="123" name="CustomShape 2"/>
          <p:cNvSpPr/>
          <p:nvPr/>
        </p:nvSpPr>
        <p:spPr>
          <a:xfrm>
            <a:off x="576720" y="1213560"/>
            <a:ext cx="11037960" cy="518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b="0" strike="noStrike" spc="-1">
                <a:solidFill>
                  <a:srgbClr val="FFFFFF"/>
                </a:solidFill>
                <a:uFill>
                  <a:solidFill>
                    <a:srgbClr val="FFFFFF"/>
                  </a:solidFill>
                </a:uFill>
                <a:latin typeface="Gill Sans MT"/>
                <a:ea typeface="HGｺﾞｼｯｸE"/>
              </a:rPr>
              <a:t>6. 計画</a:t>
            </a:r>
            <a:endParaRPr lang="en-US" sz="18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81040" y="702000"/>
            <a:ext cx="11029320" cy="1013400"/>
          </a:xfrm>
          <a:prstGeom prst="rect">
            <a:avLst/>
          </a:prstGeom>
          <a:noFill/>
          <a:ln>
            <a:noFill/>
          </a:ln>
        </p:spPr>
        <p:txBody>
          <a:bodyPr anchor="b"/>
          <a:lstStyle/>
          <a:p>
            <a:pPr>
              <a:lnSpc>
                <a:spcPct val="100000"/>
              </a:lnSpc>
            </a:pPr>
            <a:r>
              <a:rPr lang="ja-JP" sz="2800" b="0" strike="noStrike" cap="all" spc="-1">
                <a:solidFill>
                  <a:srgbClr val="FFFFFF"/>
                </a:solidFill>
                <a:uFill>
                  <a:solidFill>
                    <a:srgbClr val="FFFFFF"/>
                  </a:solidFill>
                </a:uFill>
                <a:latin typeface="Gill Sans MT"/>
                <a:ea typeface="HGｺﾞｼｯｸE"/>
              </a:rPr>
              <a:t>目次</a:t>
            </a:r>
            <a:endParaRPr lang="ja-JP" sz="1800" b="0" strike="noStrike" spc="-1">
              <a:solidFill>
                <a:srgbClr val="000000"/>
              </a:solidFill>
              <a:uFill>
                <a:solidFill>
                  <a:srgbClr val="FFFFFF"/>
                </a:solidFill>
              </a:uFill>
              <a:latin typeface="Gill Sans MT"/>
            </a:endParaRPr>
          </a:p>
        </p:txBody>
      </p:sp>
      <p:sp>
        <p:nvSpPr>
          <p:cNvPr id="89" name="TextShape 2"/>
          <p:cNvSpPr txBox="1"/>
          <p:nvPr/>
        </p:nvSpPr>
        <p:spPr>
          <a:xfrm>
            <a:off x="581040" y="2180520"/>
            <a:ext cx="5516280" cy="4388400"/>
          </a:xfrm>
          <a:prstGeom prst="rect">
            <a:avLst/>
          </a:prstGeom>
          <a:noFill/>
          <a:ln>
            <a:noFill/>
          </a:ln>
        </p:spPr>
        <p:txBody>
          <a:bodyPr anchor="ctr"/>
          <a:lstStyle/>
          <a:p>
            <a:pPr>
              <a:lnSpc>
                <a:spcPct val="100000"/>
              </a:lnSpc>
            </a:pPr>
            <a:r>
              <a:rPr lang="ja-JP" sz="1800" b="0" strike="noStrike" spc="-1">
                <a:solidFill>
                  <a:srgbClr val="3D3D3D"/>
                </a:solidFill>
                <a:uFill>
                  <a:solidFill>
                    <a:srgbClr val="FFFFFF"/>
                  </a:solidFill>
                </a:uFill>
                <a:latin typeface="Gill Sans MT"/>
                <a:ea typeface="HGｺﾞｼｯｸE"/>
              </a:rPr>
              <a:t>１　テーマ</a:t>
            </a:r>
            <a:endParaRPr lang="ja-JP" sz="1800" b="0" strike="noStrike" spc="-1">
              <a:solidFill>
                <a:srgbClr val="3D3D3D"/>
              </a:solidFill>
              <a:uFill>
                <a:solidFill>
                  <a:srgbClr val="FFFFFF"/>
                </a:solidFill>
              </a:uFill>
              <a:latin typeface="Gill Sans MT"/>
            </a:endParaRPr>
          </a:p>
          <a:p>
            <a:pPr>
              <a:lnSpc>
                <a:spcPct val="100000"/>
              </a:lnSpc>
            </a:pPr>
            <a:endParaRPr lang="ja-JP" sz="1800" b="0" strike="noStrike" spc="-1">
              <a:solidFill>
                <a:srgbClr val="3D3D3D"/>
              </a:solidFill>
              <a:uFill>
                <a:solidFill>
                  <a:srgbClr val="FFFFFF"/>
                </a:solidFill>
              </a:uFill>
              <a:latin typeface="Gill Sans MT"/>
            </a:endParaRPr>
          </a:p>
          <a:p>
            <a:pPr>
              <a:lnSpc>
                <a:spcPct val="100000"/>
              </a:lnSpc>
            </a:pPr>
            <a:r>
              <a:rPr lang="ja-JP" sz="1800" b="0" strike="noStrike" spc="-1">
                <a:solidFill>
                  <a:srgbClr val="3D3D3D"/>
                </a:solidFill>
                <a:uFill>
                  <a:solidFill>
                    <a:srgbClr val="FFFFFF"/>
                  </a:solidFill>
                </a:uFill>
                <a:latin typeface="Gill Sans MT"/>
                <a:ea typeface="HGｺﾞｼｯｸE"/>
              </a:rPr>
              <a:t>２　モチベーション</a:t>
            </a:r>
            <a:endParaRPr lang="ja-JP" sz="1800" b="0" strike="noStrike" spc="-1">
              <a:solidFill>
                <a:srgbClr val="3D3D3D"/>
              </a:solidFill>
              <a:uFill>
                <a:solidFill>
                  <a:srgbClr val="FFFFFF"/>
                </a:solidFill>
              </a:uFill>
              <a:latin typeface="Gill Sans MT"/>
            </a:endParaRPr>
          </a:p>
          <a:p>
            <a:pPr>
              <a:lnSpc>
                <a:spcPct val="100000"/>
              </a:lnSpc>
            </a:pPr>
            <a:endParaRPr lang="ja-JP" sz="1800" b="0" strike="noStrike" spc="-1">
              <a:solidFill>
                <a:srgbClr val="3D3D3D"/>
              </a:solidFill>
              <a:uFill>
                <a:solidFill>
                  <a:srgbClr val="FFFFFF"/>
                </a:solidFill>
              </a:uFill>
              <a:latin typeface="Gill Sans MT"/>
            </a:endParaRPr>
          </a:p>
          <a:p>
            <a:pPr>
              <a:lnSpc>
                <a:spcPct val="100000"/>
              </a:lnSpc>
            </a:pPr>
            <a:r>
              <a:rPr lang="ja-JP" sz="1800" b="0" strike="noStrike" spc="-1">
                <a:solidFill>
                  <a:srgbClr val="3D3D3D"/>
                </a:solidFill>
                <a:uFill>
                  <a:solidFill>
                    <a:srgbClr val="FFFFFF"/>
                  </a:solidFill>
                </a:uFill>
                <a:latin typeface="Gill Sans MT"/>
                <a:ea typeface="HGｺﾞｼｯｸE"/>
              </a:rPr>
              <a:t>３　リサーチクエスチョン</a:t>
            </a:r>
            <a:endParaRPr lang="ja-JP" sz="1800" b="0" strike="noStrike" spc="-1">
              <a:solidFill>
                <a:srgbClr val="3D3D3D"/>
              </a:solidFill>
              <a:uFill>
                <a:solidFill>
                  <a:srgbClr val="FFFFFF"/>
                </a:solidFill>
              </a:uFill>
              <a:latin typeface="Gill Sans MT"/>
            </a:endParaRPr>
          </a:p>
          <a:p>
            <a:pPr>
              <a:lnSpc>
                <a:spcPct val="100000"/>
              </a:lnSpc>
            </a:pPr>
            <a:endParaRPr lang="ja-JP" sz="1800" b="0" strike="noStrike" spc="-1">
              <a:solidFill>
                <a:srgbClr val="3D3D3D"/>
              </a:solidFill>
              <a:uFill>
                <a:solidFill>
                  <a:srgbClr val="FFFFFF"/>
                </a:solidFill>
              </a:uFill>
              <a:latin typeface="Gill Sans MT"/>
            </a:endParaRPr>
          </a:p>
          <a:p>
            <a:pPr>
              <a:lnSpc>
                <a:spcPct val="100000"/>
              </a:lnSpc>
            </a:pPr>
            <a:r>
              <a:rPr lang="ja-JP" sz="1800" b="0" strike="noStrike" spc="-1">
                <a:solidFill>
                  <a:srgbClr val="3D3D3D"/>
                </a:solidFill>
                <a:uFill>
                  <a:solidFill>
                    <a:srgbClr val="FFFFFF"/>
                  </a:solidFill>
                </a:uFill>
                <a:latin typeface="Gill Sans MT"/>
                <a:ea typeface="Gill Sans MT"/>
              </a:rPr>
              <a:t>(４　研究構想)</a:t>
            </a:r>
            <a:endParaRPr lang="ja-JP" sz="1800" b="0" strike="noStrike" spc="-1">
              <a:solidFill>
                <a:srgbClr val="3D3D3D"/>
              </a:solidFill>
              <a:uFill>
                <a:solidFill>
                  <a:srgbClr val="FFFFFF"/>
                </a:solidFill>
              </a:uFill>
              <a:latin typeface="Gill Sans MT"/>
            </a:endParaRPr>
          </a:p>
          <a:p>
            <a:pPr>
              <a:lnSpc>
                <a:spcPct val="100000"/>
              </a:lnSpc>
            </a:pPr>
            <a:endParaRPr lang="ja-JP" sz="1800" b="0" strike="noStrike" spc="-1">
              <a:solidFill>
                <a:srgbClr val="3D3D3D"/>
              </a:solidFill>
              <a:uFill>
                <a:solidFill>
                  <a:srgbClr val="FFFFFF"/>
                </a:solidFill>
              </a:uFill>
              <a:latin typeface="Gill Sans MT"/>
            </a:endParaRPr>
          </a:p>
          <a:p>
            <a:pPr>
              <a:lnSpc>
                <a:spcPct val="100000"/>
              </a:lnSpc>
            </a:pPr>
            <a:r>
              <a:rPr lang="ja-JP" sz="1800" b="0" strike="noStrike" spc="-1">
                <a:solidFill>
                  <a:srgbClr val="3D3D3D"/>
                </a:solidFill>
                <a:uFill>
                  <a:solidFill>
                    <a:srgbClr val="FFFFFF"/>
                  </a:solidFill>
                </a:uFill>
                <a:latin typeface="Gill Sans MT"/>
                <a:ea typeface="Gill Sans MT"/>
              </a:rPr>
              <a:t>５　進捗報告</a:t>
            </a:r>
            <a:endParaRPr lang="ja-JP" sz="1800" b="0" strike="noStrike" spc="-1">
              <a:solidFill>
                <a:srgbClr val="3D3D3D"/>
              </a:solidFill>
              <a:uFill>
                <a:solidFill>
                  <a:srgbClr val="FFFFFF"/>
                </a:solidFill>
              </a:uFill>
              <a:latin typeface="Gill Sans MT"/>
            </a:endParaRPr>
          </a:p>
          <a:p>
            <a:pPr>
              <a:lnSpc>
                <a:spcPct val="100000"/>
              </a:lnSpc>
            </a:pPr>
            <a:endParaRPr lang="ja-JP" sz="1800" b="0" strike="noStrike" spc="-1">
              <a:solidFill>
                <a:srgbClr val="3D3D3D"/>
              </a:solidFill>
              <a:uFill>
                <a:solidFill>
                  <a:srgbClr val="FFFFFF"/>
                </a:solidFill>
              </a:uFill>
              <a:latin typeface="Gill Sans MT"/>
            </a:endParaRPr>
          </a:p>
          <a:p>
            <a:pPr>
              <a:lnSpc>
                <a:spcPct val="100000"/>
              </a:lnSpc>
            </a:pPr>
            <a:r>
              <a:rPr lang="ja-JP" sz="1800" b="0" strike="noStrike" spc="-1">
                <a:solidFill>
                  <a:srgbClr val="3D3D3D"/>
                </a:solidFill>
                <a:uFill>
                  <a:solidFill>
                    <a:srgbClr val="FFFFFF"/>
                  </a:solidFill>
                </a:uFill>
                <a:latin typeface="Gill Sans MT"/>
                <a:ea typeface="Gill Sans MT"/>
              </a:rPr>
              <a:t>6　計画</a:t>
            </a:r>
            <a:endParaRPr lang="ja-JP" sz="1800" b="0" strike="noStrike" spc="-1">
              <a:solidFill>
                <a:srgbClr val="3D3D3D"/>
              </a:solidFill>
              <a:uFill>
                <a:solidFill>
                  <a:srgbClr val="FFFFFF"/>
                </a:solidFill>
              </a:uFill>
              <a:latin typeface="Gill Sans MT"/>
            </a:endParaRPr>
          </a:p>
        </p:txBody>
      </p:sp>
      <p:sp>
        <p:nvSpPr>
          <p:cNvPr id="90" name="CustomShape 3"/>
          <p:cNvSpPr/>
          <p:nvPr/>
        </p:nvSpPr>
        <p:spPr>
          <a:xfrm>
            <a:off x="6096600" y="2178720"/>
            <a:ext cx="5516280" cy="438840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n-US" sz="1800" b="0" strike="noStrike" spc="-1">
              <a:solidFill>
                <a:srgbClr val="000000"/>
              </a:solidFill>
              <a:uFill>
                <a:solidFill>
                  <a:srgbClr val="FFFFFF"/>
                </a:solidFill>
              </a:uFill>
              <a:latin typeface="Times New Roman"/>
            </a:endParaRPr>
          </a:p>
          <a:p>
            <a:pPr>
              <a:lnSpc>
                <a:spcPct val="100000"/>
              </a:lnSpc>
            </a:pPr>
            <a:endParaRPr lang="en-US" sz="1800" b="0" strike="noStrike" spc="-1">
              <a:solidFill>
                <a:srgbClr val="000000"/>
              </a:solidFill>
              <a:uFill>
                <a:solidFill>
                  <a:srgbClr val="FFFFFF"/>
                </a:solidFill>
              </a:uFill>
              <a:latin typeface="Times New Roman"/>
            </a:endParaRPr>
          </a:p>
          <a:p>
            <a:pPr>
              <a:lnSpc>
                <a:spcPct val="100000"/>
              </a:lnSpc>
            </a:pPr>
            <a:endParaRPr lang="en-US" sz="1800" b="0" strike="noStrike" spc="-1">
              <a:solidFill>
                <a:srgbClr val="000000"/>
              </a:solidFill>
              <a:uFill>
                <a:solidFill>
                  <a:srgbClr val="FFFFFF"/>
                </a:solidFill>
              </a:uFill>
              <a:latin typeface="Times New Roman"/>
            </a:endParaRPr>
          </a:p>
          <a:p>
            <a:pPr>
              <a:lnSpc>
                <a:spcPct val="100000"/>
              </a:lnSpc>
            </a:pPr>
            <a:endParaRPr lang="en-US" sz="1800" b="0" strike="noStrike" spc="-1">
              <a:solidFill>
                <a:srgbClr val="000000"/>
              </a:solidFill>
              <a:uFill>
                <a:solidFill>
                  <a:srgbClr val="FFFFFF"/>
                </a:solidFill>
              </a:uFill>
              <a:latin typeface="Times New Roman"/>
            </a:endParaRPr>
          </a:p>
          <a:p>
            <a:pPr>
              <a:lnSpc>
                <a:spcPct val="100000"/>
              </a:lnSpc>
            </a:pPr>
            <a:endParaRPr lang="en-US" sz="18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76720" y="1213560"/>
            <a:ext cx="11037960" cy="518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b="0" strike="noStrike" spc="-1">
                <a:solidFill>
                  <a:srgbClr val="FFFFFF"/>
                </a:solidFill>
                <a:uFill>
                  <a:solidFill>
                    <a:srgbClr val="FFFFFF"/>
                  </a:solidFill>
                </a:uFill>
                <a:latin typeface="Gill Sans MT"/>
              </a:rPr>
              <a:t>1. </a:t>
            </a:r>
            <a:r>
              <a:rPr lang="en-US" sz="2800" b="0" strike="noStrike" spc="-1">
                <a:solidFill>
                  <a:srgbClr val="FFFFFF"/>
                </a:solidFill>
                <a:uFill>
                  <a:solidFill>
                    <a:srgbClr val="FFFFFF"/>
                  </a:solidFill>
                </a:uFill>
                <a:latin typeface="Gill Sans MT"/>
                <a:ea typeface="HGｺﾞｼｯｸE"/>
              </a:rPr>
              <a:t>テーマ</a:t>
            </a:r>
            <a:endParaRPr lang="en-US" sz="1800" b="0" strike="noStrike" spc="-1">
              <a:solidFill>
                <a:srgbClr val="000000"/>
              </a:solidFill>
              <a:uFill>
                <a:solidFill>
                  <a:srgbClr val="FFFFFF"/>
                </a:solidFill>
              </a:uFill>
              <a:latin typeface="Times New Roman"/>
            </a:endParaRPr>
          </a:p>
        </p:txBody>
      </p:sp>
      <p:sp>
        <p:nvSpPr>
          <p:cNvPr id="92" name="TextShape 2"/>
          <p:cNvSpPr txBox="1"/>
          <p:nvPr/>
        </p:nvSpPr>
        <p:spPr>
          <a:xfrm>
            <a:off x="581040" y="2180520"/>
            <a:ext cx="11029320" cy="3678120"/>
          </a:xfrm>
          <a:prstGeom prst="rect">
            <a:avLst/>
          </a:prstGeom>
          <a:noFill/>
          <a:ln>
            <a:noFill/>
          </a:ln>
        </p:spPr>
        <p:txBody>
          <a:bodyPr anchor="ctr"/>
          <a:lstStyle/>
          <a:p>
            <a:pPr marL="305280" indent="-304920">
              <a:lnSpc>
                <a:spcPct val="100000"/>
              </a:lnSpc>
              <a:buClr>
                <a:srgbClr val="903163"/>
              </a:buClr>
              <a:buSzPct val="92000"/>
              <a:buFont typeface="Wingdings 2" charset="2"/>
              <a:buChar char=""/>
            </a:pPr>
            <a:r>
              <a:rPr lang="ja-JP" sz="1800" b="0" strike="noStrike" spc="-1">
                <a:solidFill>
                  <a:srgbClr val="3D3D3D"/>
                </a:solidFill>
                <a:uFill>
                  <a:solidFill>
                    <a:srgbClr val="FFFFFF"/>
                  </a:solidFill>
                </a:uFill>
                <a:latin typeface="Gill Sans MT"/>
                <a:ea typeface="Gill Sans MT"/>
              </a:rPr>
              <a:t>テーマ：論文言及YouTubeコンテンツを通じた、萌芽的研究分野の予測に関する研究</a:t>
            </a:r>
            <a:endParaRPr lang="ja-JP" sz="1800" b="0" strike="noStrike" spc="-1">
              <a:solidFill>
                <a:srgbClr val="3D3D3D"/>
              </a:solidFill>
              <a:uFill>
                <a:solidFill>
                  <a:srgbClr val="FFFFFF"/>
                </a:solidFill>
              </a:uFill>
              <a:latin typeface="Gill Sans MT"/>
            </a:endParaRPr>
          </a:p>
          <a:p>
            <a:pPr>
              <a:lnSpc>
                <a:spcPct val="100000"/>
              </a:lnSpc>
            </a:pPr>
            <a:endParaRPr lang="ja-JP" sz="1800" b="0" strike="noStrike" spc="-1">
              <a:solidFill>
                <a:srgbClr val="3D3D3D"/>
              </a:solidFill>
              <a:uFill>
                <a:solidFill>
                  <a:srgbClr val="FFFFFF"/>
                </a:solidFill>
              </a:uFill>
              <a:latin typeface="Gill Sans MT"/>
            </a:endParaRPr>
          </a:p>
          <a:p>
            <a:pPr marL="305280" indent="-304920">
              <a:lnSpc>
                <a:spcPct val="100000"/>
              </a:lnSpc>
              <a:buClr>
                <a:srgbClr val="903163"/>
              </a:buClr>
              <a:buSzPct val="92000"/>
              <a:buFont typeface="Wingdings 2" charset="2"/>
              <a:buChar char=""/>
            </a:pPr>
            <a:r>
              <a:rPr lang="ja-JP" sz="1800" b="0" strike="noStrike" spc="-1">
                <a:solidFill>
                  <a:srgbClr val="3D3D3D"/>
                </a:solidFill>
                <a:uFill>
                  <a:solidFill>
                    <a:srgbClr val="FFFFFF"/>
                  </a:solidFill>
                </a:uFill>
                <a:latin typeface="Gill Sans MT"/>
                <a:ea typeface="Gill Sans MT"/>
              </a:rPr>
              <a:t>目標：プレプリント掲載早期のYTコンテンツの動向から、論文被引用の先行きを予測する</a:t>
            </a:r>
            <a:endParaRPr lang="ja-JP" sz="1800" b="0" strike="noStrike" spc="-1">
              <a:solidFill>
                <a:srgbClr val="3D3D3D"/>
              </a:solidFill>
              <a:uFill>
                <a:solidFill>
                  <a:srgbClr val="FFFFFF"/>
                </a:solidFill>
              </a:uFill>
              <a:latin typeface="Gill Sans MT"/>
            </a:endParaRPr>
          </a:p>
          <a:p>
            <a:pPr>
              <a:lnSpc>
                <a:spcPct val="100000"/>
              </a:lnSpc>
            </a:pPr>
            <a:endParaRPr lang="ja-JP" sz="1800" b="0" strike="noStrike" spc="-1">
              <a:solidFill>
                <a:srgbClr val="3D3D3D"/>
              </a:solidFill>
              <a:uFill>
                <a:solidFill>
                  <a:srgbClr val="FFFFFF"/>
                </a:solidFill>
              </a:uFill>
              <a:latin typeface="Gill Sans MT"/>
            </a:endParaRPr>
          </a:p>
          <a:p>
            <a:pPr marL="305280" indent="-304920">
              <a:lnSpc>
                <a:spcPct val="100000"/>
              </a:lnSpc>
              <a:buClr>
                <a:srgbClr val="903163"/>
              </a:buClr>
              <a:buSzPct val="92000"/>
              <a:buFont typeface="Wingdings 2" charset="2"/>
              <a:buChar char=""/>
            </a:pPr>
            <a:r>
              <a:rPr lang="ja-JP" sz="1800" b="0" strike="noStrike" spc="-1">
                <a:solidFill>
                  <a:srgbClr val="3D3D3D"/>
                </a:solidFill>
                <a:uFill>
                  <a:solidFill>
                    <a:srgbClr val="FFFFFF"/>
                  </a:solidFill>
                </a:uFill>
                <a:latin typeface="Gill Sans MT"/>
                <a:ea typeface="Gill Sans MT"/>
              </a:rPr>
              <a:t>タスクの例</a:t>
            </a:r>
            <a:endParaRPr lang="ja-JP" sz="1800" b="0" strike="noStrike" spc="-1">
              <a:solidFill>
                <a:srgbClr val="3D3D3D"/>
              </a:solidFill>
              <a:uFill>
                <a:solidFill>
                  <a:srgbClr val="FFFFFF"/>
                </a:solidFill>
              </a:uFill>
              <a:latin typeface="Gill Sans MT"/>
            </a:endParaRPr>
          </a:p>
          <a:p>
            <a:pPr marL="667440" lvl="1" indent="-342720">
              <a:lnSpc>
                <a:spcPct val="100000"/>
              </a:lnSpc>
              <a:buClr>
                <a:srgbClr val="903163"/>
              </a:buClr>
              <a:buSzPct val="92000"/>
              <a:buFont typeface="Arial,Sans-Serif"/>
              <a:buChar char="•"/>
            </a:pPr>
            <a:r>
              <a:rPr lang="ja-JP" sz="1600" b="0" strike="noStrike" spc="-1">
                <a:solidFill>
                  <a:srgbClr val="3D3D3D"/>
                </a:solidFill>
                <a:uFill>
                  <a:solidFill>
                    <a:srgbClr val="FFFFFF"/>
                  </a:solidFill>
                </a:uFill>
                <a:latin typeface="Gill Sans MT"/>
                <a:ea typeface="Gill Sans MT"/>
              </a:rPr>
              <a:t>ビデオ属性</a:t>
            </a:r>
            <a:r>
              <a:rPr lang="ja-JP" sz="1600" b="0" strike="noStrike" spc="-1">
                <a:solidFill>
                  <a:srgbClr val="FF0000"/>
                </a:solidFill>
                <a:uFill>
                  <a:solidFill>
                    <a:srgbClr val="FFFFFF"/>
                  </a:solidFill>
                </a:uFill>
                <a:latin typeface="Gill Sans MT"/>
                <a:ea typeface="Gill Sans MT"/>
              </a:rPr>
              <a:t>*</a:t>
            </a:r>
            <a:r>
              <a:rPr lang="ja-JP" sz="1600" b="0" strike="noStrike" spc="-1">
                <a:solidFill>
                  <a:srgbClr val="3D3D3D"/>
                </a:solidFill>
                <a:uFill>
                  <a:solidFill>
                    <a:srgbClr val="FFFFFF"/>
                  </a:solidFill>
                </a:uFill>
                <a:latin typeface="Gill Sans MT"/>
                <a:ea typeface="Gill Sans MT"/>
              </a:rPr>
              <a:t>の履歴と論文被引用履歴の相関</a:t>
            </a:r>
            <a:endParaRPr lang="ja-JP" sz="1400" b="0" strike="noStrike" spc="-1">
              <a:solidFill>
                <a:srgbClr val="3D3D3D"/>
              </a:solidFill>
              <a:uFill>
                <a:solidFill>
                  <a:srgbClr val="FFFFFF"/>
                </a:solidFill>
              </a:uFill>
              <a:latin typeface="Gill Sans MT"/>
            </a:endParaRPr>
          </a:p>
          <a:p>
            <a:pPr marL="667440" lvl="1" indent="-342720">
              <a:lnSpc>
                <a:spcPct val="100000"/>
              </a:lnSpc>
              <a:buClr>
                <a:srgbClr val="903163"/>
              </a:buClr>
              <a:buSzPct val="92000"/>
              <a:buFont typeface="Arial,Sans-Serif"/>
              <a:buChar char="•"/>
            </a:pPr>
            <a:r>
              <a:rPr lang="ja-JP" sz="1600" b="0" strike="noStrike" spc="-1">
                <a:solidFill>
                  <a:srgbClr val="3D3D3D"/>
                </a:solidFill>
                <a:uFill>
                  <a:solidFill>
                    <a:srgbClr val="FFFFFF"/>
                  </a:solidFill>
                </a:uFill>
                <a:latin typeface="Gill Sans MT"/>
                <a:ea typeface="Gill Sans MT"/>
              </a:rPr>
              <a:t>YTで「解説された論文」と、「ただ言及された論文」とで、被引用履歴の違い</a:t>
            </a:r>
            <a:endParaRPr lang="ja-JP" sz="1400" b="0" strike="noStrike" spc="-1">
              <a:solidFill>
                <a:srgbClr val="3D3D3D"/>
              </a:solidFill>
              <a:uFill>
                <a:solidFill>
                  <a:srgbClr val="FFFFFF"/>
                </a:solidFill>
              </a:uFill>
              <a:latin typeface="Gill Sans MT"/>
            </a:endParaRPr>
          </a:p>
          <a:p>
            <a:pPr marL="667440" lvl="1" indent="-342720">
              <a:lnSpc>
                <a:spcPct val="100000"/>
              </a:lnSpc>
              <a:buClr>
                <a:srgbClr val="903163"/>
              </a:buClr>
              <a:buSzPct val="92000"/>
              <a:buFont typeface="Arial,Sans-Serif"/>
              <a:buChar char="•"/>
            </a:pPr>
            <a:r>
              <a:rPr lang="ja-JP" sz="1600" b="0" strike="noStrike" spc="-1">
                <a:solidFill>
                  <a:srgbClr val="3D3D3D"/>
                </a:solidFill>
                <a:uFill>
                  <a:solidFill>
                    <a:srgbClr val="FFFFFF"/>
                  </a:solidFill>
                </a:uFill>
                <a:latin typeface="Gill Sans MT"/>
                <a:ea typeface="Gill Sans MT"/>
              </a:rPr>
              <a:t>「解説ビデオ」と「言及ビデオ」とで、視聴者の反応の違い</a:t>
            </a:r>
            <a:endParaRPr lang="ja-JP" sz="1400" b="0" strike="noStrike" spc="-1">
              <a:solidFill>
                <a:srgbClr val="3D3D3D"/>
              </a:solidFill>
              <a:uFill>
                <a:solidFill>
                  <a:srgbClr val="FFFFFF"/>
                </a:solidFill>
              </a:uFill>
              <a:latin typeface="Gill Sans MT"/>
            </a:endParaRPr>
          </a:p>
          <a:p>
            <a:pPr marL="667440" lvl="1" indent="-342720">
              <a:lnSpc>
                <a:spcPct val="100000"/>
              </a:lnSpc>
              <a:buClr>
                <a:srgbClr val="903163"/>
              </a:buClr>
              <a:buSzPct val="92000"/>
              <a:buFont typeface="Arial,Sans-Serif"/>
              <a:buChar char="•"/>
            </a:pPr>
            <a:r>
              <a:rPr lang="ja-JP" sz="1600" b="0" strike="noStrike" spc="-1">
                <a:solidFill>
                  <a:srgbClr val="3D3D3D"/>
                </a:solidFill>
                <a:uFill>
                  <a:solidFill>
                    <a:srgbClr val="FFFFFF"/>
                  </a:solidFill>
                </a:uFill>
                <a:latin typeface="Gill Sans MT"/>
                <a:ea typeface="Gill Sans MT"/>
              </a:rPr>
              <a:t>研究分野による、上記の傾向差</a:t>
            </a:r>
            <a:endParaRPr lang="ja-JP" sz="1400" b="0" strike="noStrike" spc="-1">
              <a:solidFill>
                <a:srgbClr val="3D3D3D"/>
              </a:solidFill>
              <a:uFill>
                <a:solidFill>
                  <a:srgbClr val="FFFFFF"/>
                </a:solidFill>
              </a:uFill>
              <a:latin typeface="Gill Sans MT"/>
            </a:endParaRPr>
          </a:p>
          <a:p>
            <a:pPr marL="630000" indent="-304920">
              <a:lnSpc>
                <a:spcPct val="100000"/>
              </a:lnSpc>
              <a:buClr>
                <a:srgbClr val="903163"/>
              </a:buClr>
              <a:buSzPct val="92000"/>
              <a:buFont typeface="Wingdings 2" charset="2"/>
              <a:buChar char=""/>
            </a:pPr>
            <a:r>
              <a:rPr lang="ja-JP" sz="1800" b="0" strike="noStrike" spc="-1">
                <a:solidFill>
                  <a:srgbClr val="FF0000"/>
                </a:solidFill>
                <a:uFill>
                  <a:solidFill>
                    <a:srgbClr val="FFFFFF"/>
                  </a:solidFill>
                </a:uFill>
                <a:latin typeface="Gill Sans MT"/>
                <a:ea typeface="Gill Sans MT"/>
              </a:rPr>
              <a:t>*</a:t>
            </a:r>
            <a:r>
              <a:rPr lang="ja-JP" sz="1800" b="0" strike="noStrike" spc="-1">
                <a:solidFill>
                  <a:srgbClr val="3D3D3D"/>
                </a:solidFill>
                <a:uFill>
                  <a:solidFill>
                    <a:srgbClr val="FFFFFF"/>
                  </a:solidFill>
                </a:uFill>
                <a:latin typeface="Gill Sans MT"/>
                <a:ea typeface="Gill Sans MT"/>
              </a:rPr>
              <a:t>ビデオ属性：チャネル・諸count(View, Like, Dislike, Comment)・公開日等</a:t>
            </a:r>
            <a:endParaRPr lang="ja-JP" sz="1800" b="0" strike="noStrike" spc="-1">
              <a:solidFill>
                <a:srgbClr val="3D3D3D"/>
              </a:solidFill>
              <a:uFill>
                <a:solidFill>
                  <a:srgbClr val="FFFFFF"/>
                </a:solidFill>
              </a:uFill>
              <a:latin typeface="Gill Sans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581040" y="2180520"/>
            <a:ext cx="5429520" cy="4443480"/>
          </a:xfrm>
          <a:prstGeom prst="rect">
            <a:avLst/>
          </a:prstGeom>
          <a:noFill/>
          <a:ln>
            <a:noFill/>
          </a:ln>
        </p:spPr>
        <p:txBody>
          <a:bodyPr anchor="ctr"/>
          <a:lstStyle/>
          <a:p>
            <a:pPr marL="342900" indent="-342265">
              <a:lnSpc>
                <a:spcPct val="100000"/>
              </a:lnSpc>
              <a:buClr>
                <a:srgbClr val="903163"/>
              </a:buClr>
              <a:buSzPct val="92000"/>
              <a:buFont typeface="Wingdings 2" charset="2"/>
              <a:buAutoNum type="arabicPeriod"/>
            </a:pPr>
            <a:r>
              <a:rPr lang="ja-JP" sz="1800" b="0" strike="noStrike" spc="-1">
                <a:solidFill>
                  <a:srgbClr val="3D3D3D"/>
                </a:solidFill>
                <a:uFill>
                  <a:solidFill>
                    <a:srgbClr val="FFFFFF"/>
                  </a:solidFill>
                </a:uFill>
                <a:latin typeface="Gill Sans MT"/>
                <a:ea typeface="Gill Sans MT"/>
              </a:rPr>
              <a:t>研究促進・優位を占めるにあたって、重要論文の早期発見が有効である。</a:t>
            </a:r>
            <a:endParaRPr lang="ja-JP" sz="1800" b="0" strike="noStrike" spc="-1">
              <a:solidFill>
                <a:srgbClr val="3D3D3D"/>
              </a:solidFill>
              <a:uFill>
                <a:solidFill>
                  <a:srgbClr val="FFFFFF"/>
                </a:solidFill>
              </a:uFill>
              <a:latin typeface="Gill Sans MT"/>
            </a:endParaRPr>
          </a:p>
          <a:p>
            <a:pPr marL="342900" indent="-342265">
              <a:lnSpc>
                <a:spcPct val="100000"/>
              </a:lnSpc>
              <a:buClr>
                <a:srgbClr val="903163"/>
              </a:buClr>
              <a:buSzPct val="92000"/>
              <a:buFont typeface="Wingdings 2" charset="2"/>
              <a:buAutoNum type="arabicPeriod"/>
            </a:pPr>
            <a:r>
              <a:rPr lang="ja-JP" sz="1800" b="0" strike="noStrike" spc="-1">
                <a:solidFill>
                  <a:srgbClr val="3D3D3D"/>
                </a:solidFill>
                <a:uFill>
                  <a:solidFill>
                    <a:srgbClr val="FFFFFF"/>
                  </a:solidFill>
                </a:uFill>
                <a:latin typeface="Gill Sans MT"/>
                <a:ea typeface="Gill Sans MT"/>
              </a:rPr>
              <a:t>被引用数に基づく評価は、論文公開から長時間を要する。</a:t>
            </a:r>
            <a:endParaRPr lang="ja-JP" sz="1800" b="0" strike="noStrike" spc="-1">
              <a:solidFill>
                <a:srgbClr val="3D3D3D"/>
              </a:solidFill>
              <a:uFill>
                <a:solidFill>
                  <a:srgbClr val="FFFFFF"/>
                </a:solidFill>
              </a:uFill>
              <a:latin typeface="Gill Sans MT"/>
            </a:endParaRPr>
          </a:p>
          <a:p>
            <a:pPr marL="342900" indent="-342265">
              <a:lnSpc>
                <a:spcPct val="100000"/>
              </a:lnSpc>
              <a:buClr>
                <a:srgbClr val="903163"/>
              </a:buClr>
              <a:buSzPct val="92000"/>
              <a:buFont typeface="Wingdings 2" charset="2"/>
              <a:buAutoNum type="arabicPeriod"/>
            </a:pPr>
            <a:r>
              <a:rPr lang="ja-JP" sz="1800" b="0" strike="noStrike" spc="-1">
                <a:solidFill>
                  <a:srgbClr val="3D3D3D"/>
                </a:solidFill>
                <a:uFill>
                  <a:solidFill>
                    <a:srgbClr val="FFFFFF"/>
                  </a:solidFill>
                </a:uFill>
                <a:latin typeface="Gill Sans MT"/>
                <a:ea typeface="Gill Sans MT"/>
              </a:rPr>
              <a:t>論文公開早期から何かの評価が出せて、そこから論文萌芽の予測に役立てば嬉しい。</a:t>
            </a:r>
            <a:endParaRPr lang="ja-JP" sz="1800" b="0" strike="noStrike" spc="-1">
              <a:solidFill>
                <a:srgbClr val="3D3D3D"/>
              </a:solidFill>
              <a:uFill>
                <a:solidFill>
                  <a:srgbClr val="FFFFFF"/>
                </a:solidFill>
              </a:uFill>
              <a:latin typeface="Gill Sans MT"/>
            </a:endParaRPr>
          </a:p>
          <a:p>
            <a:pPr marL="342900" indent="-342265">
              <a:lnSpc>
                <a:spcPct val="100000"/>
              </a:lnSpc>
              <a:buClr>
                <a:srgbClr val="903163"/>
              </a:buClr>
              <a:buSzPct val="92000"/>
              <a:buFont typeface="Wingdings 2" charset="2"/>
              <a:buAutoNum type="arabicPeriod"/>
            </a:pPr>
            <a:r>
              <a:rPr lang="ja-JP" sz="1800" b="0" strike="noStrike" spc="-1">
                <a:solidFill>
                  <a:srgbClr val="3D3D3D"/>
                </a:solidFill>
                <a:uFill>
                  <a:solidFill>
                    <a:srgbClr val="FFFFFF"/>
                  </a:solidFill>
                </a:uFill>
                <a:latin typeface="Gill Sans MT"/>
                <a:ea typeface="Gill Sans MT"/>
              </a:rPr>
              <a:t>SNS基盤オルトメトリクスから被引用数を予測する先行研究は行われてきた。</a:t>
            </a:r>
            <a:endParaRPr lang="ja-JP" sz="1800" b="0" strike="noStrike" spc="-1">
              <a:solidFill>
                <a:srgbClr val="3D3D3D"/>
              </a:solidFill>
              <a:uFill>
                <a:solidFill>
                  <a:srgbClr val="FFFFFF"/>
                </a:solidFill>
              </a:uFill>
              <a:latin typeface="Gill Sans MT"/>
            </a:endParaRPr>
          </a:p>
          <a:p>
            <a:pPr marL="342900" indent="-342265">
              <a:lnSpc>
                <a:spcPct val="100000"/>
              </a:lnSpc>
              <a:buClr>
                <a:srgbClr val="903163"/>
              </a:buClr>
              <a:buSzPct val="92000"/>
              <a:buFont typeface="Wingdings 2" charset="2"/>
              <a:buAutoNum type="arabicPeriod"/>
            </a:pPr>
            <a:r>
              <a:rPr lang="ja-JP" sz="1800" b="0" strike="noStrike" spc="-1">
                <a:solidFill>
                  <a:srgbClr val="3D3D3D"/>
                </a:solidFill>
                <a:uFill>
                  <a:solidFill>
                    <a:srgbClr val="FFFFFF"/>
                  </a:solidFill>
                </a:uFill>
                <a:latin typeface="Gill Sans MT"/>
                <a:ea typeface="Gill Sans MT"/>
              </a:rPr>
              <a:t>しかし、主に文章ベースSNSが議論されており、他媒体のSNSに対しては研究が不足している。</a:t>
            </a:r>
            <a:endParaRPr lang="ja-JP" sz="1800" b="0" strike="noStrike" spc="-1">
              <a:solidFill>
                <a:srgbClr val="3D3D3D"/>
              </a:solidFill>
              <a:uFill>
                <a:solidFill>
                  <a:srgbClr val="FFFFFF"/>
                </a:solidFill>
              </a:uFill>
              <a:latin typeface="Gill Sans MT"/>
            </a:endParaRPr>
          </a:p>
          <a:p>
            <a:pPr marL="342900" indent="-342265">
              <a:lnSpc>
                <a:spcPct val="100000"/>
              </a:lnSpc>
              <a:buClr>
                <a:srgbClr val="903163"/>
              </a:buClr>
              <a:buSzPct val="92000"/>
              <a:buAutoNum type="arabicPeriod"/>
            </a:pPr>
            <a:r>
              <a:rPr lang="ja-JP" altLang="en-US" spc="-1">
                <a:solidFill>
                  <a:srgbClr val="3D3D3D"/>
                </a:solidFill>
                <a:uFill>
                  <a:solidFill>
                    <a:srgbClr val="FFFFFF"/>
                  </a:solidFill>
                </a:uFill>
                <a:ea typeface="+mn-lt"/>
                <a:cs typeface="+mn-lt"/>
              </a:rPr>
              <a:t>出版前のプレプリント段階で、</a:t>
            </a:r>
            <a:r>
              <a:rPr lang="ja-JP" altLang="en-US" spc="-1">
                <a:solidFill>
                  <a:srgbClr val="3D3D3D"/>
                </a:solidFill>
                <a:uFill>
                  <a:solidFill>
                    <a:srgbClr val="FFFFFF"/>
                  </a:solidFill>
                </a:uFill>
                <a:latin typeface="Arial"/>
                <a:ea typeface="+mn-lt"/>
                <a:cs typeface="Arial"/>
              </a:rPr>
              <a:t>論文</a:t>
            </a:r>
            <a:r>
              <a:rPr lang="ja-JP" sz="1800" b="0" strike="noStrike" spc="-1">
                <a:solidFill>
                  <a:srgbClr val="3D3D3D"/>
                </a:solidFill>
                <a:uFill>
                  <a:solidFill>
                    <a:srgbClr val="FFFFFF"/>
                  </a:solidFill>
                </a:uFill>
                <a:latin typeface="Gill Sans MT"/>
                <a:ea typeface="Gill Sans MT"/>
              </a:rPr>
              <a:t>関連YT動画と旧来のSNSとの相互作用を明らかにし、さらにYTを考慮した被引用数予測</a:t>
            </a:r>
            <a:r>
              <a:rPr lang="ja-JP" altLang="en-US" spc="-1">
                <a:solidFill>
                  <a:srgbClr val="3D3D3D"/>
                </a:solidFill>
                <a:uFill>
                  <a:solidFill>
                    <a:srgbClr val="FFFFFF"/>
                  </a:solidFill>
                </a:uFill>
                <a:latin typeface="Gill Sans MT"/>
                <a:ea typeface="Gill Sans MT"/>
              </a:rPr>
              <a:t>指標</a:t>
            </a:r>
            <a:r>
              <a:rPr lang="ja-JP" sz="1800" b="0" strike="noStrike" spc="-1">
                <a:solidFill>
                  <a:srgbClr val="3D3D3D"/>
                </a:solidFill>
                <a:uFill>
                  <a:solidFill>
                    <a:srgbClr val="FFFFFF"/>
                  </a:solidFill>
                </a:uFill>
                <a:latin typeface="Gill Sans MT"/>
                <a:ea typeface="Gill Sans MT"/>
              </a:rPr>
              <a:t>を提案したい。</a:t>
            </a:r>
            <a:endParaRPr lang="ja-JP" sz="1800" b="0" strike="noStrike" spc="-1">
              <a:solidFill>
                <a:srgbClr val="3D3D3D"/>
              </a:solidFill>
              <a:uFill>
                <a:solidFill>
                  <a:srgbClr val="FFFFFF"/>
                </a:solidFill>
              </a:uFill>
              <a:latin typeface="Gill Sans MT"/>
            </a:endParaRPr>
          </a:p>
        </p:txBody>
      </p:sp>
      <p:pic>
        <p:nvPicPr>
          <p:cNvPr id="96" name="Picture 4"/>
          <p:cNvPicPr/>
          <p:nvPr/>
        </p:nvPicPr>
        <p:blipFill>
          <a:blip r:embed="rId2"/>
          <a:stretch/>
        </p:blipFill>
        <p:spPr>
          <a:xfrm>
            <a:off x="6679440" y="3029400"/>
            <a:ext cx="5019840" cy="1988640"/>
          </a:xfrm>
          <a:prstGeom prst="rect">
            <a:avLst/>
          </a:prstGeom>
          <a:ln>
            <a:noFill/>
          </a:ln>
        </p:spPr>
      </p:pic>
      <p:sp>
        <p:nvSpPr>
          <p:cNvPr id="97" name="CustomShape 2"/>
          <p:cNvSpPr/>
          <p:nvPr/>
        </p:nvSpPr>
        <p:spPr>
          <a:xfrm>
            <a:off x="6247440" y="5110560"/>
            <a:ext cx="5906520" cy="3351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1600" b="0" strike="noStrike" spc="-1">
                <a:solidFill>
                  <a:srgbClr val="000000"/>
                </a:solidFill>
                <a:uFill>
                  <a:solidFill>
                    <a:srgbClr val="FFFFFF"/>
                  </a:solidFill>
                </a:uFill>
                <a:latin typeface="Gill Sans MT"/>
                <a:ea typeface="HGｺﾞｼｯｸE"/>
              </a:rPr>
              <a:t>図１ WoS論稿数集計値</a:t>
            </a:r>
            <a:endParaRPr lang="en-US" sz="1800" b="0" strike="noStrike" spc="-1">
              <a:solidFill>
                <a:srgbClr val="000000"/>
              </a:solidFill>
              <a:uFill>
                <a:solidFill>
                  <a:srgbClr val="FFFFFF"/>
                </a:solidFill>
              </a:uFill>
              <a:latin typeface="Times New Roman"/>
            </a:endParaRPr>
          </a:p>
        </p:txBody>
      </p:sp>
      <p:sp>
        <p:nvSpPr>
          <p:cNvPr id="98" name="CustomShape 3"/>
          <p:cNvSpPr/>
          <p:nvPr/>
        </p:nvSpPr>
        <p:spPr>
          <a:xfrm>
            <a:off x="576720" y="1213560"/>
            <a:ext cx="11037960" cy="518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b="0" strike="noStrike" spc="-1">
                <a:solidFill>
                  <a:srgbClr val="FFFFFF"/>
                </a:solidFill>
                <a:uFill>
                  <a:solidFill>
                    <a:srgbClr val="FFFFFF"/>
                  </a:solidFill>
                </a:uFill>
                <a:latin typeface="Gill Sans MT"/>
              </a:rPr>
              <a:t>2 モチベーション</a:t>
            </a:r>
            <a:endParaRPr lang="en-US" sz="18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581040" y="2180520"/>
            <a:ext cx="9642960" cy="4443480"/>
          </a:xfrm>
          <a:prstGeom prst="rect">
            <a:avLst/>
          </a:prstGeom>
          <a:noFill/>
          <a:ln>
            <a:noFill/>
          </a:ln>
        </p:spPr>
        <p:txBody>
          <a:bodyPr anchor="ctr"/>
          <a:lstStyle/>
          <a:p>
            <a:pPr marL="431800" indent="-323850">
              <a:buClr>
                <a:srgbClr val="000000"/>
              </a:buClr>
              <a:buSzPct val="45000"/>
              <a:buFont typeface="Wingdings" charset="2"/>
              <a:buChar char=""/>
            </a:pPr>
            <a:r>
              <a:rPr lang="ja-JP" sz="1800" b="0" strike="noStrike" spc="-1">
                <a:solidFill>
                  <a:srgbClr val="3D3D3D"/>
                </a:solidFill>
                <a:uFill>
                  <a:solidFill>
                    <a:srgbClr val="FFFFFF"/>
                  </a:solidFill>
                </a:uFill>
                <a:latin typeface="Gill Sans MT"/>
              </a:rPr>
              <a:t>プレプリント言及YTビデオは、他SNSとの相関・相互作用を明らかにする</a:t>
            </a:r>
            <a:endParaRPr lang="en-US" altLang="ja-JP"/>
          </a:p>
          <a:p>
            <a:pPr marL="431800" indent="-323850">
              <a:buClr>
                <a:srgbClr val="000000"/>
              </a:buClr>
              <a:buSzPct val="45000"/>
              <a:buFont typeface="Wingdings" charset="2"/>
              <a:buChar char=""/>
            </a:pPr>
            <a:endParaRPr lang="ja-JP" altLang="en-US" spc="-1" dirty="0">
              <a:solidFill>
                <a:srgbClr val="3D3D3D"/>
              </a:solidFill>
              <a:uFill>
                <a:solidFill>
                  <a:srgbClr val="FFFFFF"/>
                </a:solidFill>
              </a:uFill>
              <a:latin typeface="Gill Sans MT"/>
            </a:endParaRPr>
          </a:p>
          <a:p>
            <a:pPr marL="431800" indent="-323850">
              <a:buClr>
                <a:srgbClr val="000000"/>
              </a:buClr>
              <a:buSzPct val="45000"/>
              <a:buFont typeface="Wingdings" charset="2"/>
              <a:buChar char=""/>
            </a:pPr>
            <a:r>
              <a:rPr lang="ja-JP" sz="1800" b="0" strike="noStrike" spc="-1">
                <a:solidFill>
                  <a:srgbClr val="3D3D3D"/>
                </a:solidFill>
                <a:uFill>
                  <a:solidFill>
                    <a:srgbClr val="FFFFFF"/>
                  </a:solidFill>
                </a:uFill>
                <a:latin typeface="Gill Sans MT"/>
              </a:rPr>
              <a:t>YTビデオの属性を利活用したオルトメトリクス指標で、被引用数の予測指標を提案する</a:t>
            </a:r>
          </a:p>
        </p:txBody>
      </p:sp>
      <p:sp>
        <p:nvSpPr>
          <p:cNvPr id="100" name="CustomShape 2"/>
          <p:cNvSpPr/>
          <p:nvPr/>
        </p:nvSpPr>
        <p:spPr>
          <a:xfrm>
            <a:off x="576720" y="1213560"/>
            <a:ext cx="11037960" cy="518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b="0" strike="noStrike" spc="-1">
                <a:solidFill>
                  <a:srgbClr val="FFFFFF"/>
                </a:solidFill>
                <a:uFill>
                  <a:solidFill>
                    <a:srgbClr val="FFFFFF"/>
                  </a:solidFill>
                </a:uFill>
                <a:latin typeface="Gill Sans MT"/>
              </a:rPr>
              <a:t>3 リサーチクエスチョン</a:t>
            </a:r>
            <a:endParaRPr lang="en-US" sz="18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581040" y="2180520"/>
            <a:ext cx="9642960" cy="4443480"/>
          </a:xfrm>
          <a:prstGeom prst="rect">
            <a:avLst/>
          </a:prstGeom>
          <a:noFill/>
          <a:ln>
            <a:noFill/>
          </a:ln>
        </p:spPr>
        <p:txBody>
          <a:bodyPr anchor="ctr"/>
          <a:lstStyle/>
          <a:p>
            <a:pPr marL="431800" indent="-323850">
              <a:buClr>
                <a:srgbClr val="000000"/>
              </a:buClr>
              <a:buSzPct val="45000"/>
              <a:buFont typeface="Wingdings" charset="2"/>
              <a:buChar char=""/>
            </a:pPr>
            <a:endParaRPr lang="en-US" altLang="ja-JP" sz="1800" b="0" strike="noStrike" spc="-1" dirty="0">
              <a:solidFill>
                <a:srgbClr val="3D3D3D"/>
              </a:solidFill>
              <a:uFill>
                <a:solidFill>
                  <a:srgbClr val="FFFFFF"/>
                </a:solidFill>
              </a:uFill>
              <a:latin typeface="Gill Sans MT"/>
            </a:endParaRPr>
          </a:p>
        </p:txBody>
      </p:sp>
      <p:sp>
        <p:nvSpPr>
          <p:cNvPr id="100" name="CustomShape 2"/>
          <p:cNvSpPr/>
          <p:nvPr/>
        </p:nvSpPr>
        <p:spPr>
          <a:xfrm>
            <a:off x="576720" y="1213560"/>
            <a:ext cx="11037960" cy="518400"/>
          </a:xfrm>
          <a:prstGeom prst="rect">
            <a:avLst/>
          </a:prstGeom>
          <a:noFill/>
          <a:ln>
            <a:noFill/>
          </a:ln>
        </p:spPr>
        <p:style>
          <a:lnRef idx="0">
            <a:scrgbClr r="0" g="0" b="0"/>
          </a:lnRef>
          <a:fillRef idx="0">
            <a:scrgbClr r="0" g="0" b="0"/>
          </a:fillRef>
          <a:effectRef idx="0">
            <a:scrgbClr r="0" g="0" b="0"/>
          </a:effectRef>
          <a:fontRef idx="minor"/>
        </p:style>
        <p:txBody>
          <a:bodyPr anchor="t"/>
          <a:lstStyle/>
          <a:p>
            <a:r>
              <a:rPr lang="en-US" sz="2800" spc="-1" dirty="0">
                <a:solidFill>
                  <a:srgbClr val="FFFFFF"/>
                </a:solidFill>
                <a:uFill>
                  <a:solidFill>
                    <a:srgbClr val="FFFFFF"/>
                  </a:solidFill>
                </a:uFill>
                <a:latin typeface="Gill Sans MT"/>
              </a:rPr>
              <a:t>(4 </a:t>
            </a:r>
            <a:r>
              <a:rPr lang="ja-JP" altLang="en-US" sz="2800" spc="-1">
                <a:solidFill>
                  <a:srgbClr val="FFFFFF"/>
                </a:solidFill>
                <a:uFill>
                  <a:solidFill>
                    <a:srgbClr val="FFFFFF"/>
                  </a:solidFill>
                </a:uFill>
                <a:latin typeface="Gill Sans MT"/>
              </a:rPr>
              <a:t>研究構想)</a:t>
            </a:r>
            <a:endParaRPr lang="ja-JP" altLang="en-US" sz="2800" b="0" strike="noStrike" spc="-1">
              <a:solidFill>
                <a:srgbClr val="FFFFFF"/>
              </a:solidFill>
              <a:uFill>
                <a:solidFill>
                  <a:srgbClr val="FFFFFF"/>
                </a:solidFill>
              </a:uFill>
              <a:latin typeface="Gill Sans MT"/>
            </a:endParaRPr>
          </a:p>
        </p:txBody>
      </p:sp>
    </p:spTree>
    <p:extLst>
      <p:ext uri="{BB962C8B-B14F-4D97-AF65-F5344CB8AC3E}">
        <p14:creationId xmlns:p14="http://schemas.microsoft.com/office/powerpoint/2010/main" val="3819843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581040" y="1833120"/>
            <a:ext cx="11029320" cy="4731480"/>
          </a:xfrm>
          <a:prstGeom prst="rect">
            <a:avLst/>
          </a:prstGeom>
          <a:noFill/>
          <a:ln>
            <a:noFill/>
          </a:ln>
        </p:spPr>
        <p:txBody>
          <a:bodyPr anchor="ctr"/>
          <a:lstStyle/>
          <a:p>
            <a:pPr marL="305280" indent="-304920">
              <a:lnSpc>
                <a:spcPct val="100000"/>
              </a:lnSpc>
              <a:buClr>
                <a:srgbClr val="903163"/>
              </a:buClr>
              <a:buSzPct val="92000"/>
              <a:buFont typeface="Arial"/>
              <a:buChar char="•"/>
            </a:pPr>
            <a:r>
              <a:rPr lang="ja-JP" sz="1800" b="0" strike="noStrike" spc="-1">
                <a:solidFill>
                  <a:srgbClr val="3D3D3D"/>
                </a:solidFill>
                <a:uFill>
                  <a:solidFill>
                    <a:srgbClr val="FFFFFF"/>
                  </a:solidFill>
                </a:uFill>
                <a:latin typeface="Gill Sans MT"/>
                <a:ea typeface="HGｺﾞｼｯｸE"/>
              </a:rPr>
              <a:t>目標：ビデオのコンテンツを定性的に分類し、統計的分析を通して、ビデオ知見を得る</a:t>
            </a:r>
            <a:endParaRPr lang="ja-JP" sz="1800" b="0" strike="noStrike" spc="-1">
              <a:solidFill>
                <a:srgbClr val="3D3D3D"/>
              </a:solidFill>
              <a:uFill>
                <a:solidFill>
                  <a:srgbClr val="FFFFFF"/>
                </a:solidFill>
              </a:uFill>
              <a:latin typeface="Gill Sans MT"/>
            </a:endParaRPr>
          </a:p>
          <a:p>
            <a:pPr marL="305280" indent="-304920">
              <a:lnSpc>
                <a:spcPct val="100000"/>
              </a:lnSpc>
              <a:buClr>
                <a:srgbClr val="903163"/>
              </a:buClr>
              <a:buSzPct val="92000"/>
              <a:buFont typeface="Arial"/>
              <a:buChar char="•"/>
            </a:pPr>
            <a:r>
              <a:rPr lang="ja-JP" sz="1800" b="0" strike="noStrike" spc="-1">
                <a:solidFill>
                  <a:srgbClr val="3D3D3D"/>
                </a:solidFill>
                <a:uFill>
                  <a:solidFill>
                    <a:srgbClr val="FFFFFF"/>
                  </a:solidFill>
                </a:uFill>
                <a:latin typeface="Gill Sans MT"/>
                <a:ea typeface="HGｺﾞｼｯｸE"/>
              </a:rPr>
              <a:t>データ：arXivプレプリントURL言及ビデオ(arxiv.org/abs/&lt;arxiv id&gt;, arxiv.org/pdf/</a:t>
            </a:r>
            <a:r>
              <a:rPr lang="ja-JP" sz="1800" b="0" strike="noStrike" spc="-1">
                <a:solidFill>
                  <a:srgbClr val="3D3D3D"/>
                </a:solidFill>
                <a:uFill>
                  <a:solidFill>
                    <a:srgbClr val="FFFFFF"/>
                  </a:solidFill>
                </a:uFill>
                <a:latin typeface="Gill Sans MT"/>
                <a:ea typeface="Gill Sans MT"/>
              </a:rPr>
              <a:t>&lt;arxiv id&gt;</a:t>
            </a:r>
            <a:r>
              <a:rPr lang="ja-JP" sz="1800" b="0" strike="noStrike" spc="-1">
                <a:solidFill>
                  <a:srgbClr val="3D3D3D"/>
                </a:solidFill>
                <a:uFill>
                  <a:solidFill>
                    <a:srgbClr val="FFFFFF"/>
                  </a:solidFill>
                </a:uFill>
                <a:latin typeface="Gill Sans MT"/>
                <a:ea typeface="HGｺﾞｼｯｸE"/>
              </a:rPr>
              <a:t>.pdf)</a:t>
            </a:r>
            <a:endParaRPr lang="ja-JP" sz="1800" b="0" strike="noStrike" spc="-1">
              <a:solidFill>
                <a:srgbClr val="3D3D3D"/>
              </a:solidFill>
              <a:uFill>
                <a:solidFill>
                  <a:srgbClr val="FFFFFF"/>
                </a:solidFill>
              </a:uFill>
              <a:latin typeface="Gill Sans MT"/>
            </a:endParaRPr>
          </a:p>
          <a:p>
            <a:pPr marL="630000" lvl="1" indent="-304920">
              <a:lnSpc>
                <a:spcPct val="100000"/>
              </a:lnSpc>
              <a:buClr>
                <a:srgbClr val="903163"/>
              </a:buClr>
              <a:buSzPct val="92000"/>
              <a:buFont typeface="Courier New"/>
              <a:buChar char="o"/>
            </a:pPr>
            <a:r>
              <a:rPr lang="ja-JP" sz="1600" b="0" strike="noStrike" spc="-1">
                <a:solidFill>
                  <a:srgbClr val="3D3D3D"/>
                </a:solidFill>
                <a:uFill>
                  <a:solidFill>
                    <a:srgbClr val="FFFFFF"/>
                  </a:solidFill>
                </a:uFill>
                <a:latin typeface="Gill Sans MT"/>
                <a:ea typeface="HGｺﾞｼｯｸE"/>
              </a:rPr>
              <a:t>論文公開日：19.01~19.03</a:t>
            </a:r>
            <a:endParaRPr lang="ja-JP" sz="1400" b="0" strike="noStrike" spc="-1">
              <a:solidFill>
                <a:srgbClr val="3D3D3D"/>
              </a:solidFill>
              <a:uFill>
                <a:solidFill>
                  <a:srgbClr val="FFFFFF"/>
                </a:solidFill>
              </a:uFill>
              <a:latin typeface="Gill Sans MT"/>
            </a:endParaRPr>
          </a:p>
          <a:p>
            <a:pPr marL="630000" lvl="1" indent="-304920">
              <a:lnSpc>
                <a:spcPct val="100000"/>
              </a:lnSpc>
              <a:buClr>
                <a:srgbClr val="903163"/>
              </a:buClr>
              <a:buSzPct val="92000"/>
              <a:buFont typeface="Courier New"/>
              <a:buChar char="o"/>
            </a:pPr>
            <a:r>
              <a:rPr lang="ja-JP" sz="1600" b="0" strike="noStrike" spc="-1">
                <a:solidFill>
                  <a:srgbClr val="3D3D3D"/>
                </a:solidFill>
                <a:uFill>
                  <a:solidFill>
                    <a:srgbClr val="FFFFFF"/>
                  </a:solidFill>
                </a:uFill>
                <a:latin typeface="Gill Sans MT"/>
                <a:ea typeface="HGｺﾞｼｯｸE"/>
              </a:rPr>
              <a:t>論文分野：第１分野が</a:t>
            </a:r>
            <a:r>
              <a:rPr lang="ja-JP" sz="1600" b="0" strike="noStrike" spc="-1">
                <a:solidFill>
                  <a:srgbClr val="3D3D3D"/>
                </a:solidFill>
                <a:uFill>
                  <a:solidFill>
                    <a:srgbClr val="FFFFFF"/>
                  </a:solidFill>
                </a:uFill>
                <a:latin typeface="Gill Sans MT"/>
                <a:ea typeface="Gill Sans MT"/>
              </a:rPr>
              <a:t>Computer Science – Machine Learning</a:t>
            </a:r>
            <a:endParaRPr lang="ja-JP" sz="1400" b="0" strike="noStrike" spc="-1">
              <a:solidFill>
                <a:srgbClr val="3D3D3D"/>
              </a:solidFill>
              <a:uFill>
                <a:solidFill>
                  <a:srgbClr val="FFFFFF"/>
                </a:solidFill>
              </a:uFill>
              <a:latin typeface="Gill Sans MT"/>
            </a:endParaRPr>
          </a:p>
          <a:p>
            <a:endParaRPr lang="ja-JP" sz="1800" b="0" strike="noStrike" spc="-1">
              <a:solidFill>
                <a:srgbClr val="3D3D3D"/>
              </a:solidFill>
              <a:uFill>
                <a:solidFill>
                  <a:srgbClr val="FFFFFF"/>
                </a:solidFill>
              </a:uFill>
              <a:latin typeface="Gill Sans MT"/>
            </a:endParaRPr>
          </a:p>
          <a:p>
            <a:pPr>
              <a:lnSpc>
                <a:spcPct val="100000"/>
              </a:lnSpc>
            </a:pPr>
            <a:endParaRPr lang="ja-JP" sz="1800" b="0" strike="noStrike" spc="-1">
              <a:solidFill>
                <a:srgbClr val="3D3D3D"/>
              </a:solidFill>
              <a:uFill>
                <a:solidFill>
                  <a:srgbClr val="FFFFFF"/>
                </a:solidFill>
              </a:uFill>
              <a:latin typeface="Gill Sans MT"/>
            </a:endParaRPr>
          </a:p>
          <a:p>
            <a:pPr>
              <a:lnSpc>
                <a:spcPct val="100000"/>
              </a:lnSpc>
            </a:pPr>
            <a:endParaRPr lang="ja-JP" sz="1800" b="0" strike="noStrike" spc="-1">
              <a:solidFill>
                <a:srgbClr val="3D3D3D"/>
              </a:solidFill>
              <a:uFill>
                <a:solidFill>
                  <a:srgbClr val="FFFFFF"/>
                </a:solidFill>
              </a:uFill>
              <a:latin typeface="Gill Sans MT"/>
            </a:endParaRPr>
          </a:p>
        </p:txBody>
      </p:sp>
      <p:sp>
        <p:nvSpPr>
          <p:cNvPr id="102" name="CustomShape 2"/>
          <p:cNvSpPr/>
          <p:nvPr/>
        </p:nvSpPr>
        <p:spPr>
          <a:xfrm>
            <a:off x="576720" y="1213560"/>
            <a:ext cx="11037960" cy="518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b="0" strike="noStrike" spc="-1">
                <a:solidFill>
                  <a:srgbClr val="FFFFFF"/>
                </a:solidFill>
                <a:uFill>
                  <a:solidFill>
                    <a:srgbClr val="FFFFFF"/>
                  </a:solidFill>
                </a:uFill>
                <a:latin typeface="Gill Sans MT"/>
              </a:rPr>
              <a:t>5.1</a:t>
            </a:r>
            <a:r>
              <a:rPr lang="en-US" sz="2800" b="0" strike="noStrike" spc="-1">
                <a:solidFill>
                  <a:srgbClr val="FFFFFF"/>
                </a:solidFill>
                <a:uFill>
                  <a:solidFill>
                    <a:srgbClr val="FFFFFF"/>
                  </a:solidFill>
                </a:uFill>
                <a:latin typeface="Gill Sans MT"/>
                <a:ea typeface="Gill Sans MT"/>
              </a:rPr>
              <a:t> YTビデオの定性的分析(1/4)</a:t>
            </a:r>
            <a:endParaRPr lang="en-US" sz="1800" b="0" strike="noStrike" spc="-1">
              <a:solidFill>
                <a:srgbClr val="000000"/>
              </a:solidFill>
              <a:uFill>
                <a:solidFill>
                  <a:srgbClr val="FFFFFF"/>
                </a:solidFill>
              </a:uFill>
              <a:latin typeface="Times New Roman"/>
            </a:endParaRPr>
          </a:p>
        </p:txBody>
      </p:sp>
      <p:sp>
        <p:nvSpPr>
          <p:cNvPr id="103" name="CustomShape 3"/>
          <p:cNvSpPr/>
          <p:nvPr/>
        </p:nvSpPr>
        <p:spPr>
          <a:xfrm>
            <a:off x="576720" y="875880"/>
            <a:ext cx="11037960" cy="3351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600" b="0" strike="noStrike" spc="-1">
                <a:solidFill>
                  <a:srgbClr val="FFFFFF"/>
                </a:solidFill>
                <a:uFill>
                  <a:solidFill>
                    <a:srgbClr val="FFFFFF"/>
                  </a:solidFill>
                </a:uFill>
                <a:latin typeface="Gill Sans MT"/>
                <a:ea typeface="Gill Sans MT"/>
              </a:rPr>
              <a:t>5. 進捗</a:t>
            </a:r>
            <a:endParaRPr lang="en-US" sz="18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581040" y="2007000"/>
            <a:ext cx="11029320" cy="4557960"/>
          </a:xfrm>
          <a:prstGeom prst="rect">
            <a:avLst/>
          </a:prstGeom>
          <a:noFill/>
          <a:ln>
            <a:noFill/>
          </a:ln>
        </p:spPr>
        <p:txBody>
          <a:bodyPr anchor="ctr"/>
          <a:lstStyle/>
          <a:p>
            <a:pPr marL="305280" indent="-304920">
              <a:lnSpc>
                <a:spcPct val="100000"/>
              </a:lnSpc>
              <a:buClr>
                <a:srgbClr val="903163"/>
              </a:buClr>
              <a:buSzPct val="92000"/>
              <a:buFont typeface="Arial,Sans-Serif"/>
              <a:buChar char="•"/>
            </a:pPr>
            <a:r>
              <a:rPr lang="ja-JP" sz="1800" b="0" strike="noStrike" spc="-1">
                <a:solidFill>
                  <a:srgbClr val="3D3D3D"/>
                </a:solidFill>
                <a:uFill>
                  <a:solidFill>
                    <a:srgbClr val="FFFFFF"/>
                  </a:solidFill>
                </a:uFill>
                <a:latin typeface="Gill Sans MT"/>
                <a:ea typeface="Gill Sans MT"/>
              </a:rPr>
              <a:t>プロセス：</a:t>
            </a:r>
            <a:endParaRPr lang="ja-JP" sz="1800" b="0" strike="noStrike" spc="-1">
              <a:solidFill>
                <a:srgbClr val="3D3D3D"/>
              </a:solidFill>
              <a:uFill>
                <a:solidFill>
                  <a:srgbClr val="FFFFFF"/>
                </a:solidFill>
              </a:uFill>
              <a:latin typeface="Gill Sans MT"/>
            </a:endParaRPr>
          </a:p>
          <a:p>
            <a:pPr marL="667440" lvl="1" indent="-342720">
              <a:lnSpc>
                <a:spcPct val="100000"/>
              </a:lnSpc>
              <a:buClr>
                <a:srgbClr val="903163"/>
              </a:buClr>
              <a:buSzPct val="92000"/>
              <a:buFont typeface="Wingdings 2" charset="2"/>
              <a:buAutoNum type="arabicPeriod"/>
            </a:pPr>
            <a:r>
              <a:rPr lang="ja-JP" sz="1600" b="0" strike="noStrike" spc="-1">
                <a:solidFill>
                  <a:srgbClr val="3D3D3D"/>
                </a:solidFill>
                <a:uFill>
                  <a:solidFill>
                    <a:srgbClr val="FFFFFF"/>
                  </a:solidFill>
                </a:uFill>
                <a:latin typeface="Gill Sans MT"/>
                <a:ea typeface="Gill Sans MT"/>
              </a:rPr>
              <a:t>プレプリントのURL収集</a:t>
            </a:r>
            <a:endParaRPr lang="ja-JP" sz="1400" b="0" strike="noStrike" spc="-1">
              <a:solidFill>
                <a:srgbClr val="3D3D3D"/>
              </a:solidFill>
              <a:uFill>
                <a:solidFill>
                  <a:srgbClr val="FFFFFF"/>
                </a:solidFill>
              </a:uFill>
              <a:latin typeface="Gill Sans MT"/>
            </a:endParaRPr>
          </a:p>
          <a:p>
            <a:pPr marL="667440" lvl="1" indent="-342720">
              <a:lnSpc>
                <a:spcPct val="100000"/>
              </a:lnSpc>
              <a:buClr>
                <a:srgbClr val="903163"/>
              </a:buClr>
              <a:buSzPct val="92000"/>
              <a:buFont typeface="Wingdings 2" charset="2"/>
              <a:buAutoNum type="arabicPeriod"/>
            </a:pPr>
            <a:r>
              <a:rPr lang="ja-JP" sz="1600" b="0" strike="noStrike" spc="-1">
                <a:solidFill>
                  <a:srgbClr val="3D3D3D"/>
                </a:solidFill>
                <a:uFill>
                  <a:solidFill>
                    <a:srgbClr val="FFFFFF"/>
                  </a:solidFill>
                </a:uFill>
                <a:latin typeface="Gill Sans MT"/>
                <a:ea typeface="Gill Sans MT"/>
              </a:rPr>
              <a:t>YTでURLをキーに検索</a:t>
            </a:r>
            <a:endParaRPr lang="ja-JP" sz="1400" b="0" strike="noStrike" spc="-1">
              <a:solidFill>
                <a:srgbClr val="3D3D3D"/>
              </a:solidFill>
              <a:uFill>
                <a:solidFill>
                  <a:srgbClr val="FFFFFF"/>
                </a:solidFill>
              </a:uFill>
              <a:latin typeface="Gill Sans MT"/>
            </a:endParaRPr>
          </a:p>
          <a:p>
            <a:pPr marL="667440" lvl="1" indent="-342720">
              <a:lnSpc>
                <a:spcPct val="100000"/>
              </a:lnSpc>
              <a:buClr>
                <a:srgbClr val="903163"/>
              </a:buClr>
              <a:buSzPct val="92000"/>
              <a:buFont typeface="Wingdings 2" charset="2"/>
              <a:buAutoNum type="arabicPeriod"/>
            </a:pPr>
            <a:r>
              <a:rPr lang="ja-JP" sz="1600" b="0" strike="noStrike" spc="-1">
                <a:solidFill>
                  <a:srgbClr val="3D3D3D"/>
                </a:solidFill>
                <a:uFill>
                  <a:solidFill>
                    <a:srgbClr val="FFFFFF"/>
                  </a:solidFill>
                </a:uFill>
                <a:latin typeface="Gill Sans MT"/>
                <a:ea typeface="Gill Sans MT"/>
              </a:rPr>
              <a:t>動画・説明文を考慮し、contentラベルを付与</a:t>
            </a:r>
            <a:endParaRPr lang="ja-JP" sz="1400" b="0" strike="noStrike" spc="-1">
              <a:solidFill>
                <a:srgbClr val="3D3D3D"/>
              </a:solidFill>
              <a:uFill>
                <a:solidFill>
                  <a:srgbClr val="FFFFFF"/>
                </a:solidFill>
              </a:uFill>
              <a:latin typeface="Gill Sans MT"/>
            </a:endParaRPr>
          </a:p>
          <a:p>
            <a:pPr marL="937440" lvl="2" indent="-342720">
              <a:lnSpc>
                <a:spcPct val="100000"/>
              </a:lnSpc>
              <a:buClr>
                <a:srgbClr val="903163"/>
              </a:buClr>
              <a:buSzPct val="92000"/>
              <a:buFont typeface="Arial,Sans-Serif"/>
              <a:buChar char="•"/>
            </a:pPr>
            <a:r>
              <a:rPr lang="ja-JP" sz="1400" b="0" strike="noStrike" spc="-1">
                <a:solidFill>
                  <a:srgbClr val="3D3D3D"/>
                </a:solidFill>
                <a:uFill>
                  <a:solidFill>
                    <a:srgbClr val="FFFFFF"/>
                  </a:solidFill>
                </a:uFill>
                <a:latin typeface="Gill Sans MT"/>
                <a:ea typeface="Gill Sans MT"/>
              </a:rPr>
              <a:t>paper_explanation: ターゲット論文の解説を予告・論文の発展や新たな結果を紹介</a:t>
            </a:r>
            <a:endParaRPr lang="ja-JP" sz="1200" b="0" strike="noStrike" spc="-1">
              <a:solidFill>
                <a:srgbClr val="3D3D3D"/>
              </a:solidFill>
              <a:uFill>
                <a:solidFill>
                  <a:srgbClr val="FFFFFF"/>
                </a:solidFill>
              </a:uFill>
              <a:latin typeface="Gill Sans MT"/>
            </a:endParaRPr>
          </a:p>
          <a:p>
            <a:pPr marL="937440" lvl="2" indent="-342720">
              <a:lnSpc>
                <a:spcPct val="100000"/>
              </a:lnSpc>
              <a:buClr>
                <a:srgbClr val="903163"/>
              </a:buClr>
              <a:buSzPct val="92000"/>
              <a:buFont typeface="Arial,Sans-Serif"/>
              <a:buChar char="•"/>
            </a:pPr>
            <a:r>
              <a:rPr lang="ja-JP" sz="1400" b="0" strike="noStrike" spc="-1">
                <a:solidFill>
                  <a:srgbClr val="3D3D3D"/>
                </a:solidFill>
                <a:uFill>
                  <a:solidFill>
                    <a:srgbClr val="FFFFFF"/>
                  </a:solidFill>
                </a:uFill>
                <a:latin typeface="Gill Sans MT"/>
                <a:ea typeface="Gill Sans MT"/>
              </a:rPr>
              <a:t>paper_supplementary:論文中supplementaryとしてURLを明記、又はURL先のビデオと同内容のビデオ</a:t>
            </a:r>
            <a:endParaRPr lang="ja-JP" sz="1200" b="0" strike="noStrike" spc="-1">
              <a:solidFill>
                <a:srgbClr val="3D3D3D"/>
              </a:solidFill>
              <a:uFill>
                <a:solidFill>
                  <a:srgbClr val="FFFFFF"/>
                </a:solidFill>
              </a:uFill>
              <a:latin typeface="Gill Sans MT"/>
            </a:endParaRPr>
          </a:p>
          <a:p>
            <a:pPr marL="937440" lvl="2" indent="-342720">
              <a:lnSpc>
                <a:spcPct val="100000"/>
              </a:lnSpc>
              <a:buClr>
                <a:srgbClr val="903163"/>
              </a:buClr>
              <a:buSzPct val="92000"/>
              <a:buFont typeface="Arial,Sans-Serif"/>
              <a:buChar char="•"/>
            </a:pPr>
            <a:r>
              <a:rPr lang="ja-JP" sz="1400" b="0" strike="noStrike" spc="-1">
                <a:solidFill>
                  <a:srgbClr val="3D3D3D"/>
                </a:solidFill>
                <a:uFill>
                  <a:solidFill>
                    <a:srgbClr val="FFFFFF"/>
                  </a:solidFill>
                </a:uFill>
                <a:latin typeface="Gill Sans MT"/>
                <a:ea typeface="Gill Sans MT"/>
              </a:rPr>
              <a:t>paper_application:論文の手法を適用した独自的結果を紹介</a:t>
            </a:r>
            <a:endParaRPr lang="ja-JP" sz="1200" b="0" strike="noStrike" spc="-1">
              <a:solidFill>
                <a:srgbClr val="3D3D3D"/>
              </a:solidFill>
              <a:uFill>
                <a:solidFill>
                  <a:srgbClr val="FFFFFF"/>
                </a:solidFill>
              </a:uFill>
              <a:latin typeface="Gill Sans MT"/>
            </a:endParaRPr>
          </a:p>
          <a:p>
            <a:pPr marL="937440" lvl="2" indent="-342720">
              <a:lnSpc>
                <a:spcPct val="100000"/>
              </a:lnSpc>
              <a:buClr>
                <a:srgbClr val="903163"/>
              </a:buClr>
              <a:buSzPct val="92000"/>
              <a:buFont typeface="Arial,Sans-Serif"/>
              <a:buChar char="•"/>
            </a:pPr>
            <a:r>
              <a:rPr lang="ja-JP" sz="1400" b="0" strike="noStrike" spc="-1">
                <a:solidFill>
                  <a:srgbClr val="3D3D3D"/>
                </a:solidFill>
                <a:uFill>
                  <a:solidFill>
                    <a:srgbClr val="FFFFFF"/>
                  </a:solidFill>
                </a:uFill>
                <a:latin typeface="Gill Sans MT"/>
                <a:ea typeface="Gill Sans MT"/>
              </a:rPr>
              <a:t>paper_assessment:（解説に加えて）論文を評価</a:t>
            </a:r>
            <a:endParaRPr lang="ja-JP" sz="1200" b="0" strike="noStrike" spc="-1">
              <a:solidFill>
                <a:srgbClr val="3D3D3D"/>
              </a:solidFill>
              <a:uFill>
                <a:solidFill>
                  <a:srgbClr val="FFFFFF"/>
                </a:solidFill>
              </a:uFill>
              <a:latin typeface="Gill Sans MT"/>
            </a:endParaRPr>
          </a:p>
          <a:p>
            <a:pPr marL="937440" lvl="2" indent="-342720">
              <a:lnSpc>
                <a:spcPct val="100000"/>
              </a:lnSpc>
              <a:buClr>
                <a:srgbClr val="903163"/>
              </a:buClr>
              <a:buSzPct val="92000"/>
              <a:buFont typeface="Arial,Sans-Serif"/>
              <a:buChar char="•"/>
            </a:pPr>
            <a:r>
              <a:rPr lang="ja-JP" sz="1400" b="0" strike="noStrike" spc="-1">
                <a:solidFill>
                  <a:srgbClr val="3D3D3D"/>
                </a:solidFill>
                <a:uFill>
                  <a:solidFill>
                    <a:srgbClr val="FFFFFF"/>
                  </a:solidFill>
                </a:uFill>
                <a:latin typeface="Gill Sans MT"/>
                <a:ea typeface="Gill Sans MT"/>
              </a:rPr>
              <a:t>paper_reference:説明文に記載があるが、動画に論文への言及がない・言及が浅い</a:t>
            </a:r>
            <a:endParaRPr lang="ja-JP" sz="1200" b="0" strike="noStrike" spc="-1">
              <a:solidFill>
                <a:srgbClr val="3D3D3D"/>
              </a:solidFill>
              <a:uFill>
                <a:solidFill>
                  <a:srgbClr val="FFFFFF"/>
                </a:solidFill>
              </a:uFill>
              <a:latin typeface="Gill Sans MT"/>
            </a:endParaRPr>
          </a:p>
          <a:p>
            <a:pPr marL="937440" lvl="2" indent="-342720">
              <a:lnSpc>
                <a:spcPct val="100000"/>
              </a:lnSpc>
              <a:buClr>
                <a:srgbClr val="903163"/>
              </a:buClr>
              <a:buSzPct val="92000"/>
              <a:buFont typeface="Arial,Sans-Serif"/>
              <a:buChar char="•"/>
            </a:pPr>
            <a:r>
              <a:rPr lang="ja-JP" sz="1400" b="0" strike="noStrike" spc="-1">
                <a:solidFill>
                  <a:srgbClr val="3D3D3D"/>
                </a:solidFill>
                <a:uFill>
                  <a:solidFill>
                    <a:srgbClr val="FFFFFF"/>
                  </a:solidFill>
                </a:uFill>
                <a:latin typeface="Gill Sans MT"/>
                <a:ea typeface="Gill Sans MT"/>
              </a:rPr>
              <a:t>News:マーケティングが主目的</a:t>
            </a:r>
            <a:endParaRPr lang="ja-JP" sz="1200" b="0" strike="noStrike" spc="-1">
              <a:solidFill>
                <a:srgbClr val="3D3D3D"/>
              </a:solidFill>
              <a:uFill>
                <a:solidFill>
                  <a:srgbClr val="FFFFFF"/>
                </a:solidFill>
              </a:uFill>
              <a:latin typeface="Gill Sans MT"/>
            </a:endParaRPr>
          </a:p>
          <a:p>
            <a:pPr marL="937440" lvl="2" indent="-342720">
              <a:lnSpc>
                <a:spcPct val="100000"/>
              </a:lnSpc>
              <a:buClr>
                <a:srgbClr val="903163"/>
              </a:buClr>
              <a:buSzPct val="92000"/>
              <a:buFont typeface="Arial,Sans-Serif"/>
              <a:buChar char="•"/>
            </a:pPr>
            <a:r>
              <a:rPr lang="ja-JP" sz="1400" b="0" strike="noStrike" spc="-1">
                <a:solidFill>
                  <a:srgbClr val="3D3D3D"/>
                </a:solidFill>
                <a:uFill>
                  <a:solidFill>
                    <a:srgbClr val="FFFFFF"/>
                  </a:solidFill>
                </a:uFill>
                <a:latin typeface="Gill Sans MT"/>
                <a:ea typeface="Gill Sans MT"/>
              </a:rPr>
              <a:t>Dialogue:複数パネルを招待して論文に関係した内容を議論</a:t>
            </a:r>
            <a:endParaRPr lang="ja-JP" sz="1200" b="0" strike="noStrike" spc="-1">
              <a:solidFill>
                <a:srgbClr val="3D3D3D"/>
              </a:solidFill>
              <a:uFill>
                <a:solidFill>
                  <a:srgbClr val="FFFFFF"/>
                </a:solidFill>
              </a:uFill>
              <a:latin typeface="Gill Sans MT"/>
            </a:endParaRPr>
          </a:p>
          <a:p>
            <a:pPr marL="937440" lvl="2" indent="-342720">
              <a:lnSpc>
                <a:spcPct val="100000"/>
              </a:lnSpc>
              <a:buClr>
                <a:srgbClr val="903163"/>
              </a:buClr>
              <a:buSzPct val="92000"/>
              <a:buFont typeface="Arial,Sans-Serif"/>
              <a:buChar char="•"/>
            </a:pPr>
            <a:r>
              <a:rPr lang="ja-JP" sz="1400" b="0" strike="noStrike" spc="-1">
                <a:solidFill>
                  <a:srgbClr val="3D3D3D"/>
                </a:solidFill>
                <a:uFill>
                  <a:solidFill>
                    <a:srgbClr val="FFFFFF"/>
                  </a:solidFill>
                </a:uFill>
                <a:latin typeface="Gill Sans MT"/>
                <a:ea typeface="Gill Sans MT"/>
              </a:rPr>
              <a:t>Routine:日常的</a:t>
            </a:r>
            <a:endParaRPr lang="ja-JP" sz="1200" b="0" strike="noStrike" spc="-1">
              <a:solidFill>
                <a:srgbClr val="3D3D3D"/>
              </a:solidFill>
              <a:uFill>
                <a:solidFill>
                  <a:srgbClr val="FFFFFF"/>
                </a:solidFill>
              </a:uFill>
              <a:latin typeface="Gill Sans MT"/>
            </a:endParaRPr>
          </a:p>
          <a:p>
            <a:pPr marL="667440" lvl="1" indent="-342720">
              <a:lnSpc>
                <a:spcPct val="100000"/>
              </a:lnSpc>
              <a:buClr>
                <a:srgbClr val="903163"/>
              </a:buClr>
              <a:buSzPct val="92000"/>
              <a:buFont typeface="Wingdings 2" charset="2"/>
              <a:buAutoNum type="arabicPeriod"/>
            </a:pPr>
            <a:r>
              <a:rPr lang="ja-JP" sz="1600" b="0" strike="noStrike" spc="-1">
                <a:solidFill>
                  <a:srgbClr val="3D3D3D"/>
                </a:solidFill>
                <a:uFill>
                  <a:solidFill>
                    <a:srgbClr val="FFFFFF"/>
                  </a:solidFill>
                </a:uFill>
                <a:latin typeface="Gill Sans MT"/>
                <a:ea typeface="Gill Sans MT"/>
              </a:rPr>
              <a:t>contentごとにグループ化し、統計分析</a:t>
            </a:r>
            <a:endParaRPr lang="ja-JP" sz="1400" b="0" strike="noStrike" spc="-1">
              <a:solidFill>
                <a:srgbClr val="3D3D3D"/>
              </a:solidFill>
              <a:uFill>
                <a:solidFill>
                  <a:srgbClr val="FFFFFF"/>
                </a:solidFill>
              </a:uFill>
              <a:latin typeface="Gill Sans MT"/>
            </a:endParaRPr>
          </a:p>
          <a:p>
            <a:pPr marL="305280" indent="-304920">
              <a:lnSpc>
                <a:spcPct val="100000"/>
              </a:lnSpc>
              <a:buClr>
                <a:srgbClr val="903163"/>
              </a:buClr>
              <a:buSzPct val="92000"/>
              <a:buFont typeface="Arial"/>
              <a:buChar char="•"/>
            </a:pPr>
            <a:r>
              <a:rPr lang="ja-JP" sz="1800" b="0" strike="noStrike" spc="-1">
                <a:solidFill>
                  <a:srgbClr val="3D3D3D"/>
                </a:solidFill>
                <a:uFill>
                  <a:solidFill>
                    <a:srgbClr val="FFFFFF"/>
                  </a:solidFill>
                </a:uFill>
                <a:latin typeface="Gill Sans MT"/>
                <a:ea typeface="Gill Sans MT"/>
              </a:rPr>
              <a:t>結果：論文1676本に対して、55本を言及する66件のビデオ収集</a:t>
            </a:r>
            <a:endParaRPr lang="ja-JP" sz="1800" b="0" strike="noStrike" spc="-1">
              <a:solidFill>
                <a:srgbClr val="3D3D3D"/>
              </a:solidFill>
              <a:uFill>
                <a:solidFill>
                  <a:srgbClr val="FFFFFF"/>
                </a:solidFill>
              </a:uFill>
              <a:latin typeface="Gill Sans MT"/>
            </a:endParaRPr>
          </a:p>
        </p:txBody>
      </p:sp>
      <p:sp>
        <p:nvSpPr>
          <p:cNvPr id="105" name="CustomShape 2"/>
          <p:cNvSpPr/>
          <p:nvPr/>
        </p:nvSpPr>
        <p:spPr>
          <a:xfrm>
            <a:off x="576720" y="1213560"/>
            <a:ext cx="11037960" cy="518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b="0" strike="noStrike" spc="-1">
                <a:solidFill>
                  <a:srgbClr val="FFFFFF"/>
                </a:solidFill>
                <a:uFill>
                  <a:solidFill>
                    <a:srgbClr val="FFFFFF"/>
                  </a:solidFill>
                </a:uFill>
                <a:latin typeface="Gill Sans MT"/>
              </a:rPr>
              <a:t>5.1</a:t>
            </a:r>
            <a:r>
              <a:rPr lang="en-US" sz="2800" b="0" strike="noStrike" spc="-1">
                <a:solidFill>
                  <a:srgbClr val="FFFFFF"/>
                </a:solidFill>
                <a:uFill>
                  <a:solidFill>
                    <a:srgbClr val="FFFFFF"/>
                  </a:solidFill>
                </a:uFill>
                <a:latin typeface="Gill Sans MT"/>
                <a:ea typeface="Gill Sans MT"/>
              </a:rPr>
              <a:t> YTビデオの定性的分析(2/4)</a:t>
            </a:r>
            <a:endParaRPr lang="en-US" sz="1800" b="0" strike="noStrike" spc="-1">
              <a:solidFill>
                <a:srgbClr val="000000"/>
              </a:solidFill>
              <a:uFill>
                <a:solidFill>
                  <a:srgbClr val="FFFFFF"/>
                </a:solidFill>
              </a:uFill>
              <a:latin typeface="Times New Roman"/>
            </a:endParaRPr>
          </a:p>
        </p:txBody>
      </p:sp>
      <p:sp>
        <p:nvSpPr>
          <p:cNvPr id="106" name="CustomShape 3"/>
          <p:cNvSpPr/>
          <p:nvPr/>
        </p:nvSpPr>
        <p:spPr>
          <a:xfrm>
            <a:off x="576720" y="875880"/>
            <a:ext cx="11037960" cy="3351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600" b="0" strike="noStrike" spc="-1">
                <a:solidFill>
                  <a:srgbClr val="FFFFFF"/>
                </a:solidFill>
                <a:uFill>
                  <a:solidFill>
                    <a:srgbClr val="FFFFFF"/>
                  </a:solidFill>
                </a:uFill>
                <a:latin typeface="Gill Sans MT"/>
                <a:ea typeface="Gill Sans MT"/>
              </a:rPr>
              <a:t>5. 進捗</a:t>
            </a:r>
            <a:endParaRPr lang="en-US" sz="18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581040" y="1842120"/>
            <a:ext cx="11029320" cy="4722840"/>
          </a:xfrm>
          <a:prstGeom prst="rect">
            <a:avLst/>
          </a:prstGeom>
          <a:noFill/>
          <a:ln>
            <a:noFill/>
          </a:ln>
        </p:spPr>
        <p:txBody>
          <a:bodyPr anchor="ctr"/>
          <a:lstStyle/>
          <a:p>
            <a:pPr>
              <a:lnSpc>
                <a:spcPct val="100000"/>
              </a:lnSpc>
              <a:buClr>
                <a:srgbClr val="903163"/>
              </a:buClr>
              <a:buSzPct val="92000"/>
            </a:pPr>
            <a:endParaRPr lang="ja-JP" sz="1800" b="0" strike="noStrike" spc="-1">
              <a:solidFill>
                <a:srgbClr val="3D3D3D"/>
              </a:solidFill>
              <a:uFill>
                <a:solidFill>
                  <a:srgbClr val="FFFFFF"/>
                </a:solidFill>
              </a:uFill>
              <a:latin typeface="Gill Sans MT"/>
            </a:endParaRPr>
          </a:p>
          <a:p>
            <a:pPr>
              <a:lnSpc>
                <a:spcPct val="100000"/>
              </a:lnSpc>
            </a:pPr>
            <a:endParaRPr lang="ja-JP" sz="1800" b="0" strike="noStrike" spc="-1" dirty="0">
              <a:solidFill>
                <a:srgbClr val="3D3D3D"/>
              </a:solidFill>
              <a:uFill>
                <a:solidFill>
                  <a:srgbClr val="FFFFFF"/>
                </a:solidFill>
              </a:uFill>
              <a:latin typeface="Gill Sans MT"/>
            </a:endParaRPr>
          </a:p>
          <a:p>
            <a:endParaRPr lang="ja-JP" sz="1800" b="0" strike="noStrike" spc="-1">
              <a:solidFill>
                <a:srgbClr val="3D3D3D"/>
              </a:solidFill>
              <a:uFill>
                <a:solidFill>
                  <a:srgbClr val="FFFFFF"/>
                </a:solidFill>
              </a:uFill>
              <a:latin typeface="Gill Sans MT"/>
            </a:endParaRPr>
          </a:p>
          <a:p>
            <a:pPr>
              <a:lnSpc>
                <a:spcPct val="100000"/>
              </a:lnSpc>
            </a:pPr>
            <a:endParaRPr lang="ja-JP" sz="1800" b="0" strike="noStrike" spc="-1">
              <a:solidFill>
                <a:srgbClr val="3D3D3D"/>
              </a:solidFill>
              <a:uFill>
                <a:solidFill>
                  <a:srgbClr val="FFFFFF"/>
                </a:solidFill>
              </a:uFill>
              <a:latin typeface="Gill Sans MT"/>
            </a:endParaRPr>
          </a:p>
          <a:p>
            <a:pPr>
              <a:lnSpc>
                <a:spcPct val="100000"/>
              </a:lnSpc>
            </a:pPr>
            <a:endParaRPr lang="ja-JP" sz="1800" b="0" strike="noStrike" spc="-1">
              <a:solidFill>
                <a:srgbClr val="3D3D3D"/>
              </a:solidFill>
              <a:uFill>
                <a:solidFill>
                  <a:srgbClr val="FFFFFF"/>
                </a:solidFill>
              </a:uFill>
              <a:latin typeface="Gill Sans MT"/>
            </a:endParaRPr>
          </a:p>
          <a:p>
            <a:pPr>
              <a:lnSpc>
                <a:spcPct val="100000"/>
              </a:lnSpc>
            </a:pPr>
            <a:endParaRPr lang="ja-JP" sz="1800" b="0" strike="noStrike" spc="-1">
              <a:solidFill>
                <a:srgbClr val="3D3D3D"/>
              </a:solidFill>
              <a:uFill>
                <a:solidFill>
                  <a:srgbClr val="FFFFFF"/>
                </a:solidFill>
              </a:uFill>
              <a:latin typeface="Gill Sans MT"/>
            </a:endParaRPr>
          </a:p>
          <a:p>
            <a:pPr>
              <a:lnSpc>
                <a:spcPct val="100000"/>
              </a:lnSpc>
            </a:pPr>
            <a:endParaRPr lang="ja-JP" sz="1800" b="0" strike="noStrike" spc="-1">
              <a:solidFill>
                <a:srgbClr val="3D3D3D"/>
              </a:solidFill>
              <a:uFill>
                <a:solidFill>
                  <a:srgbClr val="FFFFFF"/>
                </a:solidFill>
              </a:uFill>
              <a:latin typeface="Gill Sans MT"/>
            </a:endParaRPr>
          </a:p>
          <a:p>
            <a:pPr>
              <a:lnSpc>
                <a:spcPct val="100000"/>
              </a:lnSpc>
            </a:pPr>
            <a:endParaRPr lang="ja-JP" sz="1800" b="0" strike="noStrike" spc="-1">
              <a:solidFill>
                <a:srgbClr val="3D3D3D"/>
              </a:solidFill>
              <a:uFill>
                <a:solidFill>
                  <a:srgbClr val="FFFFFF"/>
                </a:solidFill>
              </a:uFill>
              <a:latin typeface="Gill Sans MT"/>
            </a:endParaRPr>
          </a:p>
          <a:p>
            <a:pPr>
              <a:lnSpc>
                <a:spcPct val="100000"/>
              </a:lnSpc>
            </a:pPr>
            <a:endParaRPr lang="ja-JP" sz="1800" b="0" strike="noStrike" spc="-1">
              <a:solidFill>
                <a:srgbClr val="3D3D3D"/>
              </a:solidFill>
              <a:uFill>
                <a:solidFill>
                  <a:srgbClr val="FFFFFF"/>
                </a:solidFill>
              </a:uFill>
              <a:latin typeface="Gill Sans MT"/>
            </a:endParaRPr>
          </a:p>
          <a:p>
            <a:endParaRPr lang="ja-JP" sz="1800" b="0" strike="noStrike" spc="-1">
              <a:solidFill>
                <a:srgbClr val="3D3D3D"/>
              </a:solidFill>
              <a:uFill>
                <a:solidFill>
                  <a:srgbClr val="FFFFFF"/>
                </a:solidFill>
              </a:uFill>
              <a:latin typeface="Gill Sans MT"/>
            </a:endParaRPr>
          </a:p>
          <a:p>
            <a:pPr>
              <a:lnSpc>
                <a:spcPct val="100000"/>
              </a:lnSpc>
            </a:pPr>
            <a:endParaRPr lang="ja-JP" sz="1800" b="0" strike="noStrike" spc="-1">
              <a:solidFill>
                <a:srgbClr val="3D3D3D"/>
              </a:solidFill>
              <a:uFill>
                <a:solidFill>
                  <a:srgbClr val="FFFFFF"/>
                </a:solidFill>
              </a:uFill>
              <a:latin typeface="Gill Sans MT"/>
            </a:endParaRPr>
          </a:p>
          <a:p>
            <a:endParaRPr lang="ja-JP" spc="-1">
              <a:solidFill>
                <a:srgbClr val="3D3D3D"/>
              </a:solidFill>
              <a:uFill>
                <a:solidFill>
                  <a:srgbClr val="FFFFFF"/>
                </a:solidFill>
              </a:uFill>
              <a:latin typeface="Gill Sans MT"/>
            </a:endParaRPr>
          </a:p>
          <a:p>
            <a:endParaRPr lang="ja-JP" altLang="en-US" spc="-1" dirty="0">
              <a:solidFill>
                <a:srgbClr val="3D3D3D"/>
              </a:solidFill>
              <a:uFill>
                <a:solidFill>
                  <a:srgbClr val="FFFFFF"/>
                </a:solidFill>
              </a:uFill>
              <a:latin typeface="Gill Sans MT"/>
            </a:endParaRPr>
          </a:p>
          <a:p>
            <a:endParaRPr lang="ja-JP" spc="-1" dirty="0">
              <a:solidFill>
                <a:srgbClr val="3D3D3D"/>
              </a:solidFill>
              <a:uFill>
                <a:solidFill>
                  <a:srgbClr val="FFFFFF"/>
                </a:solidFill>
              </a:uFill>
              <a:latin typeface="Gill Sans MT"/>
            </a:endParaRPr>
          </a:p>
          <a:p>
            <a:endParaRPr lang="ja-JP" altLang="en-US" spc="-1" dirty="0">
              <a:solidFill>
                <a:srgbClr val="3D3D3D"/>
              </a:solidFill>
              <a:uFill>
                <a:solidFill>
                  <a:srgbClr val="FFFFFF"/>
                </a:solidFill>
              </a:uFill>
              <a:latin typeface="Gill Sans MT"/>
            </a:endParaRPr>
          </a:p>
          <a:p>
            <a:endParaRPr lang="ja-JP" spc="-1" dirty="0">
              <a:solidFill>
                <a:srgbClr val="3D3D3D"/>
              </a:solidFill>
              <a:uFill>
                <a:solidFill>
                  <a:srgbClr val="FFFFFF"/>
                </a:solidFill>
              </a:uFill>
              <a:latin typeface="Gill Sans MT"/>
            </a:endParaRPr>
          </a:p>
          <a:p>
            <a:endParaRPr lang="ja-JP" altLang="en-US" spc="-1" dirty="0">
              <a:solidFill>
                <a:srgbClr val="3D3D3D"/>
              </a:solidFill>
              <a:uFill>
                <a:solidFill>
                  <a:srgbClr val="FFFFFF"/>
                </a:solidFill>
              </a:uFill>
              <a:latin typeface="Gill Sans MT"/>
            </a:endParaRPr>
          </a:p>
          <a:p>
            <a:r>
              <a:rPr lang="ja-JP" altLang="en-US" sz="1400" spc="-1">
                <a:solidFill>
                  <a:srgbClr val="3D3D3D"/>
                </a:solidFill>
                <a:uFill>
                  <a:solidFill>
                    <a:srgbClr val="FFFFFF"/>
                  </a:solidFill>
                </a:uFill>
                <a:latin typeface="Gill Sans MT"/>
              </a:rPr>
              <a:t>*outlier除外済み</a:t>
            </a:r>
            <a:endParaRPr lang="ja-JP" altLang="en-US" sz="1600" spc="-1" dirty="0">
              <a:solidFill>
                <a:srgbClr val="3D3D3D"/>
              </a:solidFill>
              <a:uFill>
                <a:solidFill>
                  <a:srgbClr val="FFFFFF"/>
                </a:solidFill>
              </a:uFill>
              <a:latin typeface="Gill Sans MT"/>
            </a:endParaRPr>
          </a:p>
        </p:txBody>
      </p:sp>
      <p:sp>
        <p:nvSpPr>
          <p:cNvPr id="108" name="CustomShape 2"/>
          <p:cNvSpPr/>
          <p:nvPr/>
        </p:nvSpPr>
        <p:spPr>
          <a:xfrm>
            <a:off x="576720" y="1213560"/>
            <a:ext cx="11037960" cy="518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b="0" strike="noStrike" spc="-1">
                <a:solidFill>
                  <a:srgbClr val="FFFFFF"/>
                </a:solidFill>
                <a:uFill>
                  <a:solidFill>
                    <a:srgbClr val="FFFFFF"/>
                  </a:solidFill>
                </a:uFill>
                <a:latin typeface="Gill Sans MT"/>
              </a:rPr>
              <a:t>5.1</a:t>
            </a:r>
            <a:r>
              <a:rPr lang="en-US" sz="2800" b="0" strike="noStrike" spc="-1">
                <a:solidFill>
                  <a:srgbClr val="FFFFFF"/>
                </a:solidFill>
                <a:uFill>
                  <a:solidFill>
                    <a:srgbClr val="FFFFFF"/>
                  </a:solidFill>
                </a:uFill>
                <a:latin typeface="Gill Sans MT"/>
                <a:ea typeface="Gill Sans MT"/>
              </a:rPr>
              <a:t> YTビデオの定性的分析(3/4)</a:t>
            </a:r>
            <a:endParaRPr lang="en-US" sz="1800" b="0" strike="noStrike" spc="-1">
              <a:solidFill>
                <a:srgbClr val="000000"/>
              </a:solidFill>
              <a:uFill>
                <a:solidFill>
                  <a:srgbClr val="FFFFFF"/>
                </a:solidFill>
              </a:uFill>
              <a:latin typeface="Times New Roman"/>
            </a:endParaRPr>
          </a:p>
        </p:txBody>
      </p:sp>
      <p:sp>
        <p:nvSpPr>
          <p:cNvPr id="109" name="CustomShape 3"/>
          <p:cNvSpPr/>
          <p:nvPr/>
        </p:nvSpPr>
        <p:spPr>
          <a:xfrm>
            <a:off x="576720" y="875880"/>
            <a:ext cx="11037960" cy="3351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600" b="0" strike="noStrike" spc="-1">
                <a:solidFill>
                  <a:srgbClr val="FFFFFF"/>
                </a:solidFill>
                <a:uFill>
                  <a:solidFill>
                    <a:srgbClr val="FFFFFF"/>
                  </a:solidFill>
                </a:uFill>
                <a:latin typeface="Gill Sans MT"/>
                <a:ea typeface="Gill Sans MT"/>
              </a:rPr>
              <a:t>5. 進捗</a:t>
            </a:r>
            <a:endParaRPr lang="en-US" sz="1800" b="0" strike="noStrike" spc="-1">
              <a:solidFill>
                <a:srgbClr val="000000"/>
              </a:solidFill>
              <a:uFill>
                <a:solidFill>
                  <a:srgbClr val="FFFFFF"/>
                </a:solidFill>
              </a:uFill>
              <a:latin typeface="Times New Roman"/>
            </a:endParaRPr>
          </a:p>
        </p:txBody>
      </p:sp>
      <p:graphicFrame>
        <p:nvGraphicFramePr>
          <p:cNvPr id="3" name="Table 2">
            <a:extLst>
              <a:ext uri="{FF2B5EF4-FFF2-40B4-BE49-F238E27FC236}">
                <a16:creationId xmlns:a16="http://schemas.microsoft.com/office/drawing/2014/main" id="{6B5D4CD6-4086-4C08-B318-779F2B80B622}"/>
              </a:ext>
            </a:extLst>
          </p:cNvPr>
          <p:cNvGraphicFramePr>
            <a:graphicFrameLocks noGrp="1"/>
          </p:cNvGraphicFramePr>
          <p:nvPr>
            <p:extLst>
              <p:ext uri="{D42A27DB-BD31-4B8C-83A1-F6EECF244321}">
                <p14:modId xmlns:p14="http://schemas.microsoft.com/office/powerpoint/2010/main" val="4214906005"/>
              </p:ext>
            </p:extLst>
          </p:nvPr>
        </p:nvGraphicFramePr>
        <p:xfrm>
          <a:off x="693780" y="1975201"/>
          <a:ext cx="10763248" cy="43053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1554784225"/>
                    </a:ext>
                  </a:extLst>
                </a:gridCol>
                <a:gridCol w="864972">
                  <a:extLst>
                    <a:ext uri="{9D8B030D-6E8A-4147-A177-3AD203B41FA5}">
                      <a16:colId xmlns:a16="http://schemas.microsoft.com/office/drawing/2014/main" val="1222917958"/>
                    </a:ext>
                  </a:extLst>
                </a:gridCol>
                <a:gridCol w="1049551">
                  <a:extLst>
                    <a:ext uri="{9D8B030D-6E8A-4147-A177-3AD203B41FA5}">
                      <a16:colId xmlns:a16="http://schemas.microsoft.com/office/drawing/2014/main" val="3625444186"/>
                    </a:ext>
                  </a:extLst>
                </a:gridCol>
                <a:gridCol w="1304925">
                  <a:extLst>
                    <a:ext uri="{9D8B030D-6E8A-4147-A177-3AD203B41FA5}">
                      <a16:colId xmlns:a16="http://schemas.microsoft.com/office/drawing/2014/main" val="463156728"/>
                    </a:ext>
                  </a:extLst>
                </a:gridCol>
                <a:gridCol w="1304925">
                  <a:extLst>
                    <a:ext uri="{9D8B030D-6E8A-4147-A177-3AD203B41FA5}">
                      <a16:colId xmlns:a16="http://schemas.microsoft.com/office/drawing/2014/main" val="108252212"/>
                    </a:ext>
                  </a:extLst>
                </a:gridCol>
                <a:gridCol w="1304925">
                  <a:extLst>
                    <a:ext uri="{9D8B030D-6E8A-4147-A177-3AD203B41FA5}">
                      <a16:colId xmlns:a16="http://schemas.microsoft.com/office/drawing/2014/main" val="3144279926"/>
                    </a:ext>
                  </a:extLst>
                </a:gridCol>
                <a:gridCol w="1304925">
                  <a:extLst>
                    <a:ext uri="{9D8B030D-6E8A-4147-A177-3AD203B41FA5}">
                      <a16:colId xmlns:a16="http://schemas.microsoft.com/office/drawing/2014/main" val="2352813873"/>
                    </a:ext>
                  </a:extLst>
                </a:gridCol>
                <a:gridCol w="1304925">
                  <a:extLst>
                    <a:ext uri="{9D8B030D-6E8A-4147-A177-3AD203B41FA5}">
                      <a16:colId xmlns:a16="http://schemas.microsoft.com/office/drawing/2014/main" val="1635233865"/>
                    </a:ext>
                  </a:extLst>
                </a:gridCol>
              </a:tblGrid>
              <a:tr h="581025">
                <a:tc rowSpan="2">
                  <a:txBody>
                    <a:bodyPr/>
                    <a:lstStyle/>
                    <a:p>
                      <a:pPr algn="ctr" fontAlgn="base"/>
                      <a:r>
                        <a:rPr lang="en-US" sz="1800" dirty="0">
                          <a:effectLst/>
                        </a:rPr>
                        <a:t>content​</a:t>
                      </a:r>
                      <a:endParaRPr lang="en-US" b="1" dirty="0">
                        <a:solidFill>
                          <a:srgbClr val="FFFFFF"/>
                        </a:solidFill>
                        <a:effectLst/>
                      </a:endParaRPr>
                    </a:p>
                  </a:txBody>
                  <a:tcPr anchor="ctr"/>
                </a:tc>
                <a:tc rowSpan="2">
                  <a:txBody>
                    <a:bodyPr/>
                    <a:lstStyle/>
                    <a:p>
                      <a:pPr algn="ctr" fontAlgn="base"/>
                      <a:r>
                        <a:rPr lang="en-US" sz="1600" dirty="0">
                          <a:effectLst/>
                        </a:rPr>
                        <a:t>N</a:t>
                      </a:r>
                      <a:endParaRPr lang="en-US" sz="1600" b="1">
                        <a:solidFill>
                          <a:srgbClr val="FFFFFF"/>
                        </a:solidFill>
                        <a:effectLst/>
                      </a:endParaRPr>
                    </a:p>
                    <a:p>
                      <a:pPr lvl="0" algn="ctr">
                        <a:buNone/>
                      </a:pPr>
                      <a:r>
                        <a:rPr lang="en-US" sz="1600" dirty="0">
                          <a:effectLst/>
                        </a:rPr>
                        <a:t>(63)​*</a:t>
                      </a:r>
                      <a:r>
                        <a:rPr lang="en-US" sz="1800" dirty="0">
                          <a:effectLst/>
                        </a:rPr>
                        <a:t>​</a:t>
                      </a:r>
                    </a:p>
                  </a:txBody>
                  <a:tcPr anchor="ctr"/>
                </a:tc>
                <a:tc gridSpan="2">
                  <a:txBody>
                    <a:bodyPr/>
                    <a:lstStyle/>
                    <a:p>
                      <a:pPr algn="ctr" fontAlgn="base"/>
                      <a:r>
                        <a:rPr lang="ja-JP" altLang="en-US" sz="1800">
                          <a:effectLst/>
                        </a:rPr>
                        <a:t>公開日間の時間差</a:t>
                      </a:r>
                      <a:r>
                        <a:rPr lang="en-US" altLang="ja-JP" sz="1800" dirty="0">
                          <a:effectLst/>
                        </a:rPr>
                        <a:t>(</a:t>
                      </a:r>
                      <a:r>
                        <a:rPr lang="ja-JP" altLang="en-US" sz="1800">
                          <a:effectLst/>
                        </a:rPr>
                        <a:t>日</a:t>
                      </a:r>
                      <a:r>
                        <a:rPr lang="en-US" altLang="ja-JP" sz="1800" dirty="0">
                          <a:effectLst/>
                        </a:rPr>
                        <a:t>)</a:t>
                      </a:r>
                      <a:r>
                        <a:rPr lang="ja-JP" altLang="en-US" sz="1800">
                          <a:effectLst/>
                        </a:rPr>
                        <a:t>​</a:t>
                      </a:r>
                      <a:endParaRPr lang="ja-JP" altLang="en-US" b="1">
                        <a:solidFill>
                          <a:srgbClr val="FFFFFF"/>
                        </a:solidFill>
                        <a:effectLst/>
                      </a:endParaRPr>
                    </a:p>
                  </a:txBody>
                  <a:tcPr anchor="ctr"/>
                </a:tc>
                <a:tc hMerge="1">
                  <a:txBody>
                    <a:bodyPr/>
                    <a:lstStyle/>
                    <a:p>
                      <a:endParaRPr lang="en-US"/>
                    </a:p>
                  </a:txBody>
                  <a:tcPr/>
                </a:tc>
                <a:tc gridSpan="2">
                  <a:txBody>
                    <a:bodyPr/>
                    <a:lstStyle/>
                    <a:p>
                      <a:pPr algn="ctr" fontAlgn="base"/>
                      <a:r>
                        <a:rPr lang="en-US" sz="1800" dirty="0" err="1">
                          <a:effectLst/>
                        </a:rPr>
                        <a:t>ViewCount</a:t>
                      </a:r>
                      <a:r>
                        <a:rPr lang="en-US" sz="1800" dirty="0">
                          <a:effectLst/>
                        </a:rPr>
                        <a:t>​</a:t>
                      </a:r>
                      <a:endParaRPr lang="en-US" b="1" dirty="0">
                        <a:solidFill>
                          <a:srgbClr val="FFFFFF"/>
                        </a:solidFill>
                        <a:effectLst/>
                      </a:endParaRPr>
                    </a:p>
                  </a:txBody>
                  <a:tcPr anchor="ctr"/>
                </a:tc>
                <a:tc hMerge="1">
                  <a:txBody>
                    <a:bodyPr/>
                    <a:lstStyle/>
                    <a:p>
                      <a:endParaRPr lang="en-US"/>
                    </a:p>
                  </a:txBody>
                  <a:tcPr/>
                </a:tc>
                <a:tc gridSpan="2">
                  <a:txBody>
                    <a:bodyPr/>
                    <a:lstStyle/>
                    <a:p>
                      <a:pPr algn="ctr" fontAlgn="base"/>
                      <a:r>
                        <a:rPr lang="en-US" sz="1800" dirty="0">
                          <a:effectLst/>
                        </a:rPr>
                        <a:t>Duration(</a:t>
                      </a:r>
                      <a:r>
                        <a:rPr lang="ja-JP" altLang="en-US" sz="1800">
                          <a:effectLst/>
                        </a:rPr>
                        <a:t>分</a:t>
                      </a:r>
                      <a:r>
                        <a:rPr lang="en-US" altLang="ja-JP" sz="1800" dirty="0">
                          <a:effectLst/>
                        </a:rPr>
                        <a:t>)​</a:t>
                      </a:r>
                      <a:endParaRPr lang="ja-JP" altLang="en-US" b="1" dirty="0">
                        <a:solidFill>
                          <a:srgbClr val="FFFFFF"/>
                        </a:solidFill>
                        <a:effectLst/>
                      </a:endParaRPr>
                    </a:p>
                  </a:txBody>
                  <a:tcPr anchor="ctr"/>
                </a:tc>
                <a:tc hMerge="1">
                  <a:txBody>
                    <a:bodyPr/>
                    <a:lstStyle/>
                    <a:p>
                      <a:endParaRPr lang="en-US"/>
                    </a:p>
                  </a:txBody>
                  <a:tcPr/>
                </a:tc>
                <a:extLst>
                  <a:ext uri="{0D108BD9-81ED-4DB2-BD59-A6C34878D82A}">
                    <a16:rowId xmlns:a16="http://schemas.microsoft.com/office/drawing/2014/main" val="446919879"/>
                  </a:ext>
                </a:extLst>
              </a:tr>
              <a:tr h="323850">
                <a:tc vMerge="1">
                  <a:txBody>
                    <a:bodyPr/>
                    <a:lstStyle/>
                    <a:p>
                      <a:endParaRPr lang="en-US"/>
                    </a:p>
                  </a:txBody>
                  <a:tcPr/>
                </a:tc>
                <a:tc vMerge="1">
                  <a:txBody>
                    <a:bodyPr/>
                    <a:lstStyle/>
                    <a:p>
                      <a:endParaRPr lang="en-US"/>
                    </a:p>
                  </a:txBody>
                  <a:tcPr/>
                </a:tc>
                <a:tc>
                  <a:txBody>
                    <a:bodyPr/>
                    <a:lstStyle/>
                    <a:p>
                      <a:pPr algn="ctr" fontAlgn="base"/>
                      <a:r>
                        <a:rPr lang="en-US" sz="1800" dirty="0">
                          <a:effectLst/>
                        </a:rPr>
                        <a:t>Mean​​</a:t>
                      </a:r>
                      <a:endParaRPr lang="en-US" dirty="0">
                        <a:effectLst/>
                      </a:endParaRPr>
                    </a:p>
                  </a:txBody>
                  <a:tcPr anchor="ctr"/>
                </a:tc>
                <a:tc>
                  <a:txBody>
                    <a:bodyPr/>
                    <a:lstStyle/>
                    <a:p>
                      <a:pPr algn="ctr" fontAlgn="base"/>
                      <a:r>
                        <a:rPr lang="en-US" sz="1800" dirty="0" err="1">
                          <a:effectLst/>
                        </a:rPr>
                        <a:t>stdev</a:t>
                      </a:r>
                      <a:r>
                        <a:rPr lang="en-US" sz="1800" dirty="0">
                          <a:effectLst/>
                        </a:rPr>
                        <a:t>​​</a:t>
                      </a:r>
                      <a:endParaRPr lang="en-US" dirty="0">
                        <a:effectLst/>
                      </a:endParaRPr>
                    </a:p>
                  </a:txBody>
                  <a:tcPr anchor="ctr"/>
                </a:tc>
                <a:tc>
                  <a:txBody>
                    <a:bodyPr/>
                    <a:lstStyle/>
                    <a:p>
                      <a:pPr algn="ctr" fontAlgn="base"/>
                      <a:r>
                        <a:rPr lang="en-US" sz="1800" dirty="0">
                          <a:effectLst/>
                        </a:rPr>
                        <a:t>Mean​​</a:t>
                      </a:r>
                      <a:endParaRPr lang="en-US" dirty="0">
                        <a:effectLst/>
                      </a:endParaRPr>
                    </a:p>
                  </a:txBody>
                  <a:tcPr anchor="ctr"/>
                </a:tc>
                <a:tc>
                  <a:txBody>
                    <a:bodyPr/>
                    <a:lstStyle/>
                    <a:p>
                      <a:pPr algn="ctr" fontAlgn="base"/>
                      <a:r>
                        <a:rPr lang="en-US" sz="1800" dirty="0" err="1">
                          <a:effectLst/>
                        </a:rPr>
                        <a:t>stdev</a:t>
                      </a:r>
                      <a:r>
                        <a:rPr lang="en-US" sz="1800" dirty="0">
                          <a:effectLst/>
                        </a:rPr>
                        <a:t>​​</a:t>
                      </a:r>
                      <a:endParaRPr lang="en-US" dirty="0">
                        <a:effectLst/>
                      </a:endParaRPr>
                    </a:p>
                  </a:txBody>
                  <a:tcPr anchor="ctr"/>
                </a:tc>
                <a:tc>
                  <a:txBody>
                    <a:bodyPr/>
                    <a:lstStyle/>
                    <a:p>
                      <a:pPr algn="ctr" fontAlgn="base"/>
                      <a:r>
                        <a:rPr lang="en-US" sz="1800" dirty="0">
                          <a:effectLst/>
                        </a:rPr>
                        <a:t>Mean​​</a:t>
                      </a:r>
                      <a:endParaRPr lang="en-US" dirty="0">
                        <a:effectLst/>
                      </a:endParaRPr>
                    </a:p>
                  </a:txBody>
                  <a:tcPr anchor="ctr"/>
                </a:tc>
                <a:tc>
                  <a:txBody>
                    <a:bodyPr/>
                    <a:lstStyle/>
                    <a:p>
                      <a:pPr algn="ctr" fontAlgn="base"/>
                      <a:r>
                        <a:rPr lang="en-US" sz="1800" dirty="0" err="1">
                          <a:effectLst/>
                        </a:rPr>
                        <a:t>stdev</a:t>
                      </a:r>
                      <a:r>
                        <a:rPr lang="en-US" sz="1800" dirty="0">
                          <a:effectLst/>
                        </a:rPr>
                        <a:t>​​</a:t>
                      </a:r>
                      <a:endParaRPr lang="en-US" dirty="0">
                        <a:effectLst/>
                      </a:endParaRPr>
                    </a:p>
                  </a:txBody>
                  <a:tcPr anchor="ctr"/>
                </a:tc>
                <a:extLst>
                  <a:ext uri="{0D108BD9-81ED-4DB2-BD59-A6C34878D82A}">
                    <a16:rowId xmlns:a16="http://schemas.microsoft.com/office/drawing/2014/main" val="3357685956"/>
                  </a:ext>
                </a:extLst>
              </a:tr>
              <a:tr h="390525">
                <a:tc>
                  <a:txBody>
                    <a:bodyPr/>
                    <a:lstStyle/>
                    <a:p>
                      <a:pPr fontAlgn="base"/>
                      <a:r>
                        <a:rPr lang="en-US" sz="1800" dirty="0" err="1">
                          <a:effectLst/>
                        </a:rPr>
                        <a:t>Paper_explanation</a:t>
                      </a:r>
                      <a:r>
                        <a:rPr lang="en-US" sz="1800" dirty="0">
                          <a:effectLst/>
                        </a:rPr>
                        <a:t>​​</a:t>
                      </a:r>
                      <a:endParaRPr lang="en-US" dirty="0">
                        <a:effectLst/>
                      </a:endParaRPr>
                    </a:p>
                  </a:txBody>
                  <a:tcPr anchor="ctr"/>
                </a:tc>
                <a:tc>
                  <a:txBody>
                    <a:bodyPr/>
                    <a:lstStyle/>
                    <a:p>
                      <a:pPr algn="r" fontAlgn="base"/>
                      <a:r>
                        <a:rPr lang="en-US" sz="1800" dirty="0">
                          <a:effectLst/>
                        </a:rPr>
                        <a:t>35​</a:t>
                      </a:r>
                      <a:endParaRPr lang="en-US" dirty="0">
                        <a:effectLst/>
                      </a:endParaRPr>
                    </a:p>
                  </a:txBody>
                  <a:tcPr anchor="ctr"/>
                </a:tc>
                <a:tc>
                  <a:txBody>
                    <a:bodyPr/>
                    <a:lstStyle/>
                    <a:p>
                      <a:pPr algn="r" fontAlgn="base"/>
                      <a:r>
                        <a:rPr lang="en-US" sz="1800" dirty="0">
                          <a:effectLst/>
                        </a:rPr>
                        <a:t>322​​</a:t>
                      </a:r>
                      <a:endParaRPr lang="en-US" dirty="0">
                        <a:effectLst/>
                      </a:endParaRPr>
                    </a:p>
                  </a:txBody>
                  <a:tcPr anchor="ctr"/>
                </a:tc>
                <a:tc>
                  <a:txBody>
                    <a:bodyPr/>
                    <a:lstStyle/>
                    <a:p>
                      <a:pPr lvl="0" algn="r">
                        <a:buNone/>
                      </a:pPr>
                      <a:r>
                        <a:rPr lang="en-US" sz="1800" dirty="0">
                          <a:effectLst/>
                        </a:rPr>
                        <a:t>43.13</a:t>
                      </a:r>
                      <a:endParaRPr lang="en-US" dirty="0"/>
                    </a:p>
                  </a:txBody>
                  <a:tcPr anchor="ctr"/>
                </a:tc>
                <a:tc>
                  <a:txBody>
                    <a:bodyPr/>
                    <a:lstStyle/>
                    <a:p>
                      <a:pPr lvl="0" algn="r">
                        <a:buNone/>
                      </a:pPr>
                      <a:r>
                        <a:rPr lang="en-US" sz="1800" dirty="0">
                          <a:effectLst/>
                        </a:rPr>
                        <a:t>578</a:t>
                      </a:r>
                      <a:endParaRPr lang="en-US" dirty="0"/>
                    </a:p>
                  </a:txBody>
                  <a:tcPr anchor="ctr"/>
                </a:tc>
                <a:tc>
                  <a:txBody>
                    <a:bodyPr/>
                    <a:lstStyle/>
                    <a:p>
                      <a:pPr lvl="0" algn="r">
                        <a:buNone/>
                      </a:pPr>
                      <a:r>
                        <a:rPr lang="en-US" sz="1800" dirty="0">
                          <a:effectLst/>
                        </a:rPr>
                        <a:t>691.1</a:t>
                      </a:r>
                      <a:endParaRPr lang="en-US" dirty="0"/>
                    </a:p>
                  </a:txBody>
                  <a:tcPr anchor="ctr"/>
                </a:tc>
                <a:tc>
                  <a:txBody>
                    <a:bodyPr/>
                    <a:lstStyle/>
                    <a:p>
                      <a:pPr lvl="0" algn="r">
                        <a:buNone/>
                      </a:pPr>
                      <a:r>
                        <a:rPr lang="en-US" sz="1800" dirty="0">
                          <a:effectLst/>
                        </a:rPr>
                        <a:t>20.6</a:t>
                      </a:r>
                      <a:endParaRPr lang="en-US" dirty="0"/>
                    </a:p>
                  </a:txBody>
                  <a:tcPr anchor="ctr"/>
                </a:tc>
                <a:tc>
                  <a:txBody>
                    <a:bodyPr/>
                    <a:lstStyle/>
                    <a:p>
                      <a:pPr lvl="0" algn="r">
                        <a:buNone/>
                      </a:pPr>
                      <a:r>
                        <a:rPr lang="en-US" sz="1800" dirty="0">
                          <a:effectLst/>
                        </a:rPr>
                        <a:t>19.26</a:t>
                      </a:r>
                      <a:endParaRPr lang="en-US" dirty="0"/>
                    </a:p>
                  </a:txBody>
                  <a:tcPr anchor="ctr"/>
                </a:tc>
                <a:extLst>
                  <a:ext uri="{0D108BD9-81ED-4DB2-BD59-A6C34878D82A}">
                    <a16:rowId xmlns:a16="http://schemas.microsoft.com/office/drawing/2014/main" val="299817356"/>
                  </a:ext>
                </a:extLst>
              </a:tr>
              <a:tr h="390525">
                <a:tc>
                  <a:txBody>
                    <a:bodyPr/>
                    <a:lstStyle/>
                    <a:p>
                      <a:pPr fontAlgn="base"/>
                      <a:r>
                        <a:rPr lang="en-US" sz="1800" dirty="0" err="1">
                          <a:effectLst/>
                        </a:rPr>
                        <a:t>Paper_reference</a:t>
                      </a:r>
                      <a:r>
                        <a:rPr lang="en-US" sz="1800" dirty="0">
                          <a:effectLst/>
                        </a:rPr>
                        <a:t>​​</a:t>
                      </a:r>
                      <a:endParaRPr lang="en-US" dirty="0">
                        <a:effectLst/>
                      </a:endParaRPr>
                    </a:p>
                  </a:txBody>
                  <a:tcPr anchor="ctr"/>
                </a:tc>
                <a:tc>
                  <a:txBody>
                    <a:bodyPr/>
                    <a:lstStyle/>
                    <a:p>
                      <a:pPr algn="r" fontAlgn="base"/>
                      <a:r>
                        <a:rPr lang="en-US" sz="1800" dirty="0">
                          <a:effectLst/>
                        </a:rPr>
                        <a:t>13​</a:t>
                      </a:r>
                      <a:endParaRPr lang="en-US" dirty="0">
                        <a:effectLst/>
                      </a:endParaRPr>
                    </a:p>
                  </a:txBody>
                  <a:tcPr anchor="ctr"/>
                </a:tc>
                <a:tc>
                  <a:txBody>
                    <a:bodyPr/>
                    <a:lstStyle/>
                    <a:p>
                      <a:pPr algn="r" fontAlgn="base"/>
                      <a:r>
                        <a:rPr lang="en-US" sz="1800" dirty="0">
                          <a:effectLst/>
                        </a:rPr>
                        <a:t>275​​</a:t>
                      </a:r>
                      <a:endParaRPr lang="en-US" dirty="0">
                        <a:effectLst/>
                      </a:endParaRPr>
                    </a:p>
                  </a:txBody>
                  <a:tcPr anchor="ctr"/>
                </a:tc>
                <a:tc>
                  <a:txBody>
                    <a:bodyPr/>
                    <a:lstStyle/>
                    <a:p>
                      <a:pPr lvl="0" algn="r">
                        <a:buNone/>
                      </a:pPr>
                      <a:r>
                        <a:rPr lang="en-US" sz="1800" dirty="0">
                          <a:effectLst/>
                        </a:rPr>
                        <a:t>176.2</a:t>
                      </a:r>
                      <a:endParaRPr lang="en-US" dirty="0"/>
                    </a:p>
                  </a:txBody>
                  <a:tcPr anchor="ctr"/>
                </a:tc>
                <a:tc>
                  <a:txBody>
                    <a:bodyPr/>
                    <a:lstStyle/>
                    <a:p>
                      <a:pPr lvl="0" algn="r">
                        <a:buNone/>
                      </a:pPr>
                      <a:r>
                        <a:rPr lang="en-US" sz="1800" dirty="0">
                          <a:effectLst/>
                        </a:rPr>
                        <a:t>929</a:t>
                      </a:r>
                      <a:endParaRPr lang="en-US" dirty="0"/>
                    </a:p>
                  </a:txBody>
                  <a:tcPr anchor="ctr"/>
                </a:tc>
                <a:tc>
                  <a:txBody>
                    <a:bodyPr/>
                    <a:lstStyle/>
                    <a:p>
                      <a:pPr lvl="0" algn="r">
                        <a:buNone/>
                      </a:pPr>
                      <a:r>
                        <a:rPr lang="en-US" sz="1800" dirty="0">
                          <a:effectLst/>
                        </a:rPr>
                        <a:t>782.46</a:t>
                      </a:r>
                      <a:endParaRPr lang="en-US" dirty="0"/>
                    </a:p>
                  </a:txBody>
                  <a:tcPr anchor="ctr"/>
                </a:tc>
                <a:tc>
                  <a:txBody>
                    <a:bodyPr/>
                    <a:lstStyle/>
                    <a:p>
                      <a:pPr lvl="0" algn="r">
                        <a:buNone/>
                      </a:pPr>
                      <a:r>
                        <a:rPr lang="en-US" sz="1800" dirty="0">
                          <a:effectLst/>
                        </a:rPr>
                        <a:t>54.6</a:t>
                      </a:r>
                      <a:endParaRPr lang="en-US" dirty="0"/>
                    </a:p>
                  </a:txBody>
                  <a:tcPr anchor="ctr"/>
                </a:tc>
                <a:tc>
                  <a:txBody>
                    <a:bodyPr/>
                    <a:lstStyle/>
                    <a:p>
                      <a:pPr lvl="0" algn="r">
                        <a:buNone/>
                      </a:pPr>
                      <a:r>
                        <a:rPr lang="en-US" sz="1800" dirty="0">
                          <a:effectLst/>
                        </a:rPr>
                        <a:t>40.65</a:t>
                      </a:r>
                      <a:endParaRPr lang="en-US" dirty="0"/>
                    </a:p>
                  </a:txBody>
                  <a:tcPr anchor="ctr"/>
                </a:tc>
                <a:extLst>
                  <a:ext uri="{0D108BD9-81ED-4DB2-BD59-A6C34878D82A}">
                    <a16:rowId xmlns:a16="http://schemas.microsoft.com/office/drawing/2014/main" val="3171621162"/>
                  </a:ext>
                </a:extLst>
              </a:tr>
              <a:tr h="390525">
                <a:tc>
                  <a:txBody>
                    <a:bodyPr/>
                    <a:lstStyle/>
                    <a:p>
                      <a:pPr fontAlgn="base"/>
                      <a:r>
                        <a:rPr lang="en-US" sz="1800" dirty="0" err="1">
                          <a:effectLst/>
                        </a:rPr>
                        <a:t>Paper_supplementary</a:t>
                      </a:r>
                      <a:r>
                        <a:rPr lang="en-US" sz="1800" dirty="0">
                          <a:effectLst/>
                        </a:rPr>
                        <a:t>​​</a:t>
                      </a:r>
                      <a:endParaRPr lang="en-US" dirty="0">
                        <a:effectLst/>
                      </a:endParaRPr>
                    </a:p>
                  </a:txBody>
                  <a:tcPr anchor="ctr"/>
                </a:tc>
                <a:tc>
                  <a:txBody>
                    <a:bodyPr/>
                    <a:lstStyle/>
                    <a:p>
                      <a:pPr algn="r" fontAlgn="base"/>
                      <a:r>
                        <a:rPr lang="en-US" sz="1800" dirty="0">
                          <a:effectLst/>
                        </a:rPr>
                        <a:t>7</a:t>
                      </a:r>
                    </a:p>
                  </a:txBody>
                  <a:tcPr anchor="ctr"/>
                </a:tc>
                <a:tc>
                  <a:txBody>
                    <a:bodyPr/>
                    <a:lstStyle/>
                    <a:p>
                      <a:pPr algn="r" fontAlgn="base"/>
                      <a:r>
                        <a:rPr lang="en-US" sz="1800" dirty="0">
                          <a:effectLst/>
                        </a:rPr>
                        <a:t>0​​</a:t>
                      </a:r>
                      <a:endParaRPr lang="en-US" dirty="0">
                        <a:effectLst/>
                      </a:endParaRPr>
                    </a:p>
                  </a:txBody>
                  <a:tcPr anchor="ctr"/>
                </a:tc>
                <a:tc>
                  <a:txBody>
                    <a:bodyPr/>
                    <a:lstStyle/>
                    <a:p>
                      <a:pPr lvl="0" algn="r">
                        <a:buNone/>
                      </a:pPr>
                      <a:r>
                        <a:rPr lang="en-US" sz="1800" dirty="0">
                          <a:effectLst/>
                        </a:rPr>
                        <a:t>1.41</a:t>
                      </a:r>
                      <a:endParaRPr lang="en-US" dirty="0"/>
                    </a:p>
                  </a:txBody>
                  <a:tcPr anchor="ctr"/>
                </a:tc>
                <a:tc>
                  <a:txBody>
                    <a:bodyPr/>
                    <a:lstStyle/>
                    <a:p>
                      <a:pPr lvl="0" algn="r">
                        <a:buNone/>
                      </a:pPr>
                      <a:r>
                        <a:rPr lang="en-US" sz="1800" dirty="0">
                          <a:effectLst/>
                        </a:rPr>
                        <a:t>104</a:t>
                      </a:r>
                      <a:endParaRPr lang="en-US" dirty="0"/>
                    </a:p>
                  </a:txBody>
                  <a:tcPr anchor="ctr"/>
                </a:tc>
                <a:tc>
                  <a:txBody>
                    <a:bodyPr/>
                    <a:lstStyle/>
                    <a:p>
                      <a:pPr lvl="0" algn="r">
                        <a:buNone/>
                      </a:pPr>
                      <a:r>
                        <a:rPr lang="en-US" sz="1800" dirty="0">
                          <a:effectLst/>
                        </a:rPr>
                        <a:t>48.94</a:t>
                      </a:r>
                      <a:endParaRPr lang="en-US" dirty="0"/>
                    </a:p>
                  </a:txBody>
                  <a:tcPr anchor="ctr"/>
                </a:tc>
                <a:tc>
                  <a:txBody>
                    <a:bodyPr/>
                    <a:lstStyle/>
                    <a:p>
                      <a:pPr lvl="0" algn="r">
                        <a:buNone/>
                      </a:pPr>
                      <a:r>
                        <a:rPr lang="en-US" sz="1800" dirty="0">
                          <a:effectLst/>
                        </a:rPr>
                        <a:t>2.1</a:t>
                      </a:r>
                      <a:endParaRPr lang="en-US" dirty="0"/>
                    </a:p>
                  </a:txBody>
                  <a:tcPr anchor="ctr"/>
                </a:tc>
                <a:tc>
                  <a:txBody>
                    <a:bodyPr/>
                    <a:lstStyle/>
                    <a:p>
                      <a:pPr lvl="0" algn="r">
                        <a:buNone/>
                      </a:pPr>
                      <a:r>
                        <a:rPr lang="en-US" sz="1800" dirty="0">
                          <a:effectLst/>
                        </a:rPr>
                        <a:t>1.52</a:t>
                      </a:r>
                      <a:endParaRPr lang="en-US" dirty="0"/>
                    </a:p>
                  </a:txBody>
                  <a:tcPr anchor="ctr"/>
                </a:tc>
                <a:extLst>
                  <a:ext uri="{0D108BD9-81ED-4DB2-BD59-A6C34878D82A}">
                    <a16:rowId xmlns:a16="http://schemas.microsoft.com/office/drawing/2014/main" val="3512766206"/>
                  </a:ext>
                </a:extLst>
              </a:tr>
              <a:tr h="323850">
                <a:tc>
                  <a:txBody>
                    <a:bodyPr/>
                    <a:lstStyle/>
                    <a:p>
                      <a:pPr fontAlgn="base"/>
                      <a:r>
                        <a:rPr lang="en-US" sz="1800" dirty="0">
                          <a:effectLst/>
                        </a:rPr>
                        <a:t>News​​</a:t>
                      </a:r>
                      <a:endParaRPr lang="en-US" dirty="0">
                        <a:effectLst/>
                      </a:endParaRPr>
                    </a:p>
                  </a:txBody>
                  <a:tcPr anchor="ctr"/>
                </a:tc>
                <a:tc>
                  <a:txBody>
                    <a:bodyPr/>
                    <a:lstStyle/>
                    <a:p>
                      <a:pPr algn="r" fontAlgn="base"/>
                      <a:r>
                        <a:rPr lang="en-US" sz="1800" dirty="0">
                          <a:effectLst/>
                        </a:rPr>
                        <a:t>3​</a:t>
                      </a:r>
                      <a:endParaRPr lang="en-US" dirty="0">
                        <a:effectLst/>
                      </a:endParaRPr>
                    </a:p>
                  </a:txBody>
                  <a:tcPr anchor="ctr"/>
                </a:tc>
                <a:tc>
                  <a:txBody>
                    <a:bodyPr/>
                    <a:lstStyle/>
                    <a:p>
                      <a:pPr lvl="0" algn="r">
                        <a:buNone/>
                      </a:pPr>
                      <a:r>
                        <a:rPr lang="en-US" sz="1800" dirty="0">
                          <a:effectLst/>
                        </a:rPr>
                        <a:t>78</a:t>
                      </a:r>
                      <a:endParaRPr lang="en-US" dirty="0"/>
                    </a:p>
                  </a:txBody>
                  <a:tcPr anchor="ctr"/>
                </a:tc>
                <a:tc>
                  <a:txBody>
                    <a:bodyPr/>
                    <a:lstStyle/>
                    <a:p>
                      <a:pPr lvl="0" algn="r">
                        <a:buNone/>
                      </a:pPr>
                      <a:r>
                        <a:rPr lang="en-US" sz="1800" dirty="0">
                          <a:effectLst/>
                        </a:rPr>
                        <a:t>104.07</a:t>
                      </a:r>
                      <a:endParaRPr lang="en-US" dirty="0"/>
                    </a:p>
                  </a:txBody>
                  <a:tcPr anchor="ctr"/>
                </a:tc>
                <a:tc>
                  <a:txBody>
                    <a:bodyPr/>
                    <a:lstStyle/>
                    <a:p>
                      <a:pPr lvl="0" algn="r">
                        <a:buNone/>
                      </a:pPr>
                      <a:r>
                        <a:rPr lang="en-US" sz="1800" dirty="0">
                          <a:effectLst/>
                        </a:rPr>
                        <a:t>60</a:t>
                      </a:r>
                      <a:endParaRPr lang="en-US" dirty="0"/>
                    </a:p>
                  </a:txBody>
                  <a:tcPr anchor="ctr"/>
                </a:tc>
                <a:tc>
                  <a:txBody>
                    <a:bodyPr/>
                    <a:lstStyle/>
                    <a:p>
                      <a:pPr algn="r" fontAlgn="base"/>
                      <a:r>
                        <a:rPr lang="en-US" sz="1800" dirty="0">
                          <a:effectLst/>
                        </a:rPr>
                        <a:t>46.87​</a:t>
                      </a:r>
                      <a:endParaRPr lang="en-US" dirty="0">
                        <a:effectLst/>
                      </a:endParaRPr>
                    </a:p>
                  </a:txBody>
                  <a:tcPr anchor="ctr"/>
                </a:tc>
                <a:tc>
                  <a:txBody>
                    <a:bodyPr/>
                    <a:lstStyle/>
                    <a:p>
                      <a:pPr algn="r" fontAlgn="base"/>
                      <a:r>
                        <a:rPr lang="en-US" sz="1800" dirty="0">
                          <a:effectLst/>
                        </a:rPr>
                        <a:t>5.2​</a:t>
                      </a:r>
                      <a:endParaRPr lang="en-US" dirty="0">
                        <a:effectLst/>
                      </a:endParaRPr>
                    </a:p>
                  </a:txBody>
                  <a:tcPr anchor="ctr"/>
                </a:tc>
                <a:tc>
                  <a:txBody>
                    <a:bodyPr/>
                    <a:lstStyle/>
                    <a:p>
                      <a:pPr algn="r" fontAlgn="base"/>
                      <a:r>
                        <a:rPr lang="en-US" sz="1800" dirty="0">
                          <a:effectLst/>
                        </a:rPr>
                        <a:t>1.87​</a:t>
                      </a:r>
                      <a:endParaRPr lang="en-US" dirty="0">
                        <a:effectLst/>
                      </a:endParaRPr>
                    </a:p>
                  </a:txBody>
                  <a:tcPr anchor="ctr"/>
                </a:tc>
                <a:extLst>
                  <a:ext uri="{0D108BD9-81ED-4DB2-BD59-A6C34878D82A}">
                    <a16:rowId xmlns:a16="http://schemas.microsoft.com/office/drawing/2014/main" val="2601063321"/>
                  </a:ext>
                </a:extLst>
              </a:tr>
              <a:tr h="390525">
                <a:tc>
                  <a:txBody>
                    <a:bodyPr/>
                    <a:lstStyle/>
                    <a:p>
                      <a:pPr fontAlgn="base"/>
                      <a:r>
                        <a:rPr lang="en-US" sz="1800" dirty="0" err="1">
                          <a:effectLst/>
                        </a:rPr>
                        <a:t>Paper_application</a:t>
                      </a:r>
                      <a:r>
                        <a:rPr lang="en-US" sz="1800" dirty="0">
                          <a:effectLst/>
                        </a:rPr>
                        <a:t>​​</a:t>
                      </a:r>
                      <a:endParaRPr lang="en-US" dirty="0">
                        <a:effectLst/>
                      </a:endParaRPr>
                    </a:p>
                  </a:txBody>
                  <a:tcPr anchor="ctr"/>
                </a:tc>
                <a:tc>
                  <a:txBody>
                    <a:bodyPr/>
                    <a:lstStyle/>
                    <a:p>
                      <a:pPr algn="r" fontAlgn="base"/>
                      <a:r>
                        <a:rPr lang="en-US" sz="1800" dirty="0">
                          <a:effectLst/>
                        </a:rPr>
                        <a:t>2​​</a:t>
                      </a:r>
                      <a:endParaRPr lang="en-US" dirty="0">
                        <a:effectLst/>
                      </a:endParaRPr>
                    </a:p>
                  </a:txBody>
                  <a:tcPr anchor="ctr"/>
                </a:tc>
                <a:tc>
                  <a:txBody>
                    <a:bodyPr/>
                    <a:lstStyle/>
                    <a:p>
                      <a:pPr lvl="0" algn="r">
                        <a:buNone/>
                      </a:pPr>
                      <a:r>
                        <a:rPr lang="en-US" sz="1800" dirty="0">
                          <a:effectLst/>
                        </a:rPr>
                        <a:t>322</a:t>
                      </a:r>
                      <a:endParaRPr lang="en-US" dirty="0"/>
                    </a:p>
                  </a:txBody>
                  <a:tcPr anchor="ctr"/>
                </a:tc>
                <a:tc>
                  <a:txBody>
                    <a:bodyPr/>
                    <a:lstStyle/>
                    <a:p>
                      <a:pPr lvl="0" algn="r">
                        <a:buNone/>
                      </a:pPr>
                      <a:r>
                        <a:rPr lang="en-US" sz="1800" dirty="0">
                          <a:effectLst/>
                        </a:rPr>
                        <a:t>43.13</a:t>
                      </a:r>
                      <a:endParaRPr lang="en-US" dirty="0"/>
                    </a:p>
                  </a:txBody>
                  <a:tcPr anchor="ctr"/>
                </a:tc>
                <a:tc>
                  <a:txBody>
                    <a:bodyPr/>
                    <a:lstStyle/>
                    <a:p>
                      <a:pPr algn="r" fontAlgn="base"/>
                      <a:r>
                        <a:rPr lang="en-US" sz="1800" dirty="0">
                          <a:effectLst/>
                        </a:rPr>
                        <a:t>81​</a:t>
                      </a:r>
                      <a:endParaRPr lang="en-US" dirty="0">
                        <a:effectLst/>
                      </a:endParaRPr>
                    </a:p>
                  </a:txBody>
                  <a:tcPr anchor="ctr"/>
                </a:tc>
                <a:tc>
                  <a:txBody>
                    <a:bodyPr/>
                    <a:lstStyle/>
                    <a:p>
                      <a:pPr algn="r" fontAlgn="base"/>
                      <a:r>
                        <a:rPr lang="en-US" sz="1800" dirty="0">
                          <a:effectLst/>
                        </a:rPr>
                        <a:t>97.58​</a:t>
                      </a:r>
                      <a:endParaRPr lang="en-US" dirty="0">
                        <a:effectLst/>
                      </a:endParaRPr>
                    </a:p>
                  </a:txBody>
                  <a:tcPr anchor="ctr"/>
                </a:tc>
                <a:tc>
                  <a:txBody>
                    <a:bodyPr/>
                    <a:lstStyle/>
                    <a:p>
                      <a:pPr algn="r" fontAlgn="base"/>
                      <a:r>
                        <a:rPr lang="en-US" sz="1800" dirty="0">
                          <a:effectLst/>
                        </a:rPr>
                        <a:t>2.1​</a:t>
                      </a:r>
                      <a:endParaRPr lang="en-US" dirty="0">
                        <a:effectLst/>
                      </a:endParaRPr>
                    </a:p>
                  </a:txBody>
                  <a:tcPr anchor="ctr"/>
                </a:tc>
                <a:tc>
                  <a:txBody>
                    <a:bodyPr/>
                    <a:lstStyle/>
                    <a:p>
                      <a:pPr algn="r" fontAlgn="base"/>
                      <a:r>
                        <a:rPr lang="en-US" sz="1800" dirty="0">
                          <a:effectLst/>
                        </a:rPr>
                        <a:t>2.33​</a:t>
                      </a:r>
                      <a:endParaRPr lang="en-US" dirty="0">
                        <a:effectLst/>
                      </a:endParaRPr>
                    </a:p>
                  </a:txBody>
                  <a:tcPr anchor="ctr"/>
                </a:tc>
                <a:extLst>
                  <a:ext uri="{0D108BD9-81ED-4DB2-BD59-A6C34878D82A}">
                    <a16:rowId xmlns:a16="http://schemas.microsoft.com/office/drawing/2014/main" val="1405251955"/>
                  </a:ext>
                </a:extLst>
              </a:tr>
              <a:tr h="323850">
                <a:tc>
                  <a:txBody>
                    <a:bodyPr/>
                    <a:lstStyle/>
                    <a:p>
                      <a:pPr fontAlgn="base"/>
                      <a:r>
                        <a:rPr lang="en-US" sz="1800" dirty="0">
                          <a:effectLst/>
                        </a:rPr>
                        <a:t>Dialogue​​</a:t>
                      </a:r>
                      <a:endParaRPr lang="en-US" dirty="0">
                        <a:effectLst/>
                      </a:endParaRPr>
                    </a:p>
                  </a:txBody>
                  <a:tcPr anchor="ctr"/>
                </a:tc>
                <a:tc>
                  <a:txBody>
                    <a:bodyPr/>
                    <a:lstStyle/>
                    <a:p>
                      <a:pPr algn="r" fontAlgn="base"/>
                      <a:r>
                        <a:rPr lang="en-US" sz="1800" dirty="0">
                          <a:effectLst/>
                        </a:rPr>
                        <a:t>2​​</a:t>
                      </a:r>
                      <a:endParaRPr lang="en-US" dirty="0">
                        <a:effectLst/>
                      </a:endParaRPr>
                    </a:p>
                  </a:txBody>
                  <a:tcPr anchor="ctr"/>
                </a:tc>
                <a:tc>
                  <a:txBody>
                    <a:bodyPr/>
                    <a:lstStyle/>
                    <a:p>
                      <a:pPr algn="r" fontAlgn="base"/>
                      <a:r>
                        <a:rPr lang="en-US" sz="1800" dirty="0">
                          <a:effectLst/>
                        </a:rPr>
                        <a:t>291​​</a:t>
                      </a:r>
                      <a:endParaRPr lang="en-US" dirty="0">
                        <a:effectLst/>
                      </a:endParaRPr>
                    </a:p>
                  </a:txBody>
                  <a:tcPr anchor="ctr"/>
                </a:tc>
                <a:tc>
                  <a:txBody>
                    <a:bodyPr/>
                    <a:lstStyle/>
                    <a:p>
                      <a:pPr algn="r" fontAlgn="base"/>
                      <a:r>
                        <a:rPr lang="en-US" sz="1800" dirty="0">
                          <a:effectLst/>
                        </a:rPr>
                        <a:t>4.24​​</a:t>
                      </a:r>
                      <a:endParaRPr lang="en-US" dirty="0">
                        <a:effectLst/>
                      </a:endParaRPr>
                    </a:p>
                  </a:txBody>
                  <a:tcPr anchor="ctr"/>
                </a:tc>
                <a:tc>
                  <a:txBody>
                    <a:bodyPr/>
                    <a:lstStyle/>
                    <a:p>
                      <a:pPr algn="r" fontAlgn="base"/>
                      <a:r>
                        <a:rPr lang="en-US" sz="1800" dirty="0">
                          <a:effectLst/>
                        </a:rPr>
                        <a:t>989​</a:t>
                      </a:r>
                      <a:endParaRPr lang="en-US" dirty="0">
                        <a:effectLst/>
                      </a:endParaRPr>
                    </a:p>
                  </a:txBody>
                  <a:tcPr anchor="ctr"/>
                </a:tc>
                <a:tc>
                  <a:txBody>
                    <a:bodyPr/>
                    <a:lstStyle/>
                    <a:p>
                      <a:pPr algn="r" fontAlgn="base"/>
                      <a:r>
                        <a:rPr lang="en-US" sz="1800" dirty="0">
                          <a:effectLst/>
                        </a:rPr>
                        <a:t>872.46​</a:t>
                      </a:r>
                      <a:endParaRPr lang="en-US" dirty="0">
                        <a:effectLst/>
                      </a:endParaRPr>
                    </a:p>
                  </a:txBody>
                  <a:tcPr anchor="ctr"/>
                </a:tc>
                <a:tc>
                  <a:txBody>
                    <a:bodyPr/>
                    <a:lstStyle/>
                    <a:p>
                      <a:pPr algn="r" fontAlgn="base"/>
                      <a:r>
                        <a:rPr lang="en-US" sz="1800" dirty="0">
                          <a:effectLst/>
                        </a:rPr>
                        <a:t>19.2​</a:t>
                      </a:r>
                      <a:endParaRPr lang="en-US" dirty="0">
                        <a:effectLst/>
                      </a:endParaRPr>
                    </a:p>
                  </a:txBody>
                  <a:tcPr anchor="ctr"/>
                </a:tc>
                <a:tc>
                  <a:txBody>
                    <a:bodyPr/>
                    <a:lstStyle/>
                    <a:p>
                      <a:pPr algn="r" fontAlgn="base"/>
                      <a:r>
                        <a:rPr lang="en-US" sz="1800" dirty="0">
                          <a:effectLst/>
                        </a:rPr>
                        <a:t>0.72​</a:t>
                      </a:r>
                      <a:endParaRPr lang="en-US" dirty="0">
                        <a:effectLst/>
                      </a:endParaRPr>
                    </a:p>
                  </a:txBody>
                  <a:tcPr anchor="ctr"/>
                </a:tc>
                <a:extLst>
                  <a:ext uri="{0D108BD9-81ED-4DB2-BD59-A6C34878D82A}">
                    <a16:rowId xmlns:a16="http://schemas.microsoft.com/office/drawing/2014/main" val="4169072751"/>
                  </a:ext>
                </a:extLst>
              </a:tr>
              <a:tr h="323850">
                <a:tc>
                  <a:txBody>
                    <a:bodyPr/>
                    <a:lstStyle/>
                    <a:p>
                      <a:pPr fontAlgn="base"/>
                      <a:r>
                        <a:rPr lang="en-US" sz="1800" dirty="0">
                          <a:effectLst/>
                        </a:rPr>
                        <a:t>Routine​​</a:t>
                      </a:r>
                      <a:endParaRPr lang="en-US" dirty="0">
                        <a:effectLst/>
                      </a:endParaRPr>
                    </a:p>
                  </a:txBody>
                  <a:tcPr anchor="ctr"/>
                </a:tc>
                <a:tc>
                  <a:txBody>
                    <a:bodyPr/>
                    <a:lstStyle/>
                    <a:p>
                      <a:pPr algn="r" fontAlgn="base"/>
                      <a:r>
                        <a:rPr lang="en-US" sz="1800" dirty="0">
                          <a:effectLst/>
                        </a:rPr>
                        <a:t>1​</a:t>
                      </a:r>
                      <a:endParaRPr lang="en-US" dirty="0">
                        <a:effectLst/>
                      </a:endParaRPr>
                    </a:p>
                  </a:txBody>
                  <a:tcPr anchor="ctr"/>
                </a:tc>
                <a:tc>
                  <a:txBody>
                    <a:bodyPr/>
                    <a:lstStyle/>
                    <a:p>
                      <a:pPr algn="r" fontAlgn="base"/>
                      <a:r>
                        <a:rPr lang="en-US" sz="1800" dirty="0">
                          <a:effectLst/>
                        </a:rPr>
                        <a:t>193​​</a:t>
                      </a:r>
                      <a:endParaRPr lang="en-US" dirty="0">
                        <a:effectLst/>
                      </a:endParaRPr>
                    </a:p>
                  </a:txBody>
                  <a:tcPr anchor="ctr"/>
                </a:tc>
                <a:tc>
                  <a:txBody>
                    <a:bodyPr/>
                    <a:lstStyle/>
                    <a:p>
                      <a:pPr algn="r" fontAlgn="base"/>
                      <a:r>
                        <a:rPr lang="en-US" sz="1800" dirty="0">
                          <a:effectLst/>
                        </a:rPr>
                        <a:t>-​​</a:t>
                      </a:r>
                      <a:endParaRPr lang="en-US" dirty="0">
                        <a:effectLst/>
                      </a:endParaRPr>
                    </a:p>
                  </a:txBody>
                  <a:tcPr anchor="ctr"/>
                </a:tc>
                <a:tc>
                  <a:txBody>
                    <a:bodyPr/>
                    <a:lstStyle/>
                    <a:p>
                      <a:pPr algn="r" fontAlgn="base"/>
                      <a:r>
                        <a:rPr lang="en-US" sz="1800" dirty="0">
                          <a:effectLst/>
                        </a:rPr>
                        <a:t>44​</a:t>
                      </a:r>
                      <a:endParaRPr lang="en-US" dirty="0">
                        <a:effectLst/>
                      </a:endParaRPr>
                    </a:p>
                  </a:txBody>
                  <a:tcPr anchor="ctr"/>
                </a:tc>
                <a:tc>
                  <a:txBody>
                    <a:bodyPr/>
                    <a:lstStyle/>
                    <a:p>
                      <a:pPr algn="r" fontAlgn="base"/>
                      <a:r>
                        <a:rPr lang="en-US" sz="1800" dirty="0">
                          <a:effectLst/>
                        </a:rPr>
                        <a:t>-​</a:t>
                      </a:r>
                      <a:endParaRPr lang="en-US" dirty="0">
                        <a:effectLst/>
                      </a:endParaRPr>
                    </a:p>
                  </a:txBody>
                  <a:tcPr anchor="ctr"/>
                </a:tc>
                <a:tc>
                  <a:txBody>
                    <a:bodyPr/>
                    <a:lstStyle/>
                    <a:p>
                      <a:pPr algn="r" fontAlgn="base"/>
                      <a:r>
                        <a:rPr lang="en-US" sz="1800" dirty="0">
                          <a:effectLst/>
                        </a:rPr>
                        <a:t>31.3​</a:t>
                      </a:r>
                      <a:endParaRPr lang="en-US" dirty="0">
                        <a:effectLst/>
                      </a:endParaRPr>
                    </a:p>
                  </a:txBody>
                  <a:tcPr anchor="ctr"/>
                </a:tc>
                <a:tc>
                  <a:txBody>
                    <a:bodyPr/>
                    <a:lstStyle/>
                    <a:p>
                      <a:pPr algn="r" fontAlgn="base"/>
                      <a:r>
                        <a:rPr lang="en-US" sz="1800" dirty="0">
                          <a:effectLst/>
                        </a:rPr>
                        <a:t>-​</a:t>
                      </a:r>
                      <a:endParaRPr lang="en-US" dirty="0">
                        <a:effectLst/>
                      </a:endParaRPr>
                    </a:p>
                  </a:txBody>
                  <a:tcPr anchor="ctr"/>
                </a:tc>
                <a:extLst>
                  <a:ext uri="{0D108BD9-81ED-4DB2-BD59-A6C34878D82A}">
                    <a16:rowId xmlns:a16="http://schemas.microsoft.com/office/drawing/2014/main" val="3200334850"/>
                  </a:ext>
                </a:extLst>
              </a:tr>
              <a:tr h="390525">
                <a:tc>
                  <a:txBody>
                    <a:bodyPr/>
                    <a:lstStyle/>
                    <a:p>
                      <a:pPr fontAlgn="base"/>
                      <a:r>
                        <a:rPr lang="en-US" sz="1800" dirty="0" err="1">
                          <a:effectLst/>
                        </a:rPr>
                        <a:t>Paper_assessment</a:t>
                      </a:r>
                      <a:r>
                        <a:rPr lang="en-US" sz="1800" dirty="0">
                          <a:effectLst/>
                        </a:rPr>
                        <a:t>​​</a:t>
                      </a:r>
                      <a:endParaRPr lang="en-US" dirty="0">
                        <a:effectLst/>
                      </a:endParaRPr>
                    </a:p>
                  </a:txBody>
                  <a:tcPr anchor="ctr"/>
                </a:tc>
                <a:tc>
                  <a:txBody>
                    <a:bodyPr/>
                    <a:lstStyle/>
                    <a:p>
                      <a:pPr algn="r" fontAlgn="base"/>
                      <a:r>
                        <a:rPr lang="en-US" sz="1800" dirty="0">
                          <a:effectLst/>
                        </a:rPr>
                        <a:t>-​​</a:t>
                      </a:r>
                      <a:endParaRPr lang="en-US" dirty="0">
                        <a:effectLst/>
                      </a:endParaRPr>
                    </a:p>
                  </a:txBody>
                  <a:tcPr anchor="ctr"/>
                </a:tc>
                <a:tc>
                  <a:txBody>
                    <a:bodyPr/>
                    <a:lstStyle/>
                    <a:p>
                      <a:pPr algn="r" fontAlgn="base"/>
                      <a:r>
                        <a:rPr lang="en-US" sz="1800" dirty="0">
                          <a:effectLst/>
                        </a:rPr>
                        <a:t>-​​</a:t>
                      </a:r>
                      <a:endParaRPr lang="en-US" dirty="0">
                        <a:effectLst/>
                      </a:endParaRPr>
                    </a:p>
                  </a:txBody>
                  <a:tcPr anchor="ctr"/>
                </a:tc>
                <a:tc>
                  <a:txBody>
                    <a:bodyPr/>
                    <a:lstStyle/>
                    <a:p>
                      <a:pPr algn="r" fontAlgn="base"/>
                      <a:r>
                        <a:rPr lang="en-US" sz="1800" dirty="0">
                          <a:effectLst/>
                        </a:rPr>
                        <a:t>-​​</a:t>
                      </a:r>
                      <a:endParaRPr lang="en-US" dirty="0">
                        <a:effectLst/>
                      </a:endParaRPr>
                    </a:p>
                  </a:txBody>
                  <a:tcPr anchor="ctr"/>
                </a:tc>
                <a:tc>
                  <a:txBody>
                    <a:bodyPr/>
                    <a:lstStyle/>
                    <a:p>
                      <a:pPr algn="r" fontAlgn="base"/>
                      <a:r>
                        <a:rPr lang="en-US" sz="1800" dirty="0">
                          <a:effectLst/>
                        </a:rPr>
                        <a:t>-​</a:t>
                      </a:r>
                      <a:endParaRPr lang="en-US" dirty="0">
                        <a:effectLst/>
                      </a:endParaRPr>
                    </a:p>
                  </a:txBody>
                  <a:tcPr anchor="ctr"/>
                </a:tc>
                <a:tc>
                  <a:txBody>
                    <a:bodyPr/>
                    <a:lstStyle/>
                    <a:p>
                      <a:pPr algn="r" fontAlgn="base"/>
                      <a:r>
                        <a:rPr lang="en-US" sz="1800" dirty="0">
                          <a:effectLst/>
                        </a:rPr>
                        <a:t>-​</a:t>
                      </a:r>
                      <a:endParaRPr lang="en-US" dirty="0">
                        <a:effectLst/>
                      </a:endParaRPr>
                    </a:p>
                  </a:txBody>
                  <a:tcPr anchor="ctr"/>
                </a:tc>
                <a:tc>
                  <a:txBody>
                    <a:bodyPr/>
                    <a:lstStyle/>
                    <a:p>
                      <a:pPr algn="r" fontAlgn="base"/>
                      <a:r>
                        <a:rPr lang="en-US" sz="1800" dirty="0">
                          <a:effectLst/>
                        </a:rPr>
                        <a:t>-​</a:t>
                      </a:r>
                      <a:endParaRPr lang="en-US" dirty="0">
                        <a:effectLst/>
                      </a:endParaRPr>
                    </a:p>
                  </a:txBody>
                  <a:tcPr anchor="ctr"/>
                </a:tc>
                <a:tc>
                  <a:txBody>
                    <a:bodyPr/>
                    <a:lstStyle/>
                    <a:p>
                      <a:pPr algn="r" fontAlgn="base"/>
                      <a:r>
                        <a:rPr lang="en-US" sz="1800" dirty="0">
                          <a:effectLst/>
                        </a:rPr>
                        <a:t>-​</a:t>
                      </a:r>
                      <a:endParaRPr lang="en-US" dirty="0">
                        <a:effectLst/>
                      </a:endParaRPr>
                    </a:p>
                  </a:txBody>
                  <a:tcPr anchor="ctr"/>
                </a:tc>
                <a:extLst>
                  <a:ext uri="{0D108BD9-81ED-4DB2-BD59-A6C34878D82A}">
                    <a16:rowId xmlns:a16="http://schemas.microsoft.com/office/drawing/2014/main" val="1780206276"/>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0</Words>
  <Application>Microsoft Office PowerPoint</Application>
  <PresentationFormat>Widescreen</PresentationFormat>
  <Paragraphs>0</Paragraphs>
  <Slides>13</Slides>
  <Notes>0</Notes>
  <HiddenSlides>0</HiddenSlide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
  <cp:revision>7501</cp:revision>
  <dcterms:created xsi:type="dcterms:W3CDTF">2012-07-27T23:28:17Z</dcterms:created>
  <dcterms:modified xsi:type="dcterms:W3CDTF">2020-06-04T12:27:26Z</dcterms:modified>
  <dc:language>ko-KR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