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301" r:id="rId3"/>
    <p:sldId id="260" r:id="rId4"/>
    <p:sldId id="300" r:id="rId5"/>
    <p:sldId id="302" r:id="rId6"/>
    <p:sldId id="259" r:id="rId7"/>
    <p:sldId id="261" r:id="rId8"/>
    <p:sldId id="263" r:id="rId9"/>
    <p:sldId id="262" r:id="rId10"/>
    <p:sldId id="264" r:id="rId11"/>
    <p:sldId id="303" r:id="rId12"/>
    <p:sldId id="268" r:id="rId13"/>
    <p:sldId id="267" r:id="rId14"/>
    <p:sldId id="304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4" r:id="rId27"/>
    <p:sldId id="285" r:id="rId28"/>
    <p:sldId id="286" r:id="rId29"/>
    <p:sldId id="298" r:id="rId30"/>
    <p:sldId id="287" r:id="rId31"/>
    <p:sldId id="288" r:id="rId32"/>
    <p:sldId id="292" r:id="rId33"/>
    <p:sldId id="289" r:id="rId34"/>
    <p:sldId id="291" r:id="rId35"/>
    <p:sldId id="293" r:id="rId36"/>
    <p:sldId id="305" r:id="rId37"/>
    <p:sldId id="296" r:id="rId38"/>
    <p:sldId id="306" r:id="rId39"/>
    <p:sldId id="307" r:id="rId40"/>
    <p:sldId id="310" r:id="rId41"/>
    <p:sldId id="314" r:id="rId42"/>
    <p:sldId id="315" r:id="rId43"/>
    <p:sldId id="31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6387-4CCE-4540-9E6D-9564A8A3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B6A48-D1CF-4027-91AA-C7280BB9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B1CC0-24CF-4F1B-8C7C-A075451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34EF1-03A0-488D-A3D9-D9925236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F4136-7BE9-4259-9D67-9228B9A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6BDB0-EAF4-4BD4-BF6F-F0DD07E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5B4AF-F246-4EDE-A924-FDE01ED77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156D0-98AB-4A13-902B-09ED565B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D910-5730-465B-9A13-B20A0C2A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A09ED-CF9D-4BC2-88B4-38A0873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6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C0E77-03CB-4335-A5F5-5AD323B23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DE612-A201-4353-9D37-490A9FAA8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4B1E1-C84A-41FB-8750-3C93D859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08E34-21DD-411D-AC70-3159F7D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C02A-E11E-4E2D-ACA5-E3E9C592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1A1D-72FD-4187-8C22-79C5F108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E6F1-255E-4618-96F5-1F4AD30A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48D3-C7B3-429E-9B60-DA8579F7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4378A-69E3-4D51-A67F-D4100E02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B3928-68A4-4B62-9359-FCF114D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81E3D-1879-4E5C-AEE5-7150492C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CDA56-A001-4456-9373-62D419D8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F4477-C96E-4F2D-8378-6633BC79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EAEC-4005-4AA3-93D3-A6BF24BC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C7ACA-20FD-4962-8997-9A7E2392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69BC-ECE2-44EF-8B0F-0402DB06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991DC-5333-408C-B3D6-BEE1BBDAA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12F21-4090-415A-8FA5-DF9FDE9B8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5056A-400C-466F-ACFD-A4D4DFA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16DE4-8367-4798-8925-82D3290D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4ED44-10FE-4080-8EF1-32567B8E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3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39F3-0652-4DEC-8072-A36DBC95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0428E-A84D-4007-ACA9-73563718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EF9F5-8490-4FB7-8638-AEC82F53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A843CF-F291-460B-A92B-FD8F4BE74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5A924-301C-48AD-A1B3-4452EA7E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81832-F040-4F47-AC49-FDA07A4E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F91FE-73F8-45FB-B245-D037096C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ED44C-86E9-4DEE-8D2F-2F3DDE91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FC7FD-7F69-4339-9BC4-4308B764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2335A-2303-493E-877B-75CEFE64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CB41B1-79A1-47D6-9124-BEAF049B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B1F93-1025-463E-B85E-01DE03D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AF25F-CC5E-4B64-8204-D6110940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E7EFF-F439-4CBE-ADBF-8200AE4B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2F4EB-3E71-428C-8F97-284FF81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492C4-D8C3-427B-A593-8D41C8E2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03443-FE05-46B0-9CD3-51D3CFA8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1F5EA-31A1-4863-A5EA-432857A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E571C-D5F4-4B15-B087-2F174A2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82D2A-D305-4A5E-AE1E-700CE12E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BF0A6-EDF7-41C9-8ED9-B1E186AD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2F888-2949-4739-BD50-E5C55206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C3A35-7C10-4B56-9400-277743292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EB6DA-19FA-4BA9-8880-5C50792B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43C98-4881-4BCA-A42B-7F997A6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900BC-EF18-4A88-91B7-9C690A75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F1091-A6D9-4F29-9D86-EBF15CB9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84C25-ECDB-4D39-9B7D-3FD639CC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5D314-B361-4BA9-9B6F-1FBACA7F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57B7-DDA6-4CB9-8D41-078E7296D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93BB-0AB5-4AB6-9BF1-EEE2E9B1C414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3D68-236E-4F63-94B8-8747BB1CB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CCECE-C7ED-48DF-8FBC-E58D74C4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623-88E4-49CC-AAAD-120D2789C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563-8877-4488-8A4D-A79F2017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7580"/>
            <a:ext cx="9882090" cy="861420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/>
              <a:t>輪読資料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DED8D-3CC7-45D1-8756-3C198F90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886200"/>
            <a:ext cx="9882090" cy="1282700"/>
          </a:xfrm>
        </p:spPr>
        <p:txBody>
          <a:bodyPr/>
          <a:lstStyle/>
          <a:p>
            <a:pPr algn="ctr"/>
            <a:r>
              <a:rPr lang="ja-JP" altLang="en-US" dirty="0"/>
              <a:t>坂田・森研究室　</a:t>
            </a:r>
            <a:r>
              <a:rPr lang="en-US" altLang="ja-JP" dirty="0"/>
              <a:t>M1</a:t>
            </a:r>
          </a:p>
          <a:p>
            <a:pPr algn="ctr"/>
            <a:r>
              <a:rPr lang="ja-JP" altLang="en-US" dirty="0"/>
              <a:t>キム　フィミョン</a:t>
            </a:r>
            <a:endParaRPr lang="en-US" altLang="ja-JP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611614-45B2-4260-AD19-2BB22E4CE3BA}"/>
              </a:ext>
            </a:extLst>
          </p:cNvPr>
          <p:cNvCxnSpPr/>
          <p:nvPr/>
        </p:nvCxnSpPr>
        <p:spPr>
          <a:xfrm>
            <a:off x="3443397" y="34544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1312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紙幣は人から人へ伝達される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→移動軌跡が単一個人か、複数の個人の移動軌跡を跨っているかが不明瞭</a:t>
            </a:r>
            <a:endParaRPr lang="en-US" altLang="ko-KR" sz="2000" dirty="0"/>
          </a:p>
          <a:p>
            <a:endParaRPr lang="en-US" altLang="ja-JP" sz="2000" dirty="0"/>
          </a:p>
          <a:p>
            <a:r>
              <a:rPr lang="ja-JP" altLang="en-US" sz="2000" dirty="0"/>
              <a:t>携帯は個人私物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→携帯の軌跡＝個人の軌跡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308E0-118A-4972-A14F-B18DD4B5F1AA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紙幣の限界と携帯電話の利点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5D7875-9D3D-464A-8D6C-F0F4FF51F1B5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D76E46-752F-4967-ABAA-635296174F02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Ⅱ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背景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272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概要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背景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ja-JP" altLang="en-US" dirty="0"/>
              <a:t>　手法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結果・議論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b="1" dirty="0">
                <a:latin typeface="맑은 고딕"/>
                <a:ea typeface="Adobe 고딕 Std B" pitchFamily="34" charset="-127"/>
              </a:rPr>
              <a:t>Contents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015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Two</a:t>
            </a:r>
            <a:r>
              <a:rPr lang="ko-KR" altLang="en-US" sz="2000" dirty="0"/>
              <a:t> </a:t>
            </a:r>
            <a:r>
              <a:rPr lang="en-US" altLang="ko-KR" sz="2000" dirty="0"/>
              <a:t>dataset</a:t>
            </a:r>
          </a:p>
          <a:p>
            <a:r>
              <a:rPr lang="en-US" altLang="ko-KR" sz="2000" dirty="0"/>
              <a:t>D1</a:t>
            </a:r>
            <a:r>
              <a:rPr lang="ja-JP" altLang="en-US" sz="2000" dirty="0"/>
              <a:t>：</a:t>
            </a:r>
            <a:r>
              <a:rPr lang="en-US" altLang="ja-JP" sz="2000" dirty="0"/>
              <a:t>6</a:t>
            </a:r>
            <a:r>
              <a:rPr lang="ja-JP" altLang="en-US" sz="2000" dirty="0"/>
              <a:t>カ月間、</a:t>
            </a:r>
            <a:r>
              <a:rPr lang="en-US" altLang="ja-JP" sz="2000" dirty="0"/>
              <a:t>100,000</a:t>
            </a:r>
            <a:r>
              <a:rPr lang="ja-JP" altLang="en-US" sz="2000" dirty="0"/>
              <a:t>人（</a:t>
            </a:r>
            <a:r>
              <a:rPr lang="en-US" altLang="ja-JP" sz="2000" dirty="0"/>
              <a:t>6</a:t>
            </a:r>
            <a:r>
              <a:rPr lang="ja-JP" altLang="en-US" sz="2000" dirty="0"/>
              <a:t>百万人からランダム抽出）の通話開始・メッセージ受信時に情報取得</a:t>
            </a:r>
            <a:endParaRPr lang="en-US" altLang="ja-JP" sz="2000" dirty="0"/>
          </a:p>
          <a:p>
            <a:r>
              <a:rPr lang="en-US" altLang="ja-JP" sz="2000" dirty="0"/>
              <a:t>D2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週間、</a:t>
            </a:r>
            <a:r>
              <a:rPr lang="en-US" altLang="ja-JP" sz="2000" dirty="0"/>
              <a:t>206</a:t>
            </a:r>
            <a:r>
              <a:rPr lang="ja-JP" altLang="en-US" sz="2000" dirty="0"/>
              <a:t>人（位置情報基盤サービス利用者）の定期的情報発信</a:t>
            </a:r>
            <a:endParaRPr lang="en-US" altLang="ja-JP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111D67-C09F-4DD6-AEE4-F45F001AA3A1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400" b="1" dirty="0">
                <a:latin typeface="맑은 고딕" panose="020B0503020000020004" pitchFamily="50" charset="-127"/>
              </a:rPr>
              <a:t>Dataset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FFEB94-D881-4E74-A750-703EBCF9DD0A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9AE5A4-FDB3-4BC9-BAA7-A20F6C1B4F95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Ⅲ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手法</a:t>
            </a:r>
            <a:endParaRPr lang="ko-KR" altLang="en-US" b="1" dirty="0">
              <a:latin typeface="맑은 고딕"/>
            </a:endParaRPr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0FBAD732-93C8-4CBF-8E06-17C694027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961110"/>
              </p:ext>
            </p:extLst>
          </p:nvPr>
        </p:nvGraphicFramePr>
        <p:xfrm>
          <a:off x="838200" y="3512977"/>
          <a:ext cx="10515600" cy="249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78894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08000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367126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5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 of Samples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4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Observation Period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 months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 days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Observation Area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ja-JP" altLang="en-US" sz="1600" dirty="0"/>
                        <a:t>同一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9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 dirty="0"/>
                        <a:t>情報取得 </a:t>
                      </a:r>
                      <a:r>
                        <a:rPr lang="en-US" altLang="ja-JP" sz="1600" dirty="0"/>
                        <a:t>trigger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 dirty="0"/>
                        <a:t>通話開始・メッセージ受信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 dirty="0"/>
                        <a:t>定期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 dirty="0"/>
                        <a:t>目的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600" dirty="0"/>
                        <a:t>D1</a:t>
                      </a:r>
                      <a:r>
                        <a:rPr lang="ja-JP" altLang="en-US" sz="1600" dirty="0"/>
                        <a:t>の通話パターンが</a:t>
                      </a:r>
                      <a:r>
                        <a:rPr lang="en-US" altLang="ja-JP" sz="1600" dirty="0"/>
                        <a:t>Irregular call pattern</a:t>
                      </a:r>
                      <a:r>
                        <a:rPr lang="ja-JP" altLang="en-US" sz="1600" dirty="0"/>
                        <a:t>か否かを検証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1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54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2" y="1745672"/>
            <a:ext cx="6378271" cy="4195481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位置：サービスを仲介した各</a:t>
            </a:r>
            <a:r>
              <a:rPr lang="en-US" altLang="ja-JP" sz="2000" dirty="0"/>
              <a:t>Mobile Tower</a:t>
            </a:r>
            <a:r>
              <a:rPr lang="ja-JP" altLang="en-US" sz="2000" dirty="0"/>
              <a:t>の位置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位置解像度：サービス領域面積平均３㎢、</a:t>
            </a:r>
            <a:r>
              <a:rPr lang="en-US" altLang="ja-JP" sz="2000" dirty="0"/>
              <a:t>30</a:t>
            </a:r>
            <a:r>
              <a:rPr lang="ja-JP" altLang="en-US" sz="2000" dirty="0"/>
              <a:t>％は１㎢未満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時刻：サービスを受けた時刻</a:t>
            </a:r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06163E-4E6C-4F40-B654-9C1F309ED777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位置・時刻情報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578A6-5F29-47B1-8944-9EEA61EFE1C2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F20082-57EB-4986-A88D-81D0115A5F5A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Ⅲ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手法</a:t>
            </a:r>
            <a:endParaRPr lang="ko-KR" altLang="en-US" b="1" dirty="0">
              <a:latin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62A770-1A43-485D-AF23-7116E7D0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858617"/>
            <a:ext cx="3119225" cy="54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5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概要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背景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手法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ja-JP" altLang="en-US" dirty="0"/>
              <a:t>　結果・議論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b="1" dirty="0">
                <a:latin typeface="맑은 고딕"/>
                <a:ea typeface="Adobe 고딕 Std B" pitchFamily="34" charset="-127"/>
              </a:rPr>
              <a:t>Contents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041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429"/>
            <a:ext cx="5487100" cy="4351338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連続したステップサイズ計測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ステップサンプル数：</a:t>
            </a:r>
            <a:r>
              <a:rPr lang="en-US" altLang="ja-JP" sz="2000" dirty="0"/>
              <a:t>16,264,308(D1) / 10,407(D2)</a:t>
            </a:r>
          </a:p>
          <a:p>
            <a:endParaRPr lang="en-US" altLang="ja-JP" sz="2000" dirty="0"/>
          </a:p>
          <a:p>
            <a:r>
              <a:rPr lang="ja-JP" altLang="en-US" sz="2000" dirty="0"/>
              <a:t>ステップサイズは</a:t>
            </a:r>
            <a:r>
              <a:rPr lang="en-US" altLang="ja-JP" sz="2000" dirty="0"/>
              <a:t>(1)</a:t>
            </a:r>
            <a:r>
              <a:rPr lang="ja-JP" altLang="en-US" sz="2000" dirty="0"/>
              <a:t>のように近似できる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ko-KR" sz="2000" b="0" dirty="0"/>
              <a:t>	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cf</a:t>
            </a:r>
            <a:r>
              <a:rPr lang="en-US" altLang="ko-KR" sz="2000" dirty="0"/>
              <a:t>) </a:t>
            </a:r>
            <a:r>
              <a:rPr lang="ja-JP" altLang="en-US" sz="2000" dirty="0"/>
              <a:t>紙幣の場合</a:t>
            </a:r>
            <a:r>
              <a:rPr lang="ko-KR" altLang="en-US" sz="2000" dirty="0"/>
              <a:t> </a:t>
            </a:r>
            <a:r>
              <a:rPr lang="en-US" altLang="ja-JP" sz="2000" dirty="0"/>
              <a:t>β</a:t>
            </a:r>
            <a:r>
              <a:rPr lang="en-US" altLang="ko-KR" sz="2000" dirty="0"/>
              <a:t>=1.59</a:t>
            </a:r>
          </a:p>
          <a:p>
            <a:pPr marL="0" indent="0">
              <a:buNone/>
            </a:pPr>
            <a:r>
              <a:rPr lang="ja-JP" altLang="en-US" sz="2000" dirty="0"/>
              <a:t>→携帯と紙幣の移動は人の移動パターンを働かせる同一なメカニズムをとらえていると思われる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383C4-E229-44B8-89D8-C68D8C18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43" y="3214012"/>
            <a:ext cx="3628522" cy="429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3B2636-F016-4ADB-80A9-0327ECD1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753" y="3908282"/>
            <a:ext cx="3107910" cy="183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E01F86-4C73-4B84-BA23-F0E6CD4D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392" y="4264086"/>
            <a:ext cx="4652941" cy="183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768438-0455-4087-807D-E6064D20FE1A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맑은 고딕" panose="020B0503020000020004" pitchFamily="50" charset="-127"/>
              </a:rPr>
              <a:t>Dataset</a:t>
            </a:r>
            <a:r>
              <a:rPr lang="ja-JP" altLang="en-US" sz="2400" b="1" dirty="0">
                <a:latin typeface="맑은 고딕" panose="020B0503020000020004" pitchFamily="50" charset="-127"/>
              </a:rPr>
              <a:t>のステップサイズ分布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89E5A0-1A48-457E-BA1D-98C6E0BCD227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40F8A3-9333-4EE2-8C17-8E85DF796C8E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9E4F74-6BF8-4CF2-BE71-FC66CAEB6ADF}"/>
              </a:ext>
            </a:extLst>
          </p:cNvPr>
          <p:cNvSpPr/>
          <p:nvPr/>
        </p:nvSpPr>
        <p:spPr>
          <a:xfrm>
            <a:off x="7116619" y="3209605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0F3E9D2-E276-4839-9830-4ADACC13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68336"/>
            <a:ext cx="5257800" cy="5039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287EB-AE9F-4FBC-9881-70068C00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74" y="2831124"/>
            <a:ext cx="3870122" cy="458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277C2-1E7A-4F64-AFFE-D46C8DB3B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69" y="3375844"/>
            <a:ext cx="3314846" cy="195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547613-BDA4-4FAA-A745-066B055E2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361" y="3692330"/>
            <a:ext cx="4962751" cy="1953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6089C8-D2C6-43BF-9A99-4884A274EDFB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79BCB7-D628-4FBD-9692-52E0981F8CD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B117F-984B-4997-9941-622241EACD32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맑은 고딕" panose="020B0503020000020004" pitchFamily="50" charset="-127"/>
              </a:rPr>
              <a:t>Dataset</a:t>
            </a:r>
            <a:r>
              <a:rPr lang="ja-JP" altLang="en-US" sz="2400" b="1" dirty="0">
                <a:latin typeface="맑은 고딕" panose="020B0503020000020004" pitchFamily="50" charset="-127"/>
              </a:rPr>
              <a:t>のステップサイズ分布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AB5F96-AC14-4C13-BA6D-D080BB368318}"/>
              </a:ext>
            </a:extLst>
          </p:cNvPr>
          <p:cNvSpPr/>
          <p:nvPr/>
        </p:nvSpPr>
        <p:spPr>
          <a:xfrm>
            <a:off x="6985233" y="4385072"/>
            <a:ext cx="388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ko-KR" dirty="0"/>
              <a:t>D1</a:t>
            </a:r>
            <a:r>
              <a:rPr lang="ja-JP" altLang="en-US" dirty="0"/>
              <a:t>と</a:t>
            </a:r>
            <a:r>
              <a:rPr lang="en-US" altLang="ko-KR" dirty="0"/>
              <a:t>D2</a:t>
            </a:r>
            <a:r>
              <a:rPr lang="ja-JP" altLang="en-US" dirty="0"/>
              <a:t>はパラメータのみ違い、</a:t>
            </a:r>
            <a:endParaRPr lang="en-US" altLang="ja-JP" dirty="0"/>
          </a:p>
          <a:p>
            <a:r>
              <a:rPr lang="ja-JP" altLang="en-US" dirty="0"/>
              <a:t>同一の法則に従うと思われる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74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(1)</a:t>
            </a:r>
            <a:r>
              <a:rPr lang="ja-JP" altLang="en-US" sz="2000" dirty="0"/>
              <a:t>は</a:t>
            </a:r>
            <a:r>
              <a:rPr lang="en-US" altLang="ja-JP" sz="2000" dirty="0"/>
              <a:t>truncated Levy flight		(1)</a:t>
            </a:r>
          </a:p>
          <a:p>
            <a:r>
              <a:rPr lang="en-US" altLang="ja-JP" sz="2000" dirty="0"/>
              <a:t>(1)</a:t>
            </a:r>
            <a:r>
              <a:rPr lang="ja-JP" altLang="en-US" sz="2000" dirty="0"/>
              <a:t>を説明する仮説は３つ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ja-JP" altLang="en-US" sz="2000" dirty="0"/>
              <a:t>仮説</a:t>
            </a:r>
            <a:r>
              <a:rPr lang="en-US" altLang="ko-KR" sz="2000" dirty="0"/>
              <a:t>a)</a:t>
            </a:r>
            <a:r>
              <a:rPr lang="ja-JP" altLang="en-US" sz="2000" dirty="0"/>
              <a:t>　個人の移動距離は</a:t>
            </a:r>
            <a:r>
              <a:rPr lang="en-US" altLang="ja-JP" sz="2000" dirty="0"/>
              <a:t>(1)</a:t>
            </a:r>
            <a:r>
              <a:rPr lang="ja-JP" altLang="en-US" sz="2000" dirty="0"/>
              <a:t>に従う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(</a:t>
            </a:r>
            <a:r>
              <a:rPr lang="ja-JP" altLang="en-US" sz="2000" dirty="0"/>
              <a:t>仮説</a:t>
            </a:r>
            <a:r>
              <a:rPr lang="en-US" altLang="ja-JP" sz="2000" dirty="0"/>
              <a:t>b)</a:t>
            </a:r>
            <a:r>
              <a:rPr lang="ja-JP" altLang="en-US" sz="2000" dirty="0"/>
              <a:t>　多様なパターンの集計によるもの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(</a:t>
            </a:r>
            <a:r>
              <a:rPr lang="ja-JP" altLang="en-US" sz="2000" dirty="0"/>
              <a:t>仮説</a:t>
            </a:r>
            <a:r>
              <a:rPr lang="en-US" altLang="ja-JP" sz="2000" dirty="0"/>
              <a:t>c)</a:t>
            </a:r>
            <a:r>
              <a:rPr lang="ja-JP" altLang="en-US" sz="2000" dirty="0"/>
              <a:t>　</a:t>
            </a: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の両方の特徴を持つ</a:t>
            </a:r>
            <a:endParaRPr lang="en-US" altLang="ja-JP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F6D4F-4BC0-4CB2-8CAE-CF9C792E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11" y="1825625"/>
            <a:ext cx="3895496" cy="46161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ADAD03-B04D-437B-ABA9-565A11633D39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3BAB10-D76F-40FA-BF56-9F6E6DEE0EB4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565F3-5F10-49FC-A765-B76456E62717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맑은 고딕" panose="020B0503020000020004" pitchFamily="50" charset="-127"/>
              </a:rPr>
              <a:t>Dataset</a:t>
            </a:r>
            <a:r>
              <a:rPr lang="ja-JP" altLang="en-US" sz="2400" b="1" dirty="0">
                <a:latin typeface="맑은 고딕" panose="020B0503020000020004" pitchFamily="50" charset="-127"/>
              </a:rPr>
              <a:t>のステップサイズ分布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97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標本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の回転半径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ja-JP" altLang="en-US" sz="2000" dirty="0"/>
                  <a:t>を計算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000" dirty="0"/>
                  <a:t>分布は以下に近似される。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AE844DA-9A76-412A-84C4-2FE268BF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55" y="2279295"/>
            <a:ext cx="2960033" cy="1046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F417E7-11A5-4597-B52E-C7E954428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36" y="4031484"/>
            <a:ext cx="3160014" cy="603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D19BCB-2D36-4BCF-9B24-06827970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055" y="4671691"/>
            <a:ext cx="3350454" cy="26258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21F181-9432-4B52-93F9-6A0D6D6769C9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B92A24-7237-4B31-9D3D-7BE778F7293A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D3C9E-4F0C-4827-A7CA-55578FA7EFFE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個人のステップサイズ分布について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7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417E7-11A5-4597-B52E-C7E95442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49" y="2800908"/>
            <a:ext cx="4445899" cy="848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D19BCB-2D36-4BCF-9B24-06827970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52" y="3649301"/>
            <a:ext cx="6027808" cy="472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4210-550A-45CA-A6A3-1BA0687A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03604"/>
            <a:ext cx="4724401" cy="4870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C67002-2BAC-4255-B58E-431289461E4D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DB1E6E-25BC-40DA-A058-A1F4A3714483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2D5B5-00C3-4D4C-B013-2730BFD01892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個人のステップサイズ分布について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60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563-8877-4488-8A4D-A79F2017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7580"/>
            <a:ext cx="9882090" cy="8614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Understanding Individual Human Mobility Patterns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DED8D-3CC7-45D1-8756-3C198F90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429000"/>
            <a:ext cx="9882089" cy="861420"/>
          </a:xfrm>
        </p:spPr>
        <p:txBody>
          <a:bodyPr/>
          <a:lstStyle/>
          <a:p>
            <a:pPr algn="ctr"/>
            <a:r>
              <a:rPr lang="es-ES" altLang="ko-KR" dirty="0"/>
              <a:t>M. C. GONZÁLEZ, C. A. HIDALGO, A.-L. BARABÁSI</a:t>
            </a: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0FC207-E0F9-4B6C-84F3-75E1837996BF}"/>
              </a:ext>
            </a:extLst>
          </p:cNvPr>
          <p:cNvSpPr txBox="1">
            <a:spLocks/>
          </p:cNvSpPr>
          <p:nvPr/>
        </p:nvSpPr>
        <p:spPr>
          <a:xfrm>
            <a:off x="7718730" y="5494619"/>
            <a:ext cx="3627558" cy="1071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altLang="ko-KR" dirty="0">
                <a:solidFill>
                  <a:schemeClr val="tx1"/>
                </a:solidFill>
              </a:rPr>
              <a:t>Nature 453, 779-782 (2008)</a:t>
            </a:r>
          </a:p>
        </p:txBody>
      </p:sp>
    </p:spTree>
    <p:extLst>
      <p:ext uri="{BB962C8B-B14F-4D97-AF65-F5344CB8AC3E}">
        <p14:creationId xmlns:p14="http://schemas.microsoft.com/office/powerpoint/2010/main" val="215878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220" cy="435133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Levy flight</a:t>
            </a:r>
            <a:r>
              <a:rPr lang="ja-JP" altLang="en-US" sz="2000" dirty="0"/>
              <a:t>は</a:t>
            </a:r>
            <a:r>
              <a:rPr lang="ja-JP" altLang="en-US" sz="2000" dirty="0">
                <a:solidFill>
                  <a:srgbClr val="FF0000"/>
                </a:solidFill>
              </a:rPr>
              <a:t>異質性</a:t>
            </a:r>
            <a:r>
              <a:rPr lang="ja-JP" altLang="en-US" sz="2000" dirty="0"/>
              <a:t>を内在している。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(2)</a:t>
            </a:r>
            <a:r>
              <a:rPr lang="ja-JP" altLang="en-US" sz="2000" dirty="0"/>
              <a:t>は各々が</a:t>
            </a:r>
            <a:r>
              <a:rPr lang="en-US" altLang="ja-JP" sz="2000" dirty="0"/>
              <a:t>Levy</a:t>
            </a:r>
            <a:r>
              <a:rPr lang="ko-KR" altLang="en-US" sz="2000" dirty="0"/>
              <a:t> </a:t>
            </a:r>
            <a:r>
              <a:rPr lang="en-US" altLang="ko-KR" sz="2000" dirty="0"/>
              <a:t>flight</a:t>
            </a:r>
            <a:r>
              <a:rPr lang="ja-JP" altLang="en-US" sz="2000" dirty="0"/>
              <a:t>に従う同一エージェントのアンサンブルでできている可能性がある。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→エージェントのステップは</a:t>
            </a:r>
            <a:r>
              <a:rPr lang="en-US" altLang="ja-JP" sz="2000" dirty="0"/>
              <a:t>Random Walk, Levy Flight, Truncated Levy Flight</a:t>
            </a:r>
            <a:r>
              <a:rPr lang="ja-JP" altLang="en-US" sz="2000" dirty="0"/>
              <a:t>のうち一つ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これだけでは</a:t>
            </a:r>
            <a:r>
              <a:rPr lang="en-US" altLang="ja-JP" sz="2000" dirty="0"/>
              <a:t>(2)</a:t>
            </a:r>
            <a:r>
              <a:rPr lang="ja-JP" altLang="en-US" sz="2000" dirty="0"/>
              <a:t>の説明として不十分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417E7-11A5-4597-B52E-C7E95442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732411"/>
            <a:ext cx="3162300" cy="603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636EF-AD47-4EE1-8704-A2D2A26FA563}"/>
              </a:ext>
            </a:extLst>
          </p:cNvPr>
          <p:cNvSpPr txBox="1"/>
          <p:nvPr/>
        </p:nvSpPr>
        <p:spPr>
          <a:xfrm>
            <a:off x="7358132" y="38493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931300-7CF3-44A9-B65F-F6578E292A8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AD5471-0A57-4078-BC5A-4847A3BE3F8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9C558A-4E01-4831-9BB8-E713115AB2CF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個人のステップサイズ分布について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99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483" cy="4351338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もし個人のステップが以下の分布モデルに従うなら、観測期間（ステップ数）によって個人の回転半径は</a:t>
            </a:r>
            <a:r>
              <a:rPr lang="en-US" altLang="ja-JP" sz="2000" dirty="0"/>
              <a:t>(3)</a:t>
            </a:r>
            <a:r>
              <a:rPr lang="ja-JP" altLang="en-US" sz="2000" dirty="0"/>
              <a:t>に収束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→個人の観測期間が長いほど、個人は以前訪問していないところに訪問する確率が高いはず</a:t>
            </a:r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4B08D-0470-438B-8F80-70AF0FEC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966" y="1982291"/>
            <a:ext cx="1063676" cy="369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0544B-2B36-4096-AA28-B2243C0B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966" y="2594753"/>
            <a:ext cx="422094" cy="369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897CF-4C57-4B56-B77F-1DC72883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886" y="2272991"/>
            <a:ext cx="930169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FBC97-C97D-4A4E-8A4B-DFCA047D46A8}"/>
              </a:ext>
            </a:extLst>
          </p:cNvPr>
          <p:cNvSpPr txBox="1"/>
          <p:nvPr/>
        </p:nvSpPr>
        <p:spPr>
          <a:xfrm>
            <a:off x="9170263" y="1861670"/>
            <a:ext cx="217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(Levy flight, Truncated Levy flight)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AA659-72E6-472D-B76A-68BAC10E8BCC}"/>
              </a:ext>
            </a:extLst>
          </p:cNvPr>
          <p:cNvSpPr txBox="1"/>
          <p:nvPr/>
        </p:nvSpPr>
        <p:spPr>
          <a:xfrm>
            <a:off x="9170263" y="2594753"/>
            <a:ext cx="165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(Random walk)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E33A-A94D-448E-92A0-84AD708E5481}"/>
              </a:ext>
            </a:extLst>
          </p:cNvPr>
          <p:cNvSpPr txBox="1"/>
          <p:nvPr/>
        </p:nvSpPr>
        <p:spPr>
          <a:xfrm>
            <a:off x="6130372" y="224923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ja-JP" sz="1600" dirty="0"/>
              <a:t>3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60AA9D-DFF4-420D-8571-9504D7F5FC76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565F43-1159-4808-9301-DD43F13C1DE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A8718-8F09-4C3A-8C91-C8C1DA709067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個人のステップサイズ分布について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64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2086" cy="8504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観測終了時点で、回転半径の大きさで</a:t>
            </a:r>
            <a:r>
              <a:rPr lang="en-US" altLang="ja-JP" sz="2000" dirty="0"/>
              <a:t>3</a:t>
            </a:r>
            <a:r>
              <a:rPr lang="ja-JP" altLang="en-US" sz="2000" dirty="0"/>
              <a:t>グループに分けて分析する。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2BF82-F331-4AB6-A68A-EA41199F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24" y="2906231"/>
            <a:ext cx="1670349" cy="363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9CBA4C-1382-416E-B751-B1748AF3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24" y="3413620"/>
            <a:ext cx="2357818" cy="363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53DDCF-6C60-4AE5-A51D-0EDB3C1B6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24" y="3899067"/>
            <a:ext cx="1993648" cy="3637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7D889-54C1-4231-8F2F-BAA744861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203" y="3413620"/>
            <a:ext cx="2000383" cy="36370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85A9EE-2944-43C7-A350-AA26C0717090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BC3CF7-DF5C-487A-BFA5-BE7F9BB8AABF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0B7969-8AA8-4943-AC76-5A1387732508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個人の回転半径について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28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3711" cy="4351338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観測期間－回転半径の関係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：対数的増加、飽和現象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→これは</a:t>
            </a:r>
            <a:r>
              <a:rPr lang="en-US" altLang="ja-JP" sz="2000" dirty="0"/>
              <a:t>(3)</a:t>
            </a:r>
            <a:r>
              <a:rPr lang="ja-JP" altLang="en-US" sz="2000" dirty="0"/>
              <a:t>より増加が遅い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err="1"/>
              <a:t>Cf</a:t>
            </a:r>
            <a:r>
              <a:rPr lang="en-US" altLang="ja-JP" sz="2000" dirty="0"/>
              <a:t>) </a:t>
            </a:r>
            <a:r>
              <a:rPr lang="ja-JP" altLang="en-US" sz="2000" dirty="0"/>
              <a:t>隣接</a:t>
            </a:r>
            <a:r>
              <a:rPr lang="en-US" altLang="ja-JP" sz="2000" dirty="0"/>
              <a:t>Tower</a:t>
            </a:r>
            <a:r>
              <a:rPr lang="ja-JP" altLang="en-US" sz="2000" dirty="0"/>
              <a:t>間平均距離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→短いステップは過大計上されている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1787B-BCC7-4E8D-99F1-486284A2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03" y="1501989"/>
            <a:ext cx="2880000" cy="341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B1EF2-F70A-4C1F-8415-2ACD5178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387" y="1509718"/>
            <a:ext cx="3152895" cy="3403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27B28-0DCF-4B69-AB25-ADBBA252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682" y="5722172"/>
            <a:ext cx="925183" cy="321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21529-A215-4F08-87BF-904AEBC79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682" y="6080760"/>
            <a:ext cx="367136" cy="321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8FC569-EF85-4335-8523-7D7194A39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962" y="5870176"/>
            <a:ext cx="809059" cy="321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95A41-081E-4031-A4C1-958F5185F4F6}"/>
              </a:ext>
            </a:extLst>
          </p:cNvPr>
          <p:cNvSpPr txBox="1"/>
          <p:nvPr/>
        </p:nvSpPr>
        <p:spPr>
          <a:xfrm>
            <a:off x="8470660" y="5602068"/>
            <a:ext cx="372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(Levy flight, Truncated Levy flight)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97DA5-8413-440E-940D-86D3E601B59F}"/>
              </a:ext>
            </a:extLst>
          </p:cNvPr>
          <p:cNvSpPr txBox="1"/>
          <p:nvPr/>
        </p:nvSpPr>
        <p:spPr>
          <a:xfrm>
            <a:off x="8484868" y="5946000"/>
            <a:ext cx="174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(Random walk)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6B4FA-78CE-4221-894D-F939CE69C064}"/>
              </a:ext>
            </a:extLst>
          </p:cNvPr>
          <p:cNvSpPr txBox="1"/>
          <p:nvPr/>
        </p:nvSpPr>
        <p:spPr>
          <a:xfrm>
            <a:off x="6019753" y="582208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ja-JP" dirty="0"/>
              <a:t>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010899-DC0C-4595-8A93-759E2337FBF7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FD6E7-DEC7-4FBA-A0B6-056726D3A3DD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D3EA7-0F71-4247-A85F-5607267D4871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個人の回転半径について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30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2000" dirty="0"/>
                  <a:t>類似した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同士でグループ化し、移動距離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sz="2000" dirty="0"/>
                  <a:t>分布を分析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（</a:t>
                </a:r>
                <a:r>
                  <a:rPr lang="en-US" altLang="ja-JP" sz="2000" dirty="0"/>
                  <a:t>T = 6 months</a:t>
                </a:r>
                <a:r>
                  <a:rPr lang="ja-JP" altLang="en-US" sz="2000" dirty="0"/>
                  <a:t>）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小　→　ほぼ小さい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000" dirty="0"/>
                  <a:t>大　→＋少数の大きい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276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46A1BCE-141B-45C8-A3F5-84DF592C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37" y="2572514"/>
            <a:ext cx="3742694" cy="346557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B17A00-A8F9-4F50-83A9-3CF32297EFEF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51A190-0B05-40DB-A020-7C9DB3C9505E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E3625-8F24-47A1-851B-A423112C1DD4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個人の回転半径とステップ分布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7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7492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個人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の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で</a:t>
                </a:r>
                <a:r>
                  <a:rPr lang="en-US" altLang="ja-JP" sz="2000" dirty="0"/>
                  <a:t>Rescale</a:t>
                </a:r>
              </a:p>
              <a:p>
                <a:pPr marL="0" indent="0">
                  <a:buNone/>
                </a:pPr>
                <a:r>
                  <a:rPr lang="ja-JP" altLang="en-US" sz="2000" dirty="0"/>
                  <a:t>→単一曲線に収束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2000" dirty="0"/>
                  <a:t>に依存しない、個人の</a:t>
                </a:r>
                <a:r>
                  <a:rPr lang="en-US" altLang="ja-JP" sz="2000" dirty="0"/>
                  <a:t>universal</a:t>
                </a:r>
                <a:r>
                  <a:rPr lang="ja-JP" altLang="en-US" sz="2000" dirty="0"/>
                  <a:t>なステップサイズ分布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7492" cy="4351338"/>
              </a:xfrm>
              <a:blipFill>
                <a:blip r:embed="rId2"/>
                <a:stretch>
                  <a:fillRect l="-115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56FE94A-B519-4137-A38A-8193A55F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41" y="1308429"/>
            <a:ext cx="3681054" cy="39112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E0D3F9-4013-42DF-B991-9FC06331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5293162"/>
            <a:ext cx="4097699" cy="291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4B38E-114F-4162-91C4-57BBD8D28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308" y="5673155"/>
            <a:ext cx="5868310" cy="2910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8BDAAB-3D55-4CFB-A25A-07E3CD36CB6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F5B417-99D0-4496-866D-C1AE318070E3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8A41BC-9CD0-4F5F-B6FD-F2B871DF2066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個人の回転半径とステップ分布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1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1468074"/>
                <a:ext cx="5255542" cy="4780326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2000" dirty="0"/>
                  <a:t>ステップサイズ分布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は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と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</a:t>
                </a:r>
                <a:r>
                  <a:rPr lang="en-US" altLang="ja-JP" sz="2000" b="0" dirty="0">
                    <a:latin typeface="Cambria Math" panose="02040503050406030204" pitchFamily="18" charset="0"/>
                  </a:rPr>
                  <a:t>Convolution</a:t>
                </a:r>
                <a:r>
                  <a:rPr lang="ja-JP" altLang="en-US" sz="2000" b="0" dirty="0">
                    <a:latin typeface="Cambria Math" panose="02040503050406030204" pitchFamily="18" charset="0"/>
                  </a:rPr>
                  <a:t>で表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せる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: </a:t>
                </a:r>
                <a:r>
                  <a:rPr lang="ja-JP" altLang="en-US" sz="2000" dirty="0"/>
                  <a:t>個人が有する</a:t>
                </a:r>
                <a:r>
                  <a:rPr lang="en-US" altLang="ja-JP" sz="2000" dirty="0"/>
                  <a:t>universal</a:t>
                </a:r>
                <a:r>
                  <a:rPr lang="ja-JP" altLang="en-US" sz="2000" dirty="0"/>
                  <a:t>な移動パターン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:</a:t>
                </a:r>
                <a:r>
                  <a:rPr lang="ko-KR" altLang="en-US" sz="2000" dirty="0"/>
                  <a:t> </a:t>
                </a:r>
                <a:r>
                  <a:rPr lang="ja-JP" altLang="en-US" sz="2000" dirty="0"/>
                  <a:t>人口の異質性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従って、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・</a:t>
                </a:r>
                <a:r>
                  <a:rPr lang="en-US" altLang="ko-KR" sz="2000" dirty="0">
                    <a:solidFill>
                      <a:schemeClr val="tx1">
                        <a:lumMod val="65000"/>
                      </a:schemeClr>
                    </a:solidFill>
                  </a:rPr>
                  <a:t>(</a:t>
                </a: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仮説</a:t>
                </a:r>
                <a:r>
                  <a:rPr lang="en-US" altLang="ko-KR" sz="2000" dirty="0">
                    <a:solidFill>
                      <a:schemeClr val="tx1">
                        <a:lumMod val="65000"/>
                      </a:schemeClr>
                    </a:solidFill>
                  </a:rPr>
                  <a:t>a)</a:t>
                </a: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個人のステップは同一の</a:t>
                </a:r>
                <a:r>
                  <a:rPr lang="en-US" altLang="ja-JP" sz="2000" dirty="0">
                    <a:solidFill>
                      <a:schemeClr val="tx1">
                        <a:lumMod val="65000"/>
                      </a:schemeClr>
                    </a:solidFill>
                  </a:rPr>
                  <a:t>(1)</a:t>
                </a: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に従う</a:t>
                </a:r>
                <a:endParaRPr lang="en-US" altLang="ja-JP" sz="20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・</a:t>
                </a:r>
                <a:r>
                  <a:rPr lang="en-US" altLang="ja-JP" sz="2000" dirty="0">
                    <a:solidFill>
                      <a:schemeClr val="tx1">
                        <a:lumMod val="65000"/>
                      </a:schemeClr>
                    </a:solidFill>
                  </a:rPr>
                  <a:t>(</a:t>
                </a: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仮説</a:t>
                </a:r>
                <a:r>
                  <a:rPr lang="en-US" altLang="ja-JP" sz="2000" dirty="0">
                    <a:solidFill>
                      <a:schemeClr val="tx1">
                        <a:lumMod val="65000"/>
                      </a:schemeClr>
                    </a:solidFill>
                  </a:rPr>
                  <a:t>b)</a:t>
                </a:r>
                <a:r>
                  <a:rPr lang="ja-JP" altLang="en-US" sz="2000" dirty="0">
                    <a:solidFill>
                      <a:schemeClr val="tx1">
                        <a:lumMod val="65000"/>
                      </a:schemeClr>
                    </a:solidFill>
                  </a:rPr>
                  <a:t>異質な個人パターンの集計によるもの</a:t>
                </a:r>
                <a:endParaRPr lang="en-US" altLang="ja-JP" sz="2000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/>
                  <a:t>・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仮説</a:t>
                </a:r>
                <a:r>
                  <a:rPr lang="en-US" altLang="ja-JP" sz="2000" dirty="0"/>
                  <a:t>c)</a:t>
                </a:r>
                <a:r>
                  <a:rPr lang="ja-JP" altLang="en-US" sz="2000" dirty="0"/>
                  <a:t>両方の性質を持つ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のうち、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仮説</a:t>
                </a:r>
                <a:r>
                  <a:rPr lang="en-US" altLang="ja-JP" sz="2000" dirty="0"/>
                  <a:t>c)</a:t>
                </a:r>
                <a:r>
                  <a:rPr lang="ja-JP" altLang="en-US" sz="2000" dirty="0"/>
                  <a:t>が正当。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1468074"/>
                <a:ext cx="5255542" cy="4780326"/>
              </a:xfrm>
              <a:blipFill>
                <a:blip r:embed="rId2"/>
                <a:stretch>
                  <a:fillRect l="-1276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19DAC9F-E10C-4E4F-9831-787ECFAB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723" y="2655260"/>
            <a:ext cx="3593784" cy="47608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D09123-1EB2-4C42-AAA9-6B985887550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7D01FE-D110-4152-9A79-8B05DB1E8717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EA2C9-ED35-4262-A775-9D8C2079F941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個人の回転半径とステップ分布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A368A9-BDD6-43AE-83E1-A57E27F0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56" y="3218344"/>
            <a:ext cx="4458718" cy="3166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796A5D-AC88-460E-ADC4-3023B311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723" y="2193259"/>
            <a:ext cx="3895496" cy="4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6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 dirty="0"/>
                  <a:t>個人が</a:t>
                </a:r>
                <a:r>
                  <a:rPr lang="en-US" altLang="ja-JP" sz="2000" dirty="0"/>
                  <a:t>t</a:t>
                </a:r>
                <a:r>
                  <a:rPr lang="ja-JP" altLang="en-US" sz="2000" dirty="0"/>
                  <a:t>時間後にも同じ場所に戻っている確率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が</a:t>
                </a:r>
                <a:r>
                  <a:rPr lang="en-US" altLang="ja-JP" sz="2000" dirty="0"/>
                  <a:t>Random walk</a:t>
                </a:r>
                <a:r>
                  <a:rPr lang="ja-JP" altLang="en-US" sz="2000" dirty="0"/>
                  <a:t>ならば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～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観測結果、</a:t>
                </a:r>
                <a:r>
                  <a:rPr lang="en-US" altLang="ja-JP" sz="2000" dirty="0"/>
                  <a:t>t=24,48,72h</a:t>
                </a:r>
                <a:r>
                  <a:rPr lang="ja-JP" altLang="en-US" sz="2000" dirty="0"/>
                  <a:t>でピークを示す</a:t>
                </a:r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044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5E171F0-54B1-4719-A099-A76785BF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40" y="1760095"/>
            <a:ext cx="3544269" cy="384083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F10B13-5F32-4A75-839A-92EB3E8E3161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BB158E-0225-4ADD-A20F-75DC091DB5F2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1BD0B-912B-41F3-959E-2EF5121FFA40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回転半径の飽和メカニズムについて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46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30380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>
                    <a:latin typeface="Cambria Math" panose="02040503050406030204" pitchFamily="18" charset="0"/>
                  </a:rPr>
                  <a:t>個人が特定の場所を好む現象について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ja-JP" altLang="en-US" sz="2400" dirty="0"/>
                  <a:t>：個人が訪問した場所の中で、訪問回数のランク（場所に与えられる）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：ランク</a:t>
                </a:r>
                <a:r>
                  <a:rPr lang="en-US" altLang="ja-JP" sz="2400" dirty="0"/>
                  <a:t>L</a:t>
                </a:r>
                <a:r>
                  <a:rPr lang="ja-JP" altLang="en-US" sz="2400" dirty="0"/>
                  <a:t>の場所で目撃される確率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~1/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ja-JP" altLang="en-US" sz="2400" dirty="0"/>
                  <a:t>に近似できる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30380" cy="4351338"/>
              </a:xfrm>
              <a:blipFill>
                <a:blip r:embed="rId2"/>
                <a:stretch>
                  <a:fillRect l="-1702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4AAFBDB-DF2C-48DC-B0E9-155ACAB7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14" y="1539686"/>
            <a:ext cx="3801529" cy="404578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C86B2F-9929-41B3-B24A-EA388C486BD3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36523C-264F-44E6-8E70-A640F29FB55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DBE7B3-9678-4C59-AEDF-513E62DE6CF4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回転半径の飽和メカニズムについて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53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BCDB18-9BA9-483A-8D32-26982368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674"/>
            <a:ext cx="3119521" cy="369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AAE58-B843-487A-B50C-74CE66E2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65" y="2921674"/>
            <a:ext cx="3471623" cy="3762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3E3895-8116-468F-AC74-1AB02583F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7" y="2921674"/>
            <a:ext cx="3471623" cy="36946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7F670BC-FFA6-4BD7-8F5A-BAD53AA30750}"/>
                  </a:ext>
                </a:extLst>
              </p:cNvPr>
              <p:cNvSpPr/>
              <p:nvPr/>
            </p:nvSpPr>
            <p:spPr>
              <a:xfrm>
                <a:off x="1117600" y="1571750"/>
                <a:ext cx="9931400" cy="1040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(1)</a:t>
                </a:r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の対数的飽和現象は</a:t>
                </a:r>
                <a:endParaRPr lang="en-US" altLang="ja-JP" sz="2000" dirty="0"/>
              </a:p>
              <a:p>
                <a:r>
                  <a:rPr lang="en-US" altLang="ja-JP" sz="2000" dirty="0"/>
                  <a:t>	(2)</a:t>
                </a:r>
                <a:r>
                  <a:rPr lang="ja-JP" altLang="en-US" sz="2000" dirty="0"/>
                  <a:t>同じ場所に戻る傾向　と　</a:t>
                </a:r>
                <a:r>
                  <a:rPr lang="en-US" altLang="ja-JP" sz="2000" dirty="0"/>
                  <a:t>(3)</a:t>
                </a:r>
                <a:r>
                  <a:rPr lang="ja-JP" altLang="en-US" sz="2000" dirty="0"/>
                  <a:t>特定の場所を好む傾向</a:t>
                </a:r>
                <a:endParaRPr lang="en-US" altLang="ja-JP" sz="2000" dirty="0"/>
              </a:p>
              <a:p>
                <a:r>
                  <a:rPr lang="ja-JP" altLang="en-US" sz="2000" dirty="0"/>
                  <a:t>の両方に由来する。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7F670BC-FFA6-4BD7-8F5A-BAD53AA30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1571750"/>
                <a:ext cx="9931400" cy="1040606"/>
              </a:xfrm>
              <a:prstGeom prst="rect">
                <a:avLst/>
              </a:prstGeom>
              <a:blipFill>
                <a:blip r:embed="rId5"/>
                <a:stretch>
                  <a:fillRect l="-613" t="-4094" b="-9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AFC3C2-7DD7-4D9B-B25A-43FBAAE764F9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150C30-46D9-45AA-AC26-69051CCF005D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14EB0-300D-4C72-9682-F29C4AAB0A48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回転半径の飽和メカニズムについて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4BECD4-EB8A-4898-A905-D76126C2DD74}"/>
              </a:ext>
            </a:extLst>
          </p:cNvPr>
          <p:cNvSpPr/>
          <p:nvPr/>
        </p:nvSpPr>
        <p:spPr>
          <a:xfrm>
            <a:off x="2296106" y="261235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3E52F-25C1-43EA-8C8F-1B89CC382972}"/>
              </a:ext>
            </a:extLst>
          </p:cNvPr>
          <p:cNvSpPr/>
          <p:nvPr/>
        </p:nvSpPr>
        <p:spPr>
          <a:xfrm>
            <a:off x="5969840" y="261235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60043E-F267-4ACC-979E-887B4E50CF6F}"/>
              </a:ext>
            </a:extLst>
          </p:cNvPr>
          <p:cNvSpPr/>
          <p:nvPr/>
        </p:nvSpPr>
        <p:spPr>
          <a:xfrm>
            <a:off x="9865628" y="261235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7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　概要</a:t>
            </a:r>
            <a:endParaRPr lang="en-US" altLang="ja-JP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　背景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　手法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　結果・議論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5.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　結論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b="1" dirty="0">
                <a:latin typeface="맑은 고딕"/>
                <a:ea typeface="Adobe 고딕 Std B" pitchFamily="34" charset="-127"/>
              </a:rPr>
              <a:t>Contents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720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/>
                  <a:t>個人</a:t>
                </a:r>
                <a:r>
                  <a:rPr lang="en-US" altLang="ja-JP" sz="2400" dirty="0"/>
                  <a:t>a</a:t>
                </a:r>
                <a:r>
                  <a:rPr lang="ja-JP" altLang="en-US" sz="2400" dirty="0"/>
                  <a:t>の空間分布確率密度関数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人の移動範囲と軌跡はまちまち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１．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2400" dirty="0"/>
                  <a:t>の大きさで３グループ分け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２．各グループで、慣性テンソルを対角化して共通のフレーム上で比較</a:t>
                </a:r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BB752B-ABA2-41D7-9D1D-A8E663175149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F399C5-58C6-40EC-94F2-F4FA8D2543F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F0C66A-7E43-45C0-8D64-0CE86F232BB3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55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慣性テンソルの対角化と主軸</a:t>
            </a:r>
            <a:endParaRPr lang="en-US" altLang="ja-JP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E774B-9319-42F9-8160-9FE0773F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18" y="2773363"/>
            <a:ext cx="1587619" cy="877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9B5EE1-81D5-434A-A58F-D72EECF3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82" y="3633965"/>
            <a:ext cx="2109990" cy="2295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3C415B-7059-4A25-8E50-93A5621E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956" y="2613712"/>
            <a:ext cx="1486380" cy="87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CF322E-454D-4FCB-B07F-610EFB561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22" y="3806738"/>
            <a:ext cx="4566897" cy="2295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E6794F-2035-4AF1-9218-212837FAF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046" y="3488087"/>
            <a:ext cx="2759851" cy="31337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6AB56D-BF60-4B6B-B5CC-38FED1D5FEA6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903D2F-3E8F-4510-ADD7-78C387E011EB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046277C-78C3-4313-A6B7-F093032CAB3D}"/>
              </a:ext>
            </a:extLst>
          </p:cNvPr>
          <p:cNvSpPr txBox="1">
            <a:spLocks/>
          </p:cNvSpPr>
          <p:nvPr/>
        </p:nvSpPr>
        <p:spPr>
          <a:xfrm>
            <a:off x="5420123" y="3633965"/>
            <a:ext cx="1128928" cy="68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対角化</a:t>
            </a:r>
            <a:endParaRPr lang="en-US" altLang="ja-JP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86FD59C-9DB6-4E0B-B6DA-D791B7A113F5}"/>
              </a:ext>
            </a:extLst>
          </p:cNvPr>
          <p:cNvSpPr/>
          <p:nvPr/>
        </p:nvSpPr>
        <p:spPr>
          <a:xfrm>
            <a:off x="5064880" y="3910741"/>
            <a:ext cx="1753613" cy="47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81121-3CB9-4030-B9A9-63D78F246331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420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E7776E4-4215-4A5E-B0D5-073EFC91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92" y="1384300"/>
            <a:ext cx="6439516" cy="504690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C44DB4-F15B-4AC3-9FDE-C0D6C1697C16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C1766-91A2-48D8-83A2-BB777DDCABFD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7B31B-9059-4AB0-9265-CD4019D7406D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864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/>
                  <a:t>分布で顕著な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空間的異方性</a:t>
                </a:r>
                <a:r>
                  <a:rPr lang="ja-JP" altLang="en-US" sz="2400" dirty="0"/>
                  <a:t>が見られた</a:t>
                </a:r>
                <a:endParaRPr lang="en-US" altLang="ja-JP" sz="2400" dirty="0"/>
              </a:p>
              <a:p>
                <a:r>
                  <a:rPr lang="ja-JP" altLang="en-US" sz="2400" dirty="0"/>
                  <a:t>特に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2400" dirty="0"/>
                  <a:t>大→異方性も大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9464FA6-A681-42F2-9F1B-6B1900DA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62" y="3594100"/>
            <a:ext cx="7695604" cy="2488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F588D5-AD0F-4875-839E-715745C2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003" y="3429000"/>
            <a:ext cx="518260" cy="24886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AE2892-8EAD-4F53-902A-4A8173B53E4A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B1CBC-4B1F-41AA-B960-7BA29B42D590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62F80-D6DA-4D4E-9464-1A520D48188F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799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52875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>
                    <a:latin typeface="Cambria Math" panose="02040503050406030204" pitchFamily="18" charset="0"/>
                  </a:rPr>
                  <a:t>異方性の指標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→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ja-JP" sz="2400" dirty="0"/>
                  <a:t> for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≈0.12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r>
                  <a:rPr lang="ja-JP" altLang="en-US" sz="2400" dirty="0"/>
                  <a:t>これが法則か、近似かを判断するには、機械論的モデルを用いた、さらなる研究が必要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52875" cy="4351338"/>
              </a:xfrm>
              <a:blipFill>
                <a:blip r:embed="rId2"/>
                <a:stretch>
                  <a:fillRect l="-1822" t="-420" r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9E9F23D-76F4-4DDC-B703-2B2177E0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985" y="4266976"/>
            <a:ext cx="2777668" cy="994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EFC5A9-5350-49F4-B9F7-07A37186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45" y="5373241"/>
            <a:ext cx="2886548" cy="9942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55400F-1B64-4EBF-824F-2EC287E63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944" y="1478381"/>
            <a:ext cx="3434749" cy="278859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E27098-5336-4250-8ADC-98CA8BB1E822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1EFD64-3FB0-4350-AA2E-7182E87C4D61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1DECDA-8593-496D-94AC-1ED1DD0B8A68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41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0" y="1331259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>
                    <a:latin typeface="Cambria Math" panose="02040503050406030204" pitchFamily="18" charset="0"/>
                  </a:rPr>
                  <a:t>個人の異方性を取り除いて比較→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rescale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グループの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空間分布形状は、ほぼ類似</a:t>
                </a:r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（特に</a:t>
                </a:r>
                <a:r>
                  <a:rPr lang="en-US" altLang="ja-JP" sz="2400" dirty="0"/>
                  <a:t>y=0</a:t>
                </a:r>
                <a:r>
                  <a:rPr lang="ja-JP" altLang="en-US" sz="2400" dirty="0"/>
                  <a:t>では、ノイズを無視すると、ほぼ区別できない）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個人の空間分布から異方性と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2400" dirty="0"/>
                  <a:t>依存性を取り除くと、</a:t>
                </a:r>
                <a:r>
                  <a:rPr lang="en-US" altLang="ja-JP" sz="2400" dirty="0"/>
                  <a:t>universal </a:t>
                </a:r>
                <a:r>
                  <a:rPr lang="ja-JP" altLang="en-US" sz="2400" dirty="0"/>
                  <a:t>な確率分布に従う</a:t>
                </a:r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0" y="1331259"/>
                <a:ext cx="8946541" cy="4195481"/>
              </a:xfrm>
              <a:blipFill>
                <a:blip r:embed="rId2"/>
                <a:stretch>
                  <a:fillRect l="-1090" t="-1742" r="-1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710A6E-C8E3-41EF-B8B8-8A173F89A491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6D053A-89B2-444C-BDBE-4A4FBBF5171C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Ⅳ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結果・議論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FB824-8F58-4F12-BDED-B18FCF002E7C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個人の空間分布について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6CF013-2BB3-49A7-A1D2-A8727DAFE7EE}"/>
              </a:ext>
            </a:extLst>
          </p:cNvPr>
          <p:cNvSpPr txBox="1">
            <a:spLocks/>
          </p:cNvSpPr>
          <p:nvPr/>
        </p:nvSpPr>
        <p:spPr>
          <a:xfrm>
            <a:off x="1103311" y="301638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ja-JP" dirty="0">
              <a:latin typeface="Cambria Math" panose="02040503050406030204" pitchFamily="18" charset="0"/>
            </a:endParaRPr>
          </a:p>
          <a:p>
            <a:endParaRPr lang="en-US" altLang="ja-JP" dirty="0"/>
          </a:p>
          <a:p>
            <a:pPr marL="0" indent="0">
              <a:buFont typeface="Wingdings 3" charset="2"/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ADB2F2-F30F-4C87-AE0A-94E8A7A9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3" y="3912974"/>
            <a:ext cx="7700446" cy="2488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220CB5-5822-447E-85B1-EDAE4070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86" y="3912974"/>
            <a:ext cx="518260" cy="24886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2BE5D9-D792-466C-B61F-1CE8F30B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359" y="3948786"/>
            <a:ext cx="3093008" cy="23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6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概要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背景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手法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結果・議論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5.</a:t>
            </a:r>
            <a:r>
              <a:rPr lang="ja-JP" altLang="en-US" dirty="0"/>
              <a:t>　結論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b="1" dirty="0">
                <a:latin typeface="맑은 고딕"/>
                <a:ea typeface="Adobe 고딕 Std B" pitchFamily="34" charset="-127"/>
              </a:rPr>
              <a:t>Contents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96319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ja-JP" altLang="en-US" dirty="0"/>
                  <a:t>紙幣の移動で見られた</a:t>
                </a:r>
                <a:r>
                  <a:rPr lang="en-US" altLang="ja-JP" dirty="0"/>
                  <a:t>Levy flight</a:t>
                </a:r>
                <a:r>
                  <a:rPr lang="ja-JP" altLang="en-US" dirty="0"/>
                  <a:t>特徴は、人口異質性と、</a:t>
                </a:r>
                <a:r>
                  <a:rPr lang="en-US" altLang="ja-JP" dirty="0"/>
                  <a:t>universal</a:t>
                </a:r>
                <a:r>
                  <a:rPr lang="ja-JP" altLang="en-US" dirty="0"/>
                  <a:t>な個人のステップ分布の</a:t>
                </a:r>
                <a:r>
                  <a:rPr lang="en-US" altLang="ja-JP" dirty="0"/>
                  <a:t>convolution</a:t>
                </a:r>
                <a:r>
                  <a:rPr lang="ja-JP" altLang="en-US" dirty="0"/>
                  <a:t>を示唆する。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個人の移動パターンは紙幣では見られない有意な規則性を持つ。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(1)</a:t>
                </a:r>
                <a:r>
                  <a:rPr lang="ja-JP" altLang="en-US" dirty="0"/>
                  <a:t>回帰性　</a:t>
                </a:r>
                <a:r>
                  <a:rPr lang="en-US" altLang="ja-JP" dirty="0"/>
                  <a:t>(2)</a:t>
                </a:r>
                <a:r>
                  <a:rPr lang="ja-JP" altLang="en-US" dirty="0"/>
                  <a:t>少数の場所に頻繁に尋ねる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個人の軌跡は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-independent</a:t>
                </a:r>
                <a:r>
                  <a:rPr lang="ja-JP" altLang="en-US" dirty="0"/>
                  <a:t>な類似した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次元確率分布で特徴づけられる。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7749B6-5395-4F2E-8B75-BB42551BDAC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F3C25-5391-421E-AC7F-1FAC782DBFC8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Ⅴ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20B338-9211-4BA0-95B1-6E8DF9FB0B6F}"/>
              </a:ext>
            </a:extLst>
          </p:cNvPr>
          <p:cNvSpPr/>
          <p:nvPr/>
        </p:nvSpPr>
        <p:spPr>
          <a:xfrm>
            <a:off x="431556" y="627785"/>
            <a:ext cx="737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個人の移動パターン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67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563-8877-4488-8A4D-A79F2017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567580"/>
            <a:ext cx="11988800" cy="8614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Understanding the Spreading Patterns of Mobile Phone Viruses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DED8D-3CC7-45D1-8756-3C198F90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429000"/>
            <a:ext cx="9882089" cy="861420"/>
          </a:xfrm>
        </p:spPr>
        <p:txBody>
          <a:bodyPr/>
          <a:lstStyle/>
          <a:p>
            <a:pPr algn="ctr"/>
            <a:r>
              <a:rPr lang="es-ES" altLang="ko-KR" dirty="0"/>
              <a:t>P. WANG, M. GONZALEZ, C. A. HIDALGO, A.-L. BARABÁSI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0FC207-E0F9-4B6C-84F3-75E1837996BF}"/>
              </a:ext>
            </a:extLst>
          </p:cNvPr>
          <p:cNvSpPr txBox="1">
            <a:spLocks/>
          </p:cNvSpPr>
          <p:nvPr/>
        </p:nvSpPr>
        <p:spPr>
          <a:xfrm>
            <a:off x="6096000" y="5494619"/>
            <a:ext cx="5250288" cy="1071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altLang="ko-KR" dirty="0">
                <a:solidFill>
                  <a:schemeClr val="tx1"/>
                </a:solidFill>
              </a:rPr>
              <a:t>Science 324, 1071-1076 (2009)</a:t>
            </a:r>
          </a:p>
        </p:txBody>
      </p:sp>
    </p:spTree>
    <p:extLst>
      <p:ext uri="{BB962C8B-B14F-4D97-AF65-F5344CB8AC3E}">
        <p14:creationId xmlns:p14="http://schemas.microsoft.com/office/powerpoint/2010/main" val="3721783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3</a:t>
            </a:r>
            <a:r>
              <a:rPr lang="ja-JP" altLang="en-US" sz="2000" dirty="0"/>
              <a:t>種類のウィルスの拡散をシミュレーションした。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BT(Bluetooth) :</a:t>
            </a:r>
            <a:r>
              <a:rPr lang="ja-JP" altLang="en-US" sz="2000" dirty="0"/>
              <a:t>全ユーザーを感染できるが、遅い。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MMS(Mobile</a:t>
            </a:r>
            <a:r>
              <a:rPr lang="ko-KR" altLang="en-US" sz="2000" dirty="0"/>
              <a:t> </a:t>
            </a:r>
            <a:r>
              <a:rPr lang="en-US" altLang="ko-KR" sz="2000" dirty="0"/>
              <a:t>Message System</a:t>
            </a:r>
            <a:r>
              <a:rPr lang="en-US" altLang="ja-JP" sz="2000" dirty="0"/>
              <a:t>) : </a:t>
            </a:r>
            <a:r>
              <a:rPr lang="ja-JP" altLang="en-US" sz="2000" dirty="0"/>
              <a:t>速いが、適用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シェアによっては感染しきれない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Hybrid : </a:t>
            </a:r>
            <a:r>
              <a:rPr lang="ja-JP" altLang="en-US" sz="2000" dirty="0"/>
              <a:t>両短所を補うが、依然として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シェアに制約を受ける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現在のウィルス拡散はウィルスの不在でなく、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シェアの低調によるものの可能性がある。</a:t>
            </a:r>
            <a:endParaRPr lang="en-US" altLang="ja-JP" sz="2000" dirty="0"/>
          </a:p>
          <a:p>
            <a:endParaRPr lang="en-US" altLang="ja-JP" sz="2000" dirty="0"/>
          </a:p>
          <a:p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概要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DCF0A-6BC8-4152-97EE-D783C1F9CB28}"/>
              </a:ext>
            </a:extLst>
          </p:cNvPr>
          <p:cNvSpPr/>
          <p:nvPr/>
        </p:nvSpPr>
        <p:spPr>
          <a:xfrm>
            <a:off x="431556" y="627785"/>
            <a:ext cx="885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the Spreading Patterns of Mobile Phone Viruses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9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6</a:t>
            </a:r>
            <a:r>
              <a:rPr lang="ja-JP" altLang="en-US" sz="2000" dirty="0"/>
              <a:t>か月間</a:t>
            </a:r>
            <a:r>
              <a:rPr lang="en-US" altLang="ja-JP" sz="2000" dirty="0"/>
              <a:t>100,000</a:t>
            </a:r>
            <a:r>
              <a:rPr lang="ja-JP" altLang="en-US" sz="2000" dirty="0"/>
              <a:t>人の携帯電話の位置・時刻情報から時間・空間的規則性を発見した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個人は時間に依存しないステップ、少数多発的場所に戻る傾向がある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個人の空間分布を</a:t>
            </a:r>
            <a:r>
              <a:rPr lang="en-US" altLang="ja-JP" sz="2000" dirty="0"/>
              <a:t>Rescale</a:t>
            </a:r>
            <a:r>
              <a:rPr lang="ja-JP" altLang="en-US" sz="2000" dirty="0"/>
              <a:t>すると、同一の分布に収束する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→人は多様な移動歴にも関わらず、単純再現可能なパターンに従う</a:t>
            </a:r>
            <a:endParaRPr lang="en-US" altLang="ja-JP" sz="2000" dirty="0"/>
          </a:p>
          <a:p>
            <a:r>
              <a:rPr lang="ja-JP" altLang="en-US" sz="2000" dirty="0"/>
              <a:t>防疫・緊急事態・都市計画・</a:t>
            </a:r>
            <a:r>
              <a:rPr lang="en-US" altLang="ja-JP" sz="2000" dirty="0"/>
              <a:t>Agent-based modelling</a:t>
            </a:r>
            <a:r>
              <a:rPr lang="ja-JP" altLang="en-US" sz="2000" dirty="0"/>
              <a:t>等に活用可能</a:t>
            </a:r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Ⅰ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概要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DCF0A-6BC8-4152-97EE-D783C1F9CB28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Individual Human Mobility Patterns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940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62587" cy="4195481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6.2</a:t>
            </a:r>
            <a:r>
              <a:rPr lang="ja-JP" altLang="en-US" sz="2000" dirty="0"/>
              <a:t>百万の料金請求歴から、通話パターンと</a:t>
            </a:r>
            <a:r>
              <a:rPr lang="en-US" altLang="ja-JP" sz="2000" dirty="0"/>
              <a:t>Mobile tower</a:t>
            </a:r>
            <a:r>
              <a:rPr lang="ja-JP" altLang="en-US" sz="2000" dirty="0"/>
              <a:t>の位置を取得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MMS</a:t>
            </a:r>
            <a:r>
              <a:rPr lang="ja-JP" altLang="en-US" sz="2000" dirty="0"/>
              <a:t>感染端末：</a:t>
            </a:r>
            <a:r>
              <a:rPr lang="en-US" altLang="ja-JP" sz="2000" dirty="0"/>
              <a:t>2</a:t>
            </a:r>
            <a:r>
              <a:rPr lang="ja-JP" altLang="en-US" sz="2000" dirty="0"/>
              <a:t>分以内にアドレス帳*の番号にコピーを伝送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一か月以内の通話歴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BT</a:t>
            </a:r>
            <a:r>
              <a:rPr lang="ja-JP" altLang="en-US" sz="2000" dirty="0"/>
              <a:t>感染端末：</a:t>
            </a:r>
            <a:r>
              <a:rPr lang="en-US" altLang="ja-JP" sz="2000" dirty="0"/>
              <a:t>10m</a:t>
            </a:r>
            <a:r>
              <a:rPr lang="ja-JP" altLang="en-US" sz="2000" dirty="0"/>
              <a:t>以内の端末を感染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ユーザーの移動経路を</a:t>
            </a:r>
            <a:r>
              <a:rPr lang="en-US" altLang="ja-JP" sz="2000" dirty="0"/>
              <a:t>1</a:t>
            </a:r>
            <a:r>
              <a:rPr lang="ja-JP" altLang="en-US" sz="2000" dirty="0"/>
              <a:t>時間ごとに区切る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- Susceptible infected(SI) model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FFEB94-D881-4E74-A750-703EBCF9DD0A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9AE5A4-FDB3-4BC9-BAA7-A20F6C1B4F95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手法</a:t>
            </a:r>
            <a:endParaRPr lang="ko-KR" altLang="en-US" b="1" dirty="0">
              <a:latin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8FA5F-A975-4EB7-983F-0725BC13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1" y="2052918"/>
            <a:ext cx="5073176" cy="246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C6E2F-351C-48A1-BF85-7AB61C57BFFE}"/>
              </a:ext>
            </a:extLst>
          </p:cNvPr>
          <p:cNvSpPr/>
          <p:nvPr/>
        </p:nvSpPr>
        <p:spPr>
          <a:xfrm>
            <a:off x="431556" y="627785"/>
            <a:ext cx="885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the Spreading Patterns of Mobile Phone Viruses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720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44814" cy="4195481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m(OS</a:t>
            </a:r>
            <a:r>
              <a:rPr lang="ja-JP" altLang="en-US" sz="2000" dirty="0"/>
              <a:t>シェア</a:t>
            </a:r>
            <a:r>
              <a:rPr lang="en-US" altLang="ja-JP" sz="2000" dirty="0"/>
              <a:t>)</a:t>
            </a:r>
            <a:r>
              <a:rPr lang="ja-JP" altLang="en-US" sz="2000" dirty="0"/>
              <a:t>に非常に敏感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Time scale for saturation</a:t>
            </a:r>
          </a:p>
          <a:p>
            <a:pPr>
              <a:buFontTx/>
              <a:buChar char="-"/>
            </a:pPr>
            <a:r>
              <a:rPr lang="en-US" altLang="ja-JP" sz="2000" dirty="0"/>
              <a:t>BT : days / MMS : hours</a:t>
            </a:r>
          </a:p>
          <a:p>
            <a:endParaRPr lang="en-US" altLang="ja-JP" sz="2000" dirty="0"/>
          </a:p>
          <a:p>
            <a:r>
              <a:rPr lang="en-US" altLang="ja-JP" sz="2000" dirty="0"/>
              <a:t>M=0.095</a:t>
            </a:r>
            <a:r>
              <a:rPr lang="ja-JP" altLang="en-US" sz="2000" dirty="0"/>
              <a:t>を境目に</a:t>
            </a:r>
            <a:r>
              <a:rPr lang="en-US" altLang="ja-JP" sz="2000" dirty="0"/>
              <a:t>call graph</a:t>
            </a:r>
            <a:r>
              <a:rPr lang="ja-JP" altLang="en-US" sz="2000" dirty="0"/>
              <a:t>の</a:t>
            </a:r>
            <a:r>
              <a:rPr lang="en-US" altLang="ja-JP" sz="2000" dirty="0"/>
              <a:t>fragmentation</a:t>
            </a:r>
            <a:r>
              <a:rPr lang="ja-JP" altLang="en-US" sz="2000" dirty="0"/>
              <a:t>様相が変わる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931300-7CF3-44A9-B65F-F6578E292A8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AD5471-0A57-4078-BC5A-4847A3BE3F8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81F5AE-5C5D-436B-911E-E20E16541FC3}"/>
              </a:ext>
            </a:extLst>
          </p:cNvPr>
          <p:cNvSpPr/>
          <p:nvPr/>
        </p:nvSpPr>
        <p:spPr>
          <a:xfrm>
            <a:off x="431556" y="627785"/>
            <a:ext cx="885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the Spreading Patterns of Mobile Phone Viruses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BE14F-579F-45C7-8034-65F1D98A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93" y="1747820"/>
            <a:ext cx="2376768" cy="19190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435CA0-DE6D-42FD-818D-F62D9A5D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61" y="1747821"/>
            <a:ext cx="2338016" cy="1919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C3CE5F-8C03-4EFC-A2AC-21812AF71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260" y="3855228"/>
            <a:ext cx="2506602" cy="23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398" y="2034734"/>
                <a:ext cx="4844814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000" dirty="0"/>
                  <a:t>OS</a:t>
                </a:r>
                <a:r>
                  <a:rPr lang="ja-JP" altLang="en-US" sz="2000" dirty="0"/>
                  <a:t>シェア</a:t>
                </a:r>
                <a:r>
                  <a:rPr lang="en-US" altLang="ja-JP" sz="2000" dirty="0"/>
                  <a:t>(m)</a:t>
                </a:r>
                <a:r>
                  <a:rPr lang="ja-JP" altLang="en-US" sz="2000" dirty="0"/>
                  <a:t>、感染率</a:t>
                </a:r>
                <a:r>
                  <a:rPr lang="en-US" altLang="ja-JP" sz="2000" dirty="0"/>
                  <a:t>(q)</a:t>
                </a:r>
                <a:r>
                  <a:rPr lang="ja-JP" altLang="en-US" sz="2000" dirty="0"/>
                  <a:t>と感染率達成時間</a:t>
                </a:r>
                <a:r>
                  <a:rPr lang="en-US" altLang="ja-JP" sz="2000" dirty="0"/>
                  <a:t>(T)</a:t>
                </a:r>
              </a:p>
              <a:p>
                <a:pPr>
                  <a:buFontTx/>
                  <a:buChar char="-"/>
                </a:pPr>
                <a:r>
                  <a:rPr lang="en-US" altLang="ja-JP" sz="2000" dirty="0"/>
                  <a:t>BT : </a:t>
                </a:r>
              </a:p>
              <a:p>
                <a:pPr>
                  <a:buFontTx/>
                  <a:buChar char="-"/>
                </a:pPr>
                <a:r>
                  <a:rPr lang="en-US" altLang="ja-JP" sz="2000" dirty="0"/>
                  <a:t>MMS : </a:t>
                </a:r>
                <a:r>
                  <a:rPr lang="ja-JP" altLang="en-US" sz="2000" dirty="0"/>
                  <a:t>達成できない</a:t>
                </a:r>
                <a:r>
                  <a:rPr lang="en-US" altLang="ja-JP" sz="2000" dirty="0"/>
                  <a:t>m</a:t>
                </a:r>
                <a:r>
                  <a:rPr lang="ja-JP" altLang="en-US" sz="2000" dirty="0"/>
                  <a:t>の範囲が存在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sz="2000" dirty="0"/>
                  <a:t>：感染が達成できる最小値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Hybrid virus: OS</a:t>
                </a:r>
                <a:r>
                  <a:rPr lang="ja-JP" altLang="en-US" sz="2000" dirty="0"/>
                  <a:t>シェア</a:t>
                </a:r>
                <a:r>
                  <a:rPr lang="en-US" altLang="ja-JP" sz="2000" dirty="0"/>
                  <a:t>(m)</a:t>
                </a:r>
                <a:r>
                  <a:rPr lang="ja-JP" altLang="en-US" sz="2000" dirty="0"/>
                  <a:t>に敏感</a:t>
                </a:r>
                <a:endParaRPr lang="en-US" altLang="ja-JP" sz="2000" dirty="0"/>
              </a:p>
              <a:p>
                <a:pPr>
                  <a:buFontTx/>
                  <a:buChar char="-"/>
                </a:pPr>
                <a:r>
                  <a:rPr lang="en-US" altLang="ja-JP" sz="2000" dirty="0"/>
                  <a:t>m</a:t>
                </a:r>
                <a:r>
                  <a:rPr lang="ja-JP" altLang="en-US" sz="2000" dirty="0"/>
                  <a:t>大</a:t>
                </a:r>
                <a:r>
                  <a:rPr lang="en-US" altLang="ja-JP" sz="2000" dirty="0"/>
                  <a:t> -&gt; MMS</a:t>
                </a:r>
                <a:r>
                  <a:rPr lang="ja-JP" altLang="en-US" sz="2000" dirty="0"/>
                  <a:t>感染が</a:t>
                </a:r>
                <a:r>
                  <a:rPr lang="en-US" altLang="ko-KR" sz="2000" dirty="0"/>
                  <a:t>BT</a:t>
                </a:r>
                <a:r>
                  <a:rPr lang="ja-JP" altLang="en-US" sz="2000" dirty="0"/>
                  <a:t>を加速</a:t>
                </a:r>
                <a:endParaRPr lang="en-US" altLang="ja-JP" sz="2000" dirty="0"/>
              </a:p>
              <a:p>
                <a:pPr>
                  <a:buFontTx/>
                  <a:buChar char="-"/>
                </a:pPr>
                <a:r>
                  <a:rPr lang="en-US" altLang="ja-JP" sz="2000" dirty="0"/>
                  <a:t>m</a:t>
                </a:r>
                <a:r>
                  <a:rPr lang="ja-JP" altLang="en-US" sz="2000" dirty="0"/>
                  <a:t>小</a:t>
                </a:r>
                <a:r>
                  <a:rPr lang="en-US" altLang="ja-JP" sz="2000" dirty="0"/>
                  <a:t> -&gt; BT</a:t>
                </a:r>
                <a:r>
                  <a:rPr lang="ja-JP" altLang="en-US" sz="2000" dirty="0"/>
                  <a:t>単独で感染</a:t>
                </a:r>
                <a:endParaRPr lang="en-US" altLang="ja-JP" sz="2000" dirty="0"/>
              </a:p>
              <a:p>
                <a:pPr>
                  <a:buFontTx/>
                  <a:buChar char="-"/>
                </a:pPr>
                <a:r>
                  <a:rPr lang="en-US" altLang="ja-JP" sz="2000" dirty="0"/>
                  <a:t>MMS</a:t>
                </a:r>
                <a:r>
                  <a:rPr lang="ja-JP" altLang="en-US" sz="2000" dirty="0"/>
                  <a:t>における臨界</a:t>
                </a:r>
                <a14:m>
                  <m:oMath xmlns:m="http://schemas.openxmlformats.org/officeDocument/2006/math">
                    <m:r>
                      <a:rPr lang="ja-JP" altLang="en-US" sz="2000">
                        <a:latin typeface="Cambria Math" panose="02040503050406030204" pitchFamily="18" charset="0"/>
                      </a:rPr>
                      <m:t>値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2000" dirty="0"/>
                  <a:t>重要な働きをする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3AE6EB-BC7B-4AA8-A0F9-0D7D562D9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398" y="2034734"/>
                <a:ext cx="4844814" cy="4195481"/>
              </a:xfrm>
              <a:blipFill>
                <a:blip r:embed="rId2"/>
                <a:stretch>
                  <a:fillRect l="-1763" t="-1890" b="-2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931300-7CF3-44A9-B65F-F6578E292A8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AD5471-0A57-4078-BC5A-4847A3BE3F8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結果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81F5AE-5C5D-436B-911E-E20E16541FC3}"/>
              </a:ext>
            </a:extLst>
          </p:cNvPr>
          <p:cNvSpPr/>
          <p:nvPr/>
        </p:nvSpPr>
        <p:spPr>
          <a:xfrm>
            <a:off x="431556" y="627785"/>
            <a:ext cx="885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the Spreading Patterns of Mobile Phone Viruses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A93E8-061B-4C21-AF55-5439520B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4" y="1969335"/>
            <a:ext cx="5460799" cy="2056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82B87-7AA1-46EF-A181-1D4EC6BB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04" y="2784454"/>
            <a:ext cx="1324538" cy="277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32AD1-2D72-4A93-9ED8-E00A9DB4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874" y="4134347"/>
            <a:ext cx="2798776" cy="2155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299522-3E38-466D-AE1A-D1692A56C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2650" y="4134347"/>
            <a:ext cx="2711202" cy="21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28210" cy="4195481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モバイルウィルスの潜在的危険を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BT : susceptible users</a:t>
            </a:r>
            <a:r>
              <a:rPr lang="ja-JP" altLang="en-US" sz="2000" dirty="0"/>
              <a:t>全員を感染させるが、拡散速度は人間の移動性に制約される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MMS : </a:t>
            </a:r>
            <a:r>
              <a:rPr lang="ja-JP" altLang="en-US" sz="2000" dirty="0"/>
              <a:t>拡散は速いが、達成可能な感染率は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シェアによって制約される。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Hybrid</a:t>
            </a:r>
            <a:r>
              <a:rPr lang="ja-JP" altLang="en-US" sz="2000" dirty="0"/>
              <a:t>：</a:t>
            </a:r>
            <a:r>
              <a:rPr lang="en-US" altLang="ja-JP" sz="2000" dirty="0"/>
              <a:t> BT</a:t>
            </a:r>
            <a:r>
              <a:rPr lang="ja-JP" altLang="en-US" sz="2000" dirty="0"/>
              <a:t>と</a:t>
            </a:r>
            <a:r>
              <a:rPr lang="en-US" altLang="ja-JP" sz="2000" dirty="0"/>
              <a:t>MMS</a:t>
            </a:r>
            <a:r>
              <a:rPr lang="ja-JP" altLang="en-US" sz="2000" dirty="0"/>
              <a:t>の両方の特徴を有し、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シェアに敏感。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まだウィルスの</a:t>
            </a:r>
            <a:r>
              <a:rPr lang="en-US" altLang="ja-JP" sz="2000" dirty="0"/>
              <a:t>major outbreak</a:t>
            </a:r>
            <a:r>
              <a:rPr lang="ja-JP" altLang="en-US" sz="2000" dirty="0"/>
              <a:t>が起きていないのは、</a:t>
            </a:r>
            <a:r>
              <a:rPr lang="en-US" altLang="ja-JP" sz="2000" dirty="0"/>
              <a:t>OS</a:t>
            </a:r>
            <a:r>
              <a:rPr lang="ja-JP" altLang="en-US" sz="2000" dirty="0"/>
              <a:t>シェアの低さに起因する可能性がある。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931300-7CF3-44A9-B65F-F6578E292A8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AD5471-0A57-4078-BC5A-4847A3BE3F8B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ja-JP" altLang="en-US" b="1" dirty="0">
                <a:latin typeface="맑은 고딕"/>
              </a:rPr>
              <a:t>結論</a:t>
            </a:r>
            <a:endParaRPr lang="ko-KR" altLang="en-US" b="1" dirty="0">
              <a:latin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81F5AE-5C5D-436B-911E-E20E16541FC3}"/>
              </a:ext>
            </a:extLst>
          </p:cNvPr>
          <p:cNvSpPr/>
          <p:nvPr/>
        </p:nvSpPr>
        <p:spPr>
          <a:xfrm>
            <a:off x="431556" y="627785"/>
            <a:ext cx="885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ja-JP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Understanding the Spreading Patterns of Mobile Phone Viruses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17A1-8D7F-4D35-AA2B-973BCBB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概要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ja-JP" altLang="en-US" dirty="0"/>
              <a:t>　背景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手法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結果・議論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5.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　結論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4FBD06-BE2C-4431-B4E7-AE7DA412A43C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DD33D-AA16-4925-AFD9-66729E24F639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b="1" dirty="0">
                <a:latin typeface="맑은 고딕"/>
                <a:ea typeface="Adobe 고딕 Std B" pitchFamily="34" charset="-127"/>
              </a:rPr>
              <a:t>Contents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539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83BF1-9426-4AB3-B762-8D1A69EB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人の移動パターンに影響する、わからない要素が多い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→</a:t>
            </a:r>
            <a:r>
              <a:rPr lang="en-US" altLang="ja-JP" sz="2000" dirty="0"/>
              <a:t>Random Walk</a:t>
            </a:r>
            <a:r>
              <a:rPr lang="ja-JP" altLang="en-US" sz="2000" dirty="0"/>
              <a:t>拡散モデル</a:t>
            </a:r>
            <a:endParaRPr lang="en-US" altLang="ja-JP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ja-JP" altLang="en-US" sz="2000" dirty="0"/>
              <a:t>動物は</a:t>
            </a:r>
            <a:r>
              <a:rPr lang="en-US" altLang="ko-KR" sz="2000" dirty="0"/>
              <a:t>Levy flight</a:t>
            </a:r>
            <a:r>
              <a:rPr lang="ja-JP" altLang="en-US" sz="2000" dirty="0"/>
              <a:t>で近似できる。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ko-KR" sz="2000" dirty="0"/>
              <a:t>	e.g. Albatross</a:t>
            </a:r>
            <a:r>
              <a:rPr lang="ja-JP" altLang="en-US" sz="2000" dirty="0"/>
              <a:t>、サル、海洋捕食者</a:t>
            </a:r>
            <a:endParaRPr lang="en-US" altLang="ja-JP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ja-JP" altLang="en-US" sz="2000" dirty="0"/>
              <a:t>紙幣の移動パターンは</a:t>
            </a:r>
            <a:r>
              <a:rPr lang="en-US" altLang="ja-JP" sz="2000" dirty="0"/>
              <a:t>fat-tailed distribution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ja-JP" altLang="en-US" sz="2000" dirty="0"/>
              <a:t>→この発見は人間にも当てはめてきた。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C177C-409F-4C8A-95E4-FA0F4745C52E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今までの人の移動パターンの認識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EEEDB5-5A0E-46D0-BF1C-D90F545B288D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C186A5-EB34-4AAF-848F-F56CB537C5ED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Ⅱ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背景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594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60BB2-355A-441D-8EC4-E3C3D4DC6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A random walk in which the </a:t>
                </a:r>
                <a:r>
                  <a:rPr lang="en-US" altLang="ko-KR" sz="2000" b="1" dirty="0"/>
                  <a:t>step-lengths </a:t>
                </a:r>
                <a:r>
                  <a:rPr lang="en-US" altLang="ko-KR" sz="2000" dirty="0"/>
                  <a:t>have a</a:t>
                </a:r>
                <a:r>
                  <a:rPr lang="en-US" altLang="ko-KR" sz="2000" b="1" dirty="0"/>
                  <a:t> heavy-tailed distribution</a:t>
                </a:r>
              </a:p>
              <a:p>
                <a:endParaRPr lang="en-US" altLang="ko-KR" sz="2000" b="1" dirty="0"/>
              </a:p>
              <a:p>
                <a:r>
                  <a:rPr lang="en-US" altLang="ko-KR" sz="2000" dirty="0"/>
                  <a:t>Heavy-tailed distributions are probability distributions whose </a:t>
                </a:r>
                <a:r>
                  <a:rPr lang="en-US" altLang="ko-KR" sz="2000" b="1" dirty="0"/>
                  <a:t>tails are not exponentially bounded</a:t>
                </a:r>
              </a:p>
              <a:p>
                <a:endParaRPr lang="en-US" altLang="ko-KR" sz="2000" b="1" dirty="0"/>
              </a:p>
              <a:p>
                <a:r>
                  <a:rPr lang="en-US" altLang="ko-KR" sz="2000" dirty="0"/>
                  <a:t>Fat-tailed Distribution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Step size P(</a:t>
                </a:r>
                <a:r>
                  <a:rPr lang="ja-JP" altLang="en-US" sz="2000" dirty="0"/>
                  <a:t>⊿</a:t>
                </a:r>
                <a:r>
                  <a:rPr lang="en-US" altLang="ja-JP" sz="2000" dirty="0"/>
                  <a:t>r)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2000" dirty="0"/>
                          <m:t>⊿</m:t>
                        </m:r>
                        <m:r>
                          <m:rPr>
                            <m:nor/>
                          </m:rPr>
                          <a:rPr lang="en-US" altLang="ja-JP" sz="2000" dirty="0"/>
                          <m:t>r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−(1+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/>
                  <a:t> where b&lt;2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60BB2-355A-441D-8EC4-E3C3D4DC6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A5DADB-EF89-45F3-9A99-6EA83FC680DA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Levy flight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9BCAA2-3E11-40C0-BAFA-F296655F98A8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CE1C77-8985-4544-AB1F-9C8191D2219A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Ⅱ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背景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09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D4C561-0B43-4249-A0FC-8D1EA190892C}"/>
              </a:ext>
            </a:extLst>
          </p:cNvPr>
          <p:cNvSpPr/>
          <p:nvPr/>
        </p:nvSpPr>
        <p:spPr>
          <a:xfrm>
            <a:off x="5935442" y="1690688"/>
            <a:ext cx="2937880" cy="47101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4D9A3-E1CC-47D2-9250-BF111008FC3B}"/>
              </a:ext>
            </a:extLst>
          </p:cNvPr>
          <p:cNvSpPr txBox="1"/>
          <p:nvPr/>
        </p:nvSpPr>
        <p:spPr>
          <a:xfrm>
            <a:off x="6399115" y="1877956"/>
            <a:ext cx="201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definition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97A3D-3F40-4683-A6D0-7C4502CF4CF6}"/>
              </a:ext>
            </a:extLst>
          </p:cNvPr>
          <p:cNvSpPr/>
          <p:nvPr/>
        </p:nvSpPr>
        <p:spPr>
          <a:xfrm>
            <a:off x="9128666" y="1690688"/>
            <a:ext cx="2450364" cy="47101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B79457-17A2-41C9-A610-49304F0A9916}"/>
              </a:ext>
            </a:extLst>
          </p:cNvPr>
          <p:cNvSpPr/>
          <p:nvPr/>
        </p:nvSpPr>
        <p:spPr>
          <a:xfrm>
            <a:off x="493610" y="3783146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Heavy-tailed</a:t>
            </a:r>
            <a:endParaRPr lang="ko-KR" altLang="en-US" sz="24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4A2F426-AF3C-458D-B7B6-5687E5988D91}"/>
              </a:ext>
            </a:extLst>
          </p:cNvPr>
          <p:cNvSpPr/>
          <p:nvPr/>
        </p:nvSpPr>
        <p:spPr>
          <a:xfrm rot="18289469">
            <a:off x="2384479" y="3672457"/>
            <a:ext cx="1558588" cy="54492"/>
          </a:xfrm>
          <a:custGeom>
            <a:avLst/>
            <a:gdLst>
              <a:gd name="connsiteX0" fmla="*/ 0 w 1558588"/>
              <a:gd name="connsiteY0" fmla="*/ 27246 h 54492"/>
              <a:gd name="connsiteX1" fmla="*/ 1558588 w 1558588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8588" h="54492">
                <a:moveTo>
                  <a:pt x="0" y="27246"/>
                </a:moveTo>
                <a:lnTo>
                  <a:pt x="1558588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3029" tIns="-11718" rIns="753029" bIns="-11720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2D1C497-5152-490B-A047-365554612B54}"/>
              </a:ext>
            </a:extLst>
          </p:cNvPr>
          <p:cNvSpPr/>
          <p:nvPr/>
        </p:nvSpPr>
        <p:spPr>
          <a:xfrm>
            <a:off x="3608801" y="2503693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Fat-tailed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/>
              <a:t>(Heavy-tailed)</a:t>
            </a:r>
            <a:endParaRPr lang="ko-KR" altLang="en-US" sz="2400" kern="12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603ED6C-6FBE-421B-9CB7-11B3C3B005AA}"/>
              </a:ext>
            </a:extLst>
          </p:cNvPr>
          <p:cNvSpPr/>
          <p:nvPr/>
        </p:nvSpPr>
        <p:spPr>
          <a:xfrm>
            <a:off x="5833936" y="3032731"/>
            <a:ext cx="890054" cy="54492"/>
          </a:xfrm>
          <a:custGeom>
            <a:avLst/>
            <a:gdLst>
              <a:gd name="connsiteX0" fmla="*/ 0 w 890054"/>
              <a:gd name="connsiteY0" fmla="*/ 27246 h 54492"/>
              <a:gd name="connsiteX1" fmla="*/ 890054 w 89005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054" h="54492">
                <a:moveTo>
                  <a:pt x="0" y="27246"/>
                </a:moveTo>
                <a:lnTo>
                  <a:pt x="890054" y="2724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476" tIns="4995" rIns="435476" bIns="4995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02D40EA-7707-4267-BEB8-4A27D9B1CB05}"/>
              </a:ext>
            </a:extLst>
          </p:cNvPr>
          <p:cNvSpPr/>
          <p:nvPr/>
        </p:nvSpPr>
        <p:spPr>
          <a:xfrm>
            <a:off x="9217912" y="2503693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Cauchy distribution</a:t>
            </a:r>
            <a:endParaRPr lang="ko-KR" altLang="en-US" sz="24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9EB0A2B-2473-4E61-857E-FD1268702513}"/>
              </a:ext>
            </a:extLst>
          </p:cNvPr>
          <p:cNvSpPr/>
          <p:nvPr/>
        </p:nvSpPr>
        <p:spPr>
          <a:xfrm>
            <a:off x="2718746" y="4312184"/>
            <a:ext cx="890054" cy="54492"/>
          </a:xfrm>
          <a:custGeom>
            <a:avLst/>
            <a:gdLst>
              <a:gd name="connsiteX0" fmla="*/ 0 w 890054"/>
              <a:gd name="connsiteY0" fmla="*/ 27246 h 54492"/>
              <a:gd name="connsiteX1" fmla="*/ 890054 w 89005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054" h="54492">
                <a:moveTo>
                  <a:pt x="0" y="27246"/>
                </a:moveTo>
                <a:lnTo>
                  <a:pt x="890054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476" tIns="4995" rIns="435476" bIns="4995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03D459B-C82C-4572-A2C9-B472C5E580AC}"/>
              </a:ext>
            </a:extLst>
          </p:cNvPr>
          <p:cNvSpPr/>
          <p:nvPr/>
        </p:nvSpPr>
        <p:spPr>
          <a:xfrm>
            <a:off x="3608801" y="3783146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/>
              <a:t>Long-tailed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8389ED0-0F0A-465C-9C47-DBAEFE83FE73}"/>
              </a:ext>
            </a:extLst>
          </p:cNvPr>
          <p:cNvSpPr/>
          <p:nvPr/>
        </p:nvSpPr>
        <p:spPr>
          <a:xfrm>
            <a:off x="5833936" y="4312184"/>
            <a:ext cx="890054" cy="54492"/>
          </a:xfrm>
          <a:custGeom>
            <a:avLst/>
            <a:gdLst>
              <a:gd name="connsiteX0" fmla="*/ 0 w 890054"/>
              <a:gd name="connsiteY0" fmla="*/ 27246 h 54492"/>
              <a:gd name="connsiteX1" fmla="*/ 890054 w 89005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054" h="54492">
                <a:moveTo>
                  <a:pt x="0" y="27246"/>
                </a:moveTo>
                <a:lnTo>
                  <a:pt x="890054" y="2724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476" tIns="4995" rIns="435476" bIns="4995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2EADCAB-39F3-417F-83E7-465AA42C684F}"/>
              </a:ext>
            </a:extLst>
          </p:cNvPr>
          <p:cNvSpPr/>
          <p:nvPr/>
        </p:nvSpPr>
        <p:spPr>
          <a:xfrm>
            <a:off x="9217912" y="3783146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Pareto distribution</a:t>
            </a:r>
            <a:endParaRPr lang="ko-KR" altLang="en-US" sz="2400" b="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2645800-2BE0-459C-A1A9-C9AD0A9A64EA}"/>
              </a:ext>
            </a:extLst>
          </p:cNvPr>
          <p:cNvSpPr/>
          <p:nvPr/>
        </p:nvSpPr>
        <p:spPr>
          <a:xfrm rot="3310531">
            <a:off x="2384479" y="4951910"/>
            <a:ext cx="1558588" cy="54492"/>
          </a:xfrm>
          <a:custGeom>
            <a:avLst/>
            <a:gdLst>
              <a:gd name="connsiteX0" fmla="*/ 0 w 1558588"/>
              <a:gd name="connsiteY0" fmla="*/ 27246 h 54492"/>
              <a:gd name="connsiteX1" fmla="*/ 1558588 w 1558588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8588" h="54492">
                <a:moveTo>
                  <a:pt x="0" y="27246"/>
                </a:moveTo>
                <a:lnTo>
                  <a:pt x="1558588" y="272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3030" tIns="-11719" rIns="753028" bIns="-11719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D037DE2-FCEF-4C6E-B648-F7DBDB7F14FC}"/>
              </a:ext>
            </a:extLst>
          </p:cNvPr>
          <p:cNvSpPr/>
          <p:nvPr/>
        </p:nvSpPr>
        <p:spPr>
          <a:xfrm>
            <a:off x="3608801" y="5062599"/>
            <a:ext cx="2225135" cy="1112567"/>
          </a:xfrm>
          <a:custGeom>
            <a:avLst/>
            <a:gdLst>
              <a:gd name="connsiteX0" fmla="*/ 0 w 2225135"/>
              <a:gd name="connsiteY0" fmla="*/ 111257 h 1112567"/>
              <a:gd name="connsiteX1" fmla="*/ 111257 w 2225135"/>
              <a:gd name="connsiteY1" fmla="*/ 0 h 1112567"/>
              <a:gd name="connsiteX2" fmla="*/ 2113878 w 2225135"/>
              <a:gd name="connsiteY2" fmla="*/ 0 h 1112567"/>
              <a:gd name="connsiteX3" fmla="*/ 2225135 w 2225135"/>
              <a:gd name="connsiteY3" fmla="*/ 111257 h 1112567"/>
              <a:gd name="connsiteX4" fmla="*/ 2225135 w 2225135"/>
              <a:gd name="connsiteY4" fmla="*/ 1001310 h 1112567"/>
              <a:gd name="connsiteX5" fmla="*/ 2113878 w 2225135"/>
              <a:gd name="connsiteY5" fmla="*/ 1112567 h 1112567"/>
              <a:gd name="connsiteX6" fmla="*/ 111257 w 2225135"/>
              <a:gd name="connsiteY6" fmla="*/ 1112567 h 1112567"/>
              <a:gd name="connsiteX7" fmla="*/ 0 w 2225135"/>
              <a:gd name="connsiteY7" fmla="*/ 1001310 h 1112567"/>
              <a:gd name="connsiteX8" fmla="*/ 0 w 2225135"/>
              <a:gd name="connsiteY8" fmla="*/ 111257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35" h="1112567">
                <a:moveTo>
                  <a:pt x="0" y="111257"/>
                </a:moveTo>
                <a:cubicBezTo>
                  <a:pt x="0" y="49811"/>
                  <a:pt x="49811" y="0"/>
                  <a:pt x="111257" y="0"/>
                </a:cubicBezTo>
                <a:lnTo>
                  <a:pt x="2113878" y="0"/>
                </a:lnTo>
                <a:cubicBezTo>
                  <a:pt x="2175324" y="0"/>
                  <a:pt x="2225135" y="49811"/>
                  <a:pt x="2225135" y="111257"/>
                </a:cubicBezTo>
                <a:lnTo>
                  <a:pt x="2225135" y="1001310"/>
                </a:lnTo>
                <a:cubicBezTo>
                  <a:pt x="2225135" y="1062756"/>
                  <a:pt x="2175324" y="1112567"/>
                  <a:pt x="2113878" y="1112567"/>
                </a:cubicBezTo>
                <a:lnTo>
                  <a:pt x="111257" y="1112567"/>
                </a:lnTo>
                <a:cubicBezTo>
                  <a:pt x="49811" y="1112567"/>
                  <a:pt x="0" y="1062756"/>
                  <a:pt x="0" y="1001310"/>
                </a:cubicBezTo>
                <a:lnTo>
                  <a:pt x="0" y="111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826" tIns="47826" rIns="47826" bIns="47826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 err="1"/>
              <a:t>Subexponential</a:t>
            </a:r>
            <a:endParaRPr lang="en-US" altLang="ko-KR" sz="2000" kern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A674F9-02D4-4EC7-A3C6-7791EDCCA1E4}"/>
              </a:ext>
            </a:extLst>
          </p:cNvPr>
          <p:cNvCxnSpPr>
            <a:cxnSpLocks/>
          </p:cNvCxnSpPr>
          <p:nvPr/>
        </p:nvCxnSpPr>
        <p:spPr>
          <a:xfrm>
            <a:off x="5813569" y="5638800"/>
            <a:ext cx="146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D4C563-1E4F-4C0E-9400-48EABD5C29B3}"/>
              </a:ext>
            </a:extLst>
          </p:cNvPr>
          <p:cNvSpPr txBox="1"/>
          <p:nvPr/>
        </p:nvSpPr>
        <p:spPr>
          <a:xfrm>
            <a:off x="9596537" y="1900509"/>
            <a:ext cx="153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examples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9162747-5A0D-4226-BD28-907D2E7EB4BB}"/>
              </a:ext>
            </a:extLst>
          </p:cNvPr>
          <p:cNvSpPr/>
          <p:nvPr/>
        </p:nvSpPr>
        <p:spPr>
          <a:xfrm>
            <a:off x="8706483" y="3032731"/>
            <a:ext cx="890054" cy="54492"/>
          </a:xfrm>
          <a:custGeom>
            <a:avLst/>
            <a:gdLst>
              <a:gd name="connsiteX0" fmla="*/ 0 w 890054"/>
              <a:gd name="connsiteY0" fmla="*/ 27246 h 54492"/>
              <a:gd name="connsiteX1" fmla="*/ 890054 w 89005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054" h="54492">
                <a:moveTo>
                  <a:pt x="0" y="27246"/>
                </a:moveTo>
                <a:lnTo>
                  <a:pt x="890054" y="2724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476" tIns="4995" rIns="435476" bIns="4995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13F5A5A-6E7C-4939-9F2A-C3EEA1B10334}"/>
                  </a:ext>
                </a:extLst>
              </p:cNvPr>
              <p:cNvSpPr/>
              <p:nvPr/>
            </p:nvSpPr>
            <p:spPr>
              <a:xfrm>
                <a:off x="6107472" y="2503693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826" tIns="47826" rIns="47826" bIns="4782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kern="12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b="0" i="1" kern="1200" smtClean="0">
                          <a:latin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dirty="0"/>
                  <a:t>a</a:t>
                </a:r>
                <a:r>
                  <a:rPr lang="en-US" altLang="ko-KR" kern="1200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kern="1200" smtClean="0">
                        <a:latin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kern="1200" dirty="0"/>
              </a:p>
            </p:txBody>
          </p:sp>
        </mc:Choice>
        <mc:Fallback xmlns=""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13F5A5A-6E7C-4939-9F2A-C3EEA1B10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72" y="2503693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53EAAF9-77E5-43A9-BE48-E7BE065712F8}"/>
              </a:ext>
            </a:extLst>
          </p:cNvPr>
          <p:cNvSpPr/>
          <p:nvPr/>
        </p:nvSpPr>
        <p:spPr>
          <a:xfrm>
            <a:off x="8706483" y="4312184"/>
            <a:ext cx="890054" cy="54492"/>
          </a:xfrm>
          <a:custGeom>
            <a:avLst/>
            <a:gdLst>
              <a:gd name="connsiteX0" fmla="*/ 0 w 890054"/>
              <a:gd name="connsiteY0" fmla="*/ 27246 h 54492"/>
              <a:gd name="connsiteX1" fmla="*/ 890054 w 89005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054" h="54492">
                <a:moveTo>
                  <a:pt x="0" y="27246"/>
                </a:moveTo>
                <a:lnTo>
                  <a:pt x="890054" y="2724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476" tIns="4995" rIns="435476" bIns="4995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0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59945377-4DC8-4AE6-89D0-693F456E448C}"/>
                  </a:ext>
                </a:extLst>
              </p:cNvPr>
              <p:cNvSpPr/>
              <p:nvPr/>
            </p:nvSpPr>
            <p:spPr>
              <a:xfrm>
                <a:off x="6107472" y="3783146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826" tIns="47826" rIns="47826" bIns="4782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kern="12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b="0" i="1" kern="1200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altLang="ko-KR" b="0" kern="1200" dirty="0"/>
              </a:p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dirty="0"/>
                  <a:t>a</a:t>
                </a:r>
                <a:r>
                  <a:rPr lang="en-US" altLang="ko-KR" kern="1200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kern="120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ko-KR" kern="1200" dirty="0"/>
              </a:p>
            </p:txBody>
          </p:sp>
        </mc:Choice>
        <mc:Fallback xmlns=""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59945377-4DC8-4AE6-89D0-693F456E4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72" y="3783146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7B73DB4E-A33D-4816-9890-D0D4CAB1A129}"/>
                  </a:ext>
                </a:extLst>
              </p:cNvPr>
              <p:cNvSpPr/>
              <p:nvPr/>
            </p:nvSpPr>
            <p:spPr>
              <a:xfrm>
                <a:off x="6107472" y="5062599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826" tIns="47826" rIns="47826" bIns="4782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400" i="1" kern="12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kern="12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kern="12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kern="12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kern="1200" dirty="0"/>
              </a:p>
            </p:txBody>
          </p:sp>
        </mc:Choice>
        <mc:Fallback xmlns=""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7B73DB4E-A33D-4816-9890-D0D4CAB1A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72" y="5062599"/>
                <a:ext cx="2599012" cy="1112567"/>
              </a:xfrm>
              <a:custGeom>
                <a:avLst/>
                <a:gdLst>
                  <a:gd name="connsiteX0" fmla="*/ 0 w 2225135"/>
                  <a:gd name="connsiteY0" fmla="*/ 111257 h 1112567"/>
                  <a:gd name="connsiteX1" fmla="*/ 111257 w 2225135"/>
                  <a:gd name="connsiteY1" fmla="*/ 0 h 1112567"/>
                  <a:gd name="connsiteX2" fmla="*/ 2113878 w 2225135"/>
                  <a:gd name="connsiteY2" fmla="*/ 0 h 1112567"/>
                  <a:gd name="connsiteX3" fmla="*/ 2225135 w 2225135"/>
                  <a:gd name="connsiteY3" fmla="*/ 111257 h 1112567"/>
                  <a:gd name="connsiteX4" fmla="*/ 2225135 w 2225135"/>
                  <a:gd name="connsiteY4" fmla="*/ 1001310 h 1112567"/>
                  <a:gd name="connsiteX5" fmla="*/ 2113878 w 2225135"/>
                  <a:gd name="connsiteY5" fmla="*/ 1112567 h 1112567"/>
                  <a:gd name="connsiteX6" fmla="*/ 111257 w 2225135"/>
                  <a:gd name="connsiteY6" fmla="*/ 1112567 h 1112567"/>
                  <a:gd name="connsiteX7" fmla="*/ 0 w 2225135"/>
                  <a:gd name="connsiteY7" fmla="*/ 1001310 h 1112567"/>
                  <a:gd name="connsiteX8" fmla="*/ 0 w 2225135"/>
                  <a:gd name="connsiteY8" fmla="*/ 111257 h 111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135" h="1112567">
                    <a:moveTo>
                      <a:pt x="0" y="111257"/>
                    </a:moveTo>
                    <a:cubicBezTo>
                      <a:pt x="0" y="49811"/>
                      <a:pt x="49811" y="0"/>
                      <a:pt x="111257" y="0"/>
                    </a:cubicBezTo>
                    <a:lnTo>
                      <a:pt x="2113878" y="0"/>
                    </a:lnTo>
                    <a:cubicBezTo>
                      <a:pt x="2175324" y="0"/>
                      <a:pt x="2225135" y="49811"/>
                      <a:pt x="2225135" y="111257"/>
                    </a:cubicBezTo>
                    <a:lnTo>
                      <a:pt x="2225135" y="1001310"/>
                    </a:lnTo>
                    <a:cubicBezTo>
                      <a:pt x="2225135" y="1062756"/>
                      <a:pt x="2175324" y="1112567"/>
                      <a:pt x="2113878" y="1112567"/>
                    </a:cubicBezTo>
                    <a:lnTo>
                      <a:pt x="111257" y="1112567"/>
                    </a:lnTo>
                    <a:cubicBezTo>
                      <a:pt x="49811" y="1112567"/>
                      <a:pt x="0" y="1062756"/>
                      <a:pt x="0" y="1001310"/>
                    </a:cubicBezTo>
                    <a:lnTo>
                      <a:pt x="0" y="111257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03EA61-AE18-439C-9B8C-DD929141EB37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400" b="1" dirty="0"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Heavy-tailed distribution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16C5B6-A616-4AA8-B934-2637FE0E0806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774644-F387-4562-BAD2-3B8DFA8EA3EA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Ⅱ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背景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9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E6EB-BC7B-4AA8-A0F9-0D7D562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約</a:t>
            </a:r>
            <a:r>
              <a:rPr lang="en-US" altLang="ja-JP" sz="2000" dirty="0"/>
              <a:t>500,000</a:t>
            </a:r>
            <a:r>
              <a:rPr lang="ja-JP" altLang="en-US" sz="2000" dirty="0"/>
              <a:t>札の紙幣の連続追跡結果、</a:t>
            </a:r>
            <a:r>
              <a:rPr lang="en-US" altLang="ja-JP" sz="2000" dirty="0"/>
              <a:t>fat-tailed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（紙幣は人間の動きを代理する）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→人間の移動は</a:t>
            </a:r>
            <a:r>
              <a:rPr lang="en-US" altLang="ja-JP" sz="2000" dirty="0"/>
              <a:t>fat-tailed displacement, waiting-time displacement</a:t>
            </a:r>
            <a:r>
              <a:rPr lang="ja-JP" altLang="en-US" sz="2000" dirty="0"/>
              <a:t>の組み合わせでモデリングされる。</a:t>
            </a:r>
            <a:endParaRPr lang="en-US" altLang="ja-JP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Levy flight</a:t>
            </a:r>
            <a:r>
              <a:rPr lang="ja-JP" altLang="en-US" sz="2000" dirty="0"/>
              <a:t>粒子は</a:t>
            </a:r>
            <a:r>
              <a:rPr lang="en-US" altLang="ja-JP" sz="2000" dirty="0"/>
              <a:t>1</a:t>
            </a:r>
            <a:r>
              <a:rPr lang="ja-JP" altLang="en-US" sz="2000" dirty="0"/>
              <a:t>ステップで長距離を移動する確率が高い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→人も普段は短い距離を移動、稀に長距離移動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79915B-DDB9-42D2-AD6E-E7CCEE77C166}"/>
              </a:ext>
            </a:extLst>
          </p:cNvPr>
          <p:cNvSpPr/>
          <p:nvPr/>
        </p:nvSpPr>
        <p:spPr>
          <a:xfrm>
            <a:off x="431556" y="627785"/>
            <a:ext cx="715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ja-JP" altLang="en-US" sz="2400" b="1" dirty="0">
                <a:latin typeface="맑은 고딕" panose="020B0503020000020004" pitchFamily="50" charset="-127"/>
              </a:rPr>
              <a:t>紙幣の移動パターン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49EB59-A33E-4D57-8E5E-8F81351AD321}"/>
              </a:ext>
            </a:extLst>
          </p:cNvPr>
          <p:cNvCxnSpPr/>
          <p:nvPr/>
        </p:nvCxnSpPr>
        <p:spPr>
          <a:xfrm>
            <a:off x="440007" y="609601"/>
            <a:ext cx="5305205" cy="0"/>
          </a:xfrm>
          <a:prstGeom prst="line">
            <a:avLst/>
          </a:prstGeom>
          <a:noFill/>
          <a:ln w="38100" cap="flat" cmpd="sng" algn="ctr">
            <a:solidFill>
              <a:srgbClr val="9C9C9C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43DD6-35BF-45F4-92DD-7A2A8260E0F0}"/>
              </a:ext>
            </a:extLst>
          </p:cNvPr>
          <p:cNvSpPr txBox="1"/>
          <p:nvPr/>
        </p:nvSpPr>
        <p:spPr>
          <a:xfrm>
            <a:off x="344612" y="2483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Ⅱ </a:t>
            </a:r>
            <a:r>
              <a:rPr lang="ja-JP" altLang="en-US" dirty="0">
                <a:latin typeface="Adobe 고딕 Std B" pitchFamily="34" charset="-127"/>
                <a:ea typeface="Adobe 고딕 Std B" pitchFamily="34" charset="-127"/>
              </a:rPr>
              <a:t>背景</a:t>
            </a:r>
            <a:endParaRPr lang="ko-KR" altLang="en-US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715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2674</Words>
  <Application>Microsoft Office PowerPoint</Application>
  <PresentationFormat>와이드스크린</PresentationFormat>
  <Paragraphs>348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Adobe 고딕 Std B</vt:lpstr>
      <vt:lpstr>ＭＳ Ｐゴシック</vt:lpstr>
      <vt:lpstr>맑은 고딕</vt:lpstr>
      <vt:lpstr>Arial</vt:lpstr>
      <vt:lpstr>Cambria Math</vt:lpstr>
      <vt:lpstr>Wingdings 3</vt:lpstr>
      <vt:lpstr>Office 테마</vt:lpstr>
      <vt:lpstr>輪読資料</vt:lpstr>
      <vt:lpstr>Understanding Individual Human Mobility Patterns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Understanding the Spreading Patterns of Mobile Phone Viruses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Human Mobility Patterns</dc:title>
  <dc:creator>Kim Hwee-Myoung</dc:creator>
  <cp:lastModifiedBy>Kim Hwee-Myoung</cp:lastModifiedBy>
  <cp:revision>108</cp:revision>
  <dcterms:created xsi:type="dcterms:W3CDTF">2019-06-22T06:42:58Z</dcterms:created>
  <dcterms:modified xsi:type="dcterms:W3CDTF">2019-07-18T02:18:12Z</dcterms:modified>
</cp:coreProperties>
</file>