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7"/>
  </p:notesMasterIdLst>
  <p:sldIdLst>
    <p:sldId id="256" r:id="rId4"/>
    <p:sldId id="257" r:id="rId5"/>
    <p:sldId id="258" r:id="rId6"/>
    <p:sldId id="259" r:id="rId7"/>
    <p:sldId id="261" r:id="rId8"/>
    <p:sldId id="262" r:id="rId9"/>
    <p:sldId id="263" r:id="rId10"/>
    <p:sldId id="264" r:id="rId11"/>
    <p:sldId id="265" r:id="rId12"/>
    <p:sldId id="266" r:id="rId13"/>
    <p:sldId id="267" r:id="rId14"/>
    <p:sldId id="294" r:id="rId15"/>
    <p:sldId id="295" r:id="rId16"/>
    <p:sldId id="297" r:id="rId17"/>
    <p:sldId id="272" r:id="rId18"/>
    <p:sldId id="273" r:id="rId19"/>
    <p:sldId id="274" r:id="rId20"/>
    <p:sldId id="275" r:id="rId21"/>
    <p:sldId id="276" r:id="rId22"/>
    <p:sldId id="277" r:id="rId23"/>
    <p:sldId id="278" r:id="rId24"/>
    <p:sldId id="298" r:id="rId25"/>
    <p:sldId id="299" r:id="rId26"/>
    <p:sldId id="283" r:id="rId27"/>
    <p:sldId id="284" r:id="rId28"/>
    <p:sldId id="285" r:id="rId29"/>
    <p:sldId id="286" r:id="rId30"/>
    <p:sldId id="301" r:id="rId31"/>
    <p:sldId id="302" r:id="rId32"/>
    <p:sldId id="304" r:id="rId33"/>
    <p:sldId id="305" r:id="rId34"/>
    <p:sldId id="293" r:id="rId35"/>
    <p:sldId id="300" r:id="rId3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3091A-851D-ECCF-C4BB-B03F13711048}" v="337" dt="2021-01-24T11:05:46.107"/>
    <p1510:client id="{5DE1B185-9BB7-5C91-32BA-B65DF892C349}" v="925" dt="2021-01-25T11:10:02.391"/>
    <p1510:client id="{637FD9F0-2C9A-29F1-0F19-11ECD240F022}" v="7067" dt="2021-01-22T15:04:34.732"/>
    <p1510:client id="{67CCF89E-6D51-4212-A2D7-F526E96E1099}" v="5199" dt="2021-01-23T06:53:43.184"/>
    <p1510:client id="{F0BF0714-E9B1-051D-D903-D18E75032ED5}" v="286" dt="2021-01-24T02:48:51.457"/>
    <p1510:client id="{FCAC6033-5F7F-3568-21F3-170B4620607C}" v="4493" dt="2021-01-22T09:40:21.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26"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2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2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2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DBE927-F9AA-486A-A1F9-C990D478BF5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noRot="1" noChangeAspect="1"/>
          </p:cNvSpPr>
          <p:nvPr>
            <p:ph type="sldImg"/>
          </p:nvPr>
        </p:nvSpPr>
        <p:spPr>
          <a:xfrm>
            <a:off x="2514600" y="857250"/>
            <a:ext cx="4114800" cy="2314575"/>
          </a:xfrm>
          <a:prstGeom prst="rect">
            <a:avLst/>
          </a:prstGeom>
        </p:spPr>
      </p:sp>
      <p:sp>
        <p:nvSpPr>
          <p:cNvPr id="487"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88"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663F8520-0749-42F3-B191-3AB8F5CFA271}"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noRot="1" noChangeAspect="1"/>
          </p:cNvSpPr>
          <p:nvPr>
            <p:ph type="sldImg"/>
          </p:nvPr>
        </p:nvSpPr>
        <p:spPr>
          <a:xfrm>
            <a:off x="2514600" y="857250"/>
            <a:ext cx="4114800" cy="2314575"/>
          </a:xfrm>
          <a:prstGeom prst="rect">
            <a:avLst/>
          </a:prstGeom>
        </p:spPr>
      </p:sp>
      <p:sp>
        <p:nvSpPr>
          <p:cNvPr id="490"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91"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066C36FA-AC52-4A4C-8BA9-10BDD562A0C9}"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2514600" y="857250"/>
            <a:ext cx="4114800" cy="2314575"/>
          </a:xfrm>
          <a:prstGeom prst="rect">
            <a:avLst/>
          </a:prstGeom>
        </p:spPr>
      </p:sp>
      <p:sp>
        <p:nvSpPr>
          <p:cNvPr id="493"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94"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75D1C345-3F33-43B8-ABDF-F804371B64EE}"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2514600" y="857250"/>
            <a:ext cx="4114800" cy="2314575"/>
          </a:xfrm>
          <a:prstGeom prst="rect">
            <a:avLst/>
          </a:prstGeom>
        </p:spPr>
      </p:sp>
      <p:sp>
        <p:nvSpPr>
          <p:cNvPr id="496"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97"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8E3B0952-75BC-47A0-AF1B-4E247ABBFD3F}" type="slidenum">
              <a:rPr lang="en-US" sz="1200" b="0" strike="noStrike" spc="-1">
                <a:solidFill>
                  <a:srgbClr val="000000"/>
                </a:solidFill>
                <a:latin typeface="+mn-lt"/>
                <a:ea typeface="+mn-ea"/>
              </a:rPr>
              <a:t>26</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2514600" y="857250"/>
            <a:ext cx="4114800" cy="2314575"/>
          </a:xfrm>
          <a:prstGeom prst="rect">
            <a:avLst/>
          </a:prstGeom>
        </p:spPr>
      </p:sp>
      <p:sp>
        <p:nvSpPr>
          <p:cNvPr id="496"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97"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8E3B0952-75BC-47A0-AF1B-4E247ABBFD3F}" type="slidenum">
              <a:rPr lang="en-US" sz="1200" b="0" strike="noStrike" spc="-1">
                <a:solidFill>
                  <a:srgbClr val="000000"/>
                </a:solidFill>
                <a:latin typeface="+mn-lt"/>
                <a:ea typeface="+mn-ea"/>
              </a:rPr>
              <a:t>28</a:t>
            </a:fld>
            <a:endParaRPr lang="en-US" sz="1200" b="0" strike="noStrike" spc="-1">
              <a:latin typeface="Times New Roman"/>
            </a:endParaRPr>
          </a:p>
        </p:txBody>
      </p:sp>
    </p:spTree>
    <p:extLst>
      <p:ext uri="{BB962C8B-B14F-4D97-AF65-F5344CB8AC3E}">
        <p14:creationId xmlns:p14="http://schemas.microsoft.com/office/powerpoint/2010/main" val="290447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2514600" y="857250"/>
            <a:ext cx="4114800" cy="2314575"/>
          </a:xfrm>
          <a:prstGeom prst="rect">
            <a:avLst/>
          </a:prstGeom>
        </p:spPr>
      </p:sp>
      <p:sp>
        <p:nvSpPr>
          <p:cNvPr id="496"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97"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8E3B0952-75BC-47A0-AF1B-4E247ABBFD3F}" type="slidenum">
              <a:rPr lang="en-US" sz="1200" b="0" strike="noStrike" spc="-1">
                <a:solidFill>
                  <a:srgbClr val="000000"/>
                </a:solidFill>
                <a:latin typeface="+mn-lt"/>
                <a:ea typeface="+mn-ea"/>
              </a:rPr>
              <a:t>29</a:t>
            </a:fld>
            <a:endParaRPr lang="en-US" sz="1200" b="0" strike="noStrike" spc="-1">
              <a:latin typeface="Times New Roman"/>
            </a:endParaRPr>
          </a:p>
        </p:txBody>
      </p:sp>
    </p:spTree>
    <p:extLst>
      <p:ext uri="{BB962C8B-B14F-4D97-AF65-F5344CB8AC3E}">
        <p14:creationId xmlns:p14="http://schemas.microsoft.com/office/powerpoint/2010/main" val="348506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2514600" y="857250"/>
            <a:ext cx="4114800" cy="2314575"/>
          </a:xfrm>
          <a:prstGeom prst="rect">
            <a:avLst/>
          </a:prstGeom>
        </p:spPr>
      </p:sp>
      <p:sp>
        <p:nvSpPr>
          <p:cNvPr id="496"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97"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8E3B0952-75BC-47A0-AF1B-4E247ABBFD3F}" type="slidenum">
              <a:rPr lang="en-US" sz="1200" b="0" strike="noStrike" spc="-1">
                <a:solidFill>
                  <a:srgbClr val="000000"/>
                </a:solidFill>
                <a:latin typeface="+mn-lt"/>
                <a:ea typeface="+mn-ea"/>
              </a:rPr>
              <a:t>30</a:t>
            </a:fld>
            <a:endParaRPr lang="en-US" sz="1200" b="0" strike="noStrike" spc="-1">
              <a:latin typeface="Times New Roman"/>
            </a:endParaRPr>
          </a:p>
        </p:txBody>
      </p:sp>
    </p:spTree>
    <p:extLst>
      <p:ext uri="{BB962C8B-B14F-4D97-AF65-F5344CB8AC3E}">
        <p14:creationId xmlns:p14="http://schemas.microsoft.com/office/powerpoint/2010/main" val="1566666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2514600" y="857250"/>
            <a:ext cx="4114800" cy="2314575"/>
          </a:xfrm>
          <a:prstGeom prst="rect">
            <a:avLst/>
          </a:prstGeom>
        </p:spPr>
      </p:sp>
      <p:sp>
        <p:nvSpPr>
          <p:cNvPr id="496" name="PlaceHolder 2"/>
          <p:cNvSpPr>
            <a:spLocks noGrp="1"/>
          </p:cNvSpPr>
          <p:nvPr>
            <p:ph type="body"/>
          </p:nvPr>
        </p:nvSpPr>
        <p:spPr>
          <a:xfrm>
            <a:off x="914400" y="3300480"/>
            <a:ext cx="7314840" cy="2700000"/>
          </a:xfrm>
          <a:prstGeom prst="rect">
            <a:avLst/>
          </a:prstGeom>
        </p:spPr>
        <p:txBody>
          <a:bodyPr>
            <a:noAutofit/>
          </a:bodyPr>
          <a:lstStyle/>
          <a:p>
            <a:endParaRPr lang="en-US" sz="2000" b="0" strike="noStrike" spc="-1">
              <a:latin typeface="Arial"/>
            </a:endParaRPr>
          </a:p>
        </p:txBody>
      </p:sp>
      <p:sp>
        <p:nvSpPr>
          <p:cNvPr id="497" name="TextShape 3"/>
          <p:cNvSpPr txBox="1"/>
          <p:nvPr/>
        </p:nvSpPr>
        <p:spPr>
          <a:xfrm>
            <a:off x="5179320" y="6513840"/>
            <a:ext cx="3962160" cy="343800"/>
          </a:xfrm>
          <a:prstGeom prst="rect">
            <a:avLst/>
          </a:prstGeom>
          <a:noFill/>
          <a:ln>
            <a:noFill/>
          </a:ln>
        </p:spPr>
        <p:txBody>
          <a:bodyPr anchor="b">
            <a:noAutofit/>
          </a:bodyPr>
          <a:lstStyle/>
          <a:p>
            <a:pPr algn="r">
              <a:lnSpc>
                <a:spcPct val="100000"/>
              </a:lnSpc>
            </a:pPr>
            <a:fld id="{8E3B0952-75BC-47A0-AF1B-4E247ABBFD3F}" type="slidenum">
              <a:rPr lang="en-US" sz="1200" b="0" strike="noStrike" spc="-1">
                <a:solidFill>
                  <a:srgbClr val="000000"/>
                </a:solidFill>
                <a:latin typeface="+mn-lt"/>
                <a:ea typeface="+mn-ea"/>
              </a:rPr>
              <a:t>31</a:t>
            </a:fld>
            <a:endParaRPr lang="en-US" sz="1200" b="0" strike="noStrike" spc="-1">
              <a:latin typeface="Times New Roman"/>
            </a:endParaRPr>
          </a:p>
        </p:txBody>
      </p:sp>
    </p:spTree>
    <p:extLst>
      <p:ext uri="{BB962C8B-B14F-4D97-AF65-F5344CB8AC3E}">
        <p14:creationId xmlns:p14="http://schemas.microsoft.com/office/powerpoint/2010/main" val="258531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8"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3"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0" y="0"/>
            <a:ext cx="12191760" cy="3871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0" y="0"/>
            <a:ext cx="12191760" cy="3871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9"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0"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3"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7"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8"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5"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6"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9"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0"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1"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2"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3"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0" y="0"/>
            <a:ext cx="12191760" cy="3871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12191760" cy="8348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F764AE60-6450-4998-9559-1105C2BDADC6}" type="datetime1">
              <a:rPr lang="en-US" sz="1200" b="0" strike="noStrike" spc="-1">
                <a:solidFill>
                  <a:srgbClr val="8B8B8B"/>
                </a:solidFill>
                <a:latin typeface="Calibri"/>
              </a:rPr>
              <a:t>2/10/2021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60BFBA05-19BF-4D9E-9CEB-E90416F517D9}"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12191760" cy="834840"/>
          </a:xfrm>
          <a:prstGeom prst="rect">
            <a:avLst/>
          </a:prstGeom>
        </p:spPr>
        <p:txBody>
          <a:bodyPr anchor="ctr">
            <a:normAutofit/>
          </a:bodyPr>
          <a:lstStyle/>
          <a:p>
            <a:pPr>
              <a:lnSpc>
                <a:spcPct val="90000"/>
              </a:lnSpc>
            </a:pPr>
            <a:r>
              <a:rPr lang="en-US" sz="2800" b="0" strike="noStrike" spc="-1">
                <a:solidFill>
                  <a:srgbClr val="000000"/>
                </a:solidFill>
                <a:latin typeface="Calibri Light"/>
              </a:rPr>
              <a:t>Click to edit Master title style</a:t>
            </a:r>
            <a:endParaRPr lang="en-US" sz="28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C2A59B3-767B-4862-B94E-931715BB208F}" type="datetime1">
              <a:rPr lang="en-US" sz="1200" b="0" strike="noStrike" spc="-1">
                <a:solidFill>
                  <a:srgbClr val="8B8B8B"/>
                </a:solidFill>
                <a:latin typeface="Calibri"/>
              </a:rPr>
              <a:t>2/10/2021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E881A72C-5BB9-49A5-BC69-ECD5E73C069A}" type="slidenum">
              <a:rPr lang="en-US" sz="1200" b="0" strike="noStrike" spc="-1">
                <a:solidFill>
                  <a:srgbClr val="8B8B8B"/>
                </a:solidFill>
                <a:latin typeface="Calibri"/>
              </a:rPr>
              <a:t>‹#›</a:t>
            </a:fld>
            <a:endParaRPr lang="en-US" sz="1200" b="0" strike="noStrike" spc="-1">
              <a:latin typeface="Times New Roman"/>
            </a:endParaRPr>
          </a:p>
        </p:txBody>
      </p:sp>
      <p:sp>
        <p:nvSpPr>
          <p:cNvPr id="46" name="Line 6"/>
          <p:cNvSpPr/>
          <p:nvPr/>
        </p:nvSpPr>
        <p:spPr>
          <a:xfrm>
            <a:off x="0" y="835200"/>
            <a:ext cx="12191760" cy="0"/>
          </a:xfrm>
          <a:prstGeom prst="line">
            <a:avLst/>
          </a:prstGeom>
          <a:ln w="12600">
            <a:solidFill>
              <a:schemeClr val="tx1"/>
            </a:solidFill>
          </a:ln>
        </p:spPr>
        <p:style>
          <a:lnRef idx="1">
            <a:schemeClr val="accent1"/>
          </a:lnRef>
          <a:fillRef idx="0">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2F107A47-8701-4BFF-A0BC-6790E9DB1DE9}" type="datetime1">
              <a:rPr lang="en-US" sz="1200" b="0" strike="noStrike" spc="-1">
                <a:solidFill>
                  <a:srgbClr val="8B8B8B"/>
                </a:solidFill>
                <a:latin typeface="Calibri"/>
              </a:rPr>
              <a:t>2/10/2021</a:t>
            </a:fld>
            <a:endParaRPr lang="en-US" sz="1200" b="0" strike="noStrike" spc="-1">
              <a:latin typeface="Times New Roman"/>
            </a:endParaRPr>
          </a:p>
        </p:txBody>
      </p:sp>
      <p:sp>
        <p:nvSpPr>
          <p:cNvPr id="84" name="PlaceHolder 2"/>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85"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C8B683D2-4E24-4AAE-9570-EB67BC0D9735}" type="slidenum">
              <a:rPr lang="en-US" sz="1200" b="0" strike="noStrike" spc="-1">
                <a:solidFill>
                  <a:srgbClr val="8B8B8B"/>
                </a:solidFill>
                <a:latin typeface="Calibri"/>
              </a:rPr>
              <a:t>‹#›</a:t>
            </a:fld>
            <a:endParaRPr lang="en-US" sz="1200" b="0" strike="noStrike" spc="-1">
              <a:latin typeface="Times New Roman"/>
            </a:endParaRPr>
          </a:p>
        </p:txBody>
      </p:sp>
      <p:sp>
        <p:nvSpPr>
          <p:cNvPr id="86"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8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video" Target="https://www.youtube.com/embed/P6lBkK3J9wg?feature=oembed" TargetMode="External"/><Relationship Id="rId7" Type="http://schemas.openxmlformats.org/officeDocument/2006/relationships/image" Target="../media/image13.jpeg"/><Relationship Id="rId2" Type="http://schemas.openxmlformats.org/officeDocument/2006/relationships/video" Target="https://www.youtube.com/embed/QeMgkYM7sMk?feature=oembed" TargetMode="External"/><Relationship Id="rId1" Type="http://schemas.openxmlformats.org/officeDocument/2006/relationships/video" Target="https://www.youtube.com/embed/uA7HX7URCF8?feature=oembed" TargetMode="External"/><Relationship Id="rId6" Type="http://schemas.openxmlformats.org/officeDocument/2006/relationships/image" Target="../media/image12.png"/><Relationship Id="rId5" Type="http://schemas.openxmlformats.org/officeDocument/2006/relationships/notesSlide" Target="../notesSlides/notesSlide5.xml"/><Relationship Id="rId4" Type="http://schemas.openxmlformats.org/officeDocument/2006/relationships/slideLayout" Target="../slideLayouts/slideLayout13.xml"/><Relationship Id="rId9"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10800" y="1154520"/>
            <a:ext cx="12170160" cy="2387160"/>
          </a:xfrm>
          <a:prstGeom prst="rect">
            <a:avLst/>
          </a:prstGeom>
          <a:noFill/>
          <a:ln>
            <a:noFill/>
          </a:ln>
        </p:spPr>
        <p:txBody>
          <a:bodyPr anchor="ctr">
            <a:normAutofit/>
          </a:bodyPr>
          <a:lstStyle/>
          <a:p>
            <a:pPr algn="ctr">
              <a:lnSpc>
                <a:spcPct val="90000"/>
              </a:lnSpc>
            </a:pPr>
            <a:r>
              <a:rPr lang="ja-JP" sz="4400" b="0" strike="noStrike" spc="-1">
                <a:solidFill>
                  <a:srgbClr val="000000"/>
                </a:solidFill>
                <a:latin typeface="Calibri Light"/>
                <a:ea typeface="Yu Gothic Light"/>
              </a:rPr>
              <a:t>オンライン学術動画が論文の被引用数及び</a:t>
            </a:r>
            <a:br/>
            <a:r>
              <a:rPr lang="ja-JP" sz="4400" b="0" strike="noStrike" spc="-1">
                <a:solidFill>
                  <a:srgbClr val="000000"/>
                </a:solidFill>
                <a:latin typeface="Calibri Light"/>
                <a:ea typeface="Yu Gothic Light"/>
              </a:rPr>
              <a:t>オルトメトリクスに与える影響に関する研究</a:t>
            </a:r>
            <a:endParaRPr lang="en-US" sz="4400" b="0" strike="noStrike" spc="-1">
              <a:solidFill>
                <a:srgbClr val="000000"/>
              </a:solidFill>
              <a:latin typeface="Calibri"/>
            </a:endParaRPr>
          </a:p>
        </p:txBody>
      </p:sp>
      <p:sp>
        <p:nvSpPr>
          <p:cNvPr id="131" name="TextShape 2"/>
          <p:cNvSpPr txBox="1"/>
          <p:nvPr/>
        </p:nvSpPr>
        <p:spPr>
          <a:xfrm>
            <a:off x="1523880" y="400140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2800" b="0" strike="noStrike" spc="-1">
                <a:solidFill>
                  <a:srgbClr val="000000"/>
                </a:solidFill>
                <a:latin typeface="Calibri"/>
                <a:ea typeface="Yu Gothic"/>
              </a:rPr>
              <a:t>2021/01/25</a:t>
            </a:r>
            <a:endParaRPr lang="en-US" sz="2800" b="0" strike="noStrike" spc="-1">
              <a:latin typeface="Arial"/>
            </a:endParaRPr>
          </a:p>
          <a:p>
            <a:pPr algn="ctr">
              <a:lnSpc>
                <a:spcPct val="90000"/>
              </a:lnSpc>
              <a:spcBef>
                <a:spcPts val="1001"/>
              </a:spcBef>
              <a:tabLst>
                <a:tab pos="0" algn="l"/>
              </a:tabLst>
            </a:pPr>
            <a:r>
              <a:rPr lang="ja-JP" sz="2800" b="0" strike="noStrike" spc="-1">
                <a:solidFill>
                  <a:srgbClr val="000000"/>
                </a:solidFill>
                <a:latin typeface="Calibri"/>
                <a:ea typeface="Yu Gothic"/>
              </a:rPr>
              <a:t>坂田・森研究室</a:t>
            </a:r>
            <a:endParaRPr lang="en-US" sz="2800" b="0" strike="noStrike" spc="-1">
              <a:latin typeface="Arial"/>
            </a:endParaRPr>
          </a:p>
          <a:p>
            <a:pPr algn="ctr">
              <a:lnSpc>
                <a:spcPct val="90000"/>
              </a:lnSpc>
              <a:spcBef>
                <a:spcPts val="1001"/>
              </a:spcBef>
              <a:tabLst>
                <a:tab pos="0" algn="l"/>
              </a:tabLst>
            </a:pPr>
            <a:r>
              <a:rPr lang="en-US" sz="2800" b="0" strike="noStrike" spc="-1">
                <a:solidFill>
                  <a:srgbClr val="000000"/>
                </a:solidFill>
                <a:latin typeface="Calibri"/>
                <a:ea typeface="Yu Gothic"/>
              </a:rPr>
              <a:t>37-176851  KIM HWEEMYOUNG</a:t>
            </a:r>
            <a:endParaRPr lang="en-US" sz="2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提案手法の概要</a:t>
            </a:r>
            <a:endParaRPr lang="en-US" sz="2800" b="1" strike="noStrike" spc="-1">
              <a:solidFill>
                <a:srgbClr val="000000"/>
              </a:solidFill>
              <a:latin typeface="Yu Gothic"/>
              <a:ea typeface="Yu Gothic"/>
            </a:endParaRPr>
          </a:p>
        </p:txBody>
      </p:sp>
      <p:sp>
        <p:nvSpPr>
          <p:cNvPr id="179" name="CustomShape 2"/>
          <p:cNvSpPr/>
          <p:nvPr/>
        </p:nvSpPr>
        <p:spPr>
          <a:xfrm>
            <a:off x="312480" y="981000"/>
            <a:ext cx="11566800" cy="103068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rmAutofit fontScale="99500"/>
          </a:bodyPr>
          <a:lstStyle/>
          <a:p>
            <a:pPr>
              <a:lnSpc>
                <a:spcPct val="100000"/>
              </a:lnSpc>
              <a:tabLst>
                <a:tab pos="0" algn="l"/>
              </a:tabLst>
            </a:pPr>
            <a:r>
              <a:rPr lang="ja-JP" sz="2000" b="0" strike="noStrike" spc="-1">
                <a:solidFill>
                  <a:srgbClr val="000000"/>
                </a:solidFill>
                <a:latin typeface="Yu Gothic"/>
                <a:ea typeface="Yu Gothic"/>
              </a:rPr>
              <a:t>論文・動画データを取得し、動画付き・無し論文群の被引用数・</a:t>
            </a:r>
            <a:r>
              <a:rPr lang="en-US" sz="2000" b="0" strike="noStrike" spc="-1" dirty="0">
                <a:solidFill>
                  <a:srgbClr val="000000"/>
                </a:solidFill>
                <a:latin typeface="Yu Gothic"/>
                <a:ea typeface="Yu Gothic"/>
              </a:rPr>
              <a:t>AAS</a:t>
            </a:r>
            <a:r>
              <a:rPr lang="ja-JP" sz="2000" b="0" strike="noStrike" spc="-1">
                <a:solidFill>
                  <a:srgbClr val="000000"/>
                </a:solidFill>
                <a:latin typeface="Yu Gothic"/>
                <a:ea typeface="Yu Gothic"/>
              </a:rPr>
              <a:t>分布に統計的検定を行う。次に、動画付き論文を言及動画の分類ラベルに従って分割し、両指標の分布の比較を行う。最後に</a:t>
            </a:r>
            <a:r>
              <a:rPr lang="ja-JP" altLang="en-US" sz="2000" spc="-1">
                <a:solidFill>
                  <a:srgbClr val="000000"/>
                </a:solidFill>
                <a:latin typeface="Yu Gothic"/>
                <a:ea typeface="Yu Gothic"/>
              </a:rPr>
              <a:t>、</a:t>
            </a:r>
            <a:r>
              <a:rPr lang="ja-JP" sz="2000" b="0" strike="noStrike" spc="-1">
                <a:solidFill>
                  <a:srgbClr val="000000"/>
                </a:solidFill>
                <a:latin typeface="Yu Gothic"/>
                <a:ea typeface="Yu Gothic"/>
              </a:rPr>
              <a:t>ユーチューブ人気度</a:t>
            </a:r>
            <a:r>
              <a:rPr lang="ja-JP" altLang="en-US" sz="2000" spc="-1">
                <a:solidFill>
                  <a:srgbClr val="000000"/>
                </a:solidFill>
                <a:latin typeface="Yu Gothic"/>
                <a:ea typeface="Yu Gothic"/>
              </a:rPr>
              <a:t>指標と</a:t>
            </a:r>
            <a:r>
              <a:rPr lang="ja-JP" sz="2000" b="0" strike="noStrike" spc="-1">
                <a:solidFill>
                  <a:srgbClr val="000000"/>
                </a:solidFill>
                <a:latin typeface="Yu Gothic"/>
                <a:ea typeface="Yu Gothic"/>
              </a:rPr>
              <a:t>被引用数</a:t>
            </a:r>
            <a:r>
              <a:rPr lang="ja-JP" sz="2000" spc="-1">
                <a:solidFill>
                  <a:srgbClr val="000000"/>
                </a:solidFill>
                <a:latin typeface="Yu Gothic"/>
                <a:ea typeface="Yu Gothic"/>
              </a:rPr>
              <a:t>の回帰分析</a:t>
            </a:r>
            <a:r>
              <a:rPr lang="ja-JP" altLang="en-US" sz="2000" spc="-1">
                <a:solidFill>
                  <a:srgbClr val="000000"/>
                </a:solidFill>
                <a:latin typeface="Yu Gothic"/>
                <a:ea typeface="Yu Gothic"/>
              </a:rPr>
              <a:t>から</a:t>
            </a:r>
            <a:r>
              <a:rPr lang="ja-JP" sz="2000" b="0" strike="noStrike" spc="-1">
                <a:solidFill>
                  <a:srgbClr val="000000"/>
                </a:solidFill>
                <a:latin typeface="Yu Gothic"/>
                <a:ea typeface="Yu Gothic"/>
              </a:rPr>
              <a:t>有</a:t>
            </a:r>
            <a:r>
              <a:rPr lang="ja-JP" sz="2000" spc="-1">
                <a:solidFill>
                  <a:srgbClr val="000000"/>
                </a:solidFill>
                <a:latin typeface="Yu Gothic"/>
                <a:ea typeface="Yu Gothic"/>
              </a:rPr>
              <a:t>意</a:t>
            </a:r>
            <a:r>
              <a:rPr lang="ja-JP" sz="2000" b="0" strike="noStrike" spc="-1">
                <a:solidFill>
                  <a:srgbClr val="000000"/>
                </a:solidFill>
                <a:latin typeface="Yu Gothic"/>
                <a:ea typeface="Yu Gothic"/>
              </a:rPr>
              <a:t>な</a:t>
            </a:r>
            <a:r>
              <a:rPr lang="ja-JP" sz="2000" spc="-1">
                <a:solidFill>
                  <a:srgbClr val="000000"/>
                </a:solidFill>
                <a:latin typeface="Yu Gothic"/>
                <a:ea typeface="Yu Gothic"/>
              </a:rPr>
              <a:t>相関を示す論文の動画方式を</a:t>
            </a:r>
            <a:r>
              <a:rPr lang="ja-JP" altLang="en-US" sz="2000" spc="-1">
                <a:solidFill>
                  <a:srgbClr val="000000"/>
                </a:solidFill>
                <a:latin typeface="Yu Gothic"/>
                <a:ea typeface="Yu Gothic"/>
              </a:rPr>
              <a:t>抽出する</a:t>
            </a:r>
            <a:r>
              <a:rPr lang="ja-JP" sz="2000" b="0" strike="noStrike" spc="-1">
                <a:solidFill>
                  <a:srgbClr val="000000"/>
                </a:solidFill>
                <a:latin typeface="Yu Gothic"/>
                <a:ea typeface="Yu Gothic"/>
              </a:rPr>
              <a:t>。</a:t>
            </a:r>
            <a:endParaRPr lang="ja-JP" sz="2000" b="0" strike="noStrike" spc="-1">
              <a:latin typeface="Yu Gothic"/>
              <a:ea typeface="Yu Gothic"/>
            </a:endParaRPr>
          </a:p>
        </p:txBody>
      </p:sp>
      <p:sp>
        <p:nvSpPr>
          <p:cNvPr id="180" name="CustomShape 3"/>
          <p:cNvSpPr/>
          <p:nvPr/>
        </p:nvSpPr>
        <p:spPr>
          <a:xfrm>
            <a:off x="5928120" y="1737720"/>
            <a:ext cx="5951160" cy="49845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latin typeface="Yu Gothic"/>
              <a:ea typeface="Yu Gothic"/>
            </a:endParaRPr>
          </a:p>
          <a:p>
            <a:pPr marL="514350" indent="-513715">
              <a:buClr>
                <a:srgbClr val="000000"/>
              </a:buClr>
              <a:buFont typeface="Calibri Light"/>
              <a:buAutoNum type="romanLcPeriod" startAt="2"/>
            </a:pPr>
            <a:r>
              <a:rPr lang="ja-JP" sz="2000" b="0" strike="noStrike" spc="-1">
                <a:solidFill>
                  <a:srgbClr val="000000"/>
                </a:solidFill>
                <a:latin typeface="Yu Gothic"/>
                <a:ea typeface="Yu Gothic"/>
              </a:rPr>
              <a:t>独自の均質化手法を用いてサンプリングされた動画付き・無し論文群の被引用数及び</a:t>
            </a:r>
            <a:r>
              <a:rPr lang="en-US" sz="2000" b="0" strike="noStrike" spc="-1" dirty="0">
                <a:solidFill>
                  <a:srgbClr val="000000"/>
                </a:solidFill>
                <a:latin typeface="Yu Gothic"/>
                <a:ea typeface="Yu Gothic"/>
              </a:rPr>
              <a:t>AAS</a:t>
            </a:r>
            <a:r>
              <a:rPr lang="ja-JP" sz="2000" b="0" strike="noStrike" spc="-1">
                <a:solidFill>
                  <a:srgbClr val="000000"/>
                </a:solidFill>
                <a:latin typeface="Yu Gothic"/>
                <a:ea typeface="Yu Gothic"/>
              </a:rPr>
              <a:t>分布について、正規性を確認</a:t>
            </a:r>
            <a:r>
              <a:rPr lang="en-US" sz="2000" b="0" strike="noStrike" spc="-1" dirty="0">
                <a:solidFill>
                  <a:srgbClr val="000000"/>
                </a:solidFill>
                <a:latin typeface="Yu Gothic"/>
                <a:ea typeface="Yu Gothic"/>
              </a:rPr>
              <a:t>(</a:t>
            </a:r>
            <a:r>
              <a:rPr lang="en-US" sz="2000" spc="-1" dirty="0">
                <a:solidFill>
                  <a:srgbClr val="000000"/>
                </a:solidFill>
                <a:latin typeface="Yu Gothic"/>
                <a:ea typeface="Yu Gothic"/>
              </a:rPr>
              <a:t>K</a:t>
            </a:r>
            <a:r>
              <a:rPr lang="en-US" sz="2000" spc="-1" baseline="30000" dirty="0">
                <a:solidFill>
                  <a:srgbClr val="000000"/>
                </a:solidFill>
                <a:latin typeface="Yu Gothic"/>
                <a:ea typeface="Yu Gothic"/>
              </a:rPr>
              <a:t>2</a:t>
            </a:r>
            <a:r>
              <a:rPr lang="en-US" sz="2000" spc="-1" dirty="0">
                <a:solidFill>
                  <a:srgbClr val="000000"/>
                </a:solidFill>
                <a:latin typeface="Yu Gothic"/>
                <a:ea typeface="Yu Gothic"/>
              </a:rPr>
              <a:t> test</a:t>
            </a:r>
            <a:r>
              <a:rPr lang="en-US" sz="2000" b="0" strike="noStrike" spc="-1" dirty="0">
                <a:solidFill>
                  <a:srgbClr val="000000"/>
                </a:solidFill>
                <a:latin typeface="Yu Gothic"/>
                <a:ea typeface="Yu Gothic"/>
              </a:rPr>
              <a:t>)</a:t>
            </a:r>
            <a:r>
              <a:rPr lang="ja-JP" sz="2000" b="0" strike="noStrike" spc="-1">
                <a:solidFill>
                  <a:srgbClr val="000000"/>
                </a:solidFill>
                <a:latin typeface="Yu Gothic"/>
                <a:ea typeface="Yu Gothic"/>
              </a:rPr>
              <a:t>し、平均値検定</a:t>
            </a:r>
            <a:r>
              <a:rPr lang="en-US" sz="2000" b="0" strike="noStrike" spc="-1" dirty="0">
                <a:solidFill>
                  <a:srgbClr val="000000"/>
                </a:solidFill>
                <a:latin typeface="Yu Gothic"/>
                <a:ea typeface="Yu Gothic"/>
              </a:rPr>
              <a:t>(t-test)</a:t>
            </a:r>
            <a:r>
              <a:rPr lang="ja-JP" sz="2000" b="0" strike="noStrike" spc="-1">
                <a:solidFill>
                  <a:srgbClr val="000000"/>
                </a:solidFill>
                <a:latin typeface="Yu Gothic"/>
                <a:ea typeface="Yu Gothic"/>
              </a:rPr>
              <a:t>を行う</a:t>
            </a:r>
            <a:endParaRPr lang="en-US" sz="2000" b="0" strike="noStrike" spc="-1">
              <a:latin typeface="Yu Gothic"/>
              <a:ea typeface="Yu Gothic"/>
            </a:endParaRPr>
          </a:p>
          <a:p>
            <a:pPr marL="514350" indent="-513715">
              <a:lnSpc>
                <a:spcPct val="100000"/>
              </a:lnSpc>
              <a:buClr>
                <a:srgbClr val="000000"/>
              </a:buClr>
              <a:buFont typeface="Calibri Light"/>
              <a:buAutoNum type="romanLcPeriod" startAt="2"/>
            </a:pPr>
            <a:endParaRPr lang="en-US" sz="2000" b="0" strike="noStrike" spc="-1">
              <a:latin typeface="Yu Gothic"/>
              <a:ea typeface="Yu Gothic"/>
            </a:endParaRPr>
          </a:p>
          <a:p>
            <a:pPr marL="514350" indent="-513715">
              <a:lnSpc>
                <a:spcPct val="100000"/>
              </a:lnSpc>
              <a:buClr>
                <a:srgbClr val="000000"/>
              </a:buClr>
              <a:buFont typeface="Calibri Light"/>
              <a:buAutoNum type="romanLcPeriod" startAt="2"/>
            </a:pPr>
            <a:r>
              <a:rPr lang="ja-JP" sz="2000" b="0" strike="noStrike" spc="-1">
                <a:solidFill>
                  <a:srgbClr val="000000"/>
                </a:solidFill>
                <a:latin typeface="Yu Gothic"/>
                <a:ea typeface="Yu Gothic"/>
              </a:rPr>
              <a:t>既存研究の知見に基づき、動画の論文言及目的に関する分類法を提案する</a:t>
            </a:r>
            <a:r>
              <a:rPr lang="en-US" sz="2000" b="0" strike="noStrike" spc="-1" dirty="0">
                <a:solidFill>
                  <a:srgbClr val="000000"/>
                </a:solidFill>
                <a:latin typeface="Yu Gothic"/>
                <a:ea typeface="Yu Gothic"/>
              </a:rPr>
              <a:t>(</a:t>
            </a:r>
            <a:r>
              <a:rPr lang="en-US" sz="2000" b="0" strike="noStrike" spc="-1" dirty="0" err="1">
                <a:solidFill>
                  <a:srgbClr val="000000"/>
                </a:solidFill>
                <a:latin typeface="Yu Gothic"/>
                <a:ea typeface="Yu Gothic"/>
              </a:rPr>
              <a:t>Thelwall</a:t>
            </a:r>
            <a:r>
              <a:rPr lang="en-US" sz="2000" b="0" strike="noStrike" spc="-1" dirty="0">
                <a:solidFill>
                  <a:srgbClr val="000000"/>
                </a:solidFill>
                <a:latin typeface="Yu Gothic"/>
                <a:ea typeface="Yu Gothic"/>
              </a:rPr>
              <a:t> et al; 2012)</a:t>
            </a:r>
            <a:endParaRPr lang="en-US" sz="2000" b="0" strike="noStrike" spc="-1" dirty="0">
              <a:latin typeface="Yu Gothic"/>
              <a:ea typeface="Yu Gothic"/>
            </a:endParaRPr>
          </a:p>
          <a:p>
            <a:pPr marL="514350" indent="-513715">
              <a:buClr>
                <a:srgbClr val="000000"/>
              </a:buClr>
              <a:buAutoNum type="romanLcPeriod" startAt="2"/>
            </a:pPr>
            <a:endParaRPr lang="ja-JP" altLang="en-US" sz="2000" spc="-1" dirty="0">
              <a:solidFill>
                <a:srgbClr val="000000"/>
              </a:solidFill>
              <a:latin typeface="Yu Gothic"/>
              <a:ea typeface="Yu Gothic"/>
            </a:endParaRPr>
          </a:p>
          <a:p>
            <a:pPr marL="514350" indent="-513715">
              <a:lnSpc>
                <a:spcPct val="100000"/>
              </a:lnSpc>
              <a:buClr>
                <a:srgbClr val="000000"/>
              </a:buClr>
              <a:buAutoNum type="romanLcPeriod" startAt="2"/>
            </a:pPr>
            <a:r>
              <a:rPr lang="ja-JP" sz="2000" b="0" strike="noStrike" spc="-1">
                <a:solidFill>
                  <a:srgbClr val="000000"/>
                </a:solidFill>
                <a:latin typeface="Yu Gothic"/>
                <a:ea typeface="Yu Gothic"/>
              </a:rPr>
              <a:t>論文のユーチューブ上での人気度を表す指標を提案し、当該指標が被引用数より先行指標であることを検証した後、両指標間に有意な相関が見られる動画の分類ラベルを、被引用数の早期予測が有効な動画方式として推定</a:t>
            </a:r>
            <a:endParaRPr lang="en-US" sz="2000" b="0" strike="noStrike" spc="-1">
              <a:latin typeface="Yu Gothic"/>
              <a:ea typeface="Yu Gothic"/>
            </a:endParaRPr>
          </a:p>
          <a:p>
            <a:pPr>
              <a:lnSpc>
                <a:spcPct val="100000"/>
              </a:lnSpc>
            </a:pPr>
            <a:endParaRPr lang="en-US" sz="2000" b="0" strike="noStrike" spc="-1">
              <a:latin typeface="Yu Gothic"/>
              <a:ea typeface="Yu Gothic"/>
            </a:endParaRPr>
          </a:p>
        </p:txBody>
      </p:sp>
      <p:pic>
        <p:nvPicPr>
          <p:cNvPr id="181" name="Picture 180"/>
          <p:cNvPicPr/>
          <p:nvPr/>
        </p:nvPicPr>
        <p:blipFill>
          <a:blip r:embed="rId2"/>
          <a:stretch/>
        </p:blipFill>
        <p:spPr>
          <a:xfrm>
            <a:off x="274320" y="2021400"/>
            <a:ext cx="5672160" cy="40136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0" y="0"/>
            <a:ext cx="12191760" cy="834840"/>
          </a:xfrm>
          <a:prstGeom prst="rect">
            <a:avLst/>
          </a:prstGeom>
          <a:noFill/>
          <a:ln>
            <a:noFill/>
          </a:ln>
        </p:spPr>
        <p:txBody>
          <a:bodyPr lIns="91440" tIns="45720" rIns="91440" bIns="45720" anchor="ctr">
            <a:noAutofit/>
          </a:bodyPr>
          <a:lstStyle/>
          <a:p>
            <a:pPr marL="635">
              <a:lnSpc>
                <a:spcPct val="90000"/>
              </a:lnSpc>
              <a:buClr>
                <a:srgbClr val="000000"/>
              </a:buClr>
            </a:pPr>
            <a:r>
              <a:rPr lang="en-US" altLang="ja-JP" sz="2800" b="1" spc="-1">
                <a:solidFill>
                  <a:srgbClr val="000000"/>
                </a:solidFill>
                <a:latin typeface="Yu Gothic"/>
                <a:ea typeface="Yu Gothic"/>
              </a:rPr>
              <a:t>ii. </a:t>
            </a:r>
            <a:r>
              <a:rPr lang="ja-JP" altLang="en-US" sz="2800" b="1" spc="-1">
                <a:latin typeface="Yu Gothic"/>
                <a:ea typeface="Yu Gothic"/>
                <a:cs typeface="+mn-lt"/>
              </a:rPr>
              <a:t>動画の有効性検証</a:t>
            </a:r>
            <a:r>
              <a:rPr lang="en-US" altLang="ja-JP" sz="2800" b="1" spc="-1" dirty="0">
                <a:latin typeface="Yu Gothic"/>
                <a:ea typeface="Yu Gothic"/>
                <a:cs typeface="+mn-lt"/>
              </a:rPr>
              <a:t> </a:t>
            </a:r>
            <a:endParaRPr lang="en-US" sz="2800" b="1" strike="noStrike" spc="-1">
              <a:solidFill>
                <a:srgbClr val="000000"/>
              </a:solidFill>
              <a:latin typeface="Yu Gothic"/>
              <a:ea typeface="Yu Gothic"/>
            </a:endParaRPr>
          </a:p>
        </p:txBody>
      </p:sp>
      <p:sp>
        <p:nvSpPr>
          <p:cNvPr id="183" name="CustomShape 2"/>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rmAutofit fontScale="98000"/>
          </a:bodyPr>
          <a:lstStyle/>
          <a:p>
            <a:pPr>
              <a:lnSpc>
                <a:spcPct val="90000"/>
              </a:lnSpc>
              <a:spcBef>
                <a:spcPts val="1001"/>
              </a:spcBef>
              <a:tabLst>
                <a:tab pos="0" algn="l"/>
              </a:tabLst>
            </a:pPr>
            <a:r>
              <a:rPr lang="en-US" altLang="ja-JP" sz="2000" spc="-1">
                <a:latin typeface="Yu Gothic"/>
                <a:ea typeface="Yu Gothic"/>
              </a:rPr>
              <a:t>動画付き論文群と同等な質が担保された</a:t>
            </a:r>
            <a:r>
              <a:rPr lang="ja-JP" altLang="en-US" sz="2000" spc="-1">
                <a:latin typeface="Yu Gothic"/>
                <a:ea typeface="Yu Gothic"/>
                <a:cs typeface="+mn-lt"/>
              </a:rPr>
              <a:t>動画無し論文群をサンプリングし、両論文群の被引用数及びAAS分布に対して異なる母集団に由来することを検定する</a:t>
            </a:r>
            <a:endParaRPr lang="ja-JP" altLang="en-US" sz="2000" spc="-1">
              <a:latin typeface="Yu Gothic"/>
              <a:ea typeface="Yu Gothic"/>
              <a:cs typeface="Arial"/>
            </a:endParaRPr>
          </a:p>
        </p:txBody>
      </p:sp>
      <p:graphicFrame>
        <p:nvGraphicFramePr>
          <p:cNvPr id="3" name="Table 4">
            <a:extLst>
              <a:ext uri="{FF2B5EF4-FFF2-40B4-BE49-F238E27FC236}">
                <a16:creationId xmlns:a16="http://schemas.microsoft.com/office/drawing/2014/main" id="{5FE22BF5-B17D-4075-9436-030FBA3AD3AE}"/>
              </a:ext>
            </a:extLst>
          </p:cNvPr>
          <p:cNvGraphicFramePr/>
          <p:nvPr>
            <p:extLst>
              <p:ext uri="{D42A27DB-BD31-4B8C-83A1-F6EECF244321}">
                <p14:modId xmlns:p14="http://schemas.microsoft.com/office/powerpoint/2010/main" val="3752978403"/>
              </p:ext>
            </p:extLst>
          </p:nvPr>
        </p:nvGraphicFramePr>
        <p:xfrm>
          <a:off x="761999" y="2393461"/>
          <a:ext cx="4581384" cy="2690639"/>
        </p:xfrm>
        <a:graphic>
          <a:graphicData uri="http://schemas.openxmlformats.org/drawingml/2006/table">
            <a:tbl>
              <a:tblPr/>
              <a:tblGrid>
                <a:gridCol w="1953846">
                  <a:extLst>
                    <a:ext uri="{9D8B030D-6E8A-4147-A177-3AD203B41FA5}">
                      <a16:colId xmlns:a16="http://schemas.microsoft.com/office/drawing/2014/main" val="20000"/>
                    </a:ext>
                  </a:extLst>
                </a:gridCol>
                <a:gridCol w="2627538">
                  <a:extLst>
                    <a:ext uri="{9D8B030D-6E8A-4147-A177-3AD203B41FA5}">
                      <a16:colId xmlns:a16="http://schemas.microsoft.com/office/drawing/2014/main" val="20001"/>
                    </a:ext>
                  </a:extLst>
                </a:gridCol>
              </a:tblGrid>
              <a:tr h="526320">
                <a:tc>
                  <a:txBody>
                    <a:bodyPr/>
                    <a:lstStyle/>
                    <a:p>
                      <a:pPr lvl="0" algn="ctr">
                        <a:lnSpc>
                          <a:spcPct val="100000"/>
                        </a:lnSpc>
                        <a:buNone/>
                      </a:pPr>
                      <a:r>
                        <a:rPr lang="ja-JP" altLang="en-US" sz="1800" b="1" strike="noStrike" spc="-1">
                          <a:solidFill>
                            <a:srgbClr val="000000"/>
                          </a:solidFill>
                          <a:latin typeface="Calibri"/>
                        </a:rPr>
                        <a:t>条件</a:t>
                      </a:r>
                      <a:endParaRPr lang="en-US" sz="1800" b="1" strike="noStrike" spc="-1">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lstStyle/>
                    <a:p>
                      <a:pPr lvl="0" algn="ctr">
                        <a:lnSpc>
                          <a:spcPct val="100000"/>
                        </a:lnSpc>
                        <a:buNone/>
                      </a:pPr>
                      <a:r>
                        <a:rPr lang="ja-JP" altLang="en-US" sz="1800" b="1" strike="noStrike" spc="-1">
                          <a:solidFill>
                            <a:srgbClr val="000000"/>
                          </a:solidFill>
                          <a:latin typeface="Calibri"/>
                        </a:rPr>
                        <a:t>説明</a:t>
                      </a:r>
                      <a:endParaRPr lang="en-US" sz="1800" b="1"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extLst>
                  <a:ext uri="{0D108BD9-81ED-4DB2-BD59-A6C34878D82A}">
                    <a16:rowId xmlns:a16="http://schemas.microsoft.com/office/drawing/2014/main" val="10000"/>
                  </a:ext>
                </a:extLst>
              </a:tr>
              <a:tr h="526320">
                <a:tc>
                  <a:txBody>
                    <a:bodyPr/>
                    <a:lstStyle/>
                    <a:p>
                      <a:pPr algn="ctr">
                        <a:lnSpc>
                          <a:spcPct val="100000"/>
                        </a:lnSpc>
                      </a:pPr>
                      <a:r>
                        <a:rPr lang="ja-JP" altLang="en-US" sz="1800" b="0" strike="noStrike" spc="-1">
                          <a:solidFill>
                            <a:srgbClr val="000000"/>
                          </a:solidFill>
                          <a:latin typeface="Calibri"/>
                        </a:rPr>
                        <a:t>Source</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algn="ctr">
                        <a:lnSpc>
                          <a:spcPct val="100000"/>
                        </a:lnSpc>
                        <a:tabLst>
                          <a:tab pos="0" algn="l"/>
                        </a:tabLst>
                      </a:pPr>
                      <a:r>
                        <a:rPr lang="ja-JP" altLang="en-US" sz="1800" b="0" strike="noStrike" spc="-1">
                          <a:solidFill>
                            <a:srgbClr val="000000"/>
                          </a:solidFill>
                          <a:latin typeface="Calibri"/>
                        </a:rPr>
                        <a:t>同一の出版ソース</a:t>
                      </a:r>
                      <a:endParaRPr lang="ja-JP" sz="1800" b="0" strike="noStrike" spc="-1">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1"/>
                  </a:ext>
                </a:extLst>
              </a:tr>
              <a:tr h="526320">
                <a:tc>
                  <a:txBody>
                    <a:bodyPr/>
                    <a:lstStyle/>
                    <a:p>
                      <a:pPr algn="ctr">
                        <a:lnSpc>
                          <a:spcPct val="100000"/>
                        </a:lnSpc>
                      </a:pPr>
                      <a:r>
                        <a:rPr lang="en-US" altLang="ja-JP" sz="1800" b="0" strike="noStrike" spc="-1" dirty="0">
                          <a:solidFill>
                            <a:srgbClr val="000000"/>
                          </a:solidFill>
                          <a:latin typeface="Calibri"/>
                        </a:rPr>
                        <a:t>Document type</a:t>
                      </a:r>
                      <a:endParaRPr lang="en-US" sz="1800" b="0" strike="noStrike" spc="-1" dirty="0">
                        <a:latin typeface="Arial"/>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algn="ctr">
                        <a:lnSpc>
                          <a:spcPct val="100000"/>
                        </a:lnSpc>
                      </a:pPr>
                      <a:r>
                        <a:rPr lang="ja-JP" sz="1800" b="0" strike="noStrike" spc="-1">
                          <a:solidFill>
                            <a:srgbClr val="000000"/>
                          </a:solidFill>
                          <a:latin typeface="Calibri"/>
                        </a:rPr>
                        <a:t>同一の文献タイプ</a:t>
                      </a:r>
                      <a:endParaRPr lang="ja-JP" altLang="en-US" sz="1800" b="0" strike="noStrike" spc="-1">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2"/>
                  </a:ext>
                </a:extLst>
              </a:tr>
              <a:tr h="555840">
                <a:tc>
                  <a:txBody>
                    <a:bodyPr/>
                    <a:lstStyle/>
                    <a:p>
                      <a:pPr algn="ctr">
                        <a:lnSpc>
                          <a:spcPct val="100000"/>
                        </a:lnSpc>
                      </a:pPr>
                      <a:r>
                        <a:rPr lang="en-US" altLang="ja-JP" sz="1800" b="0" strike="noStrike" spc="-1" dirty="0">
                          <a:solidFill>
                            <a:srgbClr val="000000"/>
                          </a:solidFill>
                          <a:latin typeface="Calibri"/>
                        </a:rPr>
                        <a:t>Last</a:t>
                      </a:r>
                      <a:r>
                        <a:rPr lang="ja-JP" altLang="en-US" sz="1800" b="0" strike="noStrike" spc="-1">
                          <a:solidFill>
                            <a:srgbClr val="000000"/>
                          </a:solidFill>
                          <a:latin typeface="Calibri"/>
                        </a:rPr>
                        <a:t> author</a:t>
                      </a:r>
                      <a:endParaRPr lang="en-US" sz="1800" b="0" strike="noStrike" spc="-1">
                        <a:latin typeface="Arial"/>
                      </a:endParaRPr>
                    </a:p>
                  </a:txBody>
                  <a:tcPr>
                    <a:lnL w="6480">
                      <a:solidFill>
                        <a:srgbClr val="A5A5A5"/>
                      </a:solidFill>
                    </a:lnL>
                    <a:lnR w="6480">
                      <a:solidFill>
                        <a:srgbClr val="A5A5A5"/>
                      </a:solidFill>
                    </a:lnR>
                    <a:lnT w="6480">
                      <a:solidFill>
                        <a:srgbClr val="A5A5A5"/>
                      </a:solidFill>
                    </a:lnT>
                    <a:lnB w="6480" cap="flat" cmpd="sng" algn="ctr">
                      <a:solidFill>
                        <a:srgbClr val="A5A5A5"/>
                      </a:solidFill>
                      <a:prstDash val="solid"/>
                      <a:round/>
                      <a:headEnd type="none" w="med" len="med"/>
                      <a:tailEnd type="none" w="med" len="med"/>
                    </a:lnB>
                    <a:noFill/>
                  </a:tcPr>
                </a:tc>
                <a:tc>
                  <a:txBody>
                    <a:bodyPr/>
                    <a:lstStyle/>
                    <a:p>
                      <a:pPr algn="ctr">
                        <a:lnSpc>
                          <a:spcPct val="100000"/>
                        </a:lnSpc>
                        <a:tabLst>
                          <a:tab pos="0" algn="l"/>
                        </a:tabLst>
                      </a:pPr>
                      <a:r>
                        <a:rPr lang="ja-JP" altLang="en-US" sz="1800" b="0" strike="noStrike" spc="-1">
                          <a:solidFill>
                            <a:srgbClr val="000000"/>
                          </a:solidFill>
                          <a:latin typeface="Calibri"/>
                        </a:rPr>
                        <a:t>同一のラストオーサー</a:t>
                      </a:r>
                    </a:p>
                  </a:txBody>
                  <a:tcPr>
                    <a:lnL w="6480">
                      <a:solidFill>
                        <a:srgbClr val="A5A5A5"/>
                      </a:solidFill>
                    </a:lnL>
                    <a:lnR w="6480">
                      <a:solidFill>
                        <a:srgbClr val="A5A5A5"/>
                      </a:solidFill>
                    </a:lnR>
                    <a:lnT w="6480">
                      <a:solidFill>
                        <a:srgbClr val="A5A5A5"/>
                      </a:solidFill>
                    </a:lnT>
                    <a:lnB w="6480" cap="flat" cmpd="sng" algn="ctr">
                      <a:solidFill>
                        <a:srgbClr val="A5A5A5"/>
                      </a:solidFill>
                      <a:prstDash val="solid"/>
                      <a:round/>
                      <a:headEnd type="none" w="med" len="med"/>
                      <a:tailEnd type="none" w="med" len="med"/>
                    </a:lnB>
                    <a:noFill/>
                  </a:tcPr>
                </a:tc>
                <a:extLst>
                  <a:ext uri="{0D108BD9-81ED-4DB2-BD59-A6C34878D82A}">
                    <a16:rowId xmlns:a16="http://schemas.microsoft.com/office/drawing/2014/main" val="10003"/>
                  </a:ext>
                </a:extLst>
              </a:tr>
              <a:tr h="555839">
                <a:tc>
                  <a:txBody>
                    <a:bodyPr/>
                    <a:lstStyle/>
                    <a:p>
                      <a:pPr lvl="0" algn="ctr">
                        <a:lnSpc>
                          <a:spcPct val="100000"/>
                        </a:lnSpc>
                        <a:buNone/>
                      </a:pPr>
                      <a:r>
                        <a:rPr lang="ja-JP" altLang="en-US" sz="1800" b="0" strike="noStrike" spc="-1">
                          <a:solidFill>
                            <a:srgbClr val="000000"/>
                          </a:solidFill>
                          <a:latin typeface="Calibri"/>
                        </a:rPr>
                        <a:t>Funded</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ctr">
                        <a:lnSpc>
                          <a:spcPct val="100000"/>
                        </a:lnSpc>
                        <a:buNone/>
                        <a:tabLst>
                          <a:tab pos="0" algn="l"/>
                        </a:tabLst>
                      </a:pPr>
                      <a:r>
                        <a:rPr lang="ja-JP" altLang="en-US" sz="1800" b="0" strike="noStrike" spc="-1">
                          <a:solidFill>
                            <a:srgbClr val="000000"/>
                          </a:solidFill>
                          <a:latin typeface="Calibri"/>
                        </a:rPr>
                        <a:t>ファンドの有無の一致</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4063021386"/>
                  </a:ext>
                </a:extLst>
              </a:tr>
            </a:tbl>
          </a:graphicData>
        </a:graphic>
      </p:graphicFrame>
      <p:sp>
        <p:nvSpPr>
          <p:cNvPr id="5" name="CustomShape 7">
            <a:extLst>
              <a:ext uri="{FF2B5EF4-FFF2-40B4-BE49-F238E27FC236}">
                <a16:creationId xmlns:a16="http://schemas.microsoft.com/office/drawing/2014/main" id="{7D81ADE6-A76E-44F5-A2EE-A45D66214D04}"/>
              </a:ext>
            </a:extLst>
          </p:cNvPr>
          <p:cNvSpPr/>
          <p:nvPr/>
        </p:nvSpPr>
        <p:spPr>
          <a:xfrm>
            <a:off x="5502714" y="1813007"/>
            <a:ext cx="6260494" cy="378419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2000" b="0" strike="noStrike" spc="-1" dirty="0">
                <a:solidFill>
                  <a:srgbClr val="000000"/>
                </a:solidFill>
                <a:latin typeface="Yu Gothic"/>
                <a:ea typeface="Yu Gothic"/>
              </a:rPr>
              <a:t>①</a:t>
            </a:r>
            <a:r>
              <a:rPr lang="ja-JP" altLang="en-US" sz="2000" spc="-1">
                <a:solidFill>
                  <a:srgbClr val="000000"/>
                </a:solidFill>
                <a:latin typeface="Yu Gothic"/>
                <a:ea typeface="Yu Gothic"/>
              </a:rPr>
              <a:t>言及動画の有無に従い、論文データセットを動画付き論文群と動画無し論文候補群に二分する。</a:t>
            </a:r>
          </a:p>
          <a:p>
            <a:endParaRPr lang="ja-JP" altLang="en-US" sz="2000" spc="-1" dirty="0">
              <a:latin typeface="Yu Gothic"/>
              <a:ea typeface="Yu Gothic"/>
              <a:cs typeface="+mn-lt"/>
            </a:endParaRPr>
          </a:p>
          <a:p>
            <a:r>
              <a:rPr lang="ja-JP" sz="2000" spc="-1">
                <a:latin typeface="Yu Gothic"/>
                <a:ea typeface="Yu Gothic"/>
                <a:cs typeface="+mn-lt"/>
              </a:rPr>
              <a:t>②各動画付き論文について、表１の条件を全て満たすm本の論文を動画無し論文候補群からランダムサンプリングし、動画無し論文群に追加する。候補数がm本に達しない動画付き論文は動画付き論文群から除外する。</a:t>
            </a:r>
          </a:p>
          <a:p>
            <a:endParaRPr lang="ja-JP" sz="2000" spc="-1" dirty="0">
              <a:latin typeface="Yu Gothic"/>
              <a:ea typeface="Yu Gothic"/>
              <a:cs typeface="+mn-lt"/>
            </a:endParaRPr>
          </a:p>
          <a:p>
            <a:r>
              <a:rPr lang="ja-JP" altLang="en-US" sz="2000" spc="-1">
                <a:latin typeface="Yu Gothic"/>
                <a:ea typeface="Yu Gothic"/>
                <a:cs typeface="+mn-lt"/>
              </a:rPr>
              <a:t>③全ての動画付き論文についてマッチングが完了したら、サンプリングを終了し、検定に用いる両論文群を確定する。</a:t>
            </a:r>
            <a:endParaRPr lang="ja-JP">
              <a:latin typeface="Yu Gothic"/>
              <a:ea typeface="Yu Gothic"/>
              <a:cs typeface="+mn-lt"/>
            </a:endParaRPr>
          </a:p>
        </p:txBody>
      </p:sp>
      <p:sp>
        <p:nvSpPr>
          <p:cNvPr id="7" name="CustomShape 5">
            <a:extLst>
              <a:ext uri="{FF2B5EF4-FFF2-40B4-BE49-F238E27FC236}">
                <a16:creationId xmlns:a16="http://schemas.microsoft.com/office/drawing/2014/main" id="{57DFE812-1BCE-4FC0-ADBE-A0AEC40A4EAB}"/>
              </a:ext>
            </a:extLst>
          </p:cNvPr>
          <p:cNvSpPr/>
          <p:nvPr/>
        </p:nvSpPr>
        <p:spPr>
          <a:xfrm>
            <a:off x="1569649" y="1956209"/>
            <a:ext cx="3030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ja-JP" altLang="en-US" spc="-1">
                <a:latin typeface="Yu Gothic"/>
                <a:ea typeface="Yu Gothic"/>
              </a:rPr>
              <a:t>表１　均質化条件</a:t>
            </a:r>
            <a:endParaRPr lang="ja-JP" b="0" strike="noStrike" spc="-1">
              <a:latin typeface="Yu Gothic"/>
              <a:ea typeface="Yu Gothic"/>
            </a:endParaRPr>
          </a:p>
        </p:txBody>
      </p:sp>
      <p:sp>
        <p:nvSpPr>
          <p:cNvPr id="10" name="CustomShape 7">
            <a:extLst>
              <a:ext uri="{FF2B5EF4-FFF2-40B4-BE49-F238E27FC236}">
                <a16:creationId xmlns:a16="http://schemas.microsoft.com/office/drawing/2014/main" id="{C0B65B96-D9E9-4D9B-A114-196454EEB655}"/>
              </a:ext>
            </a:extLst>
          </p:cNvPr>
          <p:cNvSpPr/>
          <p:nvPr/>
        </p:nvSpPr>
        <p:spPr>
          <a:xfrm>
            <a:off x="461791" y="5593699"/>
            <a:ext cx="11213493"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ja-JP" altLang="en-US" sz="2000" spc="-1">
                <a:solidFill>
                  <a:srgbClr val="000000"/>
                </a:solidFill>
                <a:latin typeface="Yu Gothic"/>
                <a:ea typeface="Yu Gothic"/>
                <a:cs typeface="Arial"/>
              </a:rPr>
              <a:t>④確定された</a:t>
            </a:r>
            <a:r>
              <a:rPr lang="ja-JP" sz="2000" spc="-1">
                <a:solidFill>
                  <a:srgbClr val="000000"/>
                </a:solidFill>
                <a:latin typeface="Yu Gothic"/>
                <a:ea typeface="Yu Gothic"/>
                <a:cs typeface="Arial"/>
              </a:rPr>
              <a:t>動画</a:t>
            </a:r>
            <a:r>
              <a:rPr lang="ja-JP" sz="2000" spc="-1">
                <a:latin typeface="Yu Gothic"/>
                <a:ea typeface="Yu Gothic"/>
                <a:cs typeface="+mn-lt"/>
              </a:rPr>
              <a:t>付き・無し論文群の</a:t>
            </a:r>
            <a:r>
              <a:rPr lang="ja-JP" altLang="en-US" sz="2000" spc="-1">
                <a:latin typeface="Yu Gothic"/>
                <a:ea typeface="Yu Gothic"/>
                <a:cs typeface="+mn-lt"/>
              </a:rPr>
              <a:t>対数化された</a:t>
            </a:r>
            <a:r>
              <a:rPr lang="ja-JP" sz="2000" spc="-1">
                <a:latin typeface="Yu Gothic"/>
                <a:ea typeface="Yu Gothic"/>
                <a:cs typeface="+mn-lt"/>
              </a:rPr>
              <a:t>被引用数・AAS分布に対してD'Agostino's K</a:t>
            </a:r>
            <a:r>
              <a:rPr lang="en-US" altLang="ja-JP" sz="2000" spc="-1" baseline="30000" dirty="0">
                <a:latin typeface="Yu Gothic"/>
                <a:ea typeface="Yu Gothic"/>
                <a:cs typeface="+mn-lt"/>
              </a:rPr>
              <a:t>2</a:t>
            </a:r>
            <a:r>
              <a:rPr lang="ja-JP" sz="2000" spc="-1">
                <a:latin typeface="Yu Gothic"/>
                <a:ea typeface="Yu Gothic"/>
                <a:cs typeface="+mn-lt"/>
              </a:rPr>
              <a:t> testを</a:t>
            </a:r>
            <a:r>
              <a:rPr lang="ja-JP" altLang="en-US" sz="2000" spc="-1">
                <a:latin typeface="Yu Gothic"/>
                <a:ea typeface="Yu Gothic"/>
                <a:cs typeface="+mn-lt"/>
              </a:rPr>
              <a:t>用</a:t>
            </a:r>
            <a:r>
              <a:rPr lang="ja-JP" sz="2000" spc="-1">
                <a:latin typeface="Yu Gothic"/>
                <a:ea typeface="Yu Gothic"/>
                <a:cs typeface="+mn-lt"/>
              </a:rPr>
              <a:t>いて正規性を確認した</a:t>
            </a:r>
            <a:r>
              <a:rPr lang="ja-JP" altLang="en-US" sz="2000" spc="-1">
                <a:latin typeface="Yu Gothic"/>
                <a:ea typeface="Yu Gothic"/>
                <a:cs typeface="+mn-lt"/>
              </a:rPr>
              <a:t>上</a:t>
            </a:r>
            <a:r>
              <a:rPr lang="ja-JP" sz="2000" spc="-1">
                <a:latin typeface="Yu Gothic"/>
                <a:ea typeface="Yu Gothic"/>
                <a:cs typeface="+mn-lt"/>
              </a:rPr>
              <a:t>で</a:t>
            </a:r>
            <a:r>
              <a:rPr lang="ja-JP" altLang="en-US" sz="2000" spc="-1">
                <a:latin typeface="Yu Gothic"/>
                <a:ea typeface="Yu Gothic"/>
                <a:cs typeface="+mn-lt"/>
              </a:rPr>
              <a:t>、</a:t>
            </a:r>
            <a:r>
              <a:rPr lang="ja-JP" sz="2000" spc="-1">
                <a:latin typeface="Yu Gothic"/>
                <a:ea typeface="Yu Gothic"/>
                <a:cs typeface="+mn-lt"/>
              </a:rPr>
              <a:t>両論文群の被引用数・AAS分布にStudent's t-testを行い、両分布が異なる母集団に由来することを検定する。 </a:t>
            </a:r>
            <a:endParaRPr lang="ja-JP" sz="2000" spc="-1">
              <a:latin typeface="Yu Gothic"/>
              <a:ea typeface="Yu Gothic"/>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0" y="0"/>
            <a:ext cx="12191760" cy="834840"/>
          </a:xfrm>
          <a:prstGeom prst="rect">
            <a:avLst/>
          </a:prstGeom>
          <a:noFill/>
          <a:ln>
            <a:noFill/>
          </a:ln>
        </p:spPr>
        <p:txBody>
          <a:bodyPr lIns="91440" tIns="45720" rIns="91440" bIns="45720" anchor="ctr">
            <a:noAutofit/>
          </a:bodyPr>
          <a:lstStyle/>
          <a:p>
            <a:pPr marL="635">
              <a:lnSpc>
                <a:spcPct val="90000"/>
              </a:lnSpc>
              <a:buClr>
                <a:srgbClr val="000000"/>
              </a:buClr>
            </a:pPr>
            <a:r>
              <a:rPr lang="en-US" altLang="ja-JP" sz="2800" b="1" spc="-1">
                <a:solidFill>
                  <a:srgbClr val="000000"/>
                </a:solidFill>
                <a:latin typeface="Yu Gothic"/>
                <a:ea typeface="Yu Gothic"/>
              </a:rPr>
              <a:t>iii. 効果的な動画方式の特定</a:t>
            </a:r>
            <a:endParaRPr lang="en-US" altLang="ja-JP" sz="2800" b="1" strike="noStrike" spc="-1">
              <a:solidFill>
                <a:srgbClr val="000000"/>
              </a:solidFill>
              <a:latin typeface="Yu Gothic"/>
              <a:ea typeface="Yu Gothic"/>
            </a:endParaRPr>
          </a:p>
        </p:txBody>
      </p:sp>
      <p:sp>
        <p:nvSpPr>
          <p:cNvPr id="203" name="CustomShape 2"/>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altLang="en-US" sz="2000" spc="-1">
                <a:latin typeface="Yu Gothic"/>
                <a:ea typeface="Yu Gothic"/>
              </a:rPr>
              <a:t>論文言及目的の分類法を提案し、動画の分類を行う。次に、動画の分類ラベルで分割された動画群が言及する各論文群について、被引用数・AAS分布の比較を行う。</a:t>
            </a:r>
            <a:endParaRPr lang="ja-JP" altLang="en-US" sz="2000" spc="-1" dirty="0">
              <a:latin typeface="Yu Gothic"/>
              <a:ea typeface="Yu Gothic"/>
            </a:endParaRPr>
          </a:p>
        </p:txBody>
      </p:sp>
      <p:sp>
        <p:nvSpPr>
          <p:cNvPr id="209" name="CustomShape 7"/>
          <p:cNvSpPr/>
          <p:nvPr/>
        </p:nvSpPr>
        <p:spPr>
          <a:xfrm>
            <a:off x="6401484" y="2018160"/>
            <a:ext cx="5605956"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altLang="ja-JP" sz="2000" spc="-1" dirty="0">
                <a:solidFill>
                  <a:srgbClr val="000000"/>
                </a:solidFill>
                <a:latin typeface="Yu Gothic"/>
                <a:ea typeface="Yu Gothic"/>
              </a:rPr>
              <a:t>①大量の動画の定性的な分析に基づき、表２の論文言及目的の分類法を提案し、これに基づいて動画に分類ラベルを付与する*。</a:t>
            </a:r>
            <a:endParaRPr lang="en-US" dirty="0">
              <a:latin typeface="Yu Gothic"/>
              <a:ea typeface="Yu Gothic"/>
            </a:endParaRPr>
          </a:p>
          <a:p>
            <a:endParaRPr lang="en-US" altLang="ja-JP" sz="2000" spc="-1" dirty="0">
              <a:solidFill>
                <a:srgbClr val="000000"/>
              </a:solidFill>
              <a:latin typeface="Yu Gothic"/>
              <a:ea typeface="Yu Gothic"/>
            </a:endParaRPr>
          </a:p>
          <a:p>
            <a:r>
              <a:rPr lang="en-US" altLang="ja-JP" sz="2000" spc="-1" dirty="0">
                <a:solidFill>
                  <a:srgbClr val="000000"/>
                </a:solidFill>
                <a:latin typeface="Yu Gothic"/>
                <a:ea typeface="Yu Gothic"/>
              </a:rPr>
              <a:t>②</a:t>
            </a:r>
            <a:r>
              <a:rPr lang="en-US" altLang="ja-JP" sz="2000" spc="-1" dirty="0" err="1">
                <a:solidFill>
                  <a:srgbClr val="000000"/>
                </a:solidFill>
                <a:latin typeface="Yu Gothic"/>
                <a:ea typeface="Yu Gothic"/>
              </a:rPr>
              <a:t>ラベルに沿って分割された各論文群に対して言及論文群を取得</a:t>
            </a:r>
            <a:r>
              <a:rPr lang="en-US" altLang="ja-JP" sz="2000" spc="-1" dirty="0">
                <a:solidFill>
                  <a:srgbClr val="000000"/>
                </a:solidFill>
                <a:latin typeface="Yu Gothic"/>
                <a:ea typeface="Yu Gothic"/>
              </a:rPr>
              <a:t>**し、各論文群の被引用数・AAS分布に対して平均値・中央値を比較することで、より指標の上昇に貢献する傾向が見られる動画方式を特定する。</a:t>
            </a:r>
          </a:p>
        </p:txBody>
      </p:sp>
      <p:sp>
        <p:nvSpPr>
          <p:cNvPr id="2" name="CustomShape 5">
            <a:extLst>
              <a:ext uri="{FF2B5EF4-FFF2-40B4-BE49-F238E27FC236}">
                <a16:creationId xmlns:a16="http://schemas.microsoft.com/office/drawing/2014/main" id="{29D68E05-8D73-4925-9814-99A532679034}"/>
              </a:ext>
            </a:extLst>
          </p:cNvPr>
          <p:cNvSpPr/>
          <p:nvPr/>
        </p:nvSpPr>
        <p:spPr>
          <a:xfrm>
            <a:off x="944418" y="1829209"/>
            <a:ext cx="4769043"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表２　動画の論文言及目的の分類法</a:t>
            </a:r>
            <a:endParaRPr lang="ja-JP" sz="1800" b="0" strike="noStrike" spc="-1">
              <a:latin typeface="Yu Gothic"/>
              <a:ea typeface="Yu Gothic"/>
            </a:endParaRPr>
          </a:p>
        </p:txBody>
      </p:sp>
      <p:graphicFrame>
        <p:nvGraphicFramePr>
          <p:cNvPr id="3" name="Table 4">
            <a:extLst>
              <a:ext uri="{FF2B5EF4-FFF2-40B4-BE49-F238E27FC236}">
                <a16:creationId xmlns:a16="http://schemas.microsoft.com/office/drawing/2014/main" id="{30C65B70-751B-4228-89C3-673A709F922A}"/>
              </a:ext>
            </a:extLst>
          </p:cNvPr>
          <p:cNvGraphicFramePr/>
          <p:nvPr>
            <p:extLst>
              <p:ext uri="{D42A27DB-BD31-4B8C-83A1-F6EECF244321}">
                <p14:modId xmlns:p14="http://schemas.microsoft.com/office/powerpoint/2010/main" val="3536160269"/>
              </p:ext>
            </p:extLst>
          </p:nvPr>
        </p:nvGraphicFramePr>
        <p:xfrm>
          <a:off x="810845" y="2237153"/>
          <a:ext cx="4886021" cy="3086640"/>
        </p:xfrm>
        <a:graphic>
          <a:graphicData uri="http://schemas.openxmlformats.org/drawingml/2006/table">
            <a:tbl>
              <a:tblPr/>
              <a:tblGrid>
                <a:gridCol w="1887037">
                  <a:extLst>
                    <a:ext uri="{9D8B030D-6E8A-4147-A177-3AD203B41FA5}">
                      <a16:colId xmlns:a16="http://schemas.microsoft.com/office/drawing/2014/main" val="20000"/>
                    </a:ext>
                  </a:extLst>
                </a:gridCol>
                <a:gridCol w="2998984">
                  <a:extLst>
                    <a:ext uri="{9D8B030D-6E8A-4147-A177-3AD203B41FA5}">
                      <a16:colId xmlns:a16="http://schemas.microsoft.com/office/drawing/2014/main" val="20001"/>
                    </a:ext>
                  </a:extLst>
                </a:gridCol>
              </a:tblGrid>
              <a:tr h="526320">
                <a:tc>
                  <a:txBody>
                    <a:bodyPr/>
                    <a:lstStyle/>
                    <a:p>
                      <a:pPr lvl="0" algn="ctr">
                        <a:lnSpc>
                          <a:spcPct val="100000"/>
                        </a:lnSpc>
                        <a:buNone/>
                      </a:pPr>
                      <a:r>
                        <a:rPr lang="ja-JP" altLang="en-US" sz="1800" b="1" strike="noStrike" spc="-1">
                          <a:solidFill>
                            <a:srgbClr val="000000"/>
                          </a:solidFill>
                          <a:latin typeface="Calibri"/>
                        </a:rPr>
                        <a:t>ラベル</a:t>
                      </a:r>
                      <a:endParaRPr lang="en-US" sz="1800" b="1" strike="noStrike" spc="-1">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lstStyle/>
                    <a:p>
                      <a:pPr lvl="0" algn="ctr">
                        <a:lnSpc>
                          <a:spcPct val="100000"/>
                        </a:lnSpc>
                        <a:buNone/>
                      </a:pPr>
                      <a:r>
                        <a:rPr lang="ja-JP" altLang="en-US" sz="1800" b="1" strike="noStrike" spc="-1">
                          <a:solidFill>
                            <a:srgbClr val="000000"/>
                          </a:solidFill>
                          <a:latin typeface="Calibri"/>
                        </a:rPr>
                        <a:t>目的</a:t>
                      </a:r>
                      <a:endParaRPr lang="en-US" sz="1800" b="1"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extLst>
                  <a:ext uri="{0D108BD9-81ED-4DB2-BD59-A6C34878D82A}">
                    <a16:rowId xmlns:a16="http://schemas.microsoft.com/office/drawing/2014/main" val="10000"/>
                  </a:ext>
                </a:extLst>
              </a:tr>
              <a:tr h="526320">
                <a:tc>
                  <a:txBody>
                    <a:bodyPr/>
                    <a:lstStyle/>
                    <a:p>
                      <a:pPr algn="ctr">
                        <a:lnSpc>
                          <a:spcPct val="100000"/>
                        </a:lnSpc>
                      </a:pPr>
                      <a:r>
                        <a:rPr lang="ja-JP" altLang="en-US" sz="1800" b="0" strike="noStrike" spc="-1">
                          <a:solidFill>
                            <a:srgbClr val="000000"/>
                          </a:solidFill>
                          <a:latin typeface="Calibri"/>
                        </a:rPr>
                        <a:t>論文紹介</a:t>
                      </a:r>
                    </a:p>
                    <a:p>
                      <a:pPr lvl="0" algn="ctr">
                        <a:lnSpc>
                          <a:spcPct val="100000"/>
                        </a:lnSpc>
                        <a:buNone/>
                      </a:pPr>
                      <a:r>
                        <a:rPr lang="ja-JP" altLang="en-US" sz="1800" b="0" strike="noStrike" spc="-1">
                          <a:solidFill>
                            <a:srgbClr val="000000"/>
                          </a:solidFill>
                          <a:latin typeface="Calibri"/>
                        </a:rPr>
                        <a:t>(news)</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algn="ctr">
                        <a:lnSpc>
                          <a:spcPct val="100000"/>
                        </a:lnSpc>
                        <a:tabLst>
                          <a:tab pos="0" algn="l"/>
                        </a:tabLst>
                      </a:pPr>
                      <a:r>
                        <a:rPr lang="ja-JP" altLang="en-US" sz="1800" b="0" strike="noStrike" spc="-1">
                          <a:solidFill>
                            <a:srgbClr val="000000"/>
                          </a:solidFill>
                          <a:latin typeface="Calibri"/>
                        </a:rPr>
                        <a:t>論文出版の告知・拡散</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1"/>
                  </a:ext>
                </a:extLst>
              </a:tr>
              <a:tr h="526320">
                <a:tc>
                  <a:txBody>
                    <a:bodyPr/>
                    <a:lstStyle/>
                    <a:p>
                      <a:pPr algn="ctr">
                        <a:lnSpc>
                          <a:spcPct val="100000"/>
                        </a:lnSpc>
                      </a:pPr>
                      <a:r>
                        <a:rPr lang="en-US" altLang="ja-JP" sz="1800" b="0" strike="noStrike" spc="-1">
                          <a:solidFill>
                            <a:srgbClr val="000000"/>
                          </a:solidFill>
                          <a:latin typeface="Calibri"/>
                        </a:rPr>
                        <a:t>論文解説</a:t>
                      </a:r>
                    </a:p>
                    <a:p>
                      <a:pPr lvl="0" algn="ctr">
                        <a:lnSpc>
                          <a:spcPct val="100000"/>
                        </a:lnSpc>
                        <a:buNone/>
                      </a:pPr>
                      <a:r>
                        <a:rPr lang="en-US" altLang="ja-JP" sz="1800" b="0" strike="noStrike" spc="-1">
                          <a:solidFill>
                            <a:srgbClr val="000000"/>
                          </a:solidFill>
                          <a:latin typeface="Calibri"/>
                        </a:rPr>
                        <a:t>(explanation)</a:t>
                      </a:r>
                      <a:endParaRPr lang="en-US" altLang="ja-JP"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algn="ctr">
                        <a:lnSpc>
                          <a:spcPct val="100000"/>
                        </a:lnSpc>
                      </a:pPr>
                      <a:r>
                        <a:rPr lang="ja-JP" altLang="en-US" sz="1800" b="0" strike="noStrike" spc="-1">
                          <a:solidFill>
                            <a:srgbClr val="000000"/>
                          </a:solidFill>
                          <a:latin typeface="Calibri"/>
                        </a:rPr>
                        <a:t>論文内容の解説</a:t>
                      </a:r>
                      <a:endParaRPr lang="ja-JP" sz="1800" b="0" strike="noStrike" spc="-1">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2"/>
                  </a:ext>
                </a:extLst>
              </a:tr>
              <a:tr h="555840">
                <a:tc>
                  <a:txBody>
                    <a:bodyPr/>
                    <a:lstStyle/>
                    <a:p>
                      <a:pPr algn="ctr">
                        <a:lnSpc>
                          <a:spcPct val="100000"/>
                        </a:lnSpc>
                      </a:pPr>
                      <a:r>
                        <a:rPr lang="ja-JP" altLang="en-US" sz="1800" b="0" strike="noStrike" spc="-1">
                          <a:solidFill>
                            <a:srgbClr val="000000"/>
                          </a:solidFill>
                          <a:latin typeface="Calibri"/>
                        </a:rPr>
                        <a:t>単純言及</a:t>
                      </a:r>
                    </a:p>
                    <a:p>
                      <a:pPr lvl="0" algn="ctr">
                        <a:lnSpc>
                          <a:spcPct val="100000"/>
                        </a:lnSpc>
                        <a:buNone/>
                      </a:pPr>
                      <a:r>
                        <a:rPr lang="ja-JP" altLang="en-US" sz="1800" b="0" strike="noStrike" spc="-1">
                          <a:solidFill>
                            <a:srgbClr val="000000"/>
                          </a:solidFill>
                          <a:latin typeface="Calibri"/>
                        </a:rPr>
                        <a:t>(reference)</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cap="flat" cmpd="sng" algn="ctr">
                      <a:solidFill>
                        <a:srgbClr val="A5A5A5"/>
                      </a:solidFill>
                      <a:prstDash val="solid"/>
                      <a:round/>
                      <a:headEnd type="none" w="med" len="med"/>
                      <a:tailEnd type="none" w="med" len="med"/>
                    </a:lnB>
                    <a:noFill/>
                  </a:tcPr>
                </a:tc>
                <a:tc>
                  <a:txBody>
                    <a:bodyPr/>
                    <a:lstStyle/>
                    <a:p>
                      <a:pPr algn="ctr">
                        <a:lnSpc>
                          <a:spcPct val="100000"/>
                        </a:lnSpc>
                        <a:tabLst>
                          <a:tab pos="0" algn="l"/>
                        </a:tabLst>
                      </a:pPr>
                      <a:r>
                        <a:rPr lang="ja-JP" altLang="en-US" sz="1800" b="0" strike="noStrike" spc="-1">
                          <a:solidFill>
                            <a:srgbClr val="000000"/>
                          </a:solidFill>
                          <a:latin typeface="Calibri"/>
                        </a:rPr>
                        <a:t>動画のトピックや主張の根拠として言及</a:t>
                      </a:r>
                    </a:p>
                  </a:txBody>
                  <a:tcPr>
                    <a:lnL w="6480">
                      <a:solidFill>
                        <a:srgbClr val="A5A5A5"/>
                      </a:solidFill>
                    </a:lnL>
                    <a:lnR w="6480">
                      <a:solidFill>
                        <a:srgbClr val="A5A5A5"/>
                      </a:solidFill>
                    </a:lnR>
                    <a:lnT w="6480">
                      <a:solidFill>
                        <a:srgbClr val="A5A5A5"/>
                      </a:solidFill>
                    </a:lnT>
                    <a:lnB w="6480" cap="flat" cmpd="sng" algn="ctr">
                      <a:solidFill>
                        <a:srgbClr val="A5A5A5"/>
                      </a:solidFill>
                      <a:prstDash val="solid"/>
                      <a:round/>
                      <a:headEnd type="none" w="med" len="med"/>
                      <a:tailEnd type="none" w="med" len="med"/>
                    </a:lnB>
                    <a:noFill/>
                  </a:tcPr>
                </a:tc>
                <a:extLst>
                  <a:ext uri="{0D108BD9-81ED-4DB2-BD59-A6C34878D82A}">
                    <a16:rowId xmlns:a16="http://schemas.microsoft.com/office/drawing/2014/main" val="10003"/>
                  </a:ext>
                </a:extLst>
              </a:tr>
              <a:tr h="555839">
                <a:tc>
                  <a:txBody>
                    <a:bodyPr/>
                    <a:lstStyle/>
                    <a:p>
                      <a:pPr lvl="0" algn="ctr">
                        <a:lnSpc>
                          <a:spcPct val="100000"/>
                        </a:lnSpc>
                        <a:buNone/>
                      </a:pPr>
                      <a:r>
                        <a:rPr lang="ja-JP" altLang="en-US" sz="1800" b="0" strike="noStrike" spc="-1">
                          <a:solidFill>
                            <a:srgbClr val="000000"/>
                          </a:solidFill>
                          <a:latin typeface="Calibri"/>
                        </a:rPr>
                        <a:t>補足資料</a:t>
                      </a:r>
                    </a:p>
                    <a:p>
                      <a:pPr lvl="0" algn="ctr">
                        <a:lnSpc>
                          <a:spcPct val="100000"/>
                        </a:lnSpc>
                        <a:buNone/>
                      </a:pPr>
                      <a:r>
                        <a:rPr lang="ja-JP" altLang="en-US" sz="1800" b="0" strike="noStrike" spc="-1">
                          <a:solidFill>
                            <a:srgbClr val="000000"/>
                          </a:solidFill>
                          <a:latin typeface="Calibri"/>
                        </a:rPr>
                        <a:t>(supplementary)</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ctr">
                        <a:lnSpc>
                          <a:spcPct val="100000"/>
                        </a:lnSpc>
                        <a:buNone/>
                        <a:tabLst>
                          <a:tab pos="0" algn="l"/>
                        </a:tabLst>
                      </a:pPr>
                      <a:r>
                        <a:rPr lang="ja-JP" altLang="en-US" sz="1800" b="0" strike="noStrike" spc="-1">
                          <a:solidFill>
                            <a:srgbClr val="000000"/>
                          </a:solidFill>
                          <a:latin typeface="Calibri"/>
                        </a:rPr>
                        <a:t>論文内容の補足</a:t>
                      </a:r>
                      <a:endParaRPr lang="ja-JP" altLang="en-US" sz="1800" b="0"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4063021386"/>
                  </a:ext>
                </a:extLst>
              </a:tr>
            </a:tbl>
          </a:graphicData>
        </a:graphic>
      </p:graphicFrame>
      <p:sp>
        <p:nvSpPr>
          <p:cNvPr id="4" name="TextShape 5">
            <a:extLst>
              <a:ext uri="{FF2B5EF4-FFF2-40B4-BE49-F238E27FC236}">
                <a16:creationId xmlns:a16="http://schemas.microsoft.com/office/drawing/2014/main" id="{ABC089D3-A477-4B98-AE5D-976AFB3C8E4F}"/>
              </a:ext>
            </a:extLst>
          </p:cNvPr>
          <p:cNvSpPr txBox="1"/>
          <p:nvPr/>
        </p:nvSpPr>
        <p:spPr>
          <a:xfrm>
            <a:off x="219600" y="5726489"/>
            <a:ext cx="11752200" cy="788281"/>
          </a:xfrm>
          <a:prstGeom prst="rect">
            <a:avLst/>
          </a:prstGeom>
          <a:noFill/>
          <a:ln>
            <a:noFill/>
          </a:ln>
        </p:spPr>
        <p:txBody>
          <a:bodyPr lIns="91440" tIns="45720" rIns="91440" bIns="45720" anchor="ctr">
            <a:noAutofit/>
          </a:bodyPr>
          <a:lstStyle/>
          <a:p>
            <a:pPr marL="635">
              <a:buClr>
                <a:srgbClr val="000000"/>
              </a:buClr>
            </a:pPr>
            <a:r>
              <a:rPr lang="ja-JP" altLang="en-US" sz="1600" spc="-1">
                <a:solidFill>
                  <a:srgbClr val="000000"/>
                </a:solidFill>
                <a:latin typeface="Yu Gothic"/>
                <a:ea typeface="Yu Gothic"/>
              </a:rPr>
              <a:t>*   具体的な分類条件及び動画の例については付録Aに記載</a:t>
            </a:r>
            <a:endParaRPr lang="en-US" altLang="ja-JP" sz="1600">
              <a:solidFill>
                <a:srgbClr val="000000"/>
              </a:solidFill>
              <a:latin typeface="Yu Gothic"/>
              <a:ea typeface="Yu Gothic"/>
            </a:endParaRPr>
          </a:p>
          <a:p>
            <a:pPr marL="635"/>
            <a:r>
              <a:rPr lang="ja-JP" altLang="en-US" sz="1600" spc="-1">
                <a:latin typeface="Yu Gothic"/>
                <a:ea typeface="Yu Gothic"/>
              </a:rPr>
              <a:t>**  異なる分類ラベルの複数の動画を保有する論文は、複数の論文群に所属する</a:t>
            </a:r>
            <a:endParaRPr lang="ja-JP" altLang="en-US" sz="1600" spc="-1" dirty="0">
              <a:latin typeface="Yu Gothic"/>
              <a:ea typeface="Yu Gothic"/>
            </a:endParaRPr>
          </a:p>
        </p:txBody>
      </p:sp>
    </p:spTree>
    <p:extLst>
      <p:ext uri="{BB962C8B-B14F-4D97-AF65-F5344CB8AC3E}">
        <p14:creationId xmlns:p14="http://schemas.microsoft.com/office/powerpoint/2010/main" val="74213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0" y="0"/>
            <a:ext cx="12191760" cy="834840"/>
          </a:xfrm>
          <a:prstGeom prst="rect">
            <a:avLst/>
          </a:prstGeom>
          <a:noFill/>
          <a:ln>
            <a:noFill/>
          </a:ln>
        </p:spPr>
        <p:txBody>
          <a:bodyPr lIns="91440" tIns="45720" rIns="91440" bIns="45720" anchor="ctr">
            <a:noAutofit/>
          </a:bodyPr>
          <a:lstStyle/>
          <a:p>
            <a:pPr marL="635">
              <a:lnSpc>
                <a:spcPct val="90000"/>
              </a:lnSpc>
              <a:buClr>
                <a:srgbClr val="000000"/>
              </a:buClr>
            </a:pPr>
            <a:r>
              <a:rPr lang="en-US" altLang="ja-JP" sz="2800" b="1" spc="-1">
                <a:solidFill>
                  <a:srgbClr val="000000"/>
                </a:solidFill>
                <a:latin typeface="Yu Gothic"/>
                <a:ea typeface="Yu Gothic"/>
              </a:rPr>
              <a:t>iv. ユーチューブ人気度を用いた将来の被引用数の予測</a:t>
            </a:r>
            <a:endParaRPr lang="en-US" altLang="ja-JP" sz="2800" b="1" strike="noStrike" spc="-1" dirty="0">
              <a:solidFill>
                <a:srgbClr val="000000"/>
              </a:solidFill>
              <a:latin typeface="Yu Gothic"/>
              <a:ea typeface="Yu Gothic"/>
            </a:endParaRPr>
          </a:p>
        </p:txBody>
      </p:sp>
      <p:sp>
        <p:nvSpPr>
          <p:cNvPr id="209" name="CustomShape 7"/>
          <p:cNvSpPr/>
          <p:nvPr/>
        </p:nvSpPr>
        <p:spPr>
          <a:xfrm>
            <a:off x="5734433" y="1793468"/>
            <a:ext cx="6273007" cy="43911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altLang="ja-JP" sz="2000" spc="-1" dirty="0">
                <a:solidFill>
                  <a:srgbClr val="000000"/>
                </a:solidFill>
                <a:latin typeface="Yu Gothic"/>
                <a:ea typeface="Yu Gothic"/>
              </a:rPr>
              <a:t>①式１のように、ある論文の各言及動画のビュー数の和に対数を取った値を、ユーチューブ人気度を指す指標「ユーチューブスコア」とする。</a:t>
            </a:r>
          </a:p>
          <a:p>
            <a:endParaRPr lang="en-US" altLang="ja-JP" sz="2000" spc="-1" dirty="0">
              <a:solidFill>
                <a:srgbClr val="000000"/>
              </a:solidFill>
              <a:latin typeface="Yu Gothic"/>
              <a:ea typeface="Yu Gothic"/>
            </a:endParaRPr>
          </a:p>
          <a:p>
            <a:r>
              <a:rPr lang="en-US" sz="2000" spc="-1" dirty="0">
                <a:solidFill>
                  <a:srgbClr val="000000"/>
                </a:solidFill>
                <a:latin typeface="Yu Gothic"/>
                <a:ea typeface="Yu Gothic"/>
              </a:rPr>
              <a:t>②</a:t>
            </a:r>
            <a:r>
              <a:rPr lang="ja-JP" altLang="en-US" sz="2000" spc="-1">
                <a:solidFill>
                  <a:srgbClr val="000000"/>
                </a:solidFill>
                <a:latin typeface="Yu Gothic"/>
                <a:ea typeface="Yu Gothic"/>
              </a:rPr>
              <a:t>特定の出版期間・特定分野における</a:t>
            </a:r>
            <a:r>
              <a:rPr lang="ja-JP" sz="2000" spc="-1">
                <a:solidFill>
                  <a:srgbClr val="000000"/>
                </a:solidFill>
                <a:latin typeface="Yu Gothic"/>
                <a:ea typeface="Yu Gothic"/>
              </a:rPr>
              <a:t>均質化された</a:t>
            </a:r>
            <a:r>
              <a:rPr lang="ja-JP" altLang="en-US" sz="2000" spc="-1">
                <a:solidFill>
                  <a:srgbClr val="000000"/>
                </a:solidFill>
                <a:latin typeface="Yu Gothic"/>
                <a:ea typeface="Yu Gothic"/>
              </a:rPr>
              <a:t>論文群の指標分布について、その母集団が図２のような同一の経年変化モデルに従うと仮定する。次に、被引用数が十分成長した出版期間</a:t>
            </a:r>
            <a:r>
              <a:rPr lang="en-US" sz="2000" spc="-1" dirty="0">
                <a:solidFill>
                  <a:srgbClr val="000000"/>
                </a:solidFill>
                <a:latin typeface="Yu Gothic"/>
                <a:ea typeface="Yu Gothic"/>
              </a:rPr>
              <a:t>(</a:t>
            </a:r>
            <a:r>
              <a:rPr lang="en-US" sz="2000" spc="-1" dirty="0" err="1">
                <a:solidFill>
                  <a:srgbClr val="000000"/>
                </a:solidFill>
                <a:latin typeface="Yu Gothic"/>
                <a:ea typeface="Yu Gothic"/>
              </a:rPr>
              <a:t>前期間</a:t>
            </a:r>
            <a:r>
              <a:rPr lang="en-US" sz="2000" spc="-1" dirty="0">
                <a:solidFill>
                  <a:srgbClr val="000000"/>
                </a:solidFill>
                <a:latin typeface="Yu Gothic"/>
                <a:ea typeface="Yu Gothic"/>
              </a:rPr>
              <a:t>)、</a:t>
            </a:r>
            <a:r>
              <a:rPr lang="en-US" sz="2000" spc="-1" dirty="0" err="1">
                <a:solidFill>
                  <a:srgbClr val="000000"/>
                </a:solidFill>
                <a:latin typeface="Yu Gothic"/>
                <a:ea typeface="Yu Gothic"/>
              </a:rPr>
              <a:t>及び被引用数が萌芽的な出版期間</a:t>
            </a:r>
            <a:r>
              <a:rPr lang="en-US" sz="2000" spc="-1" dirty="0">
                <a:solidFill>
                  <a:srgbClr val="000000"/>
                </a:solidFill>
                <a:latin typeface="Yu Gothic"/>
                <a:ea typeface="Yu Gothic"/>
              </a:rPr>
              <a:t>(</a:t>
            </a:r>
            <a:r>
              <a:rPr lang="en-US" sz="2000" spc="-1" dirty="0" err="1">
                <a:solidFill>
                  <a:srgbClr val="000000"/>
                </a:solidFill>
                <a:latin typeface="Yu Gothic"/>
                <a:ea typeface="Yu Gothic"/>
              </a:rPr>
              <a:t>後期間</a:t>
            </a:r>
            <a:r>
              <a:rPr lang="en-US" sz="2000" spc="-1" dirty="0">
                <a:solidFill>
                  <a:srgbClr val="000000"/>
                </a:solidFill>
                <a:latin typeface="Yu Gothic"/>
                <a:ea typeface="Yu Gothic"/>
              </a:rPr>
              <a:t>)</a:t>
            </a:r>
            <a:r>
              <a:rPr lang="en-US" sz="2000" spc="-1" dirty="0" err="1">
                <a:solidFill>
                  <a:srgbClr val="000000"/>
                </a:solidFill>
                <a:latin typeface="Yu Gothic"/>
                <a:ea typeface="Yu Gothic"/>
              </a:rPr>
              <a:t>の論文データセット</a:t>
            </a:r>
            <a:r>
              <a:rPr lang="en-US" sz="2000" spc="-1" dirty="0">
                <a:solidFill>
                  <a:srgbClr val="000000"/>
                </a:solidFill>
                <a:latin typeface="Yu Gothic"/>
                <a:ea typeface="Yu Gothic"/>
              </a:rPr>
              <a:t>*</a:t>
            </a:r>
            <a:r>
              <a:rPr lang="ja-JP" altLang="en-US" sz="2000" spc="-1">
                <a:solidFill>
                  <a:srgbClr val="000000"/>
                </a:solidFill>
                <a:latin typeface="Yu Gothic"/>
                <a:ea typeface="Yu Gothic"/>
              </a:rPr>
              <a:t>に対して</a:t>
            </a:r>
            <a:r>
              <a:rPr lang="en-US" sz="2000" spc="-1" dirty="0">
                <a:solidFill>
                  <a:srgbClr val="000000"/>
                </a:solidFill>
                <a:latin typeface="Yu Gothic"/>
                <a:ea typeface="Yu Gothic"/>
              </a:rPr>
              <a:t>、</a:t>
            </a:r>
            <a:r>
              <a:rPr lang="en-US" sz="2000" spc="-1" dirty="0" err="1">
                <a:solidFill>
                  <a:srgbClr val="000000"/>
                </a:solidFill>
                <a:latin typeface="Yu Gothic"/>
                <a:ea typeface="Yu Gothic"/>
              </a:rPr>
              <a:t>動画付き論文群の被引用数・YTscore分布の適合度検定</a:t>
            </a:r>
            <a:r>
              <a:rPr lang="en-US" sz="2000" spc="-1" dirty="0">
                <a:solidFill>
                  <a:srgbClr val="000000"/>
                </a:solidFill>
                <a:latin typeface="Yu Gothic"/>
                <a:ea typeface="Yu Gothic"/>
              </a:rPr>
              <a:t>**</a:t>
            </a:r>
            <a:r>
              <a:rPr lang="ja-JP" altLang="en-US" sz="2000" spc="-1">
                <a:solidFill>
                  <a:srgbClr val="000000"/>
                </a:solidFill>
                <a:latin typeface="Yu Gothic"/>
                <a:ea typeface="Yu Gothic"/>
              </a:rPr>
              <a:t>を行い、適合性が認められれば飽和、そうでなければ成長と判定する。実験を通じて、</a:t>
            </a:r>
            <a:r>
              <a:rPr lang="en-US" sz="2000" spc="-1" dirty="0" err="1">
                <a:solidFill>
                  <a:srgbClr val="000000"/>
                </a:solidFill>
                <a:latin typeface="Yu Gothic"/>
                <a:ea typeface="Yu Gothic"/>
              </a:rPr>
              <a:t>後期間におけるYTscore</a:t>
            </a:r>
            <a:r>
              <a:rPr lang="ja-JP" altLang="en-US" sz="2000" spc="-1">
                <a:solidFill>
                  <a:srgbClr val="000000"/>
                </a:solidFill>
                <a:latin typeface="Yu Gothic"/>
                <a:ea typeface="Yu Gothic"/>
              </a:rPr>
              <a:t>の飽和と被引用数の成長を判断する</a:t>
            </a:r>
            <a:r>
              <a:rPr lang="en-US" sz="2000" spc="-1" dirty="0">
                <a:solidFill>
                  <a:srgbClr val="000000"/>
                </a:solidFill>
                <a:latin typeface="Yu Gothic"/>
                <a:ea typeface="Yu Gothic"/>
              </a:rPr>
              <a:t>。</a:t>
            </a:r>
            <a:endParaRPr lang="en-US" dirty="0">
              <a:ea typeface="Yu Gothic"/>
            </a:endParaRPr>
          </a:p>
        </p:txBody>
      </p:sp>
      <p:sp>
        <p:nvSpPr>
          <p:cNvPr id="4" name="TextShape 5">
            <a:extLst>
              <a:ext uri="{FF2B5EF4-FFF2-40B4-BE49-F238E27FC236}">
                <a16:creationId xmlns:a16="http://schemas.microsoft.com/office/drawing/2014/main" id="{ABC089D3-A477-4B98-AE5D-976AFB3C8E4F}"/>
              </a:ext>
            </a:extLst>
          </p:cNvPr>
          <p:cNvSpPr txBox="1"/>
          <p:nvPr/>
        </p:nvSpPr>
        <p:spPr>
          <a:xfrm>
            <a:off x="219600" y="6185641"/>
            <a:ext cx="11752200" cy="631974"/>
          </a:xfrm>
          <a:prstGeom prst="rect">
            <a:avLst/>
          </a:prstGeom>
          <a:noFill/>
          <a:ln>
            <a:noFill/>
          </a:ln>
        </p:spPr>
        <p:txBody>
          <a:bodyPr lIns="91440" tIns="45720" rIns="91440" bIns="45720" anchor="ctr">
            <a:noAutofit/>
          </a:bodyPr>
          <a:lstStyle/>
          <a:p>
            <a:pPr marL="635">
              <a:buClr>
                <a:srgbClr val="000000"/>
              </a:buClr>
            </a:pPr>
            <a:r>
              <a:rPr lang="ja-JP" altLang="en-US" sz="1600" spc="-1">
                <a:solidFill>
                  <a:srgbClr val="000000"/>
                </a:solidFill>
                <a:latin typeface="Yu Gothic"/>
                <a:ea typeface="Yu Gothic"/>
              </a:rPr>
              <a:t>*   両論文データセットの研究分野及び学術的インパクトについて均質化を考慮する</a:t>
            </a:r>
          </a:p>
          <a:p>
            <a:pPr marL="635"/>
            <a:r>
              <a:rPr lang="ja-JP" altLang="en-US" sz="1600" spc="-1">
                <a:solidFill>
                  <a:srgbClr val="000000"/>
                </a:solidFill>
                <a:latin typeface="Yu Gothic"/>
                <a:ea typeface="Yu Gothic"/>
              </a:rPr>
              <a:t>** Kolmogorov-Smirnov testを用いる</a:t>
            </a:r>
          </a:p>
        </p:txBody>
      </p:sp>
      <p:pic>
        <p:nvPicPr>
          <p:cNvPr id="6" name="Picture 6" descr="A drawing of a face&#10;&#10;Description automatically generated">
            <a:extLst>
              <a:ext uri="{FF2B5EF4-FFF2-40B4-BE49-F238E27FC236}">
                <a16:creationId xmlns:a16="http://schemas.microsoft.com/office/drawing/2014/main" id="{92536442-B6D6-4FE2-8AF3-A48DA21D82D3}"/>
              </a:ext>
            </a:extLst>
          </p:cNvPr>
          <p:cNvPicPr>
            <a:picLocks noChangeAspect="1"/>
          </p:cNvPicPr>
          <p:nvPr/>
        </p:nvPicPr>
        <p:blipFill>
          <a:blip r:embed="rId2"/>
          <a:stretch>
            <a:fillRect/>
          </a:stretch>
        </p:blipFill>
        <p:spPr>
          <a:xfrm>
            <a:off x="1305170" y="2058947"/>
            <a:ext cx="4267200" cy="551800"/>
          </a:xfrm>
          <a:prstGeom prst="rect">
            <a:avLst/>
          </a:prstGeom>
        </p:spPr>
      </p:pic>
      <p:pic>
        <p:nvPicPr>
          <p:cNvPr id="9" name="Picture 10" descr="A picture containing shape&#10;&#10;Description automatically generated">
            <a:extLst>
              <a:ext uri="{FF2B5EF4-FFF2-40B4-BE49-F238E27FC236}">
                <a16:creationId xmlns:a16="http://schemas.microsoft.com/office/drawing/2014/main" id="{723DCFD1-D99D-41A5-B1F2-5655E72F1F34}"/>
              </a:ext>
            </a:extLst>
          </p:cNvPr>
          <p:cNvPicPr>
            <a:picLocks noChangeAspect="1"/>
          </p:cNvPicPr>
          <p:nvPr/>
        </p:nvPicPr>
        <p:blipFill>
          <a:blip r:embed="rId3"/>
          <a:stretch>
            <a:fillRect/>
          </a:stretch>
        </p:blipFill>
        <p:spPr>
          <a:xfrm>
            <a:off x="627251" y="2663524"/>
            <a:ext cx="4638430" cy="3113566"/>
          </a:xfrm>
          <a:prstGeom prst="rect">
            <a:avLst/>
          </a:prstGeom>
        </p:spPr>
      </p:pic>
      <p:sp>
        <p:nvSpPr>
          <p:cNvPr id="11" name="CustomShape 5">
            <a:extLst>
              <a:ext uri="{FF2B5EF4-FFF2-40B4-BE49-F238E27FC236}">
                <a16:creationId xmlns:a16="http://schemas.microsoft.com/office/drawing/2014/main" id="{DAC98D5E-68A3-4A73-BB76-B10B273B14DC}"/>
              </a:ext>
            </a:extLst>
          </p:cNvPr>
          <p:cNvSpPr/>
          <p:nvPr/>
        </p:nvSpPr>
        <p:spPr>
          <a:xfrm>
            <a:off x="2730" y="5668516"/>
            <a:ext cx="5872966"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図２　論文指標分布が従う母集団の経年変化モデル</a:t>
            </a:r>
            <a:endParaRPr lang="ja-JP" sz="1800" b="0" strike="noStrike" spc="-1">
              <a:latin typeface="Yu Gothic"/>
              <a:ea typeface="Yu Gothic"/>
            </a:endParaRPr>
          </a:p>
        </p:txBody>
      </p:sp>
      <p:sp>
        <p:nvSpPr>
          <p:cNvPr id="2" name="CustomShape 2">
            <a:extLst>
              <a:ext uri="{FF2B5EF4-FFF2-40B4-BE49-F238E27FC236}">
                <a16:creationId xmlns:a16="http://schemas.microsoft.com/office/drawing/2014/main" id="{7F8AF706-4E62-4A13-8FC2-ECCE2367D122}"/>
              </a:ext>
            </a:extLst>
          </p:cNvPr>
          <p:cNvSpPr/>
          <p:nvPr/>
        </p:nvSpPr>
        <p:spPr>
          <a:xfrm>
            <a:off x="312480" y="99211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sz="2000" spc="-1">
                <a:latin typeface="Yu Gothic"/>
                <a:ea typeface="Yu Gothic"/>
                <a:cs typeface="+mn-lt"/>
              </a:rPr>
              <a:t>論文のユーチューブ上での人気度を表す指標を提案し、当該指標が被引用数より早期において飽和することを検証する。</a:t>
            </a:r>
          </a:p>
        </p:txBody>
      </p:sp>
    </p:spTree>
    <p:extLst>
      <p:ext uri="{BB962C8B-B14F-4D97-AF65-F5344CB8AC3E}">
        <p14:creationId xmlns:p14="http://schemas.microsoft.com/office/powerpoint/2010/main" val="265867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0" y="0"/>
            <a:ext cx="12191760" cy="834840"/>
          </a:xfrm>
          <a:prstGeom prst="rect">
            <a:avLst/>
          </a:prstGeom>
          <a:noFill/>
          <a:ln>
            <a:noFill/>
          </a:ln>
        </p:spPr>
        <p:txBody>
          <a:bodyPr lIns="91440" tIns="45720" rIns="91440" bIns="45720" anchor="ctr">
            <a:noAutofit/>
          </a:bodyPr>
          <a:lstStyle/>
          <a:p>
            <a:pPr marL="635">
              <a:lnSpc>
                <a:spcPct val="90000"/>
              </a:lnSpc>
              <a:buClr>
                <a:srgbClr val="000000"/>
              </a:buClr>
            </a:pPr>
            <a:r>
              <a:rPr lang="en-US" altLang="ja-JP" sz="2800" b="1" spc="-1">
                <a:solidFill>
                  <a:srgbClr val="000000"/>
                </a:solidFill>
                <a:latin typeface="Yu Gothic"/>
                <a:ea typeface="Yu Gothic"/>
              </a:rPr>
              <a:t>iv. ユーチューブ人気度を用いた将来の被引用数の予測</a:t>
            </a:r>
            <a:endParaRPr lang="en-US" altLang="ja-JP" sz="2800" b="1" strike="noStrike" spc="-1" dirty="0">
              <a:solidFill>
                <a:srgbClr val="000000"/>
              </a:solidFill>
              <a:latin typeface="Yu Gothic"/>
              <a:ea typeface="Yu Gothic"/>
            </a:endParaRPr>
          </a:p>
        </p:txBody>
      </p:sp>
      <p:sp>
        <p:nvSpPr>
          <p:cNvPr id="209" name="CustomShape 7"/>
          <p:cNvSpPr/>
          <p:nvPr/>
        </p:nvSpPr>
        <p:spPr>
          <a:xfrm>
            <a:off x="471561" y="1959545"/>
            <a:ext cx="11320956"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000" spc="-1" dirty="0">
                <a:latin typeface="Yu Gothic"/>
                <a:ea typeface="Yu Gothic"/>
              </a:rPr>
              <a:t>③</a:t>
            </a:r>
            <a:r>
              <a:rPr lang="ja-JP" altLang="en-US" sz="2000" spc="-1">
                <a:latin typeface="Yu Gothic"/>
                <a:ea typeface="Yu Gothic"/>
              </a:rPr>
              <a:t>後期間における</a:t>
            </a:r>
            <a:r>
              <a:rPr lang="en-US" sz="2000" spc="-1" dirty="0" err="1">
                <a:latin typeface="Yu Gothic"/>
                <a:ea typeface="Yu Gothic"/>
              </a:rPr>
              <a:t>YTscore</a:t>
            </a:r>
            <a:r>
              <a:rPr lang="ja-JP" altLang="en-US" sz="2000" spc="-1">
                <a:latin typeface="Yu Gothic"/>
                <a:ea typeface="Yu Gothic"/>
              </a:rPr>
              <a:t>の飽和判定の下、前期間の論文言及動画を言及動画の分類ラベルによって分割し</a:t>
            </a:r>
            <a:r>
              <a:rPr lang="en-US" altLang="ja-JP" sz="2000" spc="-1" dirty="0">
                <a:latin typeface="Yu Gothic"/>
                <a:ea typeface="Yu Gothic"/>
              </a:rPr>
              <a:t>*</a:t>
            </a:r>
            <a:r>
              <a:rPr lang="ja-JP" altLang="en-US" sz="2000" spc="-1">
                <a:latin typeface="Yu Gothic"/>
                <a:ea typeface="Yu Gothic"/>
              </a:rPr>
              <a:t>、各動画群に対応する言及論文群において</a:t>
            </a:r>
            <a:r>
              <a:rPr lang="en-US" sz="2000" spc="-1" dirty="0" err="1">
                <a:latin typeface="Yu Gothic"/>
                <a:ea typeface="Yu Gothic"/>
              </a:rPr>
              <a:t>YTscoreと被引用数の線型回帰を行う</a:t>
            </a:r>
            <a:r>
              <a:rPr lang="en-US" sz="2000" spc="-1" dirty="0">
                <a:latin typeface="Yu Gothic"/>
                <a:ea typeface="Yu Gothic"/>
              </a:rPr>
              <a:t>。</a:t>
            </a:r>
            <a:r>
              <a:rPr lang="ja-JP" altLang="en-US" sz="2000" spc="-1">
                <a:latin typeface="Yu Gothic"/>
                <a:ea typeface="Yu Gothic"/>
              </a:rPr>
              <a:t>一定の標本論文数の保有し、一定値以上の相関係数を示す論文群の分類ラベルを、後期間の論文の前期間の時点における被引用数の予測が有効な動画方式として推定する。先行研究の知見と実際の実験結果に基づいて、有意な標本論文数は６本以上、相関係数の閾値は0.35と設定した。</a:t>
            </a:r>
            <a:endParaRPr lang="en-US" sz="2000" spc="-1">
              <a:latin typeface="Yu Gothic"/>
              <a:ea typeface="Yu Gothic"/>
            </a:endParaRPr>
          </a:p>
          <a:p>
            <a:endParaRPr lang="en-US" altLang="ja-JP" sz="2000" spc="-1" dirty="0">
              <a:latin typeface="Yu Gothic"/>
              <a:ea typeface="Yu Gothic"/>
            </a:endParaRPr>
          </a:p>
        </p:txBody>
      </p:sp>
      <p:sp>
        <p:nvSpPr>
          <p:cNvPr id="4" name="TextShape 5">
            <a:extLst>
              <a:ext uri="{FF2B5EF4-FFF2-40B4-BE49-F238E27FC236}">
                <a16:creationId xmlns:a16="http://schemas.microsoft.com/office/drawing/2014/main" id="{ABC089D3-A477-4B98-AE5D-976AFB3C8E4F}"/>
              </a:ext>
            </a:extLst>
          </p:cNvPr>
          <p:cNvSpPr txBox="1"/>
          <p:nvPr/>
        </p:nvSpPr>
        <p:spPr>
          <a:xfrm>
            <a:off x="219600" y="6283334"/>
            <a:ext cx="11752200" cy="417051"/>
          </a:xfrm>
          <a:prstGeom prst="rect">
            <a:avLst/>
          </a:prstGeom>
          <a:noFill/>
          <a:ln>
            <a:noFill/>
          </a:ln>
        </p:spPr>
        <p:txBody>
          <a:bodyPr lIns="91440" tIns="45720" rIns="91440" bIns="45720" anchor="ctr">
            <a:noAutofit/>
          </a:bodyPr>
          <a:lstStyle/>
          <a:p>
            <a:pPr marL="635">
              <a:buClr>
                <a:srgbClr val="000000"/>
              </a:buClr>
            </a:pPr>
            <a:r>
              <a:rPr lang="ja-JP" altLang="en-US" sz="1600" spc="-1">
                <a:solidFill>
                  <a:srgbClr val="000000"/>
                </a:solidFill>
                <a:latin typeface="Yu Gothic"/>
                <a:ea typeface="Yu Gothic"/>
              </a:rPr>
              <a:t>*   異なる分類ラベルの複数の言及動画を保有する論文については、本手法の分析対象から除外する</a:t>
            </a:r>
            <a:endParaRPr lang="ja-JP" altLang="en-US" sz="1600" spc="-1" dirty="0">
              <a:solidFill>
                <a:srgbClr val="000000"/>
              </a:solidFill>
              <a:latin typeface="Yu Gothic"/>
              <a:ea typeface="Yu Gothic"/>
            </a:endParaRPr>
          </a:p>
        </p:txBody>
      </p:sp>
      <p:sp>
        <p:nvSpPr>
          <p:cNvPr id="2" name="CustomShape 2">
            <a:extLst>
              <a:ext uri="{FF2B5EF4-FFF2-40B4-BE49-F238E27FC236}">
                <a16:creationId xmlns:a16="http://schemas.microsoft.com/office/drawing/2014/main" id="{7F8AF706-4E62-4A13-8FC2-ECCE2367D122}"/>
              </a:ext>
            </a:extLst>
          </p:cNvPr>
          <p:cNvSpPr/>
          <p:nvPr/>
        </p:nvSpPr>
        <p:spPr>
          <a:xfrm>
            <a:off x="312480" y="99211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altLang="en-US" sz="2000" spc="-1">
                <a:latin typeface="Yu Gothic"/>
                <a:ea typeface="Yu Gothic"/>
                <a:cs typeface="+mn-lt"/>
              </a:rPr>
              <a:t>出版初期における論文のユーチューブ人気度を用いた将来の被引用数の予測が有効な動画方式を推定する。</a:t>
            </a:r>
          </a:p>
        </p:txBody>
      </p:sp>
    </p:spTree>
    <p:extLst>
      <p:ext uri="{BB962C8B-B14F-4D97-AF65-F5344CB8AC3E}">
        <p14:creationId xmlns:p14="http://schemas.microsoft.com/office/powerpoint/2010/main" val="120488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目次</a:t>
            </a:r>
            <a:endParaRPr lang="en-US" sz="2800" b="1" strike="noStrike" spc="-1">
              <a:solidFill>
                <a:srgbClr val="000000"/>
              </a:solidFill>
              <a:latin typeface="Yu Gothic"/>
              <a:ea typeface="Yu Gothic"/>
            </a:endParaRPr>
          </a:p>
        </p:txBody>
      </p:sp>
      <p:sp>
        <p:nvSpPr>
          <p:cNvPr id="275" name="TextShape 2"/>
          <p:cNvSpPr txBox="1"/>
          <p:nvPr/>
        </p:nvSpPr>
        <p:spPr>
          <a:xfrm>
            <a:off x="442440" y="1239840"/>
            <a:ext cx="10515240" cy="5018400"/>
          </a:xfrm>
          <a:prstGeom prst="rect">
            <a:avLst/>
          </a:prstGeom>
          <a:noFill/>
          <a:ln>
            <a:noFill/>
          </a:ln>
        </p:spPr>
        <p:txBody>
          <a:bodyPr>
            <a:normAutofit/>
          </a:bodyPr>
          <a:lstStyle/>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序論</a:t>
            </a:r>
            <a:r>
              <a:rPr lang="en-US" sz="3600" b="1" strike="noStrike" spc="-1">
                <a:solidFill>
                  <a:srgbClr val="BFBFBF"/>
                </a:solidFill>
                <a:latin typeface="Yu Gothic"/>
                <a:ea typeface="Yu Gothic"/>
              </a:rPr>
              <a:t>&amp;</a:t>
            </a:r>
            <a:r>
              <a:rPr lang="ja-JP" sz="3600" b="1" strike="noStrike" spc="-1">
                <a:solidFill>
                  <a:srgbClr val="A6A6A6"/>
                </a:solidFill>
                <a:latin typeface="Yu Gothic"/>
                <a:ea typeface="Yu Gothic"/>
              </a:rPr>
              <a:t>関連研究</a:t>
            </a:r>
            <a:endParaRPr lang="en-US" sz="3600" b="1" strike="noStrike" spc="-1">
              <a:solidFill>
                <a:srgbClr val="000000"/>
              </a:solidFill>
              <a:latin typeface="Yu Gothic"/>
              <a:ea typeface="Yu Gothic"/>
            </a:endParaRPr>
          </a:p>
          <a:p>
            <a:pPr marL="743040" indent="-742680">
              <a:lnSpc>
                <a:spcPct val="90000"/>
              </a:lnSpc>
              <a:spcBef>
                <a:spcPts val="1001"/>
              </a:spcBef>
              <a:buClr>
                <a:srgbClr val="A6A6A6"/>
              </a:buClr>
              <a:buFont typeface="Calibri Light"/>
              <a:buAutoNum type="arabicPeriod"/>
            </a:pPr>
            <a:r>
              <a:rPr lang="ja-JP" sz="3600" b="1" strike="noStrike" spc="-1">
                <a:solidFill>
                  <a:srgbClr val="A6A6A6"/>
                </a:solidFill>
                <a:latin typeface="Yu Gothic"/>
                <a:ea typeface="Yu Gothic"/>
              </a:rPr>
              <a:t>提案手法</a:t>
            </a:r>
            <a:endParaRPr lang="en-US" sz="3600" b="1" strike="noStrike" spc="-1">
              <a:solidFill>
                <a:srgbClr val="000000"/>
              </a:solidFill>
              <a:latin typeface="Yu Gothic"/>
              <a:ea typeface="Yu Gothic"/>
            </a:endParaRPr>
          </a:p>
          <a:p>
            <a:pPr marL="743040" indent="-742680">
              <a:lnSpc>
                <a:spcPct val="90000"/>
              </a:lnSpc>
              <a:spcBef>
                <a:spcPts val="1001"/>
              </a:spcBef>
              <a:buClr>
                <a:srgbClr val="000000"/>
              </a:buClr>
              <a:buFont typeface="Calibri Light"/>
              <a:buAutoNum type="arabicPeriod"/>
            </a:pPr>
            <a:r>
              <a:rPr lang="ja-JP" sz="3600" b="1" strike="noStrike" spc="-1">
                <a:solidFill>
                  <a:srgbClr val="000000"/>
                </a:solidFill>
                <a:latin typeface="Yu Gothic"/>
                <a:ea typeface="Yu Gothic"/>
              </a:rPr>
              <a:t>実験と結果</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考察</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結論</a:t>
            </a:r>
            <a:endParaRPr lang="en-US" sz="3600" b="1" strike="noStrike" spc="-1">
              <a:solidFill>
                <a:srgbClr val="000000"/>
              </a:solidFill>
              <a:latin typeface="Yu Gothic"/>
              <a:ea typeface="Yu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実験の概要</a:t>
            </a:r>
            <a:endParaRPr lang="en-US" sz="2800" b="1" strike="noStrike" spc="-1">
              <a:solidFill>
                <a:srgbClr val="000000"/>
              </a:solidFill>
              <a:latin typeface="Yu Gothic"/>
              <a:ea typeface="Yu Gothic"/>
            </a:endParaRPr>
          </a:p>
        </p:txBody>
      </p:sp>
      <p:sp>
        <p:nvSpPr>
          <p:cNvPr id="277" name="CustomShape 2"/>
          <p:cNvSpPr/>
          <p:nvPr/>
        </p:nvSpPr>
        <p:spPr>
          <a:xfrm>
            <a:off x="312480" y="1001880"/>
            <a:ext cx="11566800" cy="78552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rmAutofit fontScale="98500"/>
          </a:bodyPr>
          <a:lstStyle/>
          <a:p>
            <a:pPr>
              <a:lnSpc>
                <a:spcPct val="100000"/>
              </a:lnSpc>
              <a:tabLst>
                <a:tab pos="0" algn="l"/>
              </a:tabLst>
            </a:pPr>
            <a:r>
              <a:rPr lang="ja-JP" altLang="en-US" sz="2000" b="0" strike="noStrike" spc="-1">
                <a:solidFill>
                  <a:srgbClr val="000000"/>
                </a:solidFill>
                <a:latin typeface="Yu Gothic"/>
                <a:ea typeface="Yu Gothic"/>
              </a:rPr>
              <a:t>4</a:t>
            </a:r>
            <a:r>
              <a:rPr lang="ja-JP" sz="2000" b="0" strike="noStrike" spc="-1">
                <a:solidFill>
                  <a:srgbClr val="000000"/>
                </a:solidFill>
                <a:latin typeface="Yu Gothic"/>
                <a:ea typeface="Yu Gothic"/>
              </a:rPr>
              <a:t>つのデータセット</a:t>
            </a:r>
            <a:r>
              <a:rPr lang="ja-JP" sz="2000" spc="-1">
                <a:solidFill>
                  <a:srgbClr val="000000"/>
                </a:solidFill>
                <a:latin typeface="Yu Gothic"/>
                <a:ea typeface="Yu Gothic"/>
              </a:rPr>
              <a:t>を</a:t>
            </a:r>
            <a:r>
              <a:rPr lang="ja-JP" altLang="en-US" sz="2000" spc="-1">
                <a:solidFill>
                  <a:srgbClr val="000000"/>
                </a:solidFill>
                <a:latin typeface="Yu Gothic"/>
                <a:ea typeface="Yu Gothic"/>
              </a:rPr>
              <a:t>用いて実</a:t>
            </a:r>
            <a:r>
              <a:rPr lang="ja-JP" sz="2000" spc="-1">
                <a:solidFill>
                  <a:srgbClr val="000000"/>
                </a:solidFill>
                <a:latin typeface="Yu Gothic"/>
                <a:ea typeface="Yu Gothic"/>
              </a:rPr>
              <a:t>験</a:t>
            </a:r>
            <a:r>
              <a:rPr lang="ja-JP" sz="2000" b="0" strike="noStrike" spc="-1">
                <a:solidFill>
                  <a:srgbClr val="000000"/>
                </a:solidFill>
                <a:latin typeface="Yu Gothic"/>
                <a:ea typeface="Yu Gothic"/>
              </a:rPr>
              <a:t>を行い、</a:t>
            </a:r>
            <a:r>
              <a:rPr lang="ja-JP" sz="2000" spc="-1">
                <a:solidFill>
                  <a:srgbClr val="000000"/>
                </a:solidFill>
                <a:latin typeface="Yu Gothic"/>
                <a:ea typeface="Yu Gothic"/>
              </a:rPr>
              <a:t>論文言及動画公開の</a:t>
            </a:r>
            <a:r>
              <a:rPr lang="ja-JP" altLang="en-US" sz="2000" spc="-1">
                <a:solidFill>
                  <a:srgbClr val="000000"/>
                </a:solidFill>
                <a:latin typeface="Yu Gothic"/>
                <a:ea typeface="Yu Gothic"/>
              </a:rPr>
              <a:t>有</a:t>
            </a:r>
            <a:r>
              <a:rPr lang="ja-JP" sz="2000" spc="-1">
                <a:solidFill>
                  <a:srgbClr val="000000"/>
                </a:solidFill>
                <a:latin typeface="Yu Gothic"/>
                <a:ea typeface="Yu Gothic"/>
              </a:rPr>
              <a:t>効性を</a:t>
            </a:r>
            <a:r>
              <a:rPr lang="ja-JP" altLang="en-US" sz="2000" spc="-1">
                <a:solidFill>
                  <a:srgbClr val="000000"/>
                </a:solidFill>
                <a:latin typeface="Yu Gothic"/>
                <a:ea typeface="Yu Gothic"/>
              </a:rPr>
              <a:t>検証した上で、効果的な動画方式が特定し、将来の被引用数の予測が有効な動画方式が部分的に推定することに成功した</a:t>
            </a:r>
            <a:r>
              <a:rPr lang="ja-JP" sz="2000" b="0" strike="noStrike" spc="-1">
                <a:solidFill>
                  <a:srgbClr val="000000"/>
                </a:solidFill>
                <a:latin typeface="Yu Gothic"/>
                <a:ea typeface="Yu Gothic"/>
              </a:rPr>
              <a:t>。</a:t>
            </a:r>
            <a:endParaRPr lang="ja-JP" sz="2000" b="0" strike="noStrike" spc="-1">
              <a:latin typeface="Yu Gothic"/>
              <a:ea typeface="Yu Gothic"/>
            </a:endParaRPr>
          </a:p>
        </p:txBody>
      </p:sp>
      <p:graphicFrame>
        <p:nvGraphicFramePr>
          <p:cNvPr id="279" name="Table 4"/>
          <p:cNvGraphicFramePr/>
          <p:nvPr>
            <p:extLst>
              <p:ext uri="{D42A27DB-BD31-4B8C-83A1-F6EECF244321}">
                <p14:modId xmlns:p14="http://schemas.microsoft.com/office/powerpoint/2010/main" val="2823143742"/>
              </p:ext>
            </p:extLst>
          </p:nvPr>
        </p:nvGraphicFramePr>
        <p:xfrm>
          <a:off x="361326" y="2114641"/>
          <a:ext cx="5044312" cy="1847520"/>
        </p:xfrm>
        <a:graphic>
          <a:graphicData uri="http://schemas.openxmlformats.org/drawingml/2006/table">
            <a:tbl>
              <a:tblPr/>
              <a:tblGrid>
                <a:gridCol w="2440112">
                  <a:extLst>
                    <a:ext uri="{9D8B030D-6E8A-4147-A177-3AD203B41FA5}">
                      <a16:colId xmlns:a16="http://schemas.microsoft.com/office/drawing/2014/main" val="20000"/>
                    </a:ext>
                  </a:extLst>
                </a:gridCol>
                <a:gridCol w="1379654">
                  <a:extLst>
                    <a:ext uri="{9D8B030D-6E8A-4147-A177-3AD203B41FA5}">
                      <a16:colId xmlns:a16="http://schemas.microsoft.com/office/drawing/2014/main" val="20001"/>
                    </a:ext>
                  </a:extLst>
                </a:gridCol>
                <a:gridCol w="1224546">
                  <a:extLst>
                    <a:ext uri="{9D8B030D-6E8A-4147-A177-3AD203B41FA5}">
                      <a16:colId xmlns:a16="http://schemas.microsoft.com/office/drawing/2014/main" val="4009519130"/>
                    </a:ext>
                  </a:extLst>
                </a:gridCol>
              </a:tblGrid>
              <a:tr h="384480">
                <a:tc>
                  <a:txBody>
                    <a:bodyPr/>
                    <a:lstStyle/>
                    <a:p>
                      <a:pPr algn="ctr">
                        <a:lnSpc>
                          <a:spcPct val="100000"/>
                        </a:lnSpc>
                      </a:pPr>
                      <a:r>
                        <a:rPr lang="ja-JP" sz="1600" b="1" strike="noStrike" spc="-1">
                          <a:solidFill>
                            <a:srgbClr val="000000"/>
                          </a:solidFill>
                          <a:latin typeface="Calibri"/>
                        </a:rPr>
                        <a:t>データセット</a:t>
                      </a:r>
                      <a:endParaRPr lang="en-US" sz="1600" b="0" strike="noStrike" spc="-1">
                        <a:latin typeface="Arial"/>
                      </a:endParaRP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lstStyle/>
                    <a:p>
                      <a:pPr algn="ctr">
                        <a:lnSpc>
                          <a:spcPct val="100000"/>
                        </a:lnSpc>
                      </a:pPr>
                      <a:r>
                        <a:rPr lang="ja-JP" altLang="en-US" sz="1600" b="1" strike="noStrike" spc="-1">
                          <a:solidFill>
                            <a:srgbClr val="000000"/>
                          </a:solidFill>
                          <a:latin typeface="Calibri"/>
                        </a:rPr>
                        <a:t>全体論文</a:t>
                      </a:r>
                      <a:r>
                        <a:rPr lang="ja-JP" sz="1600" b="1" strike="noStrike" spc="-1">
                          <a:solidFill>
                            <a:srgbClr val="000000"/>
                          </a:solidFill>
                          <a:latin typeface="Calibri"/>
                        </a:rPr>
                        <a:t>数</a:t>
                      </a:r>
                      <a:r>
                        <a:rPr lang="ja-JP" altLang="en-US" sz="1600" b="1" strike="noStrike" spc="-1">
                          <a:solidFill>
                            <a:srgbClr val="000000"/>
                          </a:solidFill>
                          <a:latin typeface="Calibri"/>
                        </a:rPr>
                        <a:t>*</a:t>
                      </a:r>
                      <a:endParaRPr lang="en-US" sz="1600" b="0" strike="noStrike" spc="-1">
                        <a:latin typeface="Arial"/>
                      </a:endParaRP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solidFill>
                      <a:srgbClr val="D9D9D9"/>
                    </a:solidFill>
                  </a:tcPr>
                </a:tc>
                <a:tc>
                  <a:txBody>
                    <a:bodyPr/>
                    <a:lstStyle/>
                    <a:p>
                      <a:pPr lvl="0" algn="ctr">
                        <a:lnSpc>
                          <a:spcPct val="100000"/>
                        </a:lnSpc>
                        <a:buNone/>
                      </a:pPr>
                      <a:r>
                        <a:rPr lang="ja-JP" altLang="en-US" sz="1600" b="1" strike="noStrike" spc="-1">
                          <a:solidFill>
                            <a:srgbClr val="000000"/>
                          </a:solidFill>
                          <a:latin typeface="Calibri"/>
                        </a:rPr>
                        <a:t>全体動画数</a:t>
                      </a:r>
                      <a:endParaRPr lang="ja-JP" altLang="en-US" sz="1600" b="1"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extLst>
                  <a:ext uri="{0D108BD9-81ED-4DB2-BD59-A6C34878D82A}">
                    <a16:rowId xmlns:a16="http://schemas.microsoft.com/office/drawing/2014/main" val="10000"/>
                  </a:ext>
                </a:extLst>
              </a:tr>
              <a:tr h="357120">
                <a:tc>
                  <a:txBody>
                    <a:bodyPr/>
                    <a:lstStyle/>
                    <a:p>
                      <a:pPr>
                        <a:lnSpc>
                          <a:spcPct val="100000"/>
                        </a:lnSpc>
                      </a:pPr>
                      <a:r>
                        <a:rPr lang="en-US" sz="1800" b="0" strike="noStrike" spc="-1" dirty="0">
                          <a:solidFill>
                            <a:srgbClr val="000000"/>
                          </a:solidFill>
                          <a:latin typeface="Calibri"/>
                        </a:rPr>
                        <a:t>Math &amp; Computer 2014</a:t>
                      </a: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algn="r">
                        <a:lnSpc>
                          <a:spcPct val="100000"/>
                        </a:lnSpc>
                      </a:pPr>
                      <a:r>
                        <a:rPr lang="en-US" sz="1800" b="0" strike="noStrike" spc="-1" dirty="0">
                          <a:solidFill>
                            <a:srgbClr val="000000"/>
                          </a:solidFill>
                          <a:latin typeface="Calibri"/>
                        </a:rPr>
                        <a:t>9336</a:t>
                      </a:r>
                      <a:endParaRPr lang="en-US" sz="1800" b="0" strike="noStrike" spc="-1" dirty="0">
                        <a:latin typeface="Arial"/>
                      </a:endParaRP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800" b="0" strike="noStrike" spc="-1" dirty="0">
                          <a:solidFill>
                            <a:srgbClr val="000000"/>
                          </a:solidFill>
                          <a:latin typeface="Calibri"/>
                        </a:rPr>
                        <a:t>143</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1"/>
                  </a:ext>
                </a:extLst>
              </a:tr>
              <a:tr h="357120">
                <a:tc>
                  <a:txBody>
                    <a:bodyPr/>
                    <a:lstStyle/>
                    <a:p>
                      <a:pPr lvl="0">
                        <a:lnSpc>
                          <a:spcPct val="100000"/>
                        </a:lnSpc>
                        <a:buNone/>
                      </a:pPr>
                      <a:r>
                        <a:rPr lang="en-US" sz="1800" b="0" i="0" u="none" strike="noStrike" spc="-1" baseline="0" noProof="0" dirty="0">
                          <a:solidFill>
                            <a:srgbClr val="000000"/>
                          </a:solidFill>
                          <a:latin typeface="Calibri"/>
                        </a:rPr>
                        <a:t>Math &amp; Computer 2019</a:t>
                      </a:r>
                      <a:endParaRPr lang="en-US" dirty="0"/>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800" b="0" strike="noStrike" spc="-1" dirty="0">
                          <a:solidFill>
                            <a:srgbClr val="000000"/>
                          </a:solidFill>
                          <a:latin typeface="Calibri"/>
                        </a:rPr>
                        <a:t>14330</a:t>
                      </a:r>
                      <a:endParaRPr lang="en-US" dirty="0"/>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800" b="0" strike="noStrike" spc="-1" dirty="0">
                          <a:solidFill>
                            <a:srgbClr val="000000"/>
                          </a:solidFill>
                          <a:latin typeface="Calibri"/>
                        </a:rPr>
                        <a:t>79</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dirty="0">
                          <a:solidFill>
                            <a:srgbClr val="000000"/>
                          </a:solidFill>
                          <a:latin typeface="Calibri"/>
                        </a:rPr>
                        <a:t>Life &amp; Earth 2014</a:t>
                      </a:r>
                      <a:endParaRPr lang="en-US" sz="1800" b="0" strike="noStrike" spc="-1" dirty="0">
                        <a:latin typeface="Arial"/>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en-US" sz="1800" b="0" strike="noStrike" spc="-1" dirty="0">
                          <a:solidFill>
                            <a:srgbClr val="000000"/>
                          </a:solidFill>
                          <a:latin typeface="Calibri"/>
                        </a:rPr>
                        <a:t>7717</a:t>
                      </a:r>
                      <a:endParaRPr lang="en-US" dirty="0"/>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800" b="0" strike="noStrike" spc="-1" dirty="0">
                          <a:solidFill>
                            <a:srgbClr val="000000"/>
                          </a:solidFill>
                          <a:latin typeface="Calibri"/>
                        </a:rPr>
                        <a:t>112</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3"/>
                  </a:ext>
                </a:extLst>
              </a:tr>
              <a:tr h="357120">
                <a:tc>
                  <a:txBody>
                    <a:bodyPr/>
                    <a:lstStyle/>
                    <a:p>
                      <a:pPr lvl="0">
                        <a:lnSpc>
                          <a:spcPct val="100000"/>
                        </a:lnSpc>
                        <a:buNone/>
                      </a:pPr>
                      <a:r>
                        <a:rPr lang="en-US" sz="1800" b="0" i="0" u="none" strike="noStrike" spc="-1" baseline="0" noProof="0" dirty="0">
                          <a:solidFill>
                            <a:srgbClr val="000000"/>
                          </a:solidFill>
                          <a:latin typeface="Calibri"/>
                        </a:rPr>
                        <a:t>Life &amp; Earth 2019</a:t>
                      </a:r>
                      <a:endParaRPr lang="en-US" dirty="0"/>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en-US" sz="1800" b="0" strike="noStrike" spc="-1" dirty="0">
                          <a:solidFill>
                            <a:srgbClr val="000000"/>
                          </a:solidFill>
                          <a:latin typeface="Calibri"/>
                        </a:rPr>
                        <a:t>7735</a:t>
                      </a:r>
                      <a:endParaRPr lang="en-US" dirty="0"/>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800" b="0" strike="noStrike" spc="-1" dirty="0">
                          <a:solidFill>
                            <a:srgbClr val="000000"/>
                          </a:solidFill>
                          <a:latin typeface="Calibri"/>
                        </a:rPr>
                        <a:t>284</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4"/>
                  </a:ext>
                </a:extLst>
              </a:tr>
            </a:tbl>
          </a:graphicData>
        </a:graphic>
      </p:graphicFrame>
      <p:pic>
        <p:nvPicPr>
          <p:cNvPr id="3" name="Picture 3" descr="A picture containing shape&#10;&#10;Description automatically generated">
            <a:extLst>
              <a:ext uri="{FF2B5EF4-FFF2-40B4-BE49-F238E27FC236}">
                <a16:creationId xmlns:a16="http://schemas.microsoft.com/office/drawing/2014/main" id="{883C5393-0BD9-43E0-9096-72BB9AA18390}"/>
              </a:ext>
            </a:extLst>
          </p:cNvPr>
          <p:cNvPicPr>
            <a:picLocks noChangeAspect="1"/>
          </p:cNvPicPr>
          <p:nvPr/>
        </p:nvPicPr>
        <p:blipFill>
          <a:blip r:embed="rId2"/>
          <a:stretch>
            <a:fillRect/>
          </a:stretch>
        </p:blipFill>
        <p:spPr>
          <a:xfrm>
            <a:off x="181710" y="4131741"/>
            <a:ext cx="8223737" cy="2404517"/>
          </a:xfrm>
          <a:prstGeom prst="rect">
            <a:avLst/>
          </a:prstGeom>
        </p:spPr>
      </p:pic>
      <p:sp>
        <p:nvSpPr>
          <p:cNvPr id="4" name="CustomShape 7">
            <a:extLst>
              <a:ext uri="{FF2B5EF4-FFF2-40B4-BE49-F238E27FC236}">
                <a16:creationId xmlns:a16="http://schemas.microsoft.com/office/drawing/2014/main" id="{843D9671-88A1-4FFC-9CEA-AC946D56C64A}"/>
              </a:ext>
            </a:extLst>
          </p:cNvPr>
          <p:cNvSpPr/>
          <p:nvPr/>
        </p:nvSpPr>
        <p:spPr>
          <a:xfrm>
            <a:off x="5492947" y="1940007"/>
            <a:ext cx="6387493"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buFont typeface="Arial"/>
              <a:buChar char="•"/>
            </a:pPr>
            <a:r>
              <a:rPr lang="en-US" altLang="ja-JP" sz="2000" spc="-1" dirty="0">
                <a:latin typeface="Yu Gothic"/>
                <a:ea typeface="Yu Gothic"/>
              </a:rPr>
              <a:t>データセットについては、2014.01~06(</a:t>
            </a:r>
            <a:r>
              <a:rPr lang="en-US" altLang="ja-JP" sz="2000" spc="-1" dirty="0" err="1">
                <a:latin typeface="Yu Gothic"/>
                <a:ea typeface="Yu Gothic"/>
              </a:rPr>
              <a:t>前期間</a:t>
            </a:r>
            <a:r>
              <a:rPr lang="en-US" altLang="ja-JP" sz="2000" spc="-1" dirty="0">
                <a:latin typeface="Yu Gothic"/>
                <a:ea typeface="Yu Gothic"/>
              </a:rPr>
              <a:t>)・2019.01~06(</a:t>
            </a:r>
            <a:r>
              <a:rPr lang="en-US" altLang="ja-JP" sz="2000" spc="-1" dirty="0" err="1">
                <a:latin typeface="Yu Gothic"/>
                <a:ea typeface="Yu Gothic"/>
              </a:rPr>
              <a:t>後期間</a:t>
            </a:r>
            <a:r>
              <a:rPr lang="en-US" altLang="ja-JP" sz="2000" spc="-1" dirty="0">
                <a:latin typeface="Yu Gothic"/>
                <a:ea typeface="Yu Gothic"/>
              </a:rPr>
              <a:t>)</a:t>
            </a:r>
            <a:r>
              <a:rPr lang="en-US" altLang="ja-JP" sz="2000" spc="-1" dirty="0" err="1">
                <a:latin typeface="Yu Gothic"/>
                <a:ea typeface="Yu Gothic"/>
              </a:rPr>
              <a:t>において</a:t>
            </a:r>
            <a:r>
              <a:rPr lang="en-US" altLang="ja-JP" sz="2000" spc="-1" dirty="0">
                <a:latin typeface="Yu Gothic"/>
                <a:ea typeface="Yu Gothic"/>
              </a:rPr>
              <a:t>、①</a:t>
            </a:r>
            <a:r>
              <a:rPr lang="en-US" altLang="ja-JP" sz="2000" spc="-1" dirty="0" err="1">
                <a:latin typeface="Yu Gothic"/>
                <a:ea typeface="Yu Gothic"/>
              </a:rPr>
              <a:t>数理・コンピュータ科学</a:t>
            </a:r>
            <a:r>
              <a:rPr lang="en-US" altLang="ja-JP" sz="2000" spc="-1" dirty="0">
                <a:latin typeface="Yu Gothic"/>
                <a:ea typeface="Yu Gothic"/>
              </a:rPr>
              <a:t>、②</a:t>
            </a:r>
            <a:r>
              <a:rPr lang="en-US" altLang="ja-JP" sz="2000" spc="-1" dirty="0" err="1">
                <a:latin typeface="Yu Gothic"/>
                <a:ea typeface="Yu Gothic"/>
              </a:rPr>
              <a:t>生命・惑星科学分野の最上位引用率の出版ソースに掲載された論文データと、当該論文を言及するユーチューブ動画データを用いる</a:t>
            </a:r>
            <a:r>
              <a:rPr lang="en-US" altLang="ja-JP" sz="2000" spc="-1" dirty="0">
                <a:latin typeface="Yu Gothic"/>
                <a:ea typeface="Yu Gothic"/>
              </a:rPr>
              <a:t>。(表３)</a:t>
            </a:r>
          </a:p>
        </p:txBody>
      </p:sp>
      <p:sp>
        <p:nvSpPr>
          <p:cNvPr id="7" name="CustomShape 7">
            <a:extLst>
              <a:ext uri="{FF2B5EF4-FFF2-40B4-BE49-F238E27FC236}">
                <a16:creationId xmlns:a16="http://schemas.microsoft.com/office/drawing/2014/main" id="{93DFA09D-3B95-41D0-8AF3-D0DD4CC0AB51}"/>
              </a:ext>
            </a:extLst>
          </p:cNvPr>
          <p:cNvSpPr/>
          <p:nvPr/>
        </p:nvSpPr>
        <p:spPr>
          <a:xfrm>
            <a:off x="8131846" y="3802417"/>
            <a:ext cx="3544647"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buFont typeface="Arial"/>
              <a:buChar char="•"/>
            </a:pPr>
            <a:r>
              <a:rPr lang="en-US" altLang="ja-JP" sz="2000" spc="-1">
                <a:latin typeface="Yu Gothic"/>
                <a:ea typeface="Yu Gothic"/>
              </a:rPr>
              <a:t>各データセットの動画付き論文群については、最大100本の動画をサンプリングし、当該動画の言及論文を分析対象とする。</a:t>
            </a:r>
          </a:p>
          <a:p>
            <a:pPr marL="342900" indent="-342900">
              <a:buFont typeface="Arial"/>
              <a:buChar char="•"/>
            </a:pPr>
            <a:endParaRPr lang="en-US" altLang="ja-JP" sz="2000" spc="-1" dirty="0">
              <a:latin typeface="Yu Gothic"/>
              <a:ea typeface="Yu Gothic"/>
            </a:endParaRPr>
          </a:p>
          <a:p>
            <a:pPr marL="342900" indent="-342900">
              <a:buFont typeface="Arial"/>
              <a:buChar char="•"/>
            </a:pPr>
            <a:r>
              <a:rPr lang="en-US" altLang="ja-JP" sz="2000" spc="-1">
                <a:latin typeface="Yu Gothic"/>
                <a:ea typeface="Yu Gothic"/>
              </a:rPr>
              <a:t>各動画付き論文にマッチさせる動画無し論文数m=2に設定した。</a:t>
            </a:r>
            <a:endParaRPr lang="en-US" altLang="ja-JP" sz="2000" spc="-1" dirty="0">
              <a:latin typeface="Yu Gothic"/>
              <a:ea typeface="Yu Gothic"/>
            </a:endParaRPr>
          </a:p>
        </p:txBody>
      </p:sp>
      <p:sp>
        <p:nvSpPr>
          <p:cNvPr id="2" name="CustomShape 5">
            <a:extLst>
              <a:ext uri="{FF2B5EF4-FFF2-40B4-BE49-F238E27FC236}">
                <a16:creationId xmlns:a16="http://schemas.microsoft.com/office/drawing/2014/main" id="{B5A1A72D-1400-4AA6-B5E2-8C84875CC371}"/>
              </a:ext>
            </a:extLst>
          </p:cNvPr>
          <p:cNvSpPr/>
          <p:nvPr/>
        </p:nvSpPr>
        <p:spPr>
          <a:xfrm>
            <a:off x="534110" y="1790132"/>
            <a:ext cx="4769043"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表３　データセット概要</a:t>
            </a:r>
            <a:endParaRPr lang="ja-JP" sz="1800" b="0" strike="noStrike" spc="-1">
              <a:latin typeface="Yu Gothic"/>
              <a:ea typeface="Yu Gothic"/>
            </a:endParaRPr>
          </a:p>
        </p:txBody>
      </p:sp>
      <p:sp>
        <p:nvSpPr>
          <p:cNvPr id="10" name="CustomShape 5">
            <a:extLst>
              <a:ext uri="{FF2B5EF4-FFF2-40B4-BE49-F238E27FC236}">
                <a16:creationId xmlns:a16="http://schemas.microsoft.com/office/drawing/2014/main" id="{DCF48976-9F1E-42F1-8822-9AC10649D74E}"/>
              </a:ext>
            </a:extLst>
          </p:cNvPr>
          <p:cNvSpPr/>
          <p:nvPr/>
        </p:nvSpPr>
        <p:spPr>
          <a:xfrm>
            <a:off x="1774802" y="6440285"/>
            <a:ext cx="4769043"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図３　実験の概要</a:t>
            </a:r>
            <a:endParaRPr lang="ja-JP" sz="1800" b="0" strike="noStrike" spc="-1">
              <a:latin typeface="Yu Gothic"/>
              <a:ea typeface="Yu Gothic"/>
            </a:endParaRPr>
          </a:p>
        </p:txBody>
      </p:sp>
      <p:sp>
        <p:nvSpPr>
          <p:cNvPr id="11" name="CustomShape 5">
            <a:extLst>
              <a:ext uri="{FF2B5EF4-FFF2-40B4-BE49-F238E27FC236}">
                <a16:creationId xmlns:a16="http://schemas.microsoft.com/office/drawing/2014/main" id="{E0DEDDF3-7668-4163-8F61-A82401B4BFDD}"/>
              </a:ext>
            </a:extLst>
          </p:cNvPr>
          <p:cNvSpPr/>
          <p:nvPr/>
        </p:nvSpPr>
        <p:spPr>
          <a:xfrm>
            <a:off x="2460514" y="3947705"/>
            <a:ext cx="4769043" cy="26015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z="1050" spc="-1">
                <a:latin typeface="Yu Gothic"/>
                <a:ea typeface="Yu Gothic"/>
              </a:rPr>
              <a:t>*Scopusより取得</a:t>
            </a:r>
            <a:endParaRPr lang="ja-JP" altLang="en-US" sz="1050" b="0" strike="noStrike" spc="-1" dirty="0">
              <a:latin typeface="Yu Gothic"/>
              <a:ea typeface="Yu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sz="2800" b="1" strike="noStrike" spc="-1">
                <a:solidFill>
                  <a:srgbClr val="000000"/>
                </a:solidFill>
                <a:latin typeface="Yu Gothic"/>
                <a:ea typeface="Yu Gothic"/>
              </a:rPr>
              <a:t>実験結果　</a:t>
            </a:r>
            <a:r>
              <a:rPr lang="ja-JP" altLang="en-US" sz="2800" b="1" spc="-1">
                <a:solidFill>
                  <a:srgbClr val="000000"/>
                </a:solidFill>
                <a:latin typeface="Yu Gothic"/>
                <a:ea typeface="Yu Gothic"/>
              </a:rPr>
              <a:t>論文言及ユーチューブ動画の有効性検証</a:t>
            </a:r>
            <a:endParaRPr lang="ja-JP" altLang="en-US" sz="2800" b="1" strike="noStrike" spc="-1">
              <a:solidFill>
                <a:srgbClr val="000000"/>
              </a:solidFill>
              <a:latin typeface="Yu Gothic"/>
              <a:ea typeface="Yu Gothic"/>
            </a:endParaRPr>
          </a:p>
        </p:txBody>
      </p:sp>
      <p:sp>
        <p:nvSpPr>
          <p:cNvPr id="297" name="CustomShape 2"/>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lnSpc>
                <a:spcPct val="100000"/>
              </a:lnSpc>
              <a:tabLst>
                <a:tab pos="0" algn="l"/>
              </a:tabLst>
            </a:pPr>
            <a:r>
              <a:rPr lang="ja-JP" altLang="en-US" sz="2000" spc="-1">
                <a:latin typeface="Yu Gothic"/>
                <a:ea typeface="Yu Gothic"/>
              </a:rPr>
              <a:t>動画の有効性検証については、被引用数及びAAS分布に対して分析を行った結果、動画は両指標の上昇に向け有意な貢献をすると判定された。</a:t>
            </a:r>
          </a:p>
        </p:txBody>
      </p:sp>
      <p:sp>
        <p:nvSpPr>
          <p:cNvPr id="300" name="CustomShape 5"/>
          <p:cNvSpPr/>
          <p:nvPr/>
        </p:nvSpPr>
        <p:spPr>
          <a:xfrm>
            <a:off x="312480" y="1897920"/>
            <a:ext cx="11253960" cy="16297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buClr>
                <a:srgbClr val="000000"/>
              </a:buClr>
              <a:buFont typeface="Wingdings"/>
              <a:buChar char="q"/>
            </a:pPr>
            <a:r>
              <a:rPr lang="ja-JP" altLang="en-US" sz="2000" spc="-1">
                <a:solidFill>
                  <a:srgbClr val="000000"/>
                </a:solidFill>
                <a:latin typeface="Yu Gothic"/>
                <a:ea typeface="Yu Gothic"/>
              </a:rPr>
              <a:t>正規性検定</a:t>
            </a:r>
            <a:r>
              <a:rPr lang="ja-JP" altLang="en-US" sz="2000" b="0" strike="noStrike" spc="-1">
                <a:solidFill>
                  <a:srgbClr val="000000"/>
                </a:solidFill>
                <a:latin typeface="Yu Gothic"/>
                <a:ea typeface="Yu Gothic"/>
              </a:rPr>
              <a:t>：</a:t>
            </a:r>
            <a:r>
              <a:rPr lang="ja-JP" altLang="en-US" sz="2000" spc="-1">
                <a:solidFill>
                  <a:srgbClr val="000000"/>
                </a:solidFill>
                <a:latin typeface="Yu Gothic"/>
                <a:ea typeface="Yu Gothic"/>
              </a:rPr>
              <a:t>Life &amp; Earth 2014のAAS分布を除く全分布において正規性が認められた。</a:t>
            </a:r>
            <a:endParaRPr lang="en-US" altLang="ja-JP"/>
          </a:p>
          <a:p>
            <a:pPr marL="343535" indent="-342900">
              <a:buClr>
                <a:srgbClr val="000000"/>
              </a:buClr>
              <a:buFont typeface="Wingdings"/>
              <a:buChar char="q"/>
            </a:pPr>
            <a:r>
              <a:rPr lang="ja-JP" altLang="en-US" sz="2000" spc="-1">
                <a:latin typeface="Yu Gothic"/>
                <a:ea typeface="Yu Gothic"/>
              </a:rPr>
              <a:t>平均値検定：全てのデータセットにおいて、動画付き・無し論文群の被引用数及びAAS分布間には有意差が認められ、平均値については動画付き論文群が動画無し論文群より高かった。</a:t>
            </a:r>
            <a:endParaRPr lang="ja-JP" altLang="en-US" sz="2000" spc="-1">
              <a:latin typeface="Yu Gothic"/>
              <a:ea typeface="Yu Gothic"/>
              <a:cs typeface="+mn-lt"/>
            </a:endParaRPr>
          </a:p>
          <a:p>
            <a:pPr marL="635"/>
            <a:r>
              <a:rPr lang="ja-JP" altLang="en-US" sz="2000" spc="-1">
                <a:latin typeface="Yu Gothic"/>
                <a:ea typeface="Yu Gothic"/>
                <a:cs typeface="+mn-lt"/>
              </a:rPr>
              <a:t>両研究分野において</a:t>
            </a:r>
            <a:r>
              <a:rPr lang="ja-JP" sz="2000" spc="-1">
                <a:latin typeface="Yu Gothic"/>
                <a:ea typeface="Yu Gothic"/>
                <a:cs typeface="+mn-lt"/>
              </a:rPr>
              <a:t>、</a:t>
            </a:r>
            <a:r>
              <a:rPr lang="ja-JP" altLang="en-US" sz="2000" spc="-1">
                <a:latin typeface="Yu Gothic"/>
                <a:ea typeface="Yu Gothic"/>
              </a:rPr>
              <a:t>動画は出版期間に関係なく被引用数及びAASの上昇に対して有効な貢献をしていると考えられる。</a:t>
            </a:r>
            <a:endParaRPr lang="ja-JP">
              <a:latin typeface="Yu Gothic"/>
              <a:ea typeface="Yu Gothic"/>
            </a:endParaRPr>
          </a:p>
        </p:txBody>
      </p:sp>
      <p:pic>
        <p:nvPicPr>
          <p:cNvPr id="4" name="Picture 4" descr="Chart, box and whisker chart&#10;&#10;Description automatically generated">
            <a:extLst>
              <a:ext uri="{FF2B5EF4-FFF2-40B4-BE49-F238E27FC236}">
                <a16:creationId xmlns:a16="http://schemas.microsoft.com/office/drawing/2014/main" id="{F1588C6D-54EA-4ABE-841E-CAB51ECE898F}"/>
              </a:ext>
            </a:extLst>
          </p:cNvPr>
          <p:cNvPicPr>
            <a:picLocks noChangeAspect="1"/>
          </p:cNvPicPr>
          <p:nvPr/>
        </p:nvPicPr>
        <p:blipFill>
          <a:blip r:embed="rId2"/>
          <a:stretch>
            <a:fillRect/>
          </a:stretch>
        </p:blipFill>
        <p:spPr>
          <a:xfrm>
            <a:off x="1481016" y="3437675"/>
            <a:ext cx="4472353" cy="2747342"/>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9E27B08F-F5B6-4DA7-80BC-2BB13E49EB54}"/>
              </a:ext>
            </a:extLst>
          </p:cNvPr>
          <p:cNvPicPr>
            <a:picLocks noChangeAspect="1"/>
          </p:cNvPicPr>
          <p:nvPr/>
        </p:nvPicPr>
        <p:blipFill>
          <a:blip r:embed="rId3"/>
          <a:stretch>
            <a:fillRect/>
          </a:stretch>
        </p:blipFill>
        <p:spPr>
          <a:xfrm>
            <a:off x="6053016" y="3437675"/>
            <a:ext cx="4472353" cy="2747342"/>
          </a:xfrm>
          <a:prstGeom prst="rect">
            <a:avLst/>
          </a:prstGeom>
        </p:spPr>
      </p:pic>
      <p:sp>
        <p:nvSpPr>
          <p:cNvPr id="6" name="CustomShape 5">
            <a:extLst>
              <a:ext uri="{FF2B5EF4-FFF2-40B4-BE49-F238E27FC236}">
                <a16:creationId xmlns:a16="http://schemas.microsoft.com/office/drawing/2014/main" id="{84681C6A-864A-492E-BB8C-F21D89F32C86}"/>
              </a:ext>
            </a:extLst>
          </p:cNvPr>
          <p:cNvSpPr/>
          <p:nvPr/>
        </p:nvSpPr>
        <p:spPr>
          <a:xfrm>
            <a:off x="3005725" y="6166746"/>
            <a:ext cx="5872966"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図４　Life &amp; Earth の被引用数・AAS分布</a:t>
            </a:r>
          </a:p>
          <a:p>
            <a:pPr algn="ctr"/>
            <a:r>
              <a:rPr lang="ja-JP" altLang="en-US" spc="-1">
                <a:latin typeface="Yu Gothic"/>
                <a:ea typeface="Yu Gothic"/>
              </a:rPr>
              <a:t>（左：被引用数　右：AAS）</a:t>
            </a:r>
            <a:endParaRPr lang="ja-JP" altLang="en-US" spc="-1" dirty="0">
              <a:latin typeface="Yu Gothic"/>
              <a:ea typeface="Yu Gothic"/>
            </a:endParaRPr>
          </a:p>
        </p:txBody>
      </p:sp>
      <p:sp>
        <p:nvSpPr>
          <p:cNvPr id="2" name="TextShape 5">
            <a:extLst>
              <a:ext uri="{FF2B5EF4-FFF2-40B4-BE49-F238E27FC236}">
                <a16:creationId xmlns:a16="http://schemas.microsoft.com/office/drawing/2014/main" id="{DA7B3645-9EC7-483D-AE21-91DE2BBD000F}"/>
              </a:ext>
            </a:extLst>
          </p:cNvPr>
          <p:cNvSpPr txBox="1"/>
          <p:nvPr/>
        </p:nvSpPr>
        <p:spPr>
          <a:xfrm>
            <a:off x="374700" y="2825025"/>
            <a:ext cx="11253970" cy="648989"/>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grpSp>
        <p:nvGrpSpPr>
          <p:cNvPr id="8" name="Group 7">
            <a:extLst>
              <a:ext uri="{FF2B5EF4-FFF2-40B4-BE49-F238E27FC236}">
                <a16:creationId xmlns:a16="http://schemas.microsoft.com/office/drawing/2014/main" id="{F3A2AFDB-3C3C-46CF-8E20-A4ED53C52481}"/>
              </a:ext>
            </a:extLst>
          </p:cNvPr>
          <p:cNvGrpSpPr/>
          <p:nvPr/>
        </p:nvGrpSpPr>
        <p:grpSpPr>
          <a:xfrm>
            <a:off x="1983854" y="3711566"/>
            <a:ext cx="8190040" cy="2195275"/>
            <a:chOff x="1983854" y="3711566"/>
            <a:chExt cx="8190040" cy="2195275"/>
          </a:xfrm>
        </p:grpSpPr>
        <p:pic>
          <p:nvPicPr>
            <p:cNvPr id="3" name="Picture 10" descr="A picture containing shape&#10;&#10;Description automatically generated">
              <a:extLst>
                <a:ext uri="{FF2B5EF4-FFF2-40B4-BE49-F238E27FC236}">
                  <a16:creationId xmlns:a16="http://schemas.microsoft.com/office/drawing/2014/main" id="{50742B56-1C95-4208-8FF0-6A6A746C7F26}"/>
                </a:ext>
              </a:extLst>
            </p:cNvPr>
            <p:cNvPicPr>
              <a:picLocks noChangeAspect="1"/>
            </p:cNvPicPr>
            <p:nvPr/>
          </p:nvPicPr>
          <p:blipFill>
            <a:blip r:embed="rId4"/>
            <a:stretch>
              <a:fillRect/>
            </a:stretch>
          </p:blipFill>
          <p:spPr>
            <a:xfrm>
              <a:off x="6521607" y="3711567"/>
              <a:ext cx="1725883" cy="2186713"/>
            </a:xfrm>
            <a:prstGeom prst="rect">
              <a:avLst/>
            </a:prstGeom>
            <a:ln>
              <a:solidFill>
                <a:srgbClr val="FFC000"/>
              </a:solidFill>
            </a:ln>
          </p:spPr>
        </p:pic>
        <p:pic>
          <p:nvPicPr>
            <p:cNvPr id="11" name="Picture 10" descr="A picture containing shape&#10;&#10;Description automatically generated">
              <a:extLst>
                <a:ext uri="{FF2B5EF4-FFF2-40B4-BE49-F238E27FC236}">
                  <a16:creationId xmlns:a16="http://schemas.microsoft.com/office/drawing/2014/main" id="{96D08C98-6130-4644-A821-EB969C358C77}"/>
                </a:ext>
              </a:extLst>
            </p:cNvPr>
            <p:cNvPicPr>
              <a:picLocks noChangeAspect="1"/>
            </p:cNvPicPr>
            <p:nvPr/>
          </p:nvPicPr>
          <p:blipFill>
            <a:blip r:embed="rId4"/>
            <a:stretch>
              <a:fillRect/>
            </a:stretch>
          </p:blipFill>
          <p:spPr>
            <a:xfrm>
              <a:off x="8448011" y="3711566"/>
              <a:ext cx="1725883" cy="2186713"/>
            </a:xfrm>
            <a:prstGeom prst="rect">
              <a:avLst/>
            </a:prstGeom>
            <a:ln>
              <a:solidFill>
                <a:srgbClr val="FFC000"/>
              </a:solidFill>
            </a:ln>
          </p:spPr>
        </p:pic>
        <p:pic>
          <p:nvPicPr>
            <p:cNvPr id="12" name="Picture 10" descr="A picture containing shape&#10;&#10;Description automatically generated">
              <a:extLst>
                <a:ext uri="{FF2B5EF4-FFF2-40B4-BE49-F238E27FC236}">
                  <a16:creationId xmlns:a16="http://schemas.microsoft.com/office/drawing/2014/main" id="{1FEAFC53-971C-4106-928F-0E8353D9F54A}"/>
                </a:ext>
              </a:extLst>
            </p:cNvPr>
            <p:cNvPicPr>
              <a:picLocks noChangeAspect="1"/>
            </p:cNvPicPr>
            <p:nvPr/>
          </p:nvPicPr>
          <p:blipFill>
            <a:blip r:embed="rId4"/>
            <a:stretch>
              <a:fillRect/>
            </a:stretch>
          </p:blipFill>
          <p:spPr>
            <a:xfrm>
              <a:off x="1983854" y="3720128"/>
              <a:ext cx="1725883" cy="2186713"/>
            </a:xfrm>
            <a:prstGeom prst="rect">
              <a:avLst/>
            </a:prstGeom>
            <a:ln>
              <a:solidFill>
                <a:srgbClr val="FFC000"/>
              </a:solidFill>
            </a:ln>
          </p:spPr>
        </p:pic>
        <p:pic>
          <p:nvPicPr>
            <p:cNvPr id="13" name="Picture 12" descr="A picture containing shape&#10;&#10;Description automatically generated">
              <a:extLst>
                <a:ext uri="{FF2B5EF4-FFF2-40B4-BE49-F238E27FC236}">
                  <a16:creationId xmlns:a16="http://schemas.microsoft.com/office/drawing/2014/main" id="{44791D64-5FE8-4CB5-AFCA-E2D1A6276E82}"/>
                </a:ext>
              </a:extLst>
            </p:cNvPr>
            <p:cNvPicPr>
              <a:picLocks noChangeAspect="1"/>
            </p:cNvPicPr>
            <p:nvPr/>
          </p:nvPicPr>
          <p:blipFill>
            <a:blip r:embed="rId4"/>
            <a:stretch>
              <a:fillRect/>
            </a:stretch>
          </p:blipFill>
          <p:spPr>
            <a:xfrm>
              <a:off x="3910258" y="3720127"/>
              <a:ext cx="1725883" cy="2186713"/>
            </a:xfrm>
            <a:prstGeom prst="rect">
              <a:avLst/>
            </a:prstGeom>
            <a:ln>
              <a:solidFill>
                <a:srgbClr val="FFC000"/>
              </a:solidFill>
            </a:ln>
          </p:spPr>
        </p:pic>
      </p:grpSp>
      <p:grpSp>
        <p:nvGrpSpPr>
          <p:cNvPr id="10" name="Group 9">
            <a:extLst>
              <a:ext uri="{FF2B5EF4-FFF2-40B4-BE49-F238E27FC236}">
                <a16:creationId xmlns:a16="http://schemas.microsoft.com/office/drawing/2014/main" id="{2707FA20-139E-4752-9B85-99059B857689}"/>
              </a:ext>
            </a:extLst>
          </p:cNvPr>
          <p:cNvGrpSpPr/>
          <p:nvPr/>
        </p:nvGrpSpPr>
        <p:grpSpPr>
          <a:xfrm>
            <a:off x="1710340" y="3715450"/>
            <a:ext cx="6741903" cy="1593719"/>
            <a:chOff x="1710340" y="3715450"/>
            <a:chExt cx="6741903" cy="1593719"/>
          </a:xfrm>
        </p:grpSpPr>
        <p:grpSp>
          <p:nvGrpSpPr>
            <p:cNvPr id="7" name="Group 6">
              <a:extLst>
                <a:ext uri="{FF2B5EF4-FFF2-40B4-BE49-F238E27FC236}">
                  <a16:creationId xmlns:a16="http://schemas.microsoft.com/office/drawing/2014/main" id="{872263F3-D3ED-421F-BF27-780F15B95452}"/>
                </a:ext>
              </a:extLst>
            </p:cNvPr>
            <p:cNvGrpSpPr/>
            <p:nvPr/>
          </p:nvGrpSpPr>
          <p:grpSpPr>
            <a:xfrm>
              <a:off x="1710340" y="3715450"/>
              <a:ext cx="6741903" cy="648990"/>
              <a:chOff x="1710340" y="3715450"/>
              <a:chExt cx="6741903" cy="648990"/>
            </a:xfrm>
          </p:grpSpPr>
          <p:sp>
            <p:nvSpPr>
              <p:cNvPr id="15" name="TextShape 5">
                <a:extLst>
                  <a:ext uri="{FF2B5EF4-FFF2-40B4-BE49-F238E27FC236}">
                    <a16:creationId xmlns:a16="http://schemas.microsoft.com/office/drawing/2014/main" id="{0E9A43A3-6BEF-4CA8-B56C-024C5DFF9BAB}"/>
                  </a:ext>
                </a:extLst>
              </p:cNvPr>
              <p:cNvSpPr txBox="1"/>
              <p:nvPr/>
            </p:nvSpPr>
            <p:spPr>
              <a:xfrm>
                <a:off x="1710340" y="3715451"/>
                <a:ext cx="2178465" cy="648989"/>
              </a:xfrm>
              <a:prstGeom prst="rect">
                <a:avLst/>
              </a:prstGeom>
              <a:noFill/>
              <a:ln>
                <a:noFill/>
              </a:ln>
            </p:spPr>
            <p:txBody>
              <a:bodyPr lIns="91440" tIns="45720" rIns="91440" bIns="45720" anchor="ctr">
                <a:noAutofit/>
              </a:bodyPr>
              <a:lstStyle/>
              <a:p>
                <a:pPr marL="635" algn="ctr">
                  <a:buClr>
                    <a:srgbClr val="000000"/>
                  </a:buClr>
                </a:pPr>
                <a:r>
                  <a:rPr lang="ja-JP" altLang="en-US" sz="1400" spc="-1" dirty="0">
                    <a:solidFill>
                      <a:srgbClr val="FF0000"/>
                    </a:solidFill>
                    <a:latin typeface="Yu Gothic"/>
                    <a:ea typeface="Yu Gothic"/>
                  </a:rPr>
                  <a:t>+0.40</a:t>
                </a:r>
              </a:p>
              <a:p>
                <a:pPr marL="635" algn="ctr"/>
                <a:r>
                  <a:rPr lang="ja-JP" altLang="en-US" sz="1400" spc="-1">
                    <a:solidFill>
                      <a:srgbClr val="FF0000"/>
                    </a:solidFill>
                    <a:latin typeface="Yu Gothic"/>
                    <a:ea typeface="Yu Gothic"/>
                  </a:rPr>
                  <a:t>(x2.51)</a:t>
                </a:r>
                <a:endParaRPr lang="ja-JP" altLang="en-US" sz="1400" spc="-1" dirty="0">
                  <a:solidFill>
                    <a:srgbClr val="FF0000"/>
                  </a:solidFill>
                  <a:latin typeface="Yu Gothic"/>
                  <a:ea typeface="Yu Gothic"/>
                </a:endParaRPr>
              </a:p>
            </p:txBody>
          </p:sp>
          <p:sp>
            <p:nvSpPr>
              <p:cNvPr id="16" name="TextShape 5">
                <a:extLst>
                  <a:ext uri="{FF2B5EF4-FFF2-40B4-BE49-F238E27FC236}">
                    <a16:creationId xmlns:a16="http://schemas.microsoft.com/office/drawing/2014/main" id="{B665BF68-B2D8-4C23-A78B-E439E5F03387}"/>
                  </a:ext>
                </a:extLst>
              </p:cNvPr>
              <p:cNvSpPr txBox="1"/>
              <p:nvPr/>
            </p:nvSpPr>
            <p:spPr>
              <a:xfrm>
                <a:off x="6273778" y="3715450"/>
                <a:ext cx="2178465" cy="648989"/>
              </a:xfrm>
              <a:prstGeom prst="rect">
                <a:avLst/>
              </a:prstGeom>
              <a:noFill/>
              <a:ln>
                <a:noFill/>
              </a:ln>
            </p:spPr>
            <p:txBody>
              <a:bodyPr lIns="91440" tIns="45720" rIns="91440" bIns="45720" anchor="ctr">
                <a:noAutofit/>
              </a:bodyPr>
              <a:lstStyle/>
              <a:p>
                <a:pPr marL="635" algn="ctr">
                  <a:buClr>
                    <a:srgbClr val="000000"/>
                  </a:buClr>
                </a:pPr>
                <a:r>
                  <a:rPr lang="ja-JP" altLang="en-US" sz="1400" spc="-1" dirty="0">
                    <a:solidFill>
                      <a:srgbClr val="FF0000"/>
                    </a:solidFill>
                    <a:latin typeface="Yu Gothic"/>
                    <a:ea typeface="Yu Gothic"/>
                  </a:rPr>
                  <a:t>+1.10</a:t>
                </a:r>
              </a:p>
              <a:p>
                <a:pPr marL="635" algn="ctr"/>
                <a:r>
                  <a:rPr lang="ja-JP" altLang="en-US" sz="1400" spc="-1">
                    <a:solidFill>
                      <a:srgbClr val="FF0000"/>
                    </a:solidFill>
                    <a:latin typeface="Yu Gothic"/>
                    <a:ea typeface="Yu Gothic"/>
                  </a:rPr>
                  <a:t>(x12.6)</a:t>
                </a:r>
                <a:endParaRPr lang="ja-JP" altLang="en-US" sz="1400" spc="-1" dirty="0">
                  <a:solidFill>
                    <a:srgbClr val="FF0000"/>
                  </a:solidFill>
                  <a:latin typeface="Yu Gothic"/>
                  <a:ea typeface="Yu Gothic"/>
                </a:endParaRPr>
              </a:p>
            </p:txBody>
          </p:sp>
        </p:grpSp>
        <p:cxnSp>
          <p:nvCxnSpPr>
            <p:cNvPr id="9" name="Straight Arrow Connector 8">
              <a:extLst>
                <a:ext uri="{FF2B5EF4-FFF2-40B4-BE49-F238E27FC236}">
                  <a16:creationId xmlns:a16="http://schemas.microsoft.com/office/drawing/2014/main" id="{9A677316-C57A-4D3A-9278-39AC5CD7204B}"/>
                </a:ext>
              </a:extLst>
            </p:cNvPr>
            <p:cNvCxnSpPr/>
            <p:nvPr/>
          </p:nvCxnSpPr>
          <p:spPr>
            <a:xfrm flipV="1">
              <a:off x="2625047" y="5042039"/>
              <a:ext cx="357884" cy="26713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2182D60B-E6B2-498A-8DE0-4A4446111427}"/>
                </a:ext>
              </a:extLst>
            </p:cNvPr>
            <p:cNvCxnSpPr>
              <a:cxnSpLocks/>
            </p:cNvCxnSpPr>
            <p:nvPr/>
          </p:nvCxnSpPr>
          <p:spPr>
            <a:xfrm flipV="1">
              <a:off x="7179923" y="4391342"/>
              <a:ext cx="375007" cy="64384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sz="2800" b="1" strike="noStrike" spc="-1">
                <a:solidFill>
                  <a:srgbClr val="000000"/>
                </a:solidFill>
                <a:latin typeface="Yu Gothic"/>
                <a:ea typeface="Yu Gothic"/>
              </a:rPr>
              <a:t>実験結果　</a:t>
            </a:r>
            <a:r>
              <a:rPr lang="ja-JP" sz="2800" b="1" spc="-1">
                <a:solidFill>
                  <a:srgbClr val="000000"/>
                </a:solidFill>
                <a:latin typeface="Yu Gothic"/>
                <a:ea typeface="Yu Gothic"/>
              </a:rPr>
              <a:t>効果的な動画方式の特定</a:t>
            </a:r>
            <a:endParaRPr lang="ja-JP" altLang="en-US" sz="2800" b="1" strike="noStrike" spc="-1">
              <a:solidFill>
                <a:srgbClr val="000000"/>
              </a:solidFill>
              <a:latin typeface="Yu Gothic"/>
              <a:ea typeface="Yu Gothic"/>
            </a:endParaRPr>
          </a:p>
        </p:txBody>
      </p:sp>
      <p:sp>
        <p:nvSpPr>
          <p:cNvPr id="307" name="CustomShape 2"/>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altLang="en-US" sz="2000" spc="-1">
                <a:solidFill>
                  <a:srgbClr val="000000"/>
                </a:solidFill>
                <a:latin typeface="Yu Gothic"/>
                <a:ea typeface="Yu Gothic"/>
              </a:rPr>
              <a:t>各</a:t>
            </a:r>
            <a:r>
              <a:rPr lang="ja-JP" sz="2000" b="0" strike="noStrike" spc="-1">
                <a:solidFill>
                  <a:srgbClr val="000000"/>
                </a:solidFill>
                <a:latin typeface="Yu Gothic"/>
                <a:ea typeface="Yu Gothic"/>
              </a:rPr>
              <a:t>データセット</a:t>
            </a:r>
            <a:r>
              <a:rPr lang="ja-JP" sz="2000" spc="-1">
                <a:solidFill>
                  <a:srgbClr val="000000"/>
                </a:solidFill>
                <a:latin typeface="Yu Gothic"/>
                <a:ea typeface="Yu Gothic"/>
              </a:rPr>
              <a:t>の動画付き論文</a:t>
            </a:r>
            <a:r>
              <a:rPr lang="ja-JP" sz="2000" b="0" strike="noStrike" spc="-1">
                <a:solidFill>
                  <a:srgbClr val="000000"/>
                </a:solidFill>
                <a:latin typeface="Yu Gothic"/>
                <a:ea typeface="Yu Gothic"/>
              </a:rPr>
              <a:t>に</a:t>
            </a:r>
            <a:r>
              <a:rPr lang="ja-JP" sz="2000" spc="-1">
                <a:solidFill>
                  <a:srgbClr val="000000"/>
                </a:solidFill>
                <a:latin typeface="Yu Gothic"/>
                <a:ea typeface="Yu Gothic"/>
              </a:rPr>
              <a:t>ついて</a:t>
            </a:r>
            <a:r>
              <a:rPr lang="ja-JP" altLang="en-US" sz="2000" spc="-1">
                <a:solidFill>
                  <a:srgbClr val="000000"/>
                </a:solidFill>
                <a:latin typeface="Yu Gothic"/>
                <a:ea typeface="Yu Gothic"/>
              </a:rPr>
              <a:t>、言及動画の分類ラベルに沿って分割した各論文群の被引用数・AAS分布について比較を行い、効果的・非効果的な動画方式が特定できた</a:t>
            </a:r>
            <a:r>
              <a:rPr lang="ja-JP" sz="2000" b="0" strike="noStrike" spc="-1">
                <a:solidFill>
                  <a:srgbClr val="000000"/>
                </a:solidFill>
                <a:latin typeface="Yu Gothic"/>
                <a:ea typeface="Yu Gothic"/>
              </a:rPr>
              <a:t>。</a:t>
            </a:r>
            <a:endParaRPr lang="en-US" sz="2000" b="0" strike="noStrike" spc="-1">
              <a:latin typeface="Yu Gothic"/>
              <a:ea typeface="Yu Gothic"/>
            </a:endParaRPr>
          </a:p>
        </p:txBody>
      </p:sp>
      <p:sp>
        <p:nvSpPr>
          <p:cNvPr id="308" name="CustomShape 3"/>
          <p:cNvSpPr/>
          <p:nvPr/>
        </p:nvSpPr>
        <p:spPr>
          <a:xfrm>
            <a:off x="5451095" y="1921467"/>
            <a:ext cx="6427960"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3535" indent="-342900">
              <a:buClr>
                <a:srgbClr val="000000"/>
              </a:buClr>
              <a:buFont typeface="Wingdings"/>
              <a:buChar char="q"/>
            </a:pPr>
            <a:r>
              <a:rPr lang="ja-JP" altLang="en-US" sz="2000" spc="-1">
                <a:latin typeface="Yu Gothic"/>
                <a:ea typeface="Yu Gothic"/>
              </a:rPr>
              <a:t>被引用数：</a:t>
            </a:r>
            <a:r>
              <a:rPr lang="ja-JP" sz="2000" spc="-1">
                <a:latin typeface="Yu Gothic"/>
                <a:ea typeface="Yu Gothic"/>
                <a:cs typeface="+mn-lt"/>
              </a:rPr>
              <a:t>分野と出版時期に関係なく一貫した結果</a:t>
            </a:r>
            <a:endParaRPr lang="en-US" altLang="ja-JP">
              <a:latin typeface="Yu Gothic"/>
              <a:ea typeface="Yu Gothic"/>
            </a:endParaRPr>
          </a:p>
          <a:p>
            <a:pPr marL="800735" lvl="1" indent="-342900">
              <a:buClr>
                <a:srgbClr val="000000"/>
              </a:buClr>
              <a:buFont typeface="Wingdings"/>
              <a:buChar char="§"/>
            </a:pPr>
            <a:r>
              <a:rPr lang="ja-JP" altLang="en-US" sz="2000" spc="-1">
                <a:latin typeface="Yu Gothic"/>
                <a:ea typeface="Yu Gothic"/>
              </a:rPr>
              <a:t>効果的な動画方式：論文解説</a:t>
            </a:r>
            <a:endParaRPr lang="ja-JP">
              <a:latin typeface="Yu Gothic"/>
              <a:ea typeface="Yu Gothic"/>
            </a:endParaRPr>
          </a:p>
          <a:p>
            <a:pPr marL="800735" lvl="1" indent="-342900">
              <a:buClr>
                <a:srgbClr val="000000"/>
              </a:buClr>
              <a:buFont typeface="Wingdings"/>
              <a:buChar char="§"/>
            </a:pPr>
            <a:r>
              <a:rPr lang="ja-JP" altLang="en-US" sz="2000" spc="-1">
                <a:latin typeface="Yu Gothic"/>
                <a:ea typeface="Yu Gothic"/>
              </a:rPr>
              <a:t>非効果的な動画方式：補足資料</a:t>
            </a: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q"/>
            </a:pPr>
            <a:r>
              <a:rPr lang="ja-JP" altLang="en-US" sz="2000" spc="-1">
                <a:latin typeface="Yu Gothic"/>
                <a:ea typeface="Yu Gothic"/>
              </a:rPr>
              <a:t>AAS：分野及び出版期間によって異なる結果(表４)</a:t>
            </a:r>
            <a:endParaRPr lang="ja-JP" altLang="en-US" sz="2000" spc="-1" dirty="0">
              <a:latin typeface="Yu Gothic"/>
              <a:ea typeface="Yu Gothic"/>
            </a:endParaRPr>
          </a:p>
          <a:p>
            <a:pPr marL="800735" lvl="1" indent="-342900">
              <a:buClr>
                <a:srgbClr val="000000"/>
              </a:buClr>
              <a:buFont typeface="Wingdings"/>
              <a:buChar char="§"/>
            </a:pPr>
            <a:r>
              <a:rPr lang="ja-JP" altLang="en-US" sz="2000" spc="-1">
                <a:latin typeface="Yu Gothic"/>
                <a:ea typeface="Yu Gothic"/>
              </a:rPr>
              <a:t>数理・コンピュータ科学：両出版期間について、最も効果的な動画方式として</a:t>
            </a:r>
            <a:r>
              <a:rPr lang="ja-JP" sz="2000" spc="-1">
                <a:latin typeface="Yu Gothic"/>
                <a:ea typeface="Yu Gothic"/>
                <a:cs typeface="+mn-lt"/>
              </a:rPr>
              <a:t>単純言及の</a:t>
            </a:r>
            <a:r>
              <a:rPr lang="ja-JP" altLang="en-US" sz="2000" spc="-1">
                <a:latin typeface="Yu Gothic"/>
                <a:ea typeface="Yu Gothic"/>
                <a:cs typeface="Arial"/>
              </a:rPr>
              <a:t>動画</a:t>
            </a:r>
            <a:r>
              <a:rPr lang="ja-JP" sz="2000" spc="-1">
                <a:latin typeface="Yu Gothic"/>
                <a:ea typeface="Yu Gothic"/>
                <a:cs typeface="Arial"/>
              </a:rPr>
              <a:t>が</a:t>
            </a:r>
            <a:r>
              <a:rPr lang="ja-JP" altLang="en-US" sz="2000" spc="-1">
                <a:latin typeface="Yu Gothic"/>
                <a:ea typeface="Yu Gothic"/>
              </a:rPr>
              <a:t>、非効果的な動画方式として補足資料の動画が特定された。</a:t>
            </a:r>
          </a:p>
        </p:txBody>
      </p:sp>
      <p:graphicFrame>
        <p:nvGraphicFramePr>
          <p:cNvPr id="2" name="Table 4">
            <a:extLst>
              <a:ext uri="{FF2B5EF4-FFF2-40B4-BE49-F238E27FC236}">
                <a16:creationId xmlns:a16="http://schemas.microsoft.com/office/drawing/2014/main" id="{FA1ED886-2349-432C-89DD-F606FD87ABD7}"/>
              </a:ext>
            </a:extLst>
          </p:cNvPr>
          <p:cNvGraphicFramePr/>
          <p:nvPr>
            <p:extLst>
              <p:ext uri="{D42A27DB-BD31-4B8C-83A1-F6EECF244321}">
                <p14:modId xmlns:p14="http://schemas.microsoft.com/office/powerpoint/2010/main" val="3143510854"/>
              </p:ext>
            </p:extLst>
          </p:nvPr>
        </p:nvGraphicFramePr>
        <p:xfrm>
          <a:off x="332018" y="2583564"/>
          <a:ext cx="5044314" cy="1847520"/>
        </p:xfrm>
        <a:graphic>
          <a:graphicData uri="http://schemas.openxmlformats.org/drawingml/2006/table">
            <a:tbl>
              <a:tblPr/>
              <a:tblGrid>
                <a:gridCol w="2569306">
                  <a:extLst>
                    <a:ext uri="{9D8B030D-6E8A-4147-A177-3AD203B41FA5}">
                      <a16:colId xmlns:a16="http://schemas.microsoft.com/office/drawing/2014/main" val="20000"/>
                    </a:ext>
                  </a:extLst>
                </a:gridCol>
                <a:gridCol w="1250461">
                  <a:extLst>
                    <a:ext uri="{9D8B030D-6E8A-4147-A177-3AD203B41FA5}">
                      <a16:colId xmlns:a16="http://schemas.microsoft.com/office/drawing/2014/main" val="20001"/>
                    </a:ext>
                  </a:extLst>
                </a:gridCol>
                <a:gridCol w="1224547">
                  <a:extLst>
                    <a:ext uri="{9D8B030D-6E8A-4147-A177-3AD203B41FA5}">
                      <a16:colId xmlns:a16="http://schemas.microsoft.com/office/drawing/2014/main" val="4009519130"/>
                    </a:ext>
                  </a:extLst>
                </a:gridCol>
              </a:tblGrid>
              <a:tr h="384480">
                <a:tc>
                  <a:txBody>
                    <a:bodyPr/>
                    <a:lstStyle/>
                    <a:p>
                      <a:pPr algn="ctr">
                        <a:lnSpc>
                          <a:spcPct val="100000"/>
                        </a:lnSpc>
                      </a:pPr>
                      <a:r>
                        <a:rPr lang="ja-JP" sz="1600" b="1" strike="noStrike" spc="-1">
                          <a:solidFill>
                            <a:srgbClr val="000000"/>
                          </a:solidFill>
                          <a:latin typeface="Calibri"/>
                        </a:rPr>
                        <a:t>データセット</a:t>
                      </a:r>
                      <a:endParaRPr lang="en-US" sz="1600" b="0" strike="noStrike" spc="-1">
                        <a:latin typeface="Arial"/>
                      </a:endParaRP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lstStyle/>
                    <a:p>
                      <a:pPr algn="ctr">
                        <a:lnSpc>
                          <a:spcPct val="100000"/>
                        </a:lnSpc>
                      </a:pPr>
                      <a:r>
                        <a:rPr lang="ja-JP" altLang="en-US" sz="1600" b="1" strike="noStrike" spc="-1">
                          <a:solidFill>
                            <a:srgbClr val="000000"/>
                          </a:solidFill>
                          <a:latin typeface="Calibri"/>
                        </a:rPr>
                        <a:t>効果的</a:t>
                      </a:r>
                      <a:endParaRPr lang="ja-JP" altLang="en-US" sz="1600" b="1" strike="noStrike" spc="-1" dirty="0">
                        <a:solidFill>
                          <a:srgbClr val="000000"/>
                        </a:solidFill>
                        <a:latin typeface="Calibri"/>
                      </a:endParaRP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solidFill>
                      <a:srgbClr val="D9D9D9"/>
                    </a:solidFill>
                  </a:tcPr>
                </a:tc>
                <a:tc>
                  <a:txBody>
                    <a:bodyPr/>
                    <a:lstStyle/>
                    <a:p>
                      <a:pPr lvl="0" algn="ctr">
                        <a:lnSpc>
                          <a:spcPct val="100000"/>
                        </a:lnSpc>
                        <a:buNone/>
                      </a:pPr>
                      <a:r>
                        <a:rPr lang="ja-JP" altLang="en-US" sz="1600" b="1" strike="noStrike" spc="-1">
                          <a:solidFill>
                            <a:srgbClr val="000000"/>
                          </a:solidFill>
                          <a:latin typeface="Calibri"/>
                        </a:rPr>
                        <a:t>非効果的</a:t>
                      </a:r>
                      <a:endParaRPr lang="ja-JP" altLang="en-US" sz="1600" b="1"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extLst>
                  <a:ext uri="{0D108BD9-81ED-4DB2-BD59-A6C34878D82A}">
                    <a16:rowId xmlns:a16="http://schemas.microsoft.com/office/drawing/2014/main" val="10000"/>
                  </a:ext>
                </a:extLst>
              </a:tr>
              <a:tr h="357120">
                <a:tc>
                  <a:txBody>
                    <a:bodyPr/>
                    <a:lstStyle/>
                    <a:p>
                      <a:pPr>
                        <a:lnSpc>
                          <a:spcPct val="100000"/>
                        </a:lnSpc>
                      </a:pPr>
                      <a:r>
                        <a:rPr lang="en-US" sz="1800" b="0" strike="noStrike" spc="-1" dirty="0">
                          <a:solidFill>
                            <a:srgbClr val="000000"/>
                          </a:solidFill>
                          <a:latin typeface="Calibri"/>
                        </a:rPr>
                        <a:t>Math &amp; Computer 2014</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rowSpan="2">
                  <a:txBody>
                    <a:bodyPr/>
                    <a:lstStyle/>
                    <a:p>
                      <a:pPr lvl="0" algn="r">
                        <a:lnSpc>
                          <a:spcPct val="100000"/>
                        </a:lnSpc>
                        <a:buNone/>
                      </a:pPr>
                      <a:r>
                        <a:rPr lang="ja-JP" altLang="en-US" sz="1800" b="0" strike="noStrike" spc="-1">
                          <a:solidFill>
                            <a:srgbClr val="000000"/>
                          </a:solidFill>
                          <a:latin typeface="Calibri"/>
                        </a:rPr>
                        <a:t>単純言及</a:t>
                      </a:r>
                      <a:endParaRPr lang="ja-JP" altLang="en-US" sz="1800" b="0" strike="noStrike" spc="-1" dirty="0">
                        <a:solidFill>
                          <a:srgbClr val="000000"/>
                        </a:solidFill>
                        <a:latin typeface="Calibri"/>
                      </a:endParaRP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rowSpan="2">
                  <a:txBody>
                    <a:bodyPr/>
                    <a:lstStyle/>
                    <a:p>
                      <a:pPr lvl="0" algn="r">
                        <a:lnSpc>
                          <a:spcPct val="100000"/>
                        </a:lnSpc>
                        <a:buNone/>
                      </a:pPr>
                      <a:r>
                        <a:rPr lang="ja-JP" altLang="en-US" sz="1800" b="0" strike="noStrike" spc="-1">
                          <a:solidFill>
                            <a:srgbClr val="000000"/>
                          </a:solidFill>
                          <a:latin typeface="Calibri"/>
                        </a:rPr>
                        <a:t>補足資料</a:t>
                      </a:r>
                      <a:endParaRPr lang="en-US" sz="1800" b="0"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1"/>
                  </a:ext>
                </a:extLst>
              </a:tr>
              <a:tr h="357120">
                <a:tc>
                  <a:txBody>
                    <a:bodyPr/>
                    <a:lstStyle/>
                    <a:p>
                      <a:pPr lvl="0">
                        <a:lnSpc>
                          <a:spcPct val="100000"/>
                        </a:lnSpc>
                        <a:buNone/>
                      </a:pPr>
                      <a:r>
                        <a:rPr lang="en-US" sz="1800" b="0" i="0" u="none" strike="noStrike" spc="-1" baseline="0" noProof="0" dirty="0">
                          <a:solidFill>
                            <a:srgbClr val="000000"/>
                          </a:solidFill>
                          <a:latin typeface="Calibri"/>
                        </a:rPr>
                        <a:t>Math &amp; Computer 2019</a:t>
                      </a:r>
                      <a:endParaRPr lang="en-US" dirty="0"/>
                    </a:p>
                  </a:txBody>
                  <a:tcPr anchor="ctr">
                    <a:lnL w="6480">
                      <a:solidFill>
                        <a:srgbClr val="A5A5A5"/>
                      </a:solidFill>
                    </a:lnL>
                    <a:lnR w="6480">
                      <a:solidFill>
                        <a:srgbClr val="A5A5A5"/>
                      </a:solidFill>
                    </a:lnR>
                    <a:lnT w="6480">
                      <a:solidFill>
                        <a:srgbClr val="A5A5A5"/>
                      </a:solidFill>
                    </a:lnT>
                    <a:lnB w="6480">
                      <a:solidFill>
                        <a:srgbClr val="A5A5A5"/>
                      </a:solidFill>
                    </a:lnB>
                    <a:noFill/>
                  </a:tcPr>
                </a:tc>
                <a:tc vMerge="1">
                  <a:txBody>
                    <a:bodyPr/>
                    <a:lstStyle/>
                    <a:p>
                      <a:pPr>
                        <a:tabLst>
                          <a:tab pos="0" algn="l"/>
                        </a:tabLst>
                      </a:pPr>
                      <a:endParaRPr lang="en-US"/>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vMerge="1">
                  <a:txBody>
                    <a:bodyPr/>
                    <a:lstStyle/>
                    <a:p>
                      <a:pPr>
                        <a:tabLst>
                          <a:tab pos="0" algn="l"/>
                        </a:tabLst>
                      </a:pPr>
                      <a:endParaRPr lang="en-US"/>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2"/>
                  </a:ext>
                </a:extLst>
              </a:tr>
              <a:tr h="357120">
                <a:tc>
                  <a:txBody>
                    <a:bodyPr/>
                    <a:lstStyle/>
                    <a:p>
                      <a:pPr>
                        <a:lnSpc>
                          <a:spcPct val="100000"/>
                        </a:lnSpc>
                      </a:pPr>
                      <a:r>
                        <a:rPr lang="en-US" sz="1800" b="0" strike="noStrike" spc="-1" dirty="0">
                          <a:solidFill>
                            <a:srgbClr val="000000"/>
                          </a:solidFill>
                          <a:latin typeface="Calibri"/>
                        </a:rPr>
                        <a:t>Life &amp; Earth 2014</a:t>
                      </a:r>
                      <a:endParaRPr lang="en-US" sz="1800" b="0" strike="noStrike" spc="-1" dirty="0">
                        <a:latin typeface="Arial"/>
                      </a:endParaRP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ja-JP" altLang="en-US" sz="1800" b="0" strike="noStrike" spc="-1">
                          <a:solidFill>
                            <a:srgbClr val="000000"/>
                          </a:solidFill>
                          <a:latin typeface="Calibri"/>
                        </a:rPr>
                        <a:t>論文紹介</a:t>
                      </a:r>
                      <a:endParaRPr lang="en-US" sz="1800" b="0" strike="noStrike" spc="-1" dirty="0">
                        <a:solidFill>
                          <a:srgbClr val="000000"/>
                        </a:solidFill>
                        <a:latin typeface="Calibri"/>
                      </a:endParaRP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ja-JP" altLang="en-US" sz="1800" b="0" strike="noStrike" spc="-1">
                          <a:solidFill>
                            <a:srgbClr val="000000"/>
                          </a:solidFill>
                          <a:latin typeface="Calibri"/>
                        </a:rPr>
                        <a:t>論文解説*</a:t>
                      </a:r>
                      <a:endParaRPr lang="en-US" sz="1800" b="0"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3"/>
                  </a:ext>
                </a:extLst>
              </a:tr>
              <a:tr h="357120">
                <a:tc>
                  <a:txBody>
                    <a:bodyPr/>
                    <a:lstStyle/>
                    <a:p>
                      <a:pPr lvl="0">
                        <a:lnSpc>
                          <a:spcPct val="100000"/>
                        </a:lnSpc>
                        <a:buNone/>
                      </a:pPr>
                      <a:r>
                        <a:rPr lang="en-US" sz="1800" b="0" i="0" u="none" strike="noStrike" spc="-1" baseline="0" noProof="0" dirty="0">
                          <a:solidFill>
                            <a:srgbClr val="000000"/>
                          </a:solidFill>
                          <a:latin typeface="Calibri"/>
                        </a:rPr>
                        <a:t>Life &amp; Earth 2019</a:t>
                      </a:r>
                      <a:endParaRPr lang="en-US" dirty="0"/>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ja-JP" altLang="en-US" sz="1800" b="0" strike="noStrike" spc="-1">
                          <a:solidFill>
                            <a:srgbClr val="000000"/>
                          </a:solidFill>
                          <a:latin typeface="Calibri"/>
                        </a:rPr>
                        <a:t>論文解説</a:t>
                      </a:r>
                      <a:endParaRPr lang="en-US" sz="1800" b="0" strike="noStrike" spc="-1" dirty="0">
                        <a:solidFill>
                          <a:srgbClr val="000000"/>
                        </a:solidFill>
                        <a:latin typeface="Calibri"/>
                      </a:endParaRP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ja-JP" altLang="en-US" sz="1800" b="0" strike="noStrike" spc="-1">
                          <a:solidFill>
                            <a:srgbClr val="000000"/>
                          </a:solidFill>
                          <a:latin typeface="Calibri"/>
                        </a:rPr>
                        <a:t>補足資料*</a:t>
                      </a:r>
                      <a:endParaRPr lang="en-US" sz="1800" b="0"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4"/>
                  </a:ext>
                </a:extLst>
              </a:tr>
            </a:tbl>
          </a:graphicData>
        </a:graphic>
      </p:graphicFrame>
      <p:sp>
        <p:nvSpPr>
          <p:cNvPr id="3" name="CustomShape 5">
            <a:extLst>
              <a:ext uri="{FF2B5EF4-FFF2-40B4-BE49-F238E27FC236}">
                <a16:creationId xmlns:a16="http://schemas.microsoft.com/office/drawing/2014/main" id="{589DCF4C-0B70-4D10-A389-BE73C63B8D46}"/>
              </a:ext>
            </a:extLst>
          </p:cNvPr>
          <p:cNvSpPr/>
          <p:nvPr/>
        </p:nvSpPr>
        <p:spPr>
          <a:xfrm>
            <a:off x="-579581" y="1965979"/>
            <a:ext cx="6664273"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表４　AASへの寄与に効果的、非効果的な</a:t>
            </a:r>
            <a:endParaRPr lang="ja-JP">
              <a:latin typeface="Arial"/>
              <a:ea typeface="Yu Gothic"/>
            </a:endParaRPr>
          </a:p>
          <a:p>
            <a:pPr algn="ctr"/>
            <a:r>
              <a:rPr lang="ja-JP" altLang="en-US" spc="-1">
                <a:latin typeface="Yu Gothic"/>
                <a:ea typeface="Yu Gothic"/>
              </a:rPr>
              <a:t>動画方式の特定</a:t>
            </a:r>
            <a:endParaRPr lang="ja-JP"/>
          </a:p>
        </p:txBody>
      </p:sp>
      <p:sp>
        <p:nvSpPr>
          <p:cNvPr id="41" name="CustomShape 3">
            <a:extLst>
              <a:ext uri="{FF2B5EF4-FFF2-40B4-BE49-F238E27FC236}">
                <a16:creationId xmlns:a16="http://schemas.microsoft.com/office/drawing/2014/main" id="{D8B0AB6E-4B5F-4945-9F68-7D3FEC2052E8}"/>
              </a:ext>
            </a:extLst>
          </p:cNvPr>
          <p:cNvSpPr/>
          <p:nvPr/>
        </p:nvSpPr>
        <p:spPr>
          <a:xfrm>
            <a:off x="546939" y="4783852"/>
            <a:ext cx="10882731"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3535" indent="-342900">
              <a:buClr>
                <a:srgbClr val="000000"/>
              </a:buClr>
              <a:buFont typeface="Wingdings"/>
              <a:buChar char="§"/>
            </a:pPr>
            <a:r>
              <a:rPr lang="ja-JP" altLang="en-US" sz="2000" spc="-1">
                <a:latin typeface="Yu Gothic"/>
                <a:ea typeface="Yu Gothic"/>
              </a:rPr>
              <a:t>生命・惑星科学：効果的な動画方式として2014年の論文紹介の動画、2019年の論文解説の動画が特定された。一方で、非効果的な動画方式としては2014年の論文解説の動画、2019年の補足資料の動画が考えられたが、標本論文数が少なく、有意な結果が得られていない。</a:t>
            </a:r>
          </a:p>
        </p:txBody>
      </p:sp>
      <p:sp>
        <p:nvSpPr>
          <p:cNvPr id="4" name="TextShape 5">
            <a:extLst>
              <a:ext uri="{FF2B5EF4-FFF2-40B4-BE49-F238E27FC236}">
                <a16:creationId xmlns:a16="http://schemas.microsoft.com/office/drawing/2014/main" id="{2006AEA3-37B1-43DB-8FED-3920D99EB307}"/>
              </a:ext>
            </a:extLst>
          </p:cNvPr>
          <p:cNvSpPr txBox="1"/>
          <p:nvPr/>
        </p:nvSpPr>
        <p:spPr>
          <a:xfrm>
            <a:off x="219600" y="6381026"/>
            <a:ext cx="11752200" cy="417051"/>
          </a:xfrm>
          <a:prstGeom prst="rect">
            <a:avLst/>
          </a:prstGeom>
          <a:noFill/>
          <a:ln>
            <a:noFill/>
          </a:ln>
        </p:spPr>
        <p:txBody>
          <a:bodyPr lIns="91440" tIns="45720" rIns="91440" bIns="45720" anchor="ctr">
            <a:noAutofit/>
          </a:bodyPr>
          <a:lstStyle/>
          <a:p>
            <a:pPr marL="635">
              <a:buClr>
                <a:srgbClr val="000000"/>
              </a:buClr>
            </a:pPr>
            <a:r>
              <a:rPr lang="ja-JP" altLang="en-US" sz="1600" spc="-1">
                <a:solidFill>
                  <a:srgbClr val="000000"/>
                </a:solidFill>
                <a:latin typeface="Yu Gothic"/>
                <a:ea typeface="Yu Gothic"/>
              </a:rPr>
              <a:t>*   標本論文数が4本以下であり、有意な結果ではない</a:t>
            </a:r>
            <a:endParaRPr lang="ja-JP" altLang="en-US" sz="1600" spc="-1" dirty="0">
              <a:solidFill>
                <a:srgbClr val="000000"/>
              </a:solidFill>
              <a:latin typeface="Yu Gothic"/>
              <a:ea typeface="Yu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sz="2800" b="1" strike="noStrike" spc="-1">
                <a:solidFill>
                  <a:srgbClr val="000000"/>
                </a:solidFill>
                <a:latin typeface="Yu Gothic"/>
                <a:ea typeface="Yu Gothic"/>
              </a:rPr>
              <a:t>実験結果　</a:t>
            </a:r>
            <a:r>
              <a:rPr lang="ja-JP" sz="2800" b="1" spc="-1">
                <a:solidFill>
                  <a:srgbClr val="000000"/>
                </a:solidFill>
                <a:latin typeface="Yu Gothic"/>
                <a:ea typeface="Yu Gothic"/>
              </a:rPr>
              <a:t>ユーチューブ人気度を用いた被引用数</a:t>
            </a:r>
            <a:r>
              <a:rPr lang="ja-JP" altLang="en-US" sz="2800" b="1" spc="-1">
                <a:solidFill>
                  <a:srgbClr val="000000"/>
                </a:solidFill>
                <a:latin typeface="Yu Gothic"/>
                <a:ea typeface="Yu Gothic"/>
              </a:rPr>
              <a:t>の予測</a:t>
            </a:r>
            <a:endParaRPr lang="en-US" sz="2800" b="1" strike="noStrike" spc="-1">
              <a:solidFill>
                <a:srgbClr val="000000"/>
              </a:solidFill>
              <a:latin typeface="Yu Gothic"/>
              <a:ea typeface="Yu Gothic"/>
            </a:endParaRPr>
          </a:p>
        </p:txBody>
      </p:sp>
      <p:sp>
        <p:nvSpPr>
          <p:cNvPr id="342" name="TextShape 2"/>
          <p:cNvSpPr txBox="1"/>
          <p:nvPr/>
        </p:nvSpPr>
        <p:spPr>
          <a:xfrm>
            <a:off x="5744172" y="1900523"/>
            <a:ext cx="6135108" cy="4812120"/>
          </a:xfrm>
          <a:prstGeom prst="rect">
            <a:avLst/>
          </a:prstGeom>
          <a:noFill/>
          <a:ln>
            <a:noFill/>
          </a:ln>
        </p:spPr>
        <p:txBody>
          <a:bodyPr lIns="91440" tIns="45720" rIns="91440" bIns="45720" anchor="t">
            <a:noAutofit/>
          </a:bodyPr>
          <a:lstStyle/>
          <a:p>
            <a:pPr marL="343535" indent="-342900">
              <a:lnSpc>
                <a:spcPct val="90000"/>
              </a:lnSpc>
              <a:spcBef>
                <a:spcPts val="1001"/>
              </a:spcBef>
              <a:buClr>
                <a:srgbClr val="000000"/>
              </a:buClr>
              <a:buFont typeface="Wingdings" charset="2"/>
              <a:buChar char="q"/>
            </a:pPr>
            <a:r>
              <a:rPr lang="ja-JP" altLang="en-US" sz="2000" spc="-1">
                <a:solidFill>
                  <a:srgbClr val="000000"/>
                </a:solidFill>
                <a:latin typeface="Yu Gothic"/>
                <a:ea typeface="Yu Gothic"/>
              </a:rPr>
              <a:t>YTscoreの早期飽和の検証</a:t>
            </a:r>
            <a:endParaRPr lang="ja-JP" altLang="en-US" sz="2000" spc="-1" dirty="0">
              <a:solidFill>
                <a:srgbClr val="000000"/>
              </a:solidFill>
              <a:latin typeface="Yu Gothic"/>
              <a:ea typeface="Yu Gothic"/>
            </a:endParaRPr>
          </a:p>
          <a:p>
            <a:pPr marL="800735" lvl="1" indent="-342900">
              <a:lnSpc>
                <a:spcPct val="90000"/>
              </a:lnSpc>
              <a:spcBef>
                <a:spcPts val="1001"/>
              </a:spcBef>
              <a:buClr>
                <a:srgbClr val="000000"/>
              </a:buClr>
              <a:buFont typeface="Wingdings" charset="2"/>
              <a:buChar char="§"/>
            </a:pPr>
            <a:r>
              <a:rPr lang="ja-JP" altLang="en-US" sz="2000" spc="-1">
                <a:solidFill>
                  <a:srgbClr val="000000"/>
                </a:solidFill>
                <a:latin typeface="Yu Gothic"/>
                <a:ea typeface="Yu Gothic"/>
              </a:rPr>
              <a:t>各分野において、前・後期間のYTscore及び被引用数分布の適合度検定の結果、YTscoreには適合が認められ、被引用数には適合が認められなかった。（図３）</a:t>
            </a:r>
            <a:endParaRPr lang="ja-JP" altLang="en-US" sz="2000" spc="-1" dirty="0">
              <a:solidFill>
                <a:srgbClr val="000000"/>
              </a:solidFill>
              <a:latin typeface="Yu Gothic"/>
              <a:ea typeface="Yu Gothic"/>
            </a:endParaRPr>
          </a:p>
          <a:p>
            <a:pPr marL="457835" lvl="1">
              <a:lnSpc>
                <a:spcPct val="90000"/>
              </a:lnSpc>
              <a:spcBef>
                <a:spcPts val="1001"/>
              </a:spcBef>
              <a:buClr>
                <a:srgbClr val="000000"/>
              </a:buClr>
            </a:pPr>
            <a:r>
              <a:rPr lang="ja-JP" altLang="en-US" sz="2000" spc="-1">
                <a:solidFill>
                  <a:srgbClr val="000000"/>
                </a:solidFill>
                <a:latin typeface="Yu Gothic"/>
                <a:ea typeface="Yu Gothic"/>
              </a:rPr>
              <a:t>YTscoreは被引用数より先行指標であることから、将来両指標間に有意な相関が見られる論文を抽出することで、YTscoreを用いた被引用数の早期予測の可能性が示唆される。</a:t>
            </a:r>
            <a:endParaRPr lang="ja-JP" altLang="en-US" sz="2000" spc="-1">
              <a:solidFill>
                <a:srgbClr val="000000"/>
              </a:solidFill>
              <a:highlight>
                <a:srgbClr val="FFFF00"/>
              </a:highlight>
              <a:latin typeface="Yu Gothic"/>
              <a:ea typeface="Yu Gothic"/>
            </a:endParaRPr>
          </a:p>
          <a:p>
            <a:pPr marL="457835" lvl="1">
              <a:lnSpc>
                <a:spcPct val="90000"/>
              </a:lnSpc>
              <a:spcBef>
                <a:spcPts val="1001"/>
              </a:spcBef>
            </a:pPr>
            <a:endParaRPr lang="ja-JP" altLang="en-US" sz="2000" spc="-1" dirty="0">
              <a:solidFill>
                <a:srgbClr val="000000"/>
              </a:solidFill>
              <a:latin typeface="Yu Gothic"/>
              <a:ea typeface="Yu Gothic"/>
            </a:endParaRPr>
          </a:p>
          <a:p>
            <a:pPr marL="228600" indent="-227965">
              <a:lnSpc>
                <a:spcPct val="90000"/>
              </a:lnSpc>
              <a:spcBef>
                <a:spcPts val="1001"/>
              </a:spcBef>
              <a:buClr>
                <a:srgbClr val="000000"/>
              </a:buClr>
              <a:buFont typeface="Wingdings" charset="2"/>
              <a:buChar char=""/>
            </a:pPr>
            <a:endParaRPr lang="ja-JP" altLang="en-US" sz="2000" spc="-1" dirty="0">
              <a:latin typeface="Yu Gothic"/>
              <a:ea typeface="Yu Gothic"/>
              <a:cs typeface="+mn-lt"/>
            </a:endParaRPr>
          </a:p>
        </p:txBody>
      </p:sp>
      <p:sp>
        <p:nvSpPr>
          <p:cNvPr id="343" name="CustomShape 3"/>
          <p:cNvSpPr/>
          <p:nvPr/>
        </p:nvSpPr>
        <p:spPr>
          <a:xfrm>
            <a:off x="312480" y="884649"/>
            <a:ext cx="11566800" cy="1015809"/>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lnSpc>
                <a:spcPct val="100000"/>
              </a:lnSpc>
              <a:tabLst>
                <a:tab pos="0" algn="l"/>
              </a:tabLst>
            </a:pPr>
            <a:r>
              <a:rPr lang="ja-JP" altLang="en-US" sz="2000" spc="-1">
                <a:latin typeface="Yu Gothic"/>
                <a:ea typeface="Yu Gothic"/>
              </a:rPr>
              <a:t>出版から約1年経過した論文群においてYTscoreは飽和し、被引用数は成長することが検証され、約6年経過した論文群については、YTscoreと被引用数間に有意な相関を示す論文の言及動画の方式が部分的に抽出できた。</a:t>
            </a:r>
            <a:endParaRPr lang="ja-JP" altLang="en-US" sz="2000" b="0" strike="noStrike" spc="-1" dirty="0">
              <a:latin typeface="Yu Gothic"/>
              <a:ea typeface="Yu Gothic"/>
            </a:endParaRPr>
          </a:p>
        </p:txBody>
      </p:sp>
      <p:sp>
        <p:nvSpPr>
          <p:cNvPr id="5" name="TextShape 2">
            <a:extLst>
              <a:ext uri="{FF2B5EF4-FFF2-40B4-BE49-F238E27FC236}">
                <a16:creationId xmlns:a16="http://schemas.microsoft.com/office/drawing/2014/main" id="{C80901D4-D28A-4126-9121-5267C2D9A959}"/>
              </a:ext>
            </a:extLst>
          </p:cNvPr>
          <p:cNvSpPr txBox="1"/>
          <p:nvPr/>
        </p:nvSpPr>
        <p:spPr>
          <a:xfrm>
            <a:off x="312479" y="4263249"/>
            <a:ext cx="11566800" cy="2633582"/>
          </a:xfrm>
          <a:prstGeom prst="rect">
            <a:avLst/>
          </a:prstGeom>
          <a:noFill/>
          <a:ln>
            <a:noFill/>
          </a:ln>
        </p:spPr>
        <p:txBody>
          <a:bodyPr lIns="91440" tIns="45720" rIns="91440" bIns="45720" anchor="t">
            <a:noAutofit/>
          </a:bodyPr>
          <a:lstStyle/>
          <a:p>
            <a:pPr marL="343535" indent="-342900">
              <a:lnSpc>
                <a:spcPct val="90000"/>
              </a:lnSpc>
              <a:spcBef>
                <a:spcPts val="1001"/>
              </a:spcBef>
              <a:buClr>
                <a:srgbClr val="000000"/>
              </a:buClr>
              <a:buFont typeface="Wingdings" charset="2"/>
              <a:buChar char="q"/>
            </a:pPr>
            <a:endParaRPr lang="ja-JP" altLang="en-US" sz="2000" spc="-1" dirty="0">
              <a:latin typeface="Yu Gothic"/>
              <a:ea typeface="Yu Gothic"/>
            </a:endParaRPr>
          </a:p>
          <a:p>
            <a:pPr marL="343535" indent="-342900">
              <a:lnSpc>
                <a:spcPct val="90000"/>
              </a:lnSpc>
              <a:spcBef>
                <a:spcPts val="1001"/>
              </a:spcBef>
              <a:buClr>
                <a:srgbClr val="000000"/>
              </a:buClr>
              <a:buFont typeface="Wingdings" charset="2"/>
              <a:buChar char="q"/>
            </a:pPr>
            <a:r>
              <a:rPr lang="ja-JP" altLang="en-US" sz="2000" spc="-1">
                <a:latin typeface="Yu Gothic"/>
                <a:ea typeface="Yu Gothic"/>
              </a:rPr>
              <a:t>将来の被引用数の予測が有効な動画方式の推定</a:t>
            </a:r>
            <a:endParaRPr lang="ja-JP" altLang="en-US" sz="2000" spc="-1" dirty="0">
              <a:latin typeface="Yu Gothic"/>
              <a:ea typeface="Yu Gothic"/>
            </a:endParaRPr>
          </a:p>
          <a:p>
            <a:pPr marL="800735" lvl="1" indent="-342900">
              <a:lnSpc>
                <a:spcPct val="90000"/>
              </a:lnSpc>
              <a:spcBef>
                <a:spcPts val="1001"/>
              </a:spcBef>
              <a:buClr>
                <a:srgbClr val="000000"/>
              </a:buClr>
              <a:buFont typeface="Wingdings" charset="2"/>
              <a:buChar char="§"/>
            </a:pPr>
            <a:r>
              <a:rPr lang="ja-JP" altLang="en-US" sz="2000" spc="-1">
                <a:solidFill>
                  <a:srgbClr val="000000"/>
                </a:solidFill>
                <a:latin typeface="Yu Gothic"/>
                <a:ea typeface="Yu Gothic"/>
              </a:rPr>
              <a:t>Math &amp; Computer 2014：論文解説の動画(0.54)及び補足資料の動画(0.37)の論文群で有意な相関があったが、論文解説の標本論文数が十分でなかった。</a:t>
            </a:r>
            <a:endParaRPr lang="ja-JP" altLang="en-US" sz="2000" spc="-1">
              <a:latin typeface="Yu Gothic"/>
              <a:ea typeface="Yu Gothic"/>
              <a:cs typeface="+mn-lt"/>
            </a:endParaRPr>
          </a:p>
          <a:p>
            <a:pPr marL="800735" lvl="1" indent="-342900">
              <a:lnSpc>
                <a:spcPct val="90000"/>
              </a:lnSpc>
              <a:spcBef>
                <a:spcPts val="1001"/>
              </a:spcBef>
              <a:buClr>
                <a:srgbClr val="000000"/>
              </a:buClr>
              <a:buFont typeface="Wingdings" charset="2"/>
              <a:buChar char="§"/>
            </a:pPr>
            <a:r>
              <a:rPr lang="ja-JP" altLang="en-US" sz="2000" spc="-1">
                <a:latin typeface="Yu Gothic"/>
                <a:ea typeface="Yu Gothic"/>
                <a:cs typeface="+mn-lt"/>
              </a:rPr>
              <a:t>Life &amp; Earth 2014：補足資料の動画(0.51)の論文群が有意な相関を見せたが、標本論文数の十分ではなかった。</a:t>
            </a:r>
            <a:endParaRPr lang="ja-JP" altLang="en-US" sz="2000" spc="-1" dirty="0">
              <a:latin typeface="Yu Gothic"/>
              <a:ea typeface="Yu Gothic"/>
              <a:cs typeface="+mn-lt"/>
            </a:endParaRPr>
          </a:p>
          <a:p>
            <a:pPr marL="457835" lvl="1">
              <a:lnSpc>
                <a:spcPct val="90000"/>
              </a:lnSpc>
              <a:spcBef>
                <a:spcPts val="1001"/>
              </a:spcBef>
              <a:buClr>
                <a:srgbClr val="000000"/>
              </a:buClr>
            </a:pPr>
            <a:r>
              <a:rPr lang="ja-JP" altLang="en-US" sz="2000" spc="-1">
                <a:latin typeface="Yu Gothic"/>
                <a:ea typeface="Yu Gothic"/>
                <a:cs typeface="+mn-lt"/>
              </a:rPr>
              <a:t>数理・コンピュータ科学分野においては、補足資料の動画が有効と推定された。</a:t>
            </a:r>
          </a:p>
        </p:txBody>
      </p:sp>
      <p:pic>
        <p:nvPicPr>
          <p:cNvPr id="2" name="Picture 2" descr="Chart, box and whisker chart&#10;&#10;Description automatically generated">
            <a:extLst>
              <a:ext uri="{FF2B5EF4-FFF2-40B4-BE49-F238E27FC236}">
                <a16:creationId xmlns:a16="http://schemas.microsoft.com/office/drawing/2014/main" id="{8072CB0B-0D7C-49A9-810E-AE3F40E274E5}"/>
              </a:ext>
            </a:extLst>
          </p:cNvPr>
          <p:cNvPicPr>
            <a:picLocks noChangeAspect="1"/>
          </p:cNvPicPr>
          <p:nvPr/>
        </p:nvPicPr>
        <p:blipFill>
          <a:blip r:embed="rId3"/>
          <a:stretch>
            <a:fillRect/>
          </a:stretch>
        </p:blipFill>
        <p:spPr>
          <a:xfrm>
            <a:off x="1100015" y="1923562"/>
            <a:ext cx="4071816" cy="2151185"/>
          </a:xfrm>
          <a:prstGeom prst="rect">
            <a:avLst/>
          </a:prstGeom>
        </p:spPr>
      </p:pic>
      <p:sp>
        <p:nvSpPr>
          <p:cNvPr id="3" name="CustomShape 5">
            <a:extLst>
              <a:ext uri="{FF2B5EF4-FFF2-40B4-BE49-F238E27FC236}">
                <a16:creationId xmlns:a16="http://schemas.microsoft.com/office/drawing/2014/main" id="{A4D6C16D-C5BF-4CC0-AB39-3948E369EE9C}"/>
              </a:ext>
            </a:extLst>
          </p:cNvPr>
          <p:cNvSpPr/>
          <p:nvPr/>
        </p:nvSpPr>
        <p:spPr>
          <a:xfrm>
            <a:off x="192187" y="3997977"/>
            <a:ext cx="5872966"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z="1600" spc="-1">
                <a:latin typeface="Yu Gothic"/>
                <a:ea typeface="Yu Gothic"/>
              </a:rPr>
              <a:t>図５　Life &amp; EarthにおけるYTscoreと被引用数の分布</a:t>
            </a:r>
            <a:endParaRPr lang="en-US" altLang="ja-JP" sz="1600"/>
          </a:p>
        </p:txBody>
      </p:sp>
      <p:sp>
        <p:nvSpPr>
          <p:cNvPr id="4" name="TextShape 5">
            <a:extLst>
              <a:ext uri="{FF2B5EF4-FFF2-40B4-BE49-F238E27FC236}">
                <a16:creationId xmlns:a16="http://schemas.microsoft.com/office/drawing/2014/main" id="{8750FBB9-48B7-4AA3-BC00-98C198E95BB1}"/>
              </a:ext>
            </a:extLst>
          </p:cNvPr>
          <p:cNvSpPr txBox="1"/>
          <p:nvPr/>
        </p:nvSpPr>
        <p:spPr>
          <a:xfrm>
            <a:off x="6193539" y="3539497"/>
            <a:ext cx="5608453" cy="1146341"/>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sp>
        <p:nvSpPr>
          <p:cNvPr id="10" name="TextShape 5">
            <a:extLst>
              <a:ext uri="{FF2B5EF4-FFF2-40B4-BE49-F238E27FC236}">
                <a16:creationId xmlns:a16="http://schemas.microsoft.com/office/drawing/2014/main" id="{254F8DEE-791A-4736-AABD-3848C4FC840F}"/>
              </a:ext>
            </a:extLst>
          </p:cNvPr>
          <p:cNvSpPr txBox="1"/>
          <p:nvPr/>
        </p:nvSpPr>
        <p:spPr>
          <a:xfrm>
            <a:off x="747261" y="6362105"/>
            <a:ext cx="9429598" cy="348667"/>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highlight>
                <a:srgbClr val="FFFF00"/>
              </a:highlight>
              <a:latin typeface="Yu Gothic"/>
              <a:ea typeface="Yu Gothic"/>
            </a:endParaRPr>
          </a:p>
        </p:txBody>
      </p:sp>
      <p:grpSp>
        <p:nvGrpSpPr>
          <p:cNvPr id="8" name="Group 7">
            <a:extLst>
              <a:ext uri="{FF2B5EF4-FFF2-40B4-BE49-F238E27FC236}">
                <a16:creationId xmlns:a16="http://schemas.microsoft.com/office/drawing/2014/main" id="{DEDDBB73-838F-4F0B-80A3-DA5FACE2CF4F}"/>
              </a:ext>
            </a:extLst>
          </p:cNvPr>
          <p:cNvGrpSpPr/>
          <p:nvPr/>
        </p:nvGrpSpPr>
        <p:grpSpPr>
          <a:xfrm>
            <a:off x="1521518" y="2127635"/>
            <a:ext cx="3341481" cy="1624612"/>
            <a:chOff x="1521518" y="2127635"/>
            <a:chExt cx="3341481" cy="1624612"/>
          </a:xfrm>
        </p:grpSpPr>
        <p:pic>
          <p:nvPicPr>
            <p:cNvPr id="6" name="Picture 5" descr="A picture containing shape&#10;&#10;Description automatically generated">
              <a:extLst>
                <a:ext uri="{FF2B5EF4-FFF2-40B4-BE49-F238E27FC236}">
                  <a16:creationId xmlns:a16="http://schemas.microsoft.com/office/drawing/2014/main" id="{DCB1F93D-50CD-48D4-A748-DBFD97222A85}"/>
                </a:ext>
              </a:extLst>
            </p:cNvPr>
            <p:cNvPicPr>
              <a:picLocks noChangeAspect="1"/>
            </p:cNvPicPr>
            <p:nvPr/>
          </p:nvPicPr>
          <p:blipFill>
            <a:blip r:embed="rId4"/>
            <a:stretch>
              <a:fillRect/>
            </a:stretch>
          </p:blipFill>
          <p:spPr>
            <a:xfrm>
              <a:off x="3289478" y="2130806"/>
              <a:ext cx="1573521" cy="1621441"/>
            </a:xfrm>
            <a:prstGeom prst="rect">
              <a:avLst/>
            </a:prstGeom>
            <a:ln>
              <a:solidFill>
                <a:srgbClr val="4472C4"/>
              </a:solidFill>
            </a:ln>
          </p:spPr>
        </p:pic>
        <p:pic>
          <p:nvPicPr>
            <p:cNvPr id="7" name="Picture 10" descr="A picture containing shape&#10;&#10;Description automatically generated">
              <a:extLst>
                <a:ext uri="{FF2B5EF4-FFF2-40B4-BE49-F238E27FC236}">
                  <a16:creationId xmlns:a16="http://schemas.microsoft.com/office/drawing/2014/main" id="{53BD350E-0D86-443F-9250-F6E3D66608D7}"/>
                </a:ext>
              </a:extLst>
            </p:cNvPr>
            <p:cNvPicPr>
              <a:picLocks noChangeAspect="1"/>
            </p:cNvPicPr>
            <p:nvPr/>
          </p:nvPicPr>
          <p:blipFill>
            <a:blip r:embed="rId5"/>
            <a:stretch>
              <a:fillRect/>
            </a:stretch>
          </p:blipFill>
          <p:spPr>
            <a:xfrm>
              <a:off x="1521518" y="2127635"/>
              <a:ext cx="1588894" cy="1621633"/>
            </a:xfrm>
            <a:prstGeom prst="rect">
              <a:avLst/>
            </a:prstGeom>
            <a:ln>
              <a:solidFill>
                <a:srgbClr val="FFC000"/>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本研究の要旨</a:t>
            </a:r>
            <a:endParaRPr lang="en-US" sz="2800" b="1" strike="noStrike" spc="-1">
              <a:solidFill>
                <a:srgbClr val="000000"/>
              </a:solidFill>
              <a:latin typeface="Yu Gothic"/>
              <a:ea typeface="Yu Gothic"/>
            </a:endParaRPr>
          </a:p>
        </p:txBody>
      </p:sp>
      <p:sp>
        <p:nvSpPr>
          <p:cNvPr id="133" name="CustomShape 2"/>
          <p:cNvSpPr/>
          <p:nvPr/>
        </p:nvSpPr>
        <p:spPr>
          <a:xfrm>
            <a:off x="312480" y="1367280"/>
            <a:ext cx="11566800" cy="81180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ja-JP" sz="2000" b="0" strike="noStrike" spc="-1">
                <a:solidFill>
                  <a:srgbClr val="000000"/>
                </a:solidFill>
                <a:latin typeface="Calibri"/>
                <a:ea typeface="Yu Gothic"/>
              </a:rPr>
              <a:t>研究組織が限定された研究資源を研究価値の向上に向け投資するにあたり、オンライン学術動画の公開は研究の学術的・社会的インパクトに対して有効な影響を与えるか。</a:t>
            </a:r>
            <a:endParaRPr lang="en-US" sz="2000" b="0" strike="noStrike" spc="-1">
              <a:latin typeface="Arial"/>
            </a:endParaRPr>
          </a:p>
        </p:txBody>
      </p:sp>
      <p:sp>
        <p:nvSpPr>
          <p:cNvPr id="134" name="CustomShape 3"/>
          <p:cNvSpPr/>
          <p:nvPr/>
        </p:nvSpPr>
        <p:spPr>
          <a:xfrm>
            <a:off x="312480" y="3484800"/>
            <a:ext cx="11566800" cy="91008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sz="2000" b="0" strike="noStrike" spc="-1">
                <a:solidFill>
                  <a:srgbClr val="000000"/>
                </a:solidFill>
                <a:latin typeface="Calibri"/>
                <a:ea typeface="Yu Gothic"/>
              </a:rPr>
              <a:t>オンライン学術動画が論文のインパクトに与える影響について、①論文言及ユーチューブ動画が論文の被引用数・</a:t>
            </a:r>
            <a:r>
              <a:rPr lang="ja-JP" altLang="en-US" sz="2000" spc="-1">
                <a:solidFill>
                  <a:srgbClr val="000000"/>
                </a:solidFill>
                <a:latin typeface="Calibri"/>
                <a:ea typeface="Yu Gothic"/>
              </a:rPr>
              <a:t>オルトメトリクス*</a:t>
            </a:r>
            <a:r>
              <a:rPr lang="ja-JP" sz="2000" b="0" strike="noStrike" spc="-1">
                <a:solidFill>
                  <a:srgbClr val="000000"/>
                </a:solidFill>
                <a:latin typeface="Calibri"/>
                <a:ea typeface="Yu Gothic"/>
              </a:rPr>
              <a:t>に与える影響の有効性を検証し、②効果的な動画方式を特定する手法を提案し、その妥当性及び有用性を検証・考察した。</a:t>
            </a:r>
            <a:endParaRPr lang="en-US" sz="2000" b="0" strike="noStrike" spc="-1">
              <a:latin typeface="Arial"/>
            </a:endParaRPr>
          </a:p>
        </p:txBody>
      </p:sp>
      <p:sp>
        <p:nvSpPr>
          <p:cNvPr id="135" name="CustomShape 4"/>
          <p:cNvSpPr/>
          <p:nvPr/>
        </p:nvSpPr>
        <p:spPr>
          <a:xfrm>
            <a:off x="312480" y="5456880"/>
            <a:ext cx="11566800" cy="10238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ja-JP" sz="2000" b="0" strike="noStrike" spc="-1">
                <a:solidFill>
                  <a:srgbClr val="000000"/>
                </a:solidFill>
                <a:latin typeface="Calibri"/>
                <a:ea typeface="Yu Gothic"/>
              </a:rPr>
              <a:t>研究組織に対して、動画の制作・デザインの意思決定に定量的な根拠を提供することで、科学コミュニケーションの効率化及びコスト節減が可能になる。また、出版初期の論文の言及動画を用いて将来の被引用数の予測を試みることで、研究者の評価を加速し、研究戦略の最適化が期待できる。</a:t>
            </a:r>
            <a:endParaRPr lang="en-US" sz="2000" b="0" strike="noStrike" spc="-1">
              <a:latin typeface="Arial"/>
            </a:endParaRPr>
          </a:p>
        </p:txBody>
      </p:sp>
      <p:sp>
        <p:nvSpPr>
          <p:cNvPr id="136" name="CustomShape 5"/>
          <p:cNvSpPr/>
          <p:nvPr/>
        </p:nvSpPr>
        <p:spPr>
          <a:xfrm>
            <a:off x="312480" y="967320"/>
            <a:ext cx="3391920" cy="39528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ja-JP" sz="2000" b="0" strike="noStrike" spc="-1">
                <a:solidFill>
                  <a:srgbClr val="000000"/>
                </a:solidFill>
                <a:latin typeface="Calibri"/>
              </a:rPr>
              <a:t>本研究で解く課題</a:t>
            </a:r>
            <a:endParaRPr lang="en-US" sz="2000" b="0" strike="noStrike" spc="-1">
              <a:latin typeface="Arial"/>
            </a:endParaRPr>
          </a:p>
        </p:txBody>
      </p:sp>
      <p:sp>
        <p:nvSpPr>
          <p:cNvPr id="137" name="CustomShape 6"/>
          <p:cNvSpPr/>
          <p:nvPr/>
        </p:nvSpPr>
        <p:spPr>
          <a:xfrm>
            <a:off x="312480" y="3087360"/>
            <a:ext cx="3391920" cy="39528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ja-JP" sz="2000" b="0" strike="noStrike" spc="-1">
                <a:solidFill>
                  <a:srgbClr val="000000"/>
                </a:solidFill>
                <a:latin typeface="Calibri"/>
              </a:rPr>
              <a:t>課題に対するアプローチ</a:t>
            </a:r>
            <a:endParaRPr lang="en-US" sz="2000" b="0" strike="noStrike" spc="-1">
              <a:latin typeface="Arial"/>
            </a:endParaRPr>
          </a:p>
        </p:txBody>
      </p:sp>
      <p:sp>
        <p:nvSpPr>
          <p:cNvPr id="138" name="CustomShape 7"/>
          <p:cNvSpPr/>
          <p:nvPr/>
        </p:nvSpPr>
        <p:spPr>
          <a:xfrm>
            <a:off x="312480" y="5043240"/>
            <a:ext cx="3391920" cy="39528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ja-JP" sz="2000" b="0" strike="noStrike" spc="-1">
                <a:solidFill>
                  <a:srgbClr val="000000"/>
                </a:solidFill>
                <a:latin typeface="Calibri"/>
              </a:rPr>
              <a:t>課題に対する貢献</a:t>
            </a:r>
            <a:endParaRPr lang="en-US" sz="2000" b="0" strike="noStrike" spc="-1">
              <a:latin typeface="Arial"/>
            </a:endParaRPr>
          </a:p>
        </p:txBody>
      </p:sp>
      <p:sp>
        <p:nvSpPr>
          <p:cNvPr id="139" name="CustomShape 8"/>
          <p:cNvSpPr/>
          <p:nvPr/>
        </p:nvSpPr>
        <p:spPr>
          <a:xfrm>
            <a:off x="4676400" y="2615040"/>
            <a:ext cx="2838960" cy="471960"/>
          </a:xfrm>
          <a:prstGeom prst="downArrow">
            <a:avLst>
              <a:gd name="adj1" fmla="val 50000"/>
              <a:gd name="adj2"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40" name="CustomShape 9"/>
          <p:cNvSpPr/>
          <p:nvPr/>
        </p:nvSpPr>
        <p:spPr>
          <a:xfrm>
            <a:off x="4676400" y="4570920"/>
            <a:ext cx="2838960" cy="471960"/>
          </a:xfrm>
          <a:prstGeom prst="downArrow">
            <a:avLst>
              <a:gd name="adj1" fmla="val 50000"/>
              <a:gd name="adj2"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 name="TextShape 5">
            <a:extLst>
              <a:ext uri="{FF2B5EF4-FFF2-40B4-BE49-F238E27FC236}">
                <a16:creationId xmlns:a16="http://schemas.microsoft.com/office/drawing/2014/main" id="{F1A8CB9C-5092-489E-AB92-352A7E25C071}"/>
              </a:ext>
            </a:extLst>
          </p:cNvPr>
          <p:cNvSpPr txBox="1"/>
          <p:nvPr/>
        </p:nvSpPr>
        <p:spPr>
          <a:xfrm>
            <a:off x="219600" y="6593228"/>
            <a:ext cx="11752200" cy="204849"/>
          </a:xfrm>
          <a:prstGeom prst="rect">
            <a:avLst/>
          </a:prstGeom>
          <a:noFill/>
          <a:ln>
            <a:noFill/>
          </a:ln>
        </p:spPr>
        <p:txBody>
          <a:bodyPr lIns="91440" tIns="45720" rIns="91440" bIns="45720" anchor="ctr">
            <a:noAutofit/>
          </a:bodyPr>
          <a:lstStyle/>
          <a:p>
            <a:pPr marL="635"/>
            <a:r>
              <a:rPr lang="ja-JP" altLang="en-US" sz="1400" spc="-1">
                <a:solidFill>
                  <a:srgbClr val="000000"/>
                </a:solidFill>
                <a:latin typeface="Yu Gothic"/>
                <a:ea typeface="Yu Gothic"/>
              </a:rPr>
              <a:t>*   Altmetrics. </a:t>
            </a:r>
            <a:r>
              <a:rPr lang="ja-JP" sz="1400" spc="-1">
                <a:solidFill>
                  <a:srgbClr val="000000"/>
                </a:solidFill>
                <a:latin typeface="Yu Gothic"/>
                <a:ea typeface="Yu Gothic"/>
              </a:rPr>
              <a:t>SNS上でコミュニケーションに基づい</a:t>
            </a:r>
            <a:r>
              <a:rPr lang="ja-JP" altLang="en-US" sz="1400" spc="-1">
                <a:solidFill>
                  <a:srgbClr val="000000"/>
                </a:solidFill>
                <a:latin typeface="Yu Gothic"/>
                <a:ea typeface="Yu Gothic"/>
              </a:rPr>
              <a:t>た、学術文献への社会的注目度の計量的推定法</a:t>
            </a:r>
            <a:endParaRPr lang="ja-JP" altLang="en-US" sz="1400" spc="-1">
              <a:latin typeface="Yu Gothic"/>
              <a:ea typeface="Yu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目次</a:t>
            </a:r>
            <a:endParaRPr lang="en-US" sz="2800" b="1" strike="noStrike" spc="-1">
              <a:solidFill>
                <a:srgbClr val="000000"/>
              </a:solidFill>
              <a:latin typeface="Yu Gothic"/>
              <a:ea typeface="Yu Gothic"/>
            </a:endParaRPr>
          </a:p>
        </p:txBody>
      </p:sp>
      <p:sp>
        <p:nvSpPr>
          <p:cNvPr id="345" name="TextShape 2"/>
          <p:cNvSpPr txBox="1"/>
          <p:nvPr/>
        </p:nvSpPr>
        <p:spPr>
          <a:xfrm>
            <a:off x="442440" y="1239840"/>
            <a:ext cx="10515240" cy="5018400"/>
          </a:xfrm>
          <a:prstGeom prst="rect">
            <a:avLst/>
          </a:prstGeom>
          <a:noFill/>
          <a:ln>
            <a:noFill/>
          </a:ln>
        </p:spPr>
        <p:txBody>
          <a:bodyPr>
            <a:normAutofit/>
          </a:bodyPr>
          <a:lstStyle/>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序論</a:t>
            </a:r>
            <a:r>
              <a:rPr lang="en-US" sz="3600" b="1" strike="noStrike" spc="-1">
                <a:solidFill>
                  <a:srgbClr val="BFBFBF"/>
                </a:solidFill>
                <a:latin typeface="Yu Gothic"/>
                <a:ea typeface="Yu Gothic"/>
              </a:rPr>
              <a:t>&amp;</a:t>
            </a:r>
            <a:r>
              <a:rPr lang="ja-JP" sz="3600" b="1" strike="noStrike" spc="-1">
                <a:solidFill>
                  <a:srgbClr val="A6A6A6"/>
                </a:solidFill>
                <a:latin typeface="Yu Gothic"/>
                <a:ea typeface="Yu Gothic"/>
              </a:rPr>
              <a:t>関連研究</a:t>
            </a:r>
            <a:endParaRPr lang="en-US" sz="3600" b="1" strike="noStrike" spc="-1">
              <a:solidFill>
                <a:srgbClr val="000000"/>
              </a:solidFill>
              <a:latin typeface="Yu Gothic"/>
              <a:ea typeface="Yu Gothic"/>
            </a:endParaRPr>
          </a:p>
          <a:p>
            <a:pPr marL="743040" indent="-742680">
              <a:lnSpc>
                <a:spcPct val="90000"/>
              </a:lnSpc>
              <a:spcBef>
                <a:spcPts val="1001"/>
              </a:spcBef>
              <a:buClr>
                <a:srgbClr val="A6A6A6"/>
              </a:buClr>
              <a:buFont typeface="Calibri Light"/>
              <a:buAutoNum type="arabicPeriod"/>
            </a:pPr>
            <a:r>
              <a:rPr lang="ja-JP" sz="3600" b="1" strike="noStrike" spc="-1">
                <a:solidFill>
                  <a:srgbClr val="A6A6A6"/>
                </a:solidFill>
                <a:latin typeface="Yu Gothic"/>
                <a:ea typeface="Yu Gothic"/>
              </a:rPr>
              <a:t>提案手法</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実験と結果</a:t>
            </a:r>
            <a:endParaRPr lang="en-US" sz="3600" b="1" strike="noStrike" spc="-1">
              <a:solidFill>
                <a:srgbClr val="000000"/>
              </a:solidFill>
              <a:latin typeface="Yu Gothic"/>
              <a:ea typeface="Yu Gothic"/>
            </a:endParaRPr>
          </a:p>
          <a:p>
            <a:pPr marL="743040" indent="-742680">
              <a:lnSpc>
                <a:spcPct val="90000"/>
              </a:lnSpc>
              <a:spcBef>
                <a:spcPts val="1001"/>
              </a:spcBef>
              <a:buClr>
                <a:srgbClr val="000000"/>
              </a:buClr>
              <a:buFont typeface="Calibri Light"/>
              <a:buAutoNum type="arabicPeriod"/>
            </a:pPr>
            <a:r>
              <a:rPr lang="ja-JP" sz="3600" b="1" strike="noStrike" spc="-1">
                <a:solidFill>
                  <a:srgbClr val="000000"/>
                </a:solidFill>
                <a:latin typeface="Yu Gothic"/>
                <a:ea typeface="Yu Gothic"/>
              </a:rPr>
              <a:t>考察</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結論</a:t>
            </a:r>
            <a:endParaRPr lang="en-US" sz="3600" b="1" strike="noStrike" spc="-1">
              <a:solidFill>
                <a:srgbClr val="000000"/>
              </a:solidFill>
              <a:latin typeface="Yu Gothic"/>
              <a:ea typeface="Yu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altLang="en-US" sz="2800" b="1" spc="-1">
                <a:solidFill>
                  <a:srgbClr val="000000"/>
                </a:solidFill>
                <a:latin typeface="Yu Gothic"/>
                <a:ea typeface="Yu Gothic"/>
              </a:rPr>
              <a:t>オンライン学術動画への取り組みの傾向に関する</a:t>
            </a:r>
            <a:r>
              <a:rPr lang="ja-JP" altLang="en-US" sz="2800" b="1" strike="noStrike" spc="-1">
                <a:solidFill>
                  <a:srgbClr val="000000"/>
                </a:solidFill>
                <a:latin typeface="Yu Gothic"/>
                <a:ea typeface="Yu Gothic"/>
              </a:rPr>
              <a:t>考察</a:t>
            </a:r>
          </a:p>
        </p:txBody>
      </p:sp>
      <p:sp>
        <p:nvSpPr>
          <p:cNvPr id="2" name="CustomShape 2">
            <a:extLst>
              <a:ext uri="{FF2B5EF4-FFF2-40B4-BE49-F238E27FC236}">
                <a16:creationId xmlns:a16="http://schemas.microsoft.com/office/drawing/2014/main" id="{06EC55C1-0BA2-4193-A230-2B1BC6CFABD7}"/>
              </a:ext>
            </a:extLst>
          </p:cNvPr>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sz="2000" spc="-1">
                <a:solidFill>
                  <a:srgbClr val="000000"/>
                </a:solidFill>
                <a:latin typeface="Yu Gothic"/>
                <a:ea typeface="Yu Gothic"/>
              </a:rPr>
              <a:t>本実験で用いた大規模データセットの分析より、</a:t>
            </a:r>
            <a:r>
              <a:rPr lang="ja-JP" altLang="en-US" sz="2000" spc="-1">
                <a:solidFill>
                  <a:srgbClr val="000000"/>
                </a:solidFill>
                <a:latin typeface="Yu Gothic"/>
                <a:ea typeface="Yu Gothic"/>
              </a:rPr>
              <a:t>論文言及</a:t>
            </a:r>
            <a:r>
              <a:rPr lang="ja-JP" sz="2000" spc="-1">
                <a:solidFill>
                  <a:srgbClr val="000000"/>
                </a:solidFill>
                <a:latin typeface="Yu Gothic"/>
                <a:ea typeface="Yu Gothic"/>
              </a:rPr>
              <a:t>動画はマイナーな科学コミュニケーション手法にとどまっていると考えられる</a:t>
            </a:r>
            <a:r>
              <a:rPr lang="ja-JP" sz="2000" b="0" strike="noStrike" spc="-1">
                <a:solidFill>
                  <a:srgbClr val="000000"/>
                </a:solidFill>
                <a:latin typeface="Yu Gothic"/>
                <a:ea typeface="Yu Gothic"/>
              </a:rPr>
              <a:t>。</a:t>
            </a:r>
            <a:endParaRPr lang="ja-JP" altLang="en-US" sz="2000" spc="-1">
              <a:solidFill>
                <a:srgbClr val="000000"/>
              </a:solidFill>
              <a:latin typeface="Yu Gothic"/>
              <a:ea typeface="Yu Gothic"/>
            </a:endParaRPr>
          </a:p>
        </p:txBody>
      </p:sp>
      <p:sp>
        <p:nvSpPr>
          <p:cNvPr id="3" name="TextShape 2">
            <a:extLst>
              <a:ext uri="{FF2B5EF4-FFF2-40B4-BE49-F238E27FC236}">
                <a16:creationId xmlns:a16="http://schemas.microsoft.com/office/drawing/2014/main" id="{B5882F71-9C6F-4D55-B46C-DB733C5C24A8}"/>
              </a:ext>
            </a:extLst>
          </p:cNvPr>
          <p:cNvSpPr txBox="1"/>
          <p:nvPr/>
        </p:nvSpPr>
        <p:spPr>
          <a:xfrm>
            <a:off x="5744173" y="1900523"/>
            <a:ext cx="6135107" cy="4812120"/>
          </a:xfrm>
          <a:prstGeom prst="rect">
            <a:avLst/>
          </a:prstGeom>
          <a:noFill/>
          <a:ln>
            <a:noFill/>
          </a:ln>
        </p:spPr>
        <p:txBody>
          <a:bodyPr lIns="91440" tIns="45720" rIns="91440" bIns="45720" anchor="t">
            <a:noAutofit/>
          </a:bodyPr>
          <a:lstStyle/>
          <a:p>
            <a:pPr marL="343535" indent="-3429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動画公開日が論文出版から１年以内の動画(早期動画)について分析</a:t>
            </a:r>
            <a:endParaRPr lang="ja-JP" altLang="en-US" sz="2000" spc="-1" dirty="0">
              <a:solidFill>
                <a:srgbClr val="000000"/>
              </a:solidFill>
              <a:latin typeface="Yu Gothic"/>
              <a:ea typeface="Yu Gothic"/>
            </a:endParaRPr>
          </a:p>
          <a:p>
            <a:pPr marL="800735" lvl="1" indent="-342900">
              <a:lnSpc>
                <a:spcPct val="90000"/>
              </a:lnSpc>
              <a:spcBef>
                <a:spcPts val="1001"/>
              </a:spcBef>
              <a:buClr>
                <a:srgbClr val="000000"/>
              </a:buClr>
              <a:buFont typeface="Wingdings"/>
              <a:buChar char="§"/>
            </a:pPr>
            <a:r>
              <a:rPr lang="ja-JP" altLang="en-US" sz="2000" spc="-1">
                <a:solidFill>
                  <a:srgbClr val="000000"/>
                </a:solidFill>
                <a:latin typeface="Yu Gothic"/>
                <a:ea typeface="Yu Gothic"/>
              </a:rPr>
              <a:t>早期動画付き論文は全体論文の約1％内外</a:t>
            </a:r>
            <a:endParaRPr lang="ja-JP" altLang="en-US" sz="2000" spc="-1" dirty="0">
              <a:solidFill>
                <a:srgbClr val="000000"/>
              </a:solidFill>
              <a:latin typeface="Yu Gothic"/>
              <a:ea typeface="Yu Gothic"/>
            </a:endParaRPr>
          </a:p>
          <a:p>
            <a:pPr marL="343535" indent="-3429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各研究分野の2014年と2019年を比較(表５)</a:t>
            </a:r>
            <a:endParaRPr lang="ja-JP" altLang="en-US" sz="2000" spc="-1" dirty="0">
              <a:solidFill>
                <a:srgbClr val="000000"/>
              </a:solidFill>
              <a:latin typeface="Yu Gothic"/>
              <a:ea typeface="Yu Gothic"/>
            </a:endParaRPr>
          </a:p>
          <a:p>
            <a:pPr marL="800735" lvl="1" indent="-342900">
              <a:lnSpc>
                <a:spcPct val="90000"/>
              </a:lnSpc>
              <a:spcBef>
                <a:spcPts val="1001"/>
              </a:spcBef>
              <a:buClr>
                <a:srgbClr val="000000"/>
              </a:buClr>
              <a:buFont typeface="Wingdings"/>
              <a:buChar char="§"/>
            </a:pPr>
            <a:r>
              <a:rPr lang="ja-JP" altLang="en-US" sz="2000" spc="-1">
                <a:solidFill>
                  <a:srgbClr val="000000"/>
                </a:solidFill>
                <a:latin typeface="Yu Gothic"/>
                <a:ea typeface="Yu Gothic"/>
              </a:rPr>
              <a:t>Math &amp; Computer：動画数・論文数について、2019は2014の7~8割に留まっているが、ソース数及びScopus小分野数について両年度は酷似しており、動画制作の取り組みの活性度に大きな変化はないと判断される</a:t>
            </a:r>
            <a:endParaRPr lang="ja-JP">
              <a:latin typeface="Yu Gothic"/>
              <a:ea typeface="Yu Gothic"/>
            </a:endParaRPr>
          </a:p>
          <a:p>
            <a:pPr marL="800735" lvl="1" indent="-342900">
              <a:lnSpc>
                <a:spcPct val="90000"/>
              </a:lnSpc>
              <a:spcBef>
                <a:spcPts val="1001"/>
              </a:spcBef>
              <a:buClr>
                <a:srgbClr val="000000"/>
              </a:buClr>
              <a:buFont typeface="Wingdings"/>
              <a:buChar char="§"/>
            </a:pPr>
            <a:r>
              <a:rPr lang="ja-JP" altLang="en-US" sz="2000" spc="-1">
                <a:solidFill>
                  <a:srgbClr val="000000"/>
                </a:solidFill>
                <a:latin typeface="Yu Gothic"/>
                <a:ea typeface="Yu Gothic"/>
              </a:rPr>
              <a:t>Life &amp; Earth：2019は2014と比較して</a:t>
            </a:r>
            <a:r>
              <a:rPr lang="ja-JP" altLang="en-US" sz="2000" spc="-1">
                <a:solidFill>
                  <a:srgbClr val="000000"/>
                </a:solidFill>
                <a:highlight>
                  <a:srgbClr val="FFFF00"/>
                </a:highlight>
                <a:latin typeface="Yu Gothic"/>
                <a:ea typeface="Yu Gothic"/>
              </a:rPr>
              <a:t>大幅に増大しており</a:t>
            </a:r>
            <a:r>
              <a:rPr lang="ja-JP" altLang="en-US" sz="2000" spc="-1">
                <a:solidFill>
                  <a:srgbClr val="000000"/>
                </a:solidFill>
                <a:latin typeface="Yu Gothic"/>
                <a:ea typeface="Yu Gothic"/>
              </a:rPr>
              <a:t>、その主因には2019年ブラックホール観測報告書を言及する動画がある</a:t>
            </a:r>
            <a:endParaRPr lang="ja-JP" altLang="en-US" sz="2000" spc="-1" dirty="0">
              <a:solidFill>
                <a:srgbClr val="000000"/>
              </a:solidFill>
              <a:latin typeface="Yu Gothic"/>
              <a:ea typeface="Yu Gothic"/>
            </a:endParaRPr>
          </a:p>
          <a:p>
            <a:pPr marL="635">
              <a:lnSpc>
                <a:spcPct val="90000"/>
              </a:lnSpc>
              <a:spcBef>
                <a:spcPts val="1001"/>
              </a:spcBef>
            </a:pPr>
            <a:r>
              <a:rPr lang="ja-JP" altLang="en-US" sz="2000" spc="-1">
                <a:solidFill>
                  <a:srgbClr val="000000"/>
                </a:solidFill>
                <a:latin typeface="Yu Gothic"/>
                <a:ea typeface="Yu Gothic"/>
              </a:rPr>
              <a:t>重大な科学イベントがオンライン学術動画の活性度に強い影響を与える事例を確認</a:t>
            </a:r>
          </a:p>
          <a:p>
            <a:pPr marL="343535" indent="-342900">
              <a:lnSpc>
                <a:spcPct val="90000"/>
              </a:lnSpc>
              <a:spcBef>
                <a:spcPts val="1001"/>
              </a:spcBef>
              <a:buClr>
                <a:srgbClr val="000000"/>
              </a:buClr>
              <a:buFont typeface="Wingdings"/>
              <a:buChar char="§"/>
            </a:pPr>
            <a:endParaRPr lang="ja-JP" altLang="en-US" sz="2000" spc="-1" dirty="0">
              <a:solidFill>
                <a:srgbClr val="000000"/>
              </a:solidFill>
              <a:latin typeface="Yu Gothic"/>
              <a:ea typeface="Yu Gothic"/>
            </a:endParaRPr>
          </a:p>
          <a:p>
            <a:pPr marL="343535" indent="-342900">
              <a:lnSpc>
                <a:spcPct val="90000"/>
              </a:lnSpc>
              <a:spcBef>
                <a:spcPts val="1001"/>
              </a:spcBef>
              <a:buClr>
                <a:srgbClr val="000000"/>
              </a:buClr>
              <a:buFont typeface="Wingdings"/>
              <a:buChar char="§"/>
            </a:pPr>
            <a:endParaRPr lang="ja-JP" altLang="en-US" sz="2000" spc="-1" dirty="0">
              <a:solidFill>
                <a:srgbClr val="000000"/>
              </a:solidFill>
              <a:latin typeface="Yu Gothic"/>
              <a:ea typeface="Yu Gothic"/>
            </a:endParaRPr>
          </a:p>
        </p:txBody>
      </p:sp>
      <p:graphicFrame>
        <p:nvGraphicFramePr>
          <p:cNvPr id="4" name="Table 4">
            <a:extLst>
              <a:ext uri="{FF2B5EF4-FFF2-40B4-BE49-F238E27FC236}">
                <a16:creationId xmlns:a16="http://schemas.microsoft.com/office/drawing/2014/main" id="{5638C1D4-C93C-48FE-BDBB-D705A6DDC82F}"/>
              </a:ext>
            </a:extLst>
          </p:cNvPr>
          <p:cNvGraphicFramePr/>
          <p:nvPr>
            <p:extLst>
              <p:ext uri="{D42A27DB-BD31-4B8C-83A1-F6EECF244321}">
                <p14:modId xmlns:p14="http://schemas.microsoft.com/office/powerpoint/2010/main" val="2326768086"/>
              </p:ext>
            </p:extLst>
          </p:nvPr>
        </p:nvGraphicFramePr>
        <p:xfrm>
          <a:off x="410307" y="2364153"/>
          <a:ext cx="5183880" cy="2840838"/>
        </p:xfrm>
        <a:graphic>
          <a:graphicData uri="http://schemas.openxmlformats.org/drawingml/2006/table">
            <a:tbl>
              <a:tblPr/>
              <a:tblGrid>
                <a:gridCol w="2443832">
                  <a:extLst>
                    <a:ext uri="{9D8B030D-6E8A-4147-A177-3AD203B41FA5}">
                      <a16:colId xmlns:a16="http://schemas.microsoft.com/office/drawing/2014/main" val="20000"/>
                    </a:ext>
                  </a:extLst>
                </a:gridCol>
                <a:gridCol w="685012">
                  <a:extLst>
                    <a:ext uri="{9D8B030D-6E8A-4147-A177-3AD203B41FA5}">
                      <a16:colId xmlns:a16="http://schemas.microsoft.com/office/drawing/2014/main" val="20001"/>
                    </a:ext>
                  </a:extLst>
                </a:gridCol>
                <a:gridCol w="685012">
                  <a:extLst>
                    <a:ext uri="{9D8B030D-6E8A-4147-A177-3AD203B41FA5}">
                      <a16:colId xmlns:a16="http://schemas.microsoft.com/office/drawing/2014/main" val="4009519130"/>
                    </a:ext>
                  </a:extLst>
                </a:gridCol>
                <a:gridCol w="685012">
                  <a:extLst>
                    <a:ext uri="{9D8B030D-6E8A-4147-A177-3AD203B41FA5}">
                      <a16:colId xmlns:a16="http://schemas.microsoft.com/office/drawing/2014/main" val="3306669630"/>
                    </a:ext>
                  </a:extLst>
                </a:gridCol>
                <a:gridCol w="685012">
                  <a:extLst>
                    <a:ext uri="{9D8B030D-6E8A-4147-A177-3AD203B41FA5}">
                      <a16:colId xmlns:a16="http://schemas.microsoft.com/office/drawing/2014/main" val="781794114"/>
                    </a:ext>
                  </a:extLst>
                </a:gridCol>
              </a:tblGrid>
              <a:tr h="556994">
                <a:tc>
                  <a:txBody>
                    <a:bodyPr/>
                    <a:lstStyle/>
                    <a:p>
                      <a:pPr lvl="0" algn="r">
                        <a:lnSpc>
                          <a:spcPct val="100000"/>
                        </a:lnSpc>
                        <a:buNone/>
                      </a:pPr>
                      <a:endParaRPr lang="ja-JP" altLang="en-US" sz="1600" b="1" strike="noStrike" spc="-1" dirty="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gridSpan="2">
                  <a:txBody>
                    <a:bodyPr/>
                    <a:lstStyle/>
                    <a:p>
                      <a:pPr lvl="0" algn="ctr">
                        <a:lnSpc>
                          <a:spcPct val="100000"/>
                        </a:lnSpc>
                        <a:buNone/>
                      </a:pPr>
                      <a:r>
                        <a:rPr lang="en-US" sz="1600" b="0" i="0" u="none" strike="noStrike" spc="-1" noProof="0">
                          <a:solidFill>
                            <a:srgbClr val="000000"/>
                          </a:solidFill>
                          <a:latin typeface="Arial"/>
                        </a:rPr>
                        <a:t>Math &amp; Computer </a:t>
                      </a:r>
                      <a:endParaRPr lang="en-US" sz="1600"/>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hMerge="1">
                  <a:txBody>
                    <a:bodyPr/>
                    <a:lstStyle/>
                    <a:p>
                      <a:endParaRPr lang="en-US"/>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gridSpan="2">
                  <a:txBody>
                    <a:bodyPr/>
                    <a:lstStyle/>
                    <a:p>
                      <a:pPr lvl="0" algn="ctr">
                        <a:lnSpc>
                          <a:spcPct val="100000"/>
                        </a:lnSpc>
                        <a:buNone/>
                      </a:pPr>
                      <a:r>
                        <a:rPr lang="en-US" altLang="ja-JP" sz="1600" b="0" i="0" u="none" strike="noStrike" spc="-1" noProof="0">
                          <a:solidFill>
                            <a:srgbClr val="000000"/>
                          </a:solidFill>
                        </a:rPr>
                        <a:t>Life &amp; Earth</a:t>
                      </a:r>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hMerge="1">
                  <a:txBody>
                    <a:bodyPr/>
                    <a:lstStyle/>
                    <a:p>
                      <a:endParaRPr lang="en-US"/>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extLst>
                  <a:ext uri="{0D108BD9-81ED-4DB2-BD59-A6C34878D82A}">
                    <a16:rowId xmlns:a16="http://schemas.microsoft.com/office/drawing/2014/main" val="1869718922"/>
                  </a:ext>
                </a:extLst>
              </a:tr>
              <a:tr h="367826">
                <a:tc>
                  <a:txBody>
                    <a:bodyPr/>
                    <a:lstStyle/>
                    <a:p>
                      <a:pPr algn="r">
                        <a:lnSpc>
                          <a:spcPct val="100000"/>
                        </a:lnSpc>
                      </a:pPr>
                      <a:endParaRPr lang="ja-JP" altLang="en-US" sz="1600" b="1" strike="noStrike" spc="-1" dirty="0">
                        <a:solidFill>
                          <a:srgbClr val="000000"/>
                        </a:solidFill>
                        <a:latin typeface="Calibri"/>
                      </a:endParaRPr>
                    </a:p>
                  </a:txBody>
                  <a:tcPr>
                    <a:lnL w="6480">
                      <a:solidFill>
                        <a:srgbClr val="A5A5A5"/>
                      </a:solidFill>
                    </a:lnL>
                    <a:lnR w="6480">
                      <a:solidFill>
                        <a:srgbClr val="A5A5A5"/>
                      </a:solidFill>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tc>
                  <a:txBody>
                    <a:bodyPr/>
                    <a:lstStyle/>
                    <a:p>
                      <a:pPr lvl="0" algn="ctr">
                        <a:lnSpc>
                          <a:spcPct val="100000"/>
                        </a:lnSpc>
                        <a:buNone/>
                      </a:pPr>
                      <a:r>
                        <a:rPr lang="en-US" altLang="ja-JP" sz="1600" b="0" i="0" u="none" strike="noStrike" spc="-1" noProof="0">
                          <a:solidFill>
                            <a:srgbClr val="000000"/>
                          </a:solidFill>
                        </a:rPr>
                        <a:t>2014</a:t>
                      </a:r>
                      <a:endParaRPr lang="en-US" sz="1600"/>
                    </a:p>
                  </a:txBody>
                  <a:tcPr>
                    <a:lnL w="6480">
                      <a:solidFill>
                        <a:srgbClr val="A5A5A5"/>
                      </a:solidFill>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tc>
                  <a:txBody>
                    <a:bodyPr/>
                    <a:lstStyle/>
                    <a:p>
                      <a:pPr lvl="0" algn="ctr">
                        <a:lnSpc>
                          <a:spcPct val="100000"/>
                        </a:lnSpc>
                        <a:buNone/>
                      </a:pPr>
                      <a:r>
                        <a:rPr lang="en-US" altLang="ja-JP" sz="1600" b="0" i="0" u="none" strike="noStrike" spc="-1" noProof="0">
                          <a:solidFill>
                            <a:srgbClr val="000000"/>
                          </a:solidFill>
                        </a:rPr>
                        <a:t>2019</a:t>
                      </a:r>
                      <a:endParaRPr lang="en-US" altLang="ja-JP" sz="1600"/>
                    </a:p>
                  </a:txBody>
                  <a:tcPr>
                    <a:lnL w="6480">
                      <a:solidFill>
                        <a:srgbClr val="A5A5A5"/>
                      </a:solidFill>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tc>
                  <a:txBody>
                    <a:bodyPr/>
                    <a:lstStyle/>
                    <a:p>
                      <a:pPr lvl="0" algn="ctr">
                        <a:lnSpc>
                          <a:spcPct val="100000"/>
                        </a:lnSpc>
                        <a:buNone/>
                      </a:pPr>
                      <a:r>
                        <a:rPr lang="en-US" altLang="ja-JP" sz="1600" b="0" i="0" u="none" strike="noStrike" spc="-1" noProof="0">
                          <a:solidFill>
                            <a:srgbClr val="000000"/>
                          </a:solidFill>
                        </a:rPr>
                        <a:t>2014</a:t>
                      </a:r>
                    </a:p>
                  </a:txBody>
                  <a:tcPr>
                    <a:lnL w="6480">
                      <a:solidFill>
                        <a:srgbClr val="A5A5A5"/>
                      </a:solidFill>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tc>
                  <a:txBody>
                    <a:bodyPr/>
                    <a:lstStyle/>
                    <a:p>
                      <a:pPr lvl="0" algn="ctr">
                        <a:lnSpc>
                          <a:spcPct val="100000"/>
                        </a:lnSpc>
                        <a:buNone/>
                      </a:pPr>
                      <a:r>
                        <a:rPr lang="en-US" altLang="ja-JP" sz="1600" b="0" i="0" u="none" strike="noStrike" spc="-1" noProof="0">
                          <a:solidFill>
                            <a:srgbClr val="000000"/>
                          </a:solidFill>
                        </a:rPr>
                        <a:t>2019</a:t>
                      </a:r>
                    </a:p>
                  </a:txBody>
                  <a:tcPr>
                    <a:lnL w="6480">
                      <a:solidFill>
                        <a:srgbClr val="A5A5A5"/>
                      </a:solidFill>
                    </a:lnL>
                    <a:lnR w="6480">
                      <a:solidFill>
                        <a:srgbClr val="A5A5A5"/>
                      </a:solidFill>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extLst>
                  <a:ext uri="{0D108BD9-81ED-4DB2-BD59-A6C34878D82A}">
                    <a16:rowId xmlns:a16="http://schemas.microsoft.com/office/drawing/2014/main" val="10000"/>
                  </a:ext>
                </a:extLst>
              </a:tr>
              <a:tr h="367826">
                <a:tc>
                  <a:txBody>
                    <a:bodyPr/>
                    <a:lstStyle/>
                    <a:p>
                      <a:pPr algn="r">
                        <a:lnSpc>
                          <a:spcPct val="100000"/>
                        </a:lnSpc>
                      </a:pPr>
                      <a:r>
                        <a:rPr lang="ja-JP" altLang="en-US" sz="1600" b="0" strike="noStrike" spc="-1">
                          <a:solidFill>
                            <a:srgbClr val="000000"/>
                          </a:solidFill>
                          <a:latin typeface="Calibri"/>
                        </a:rPr>
                        <a:t>早期動画数</a:t>
                      </a:r>
                      <a:endParaRPr lang="en-US" sz="1600" b="0" strike="noStrike" spc="-1">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algn="r">
                        <a:lnSpc>
                          <a:spcPct val="100000"/>
                        </a:lnSpc>
                      </a:pPr>
                      <a:r>
                        <a:rPr lang="en-US" sz="1600" b="0" strike="noStrike" spc="-1">
                          <a:solidFill>
                            <a:srgbClr val="000000"/>
                          </a:solidFill>
                          <a:latin typeface="Calibri"/>
                        </a:rPr>
                        <a:t>79</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63</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32</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261</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1"/>
                  </a:ext>
                </a:extLst>
              </a:tr>
              <a:tr h="367826">
                <a:tc>
                  <a:txBody>
                    <a:bodyPr/>
                    <a:lstStyle/>
                    <a:p>
                      <a:pPr lvl="0" algn="r">
                        <a:lnSpc>
                          <a:spcPct val="100000"/>
                        </a:lnSpc>
                        <a:buNone/>
                      </a:pPr>
                      <a:r>
                        <a:rPr lang="ja-JP" altLang="en-US" sz="1600" b="0" i="0" u="none" strike="noStrike" spc="-1" baseline="0" noProof="0">
                          <a:solidFill>
                            <a:srgbClr val="000000"/>
                          </a:solidFill>
                          <a:latin typeface="Calibri"/>
                        </a:rPr>
                        <a:t>早期動画付き論文数</a:t>
                      </a:r>
                      <a:endParaRPr lang="en-US" sz="1600" b="0" i="0" u="none" strike="noStrike" spc="-1" baseline="0" noProof="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600" b="0" strike="noStrike" spc="-1">
                          <a:solidFill>
                            <a:srgbClr val="000000"/>
                          </a:solidFill>
                          <a:latin typeface="Calibri"/>
                        </a:rPr>
                        <a:t>67</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600" b="0" strike="noStrike" spc="-1">
                          <a:solidFill>
                            <a:srgbClr val="000000"/>
                          </a:solidFill>
                          <a:latin typeface="Calibri"/>
                        </a:rPr>
                        <a:t>50</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600" b="0" strike="noStrike" spc="-1">
                          <a:solidFill>
                            <a:srgbClr val="000000"/>
                          </a:solidFill>
                          <a:latin typeface="Calibri"/>
                        </a:rPr>
                        <a:t>21</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600" b="0" strike="noStrike" spc="-1">
                          <a:solidFill>
                            <a:srgbClr val="000000"/>
                          </a:solidFill>
                          <a:latin typeface="Calibri"/>
                        </a:rPr>
                        <a:t>124</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2"/>
                  </a:ext>
                </a:extLst>
              </a:tr>
              <a:tr h="556994">
                <a:tc>
                  <a:txBody>
                    <a:bodyPr/>
                    <a:lstStyle/>
                    <a:p>
                      <a:pPr algn="r">
                        <a:lnSpc>
                          <a:spcPct val="100000"/>
                        </a:lnSpc>
                      </a:pPr>
                      <a:r>
                        <a:rPr lang="ja-JP" altLang="en-US" sz="1600" b="0" strike="noStrike" spc="-1">
                          <a:solidFill>
                            <a:srgbClr val="000000"/>
                          </a:solidFill>
                          <a:latin typeface="Calibri"/>
                        </a:rPr>
                        <a:t>早期動画付き論文保有</a:t>
                      </a:r>
                      <a:endParaRPr lang="en-US" altLang="ja-JP" sz="1600"/>
                    </a:p>
                    <a:p>
                      <a:pPr lvl="0" algn="r">
                        <a:lnSpc>
                          <a:spcPct val="100000"/>
                        </a:lnSpc>
                        <a:buNone/>
                      </a:pPr>
                      <a:r>
                        <a:rPr lang="ja-JP" altLang="en-US" sz="1600" b="0" strike="noStrike" spc="-1">
                          <a:solidFill>
                            <a:srgbClr val="000000"/>
                          </a:solidFill>
                          <a:latin typeface="Calibri"/>
                        </a:rPr>
                        <a:t>ソース数(%)</a:t>
                      </a:r>
                      <a:endParaRPr lang="en-US" altLang="ja-JP" sz="1600"/>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25</a:t>
                      </a:r>
                    </a:p>
                    <a:p>
                      <a:pPr lvl="0" algn="r">
                        <a:lnSpc>
                          <a:spcPct val="100000"/>
                        </a:lnSpc>
                        <a:buNone/>
                      </a:pPr>
                      <a:r>
                        <a:rPr lang="en-US" sz="1600" b="0" strike="noStrike" spc="-1">
                          <a:solidFill>
                            <a:srgbClr val="000000"/>
                          </a:solidFill>
                          <a:latin typeface="Calibri"/>
                        </a:rPr>
                        <a:t>(18.8)</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26</a:t>
                      </a:r>
                    </a:p>
                    <a:p>
                      <a:pPr lvl="0" algn="r">
                        <a:lnSpc>
                          <a:spcPct val="100000"/>
                        </a:lnSpc>
                        <a:buNone/>
                      </a:pPr>
                      <a:r>
                        <a:rPr lang="en-US" sz="1600" b="0" strike="noStrike" spc="-1">
                          <a:solidFill>
                            <a:srgbClr val="000000"/>
                          </a:solidFill>
                          <a:latin typeface="Calibri"/>
                        </a:rPr>
                        <a:t>(19.5)</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12</a:t>
                      </a:r>
                    </a:p>
                    <a:p>
                      <a:pPr lvl="0" algn="r">
                        <a:lnSpc>
                          <a:spcPct val="100000"/>
                        </a:lnSpc>
                        <a:buNone/>
                      </a:pPr>
                      <a:r>
                        <a:rPr lang="en-US" sz="1600" b="0" strike="noStrike" spc="-1">
                          <a:solidFill>
                            <a:srgbClr val="000000"/>
                          </a:solidFill>
                          <a:latin typeface="Calibri"/>
                        </a:rPr>
                        <a:t>(23.1)</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24</a:t>
                      </a:r>
                    </a:p>
                    <a:p>
                      <a:pPr lvl="0" algn="r">
                        <a:lnSpc>
                          <a:spcPct val="100000"/>
                        </a:lnSpc>
                        <a:buNone/>
                      </a:pPr>
                      <a:r>
                        <a:rPr lang="en-US" sz="1600" b="0" strike="noStrike" spc="-1">
                          <a:solidFill>
                            <a:srgbClr val="000000"/>
                          </a:solidFill>
                          <a:latin typeface="Calibri"/>
                        </a:rPr>
                        <a:t>(45.3)</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3"/>
                  </a:ext>
                </a:extLst>
              </a:tr>
              <a:tr h="556994">
                <a:tc>
                  <a:txBody>
                    <a:bodyPr/>
                    <a:lstStyle/>
                    <a:p>
                      <a:pPr lvl="0" algn="r">
                        <a:lnSpc>
                          <a:spcPct val="100000"/>
                        </a:lnSpc>
                        <a:buNone/>
                      </a:pPr>
                      <a:r>
                        <a:rPr lang="ja-JP" altLang="en-US" sz="1600" b="0" i="0" u="none" strike="noStrike" spc="-1" baseline="0" noProof="0">
                          <a:solidFill>
                            <a:srgbClr val="000000"/>
                          </a:solidFill>
                          <a:latin typeface="Calibri"/>
                        </a:rPr>
                        <a:t>早期動画付き論文保有</a:t>
                      </a:r>
                      <a:endParaRPr lang="en-US" altLang="ja-JP" sz="1600" b="0" i="0" u="none" strike="noStrike" spc="-1" baseline="0" noProof="0">
                        <a:solidFill>
                          <a:srgbClr val="000000"/>
                        </a:solidFill>
                        <a:latin typeface="Calibri"/>
                      </a:endParaRPr>
                    </a:p>
                    <a:p>
                      <a:pPr lvl="0" algn="r">
                        <a:lnSpc>
                          <a:spcPct val="100000"/>
                        </a:lnSpc>
                        <a:buNone/>
                      </a:pPr>
                      <a:r>
                        <a:rPr lang="ja-JP" altLang="en-US" sz="1600" b="0" i="0" u="none" strike="noStrike" spc="-1" baseline="0" noProof="0">
                          <a:solidFill>
                            <a:srgbClr val="000000"/>
                          </a:solidFill>
                          <a:latin typeface="Calibri"/>
                        </a:rPr>
                        <a:t>Scopus小分野数(%)</a:t>
                      </a:r>
                      <a:endParaRPr lang="en-US" sz="1600" b="0" i="0" u="none" strike="noStrike" spc="-1" baseline="0" noProof="0">
                        <a:solidFill>
                          <a:srgbClr val="000000"/>
                        </a:solidFill>
                        <a:latin typeface="Calibri"/>
                      </a:endParaRPr>
                    </a:p>
                  </a:txBody>
                  <a:tcP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18</a:t>
                      </a:r>
                    </a:p>
                    <a:p>
                      <a:pPr lvl="0" algn="r">
                        <a:lnSpc>
                          <a:spcPct val="100000"/>
                        </a:lnSpc>
                        <a:buNone/>
                      </a:pPr>
                      <a:r>
                        <a:rPr lang="en-US" sz="1600" b="0" strike="noStrike" spc="-1">
                          <a:solidFill>
                            <a:srgbClr val="000000"/>
                          </a:solidFill>
                          <a:latin typeface="Calibri"/>
                        </a:rPr>
                        <a:t>(41.9)</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20</a:t>
                      </a:r>
                    </a:p>
                    <a:p>
                      <a:pPr lvl="0" algn="r">
                        <a:lnSpc>
                          <a:spcPct val="100000"/>
                        </a:lnSpc>
                        <a:buNone/>
                      </a:pPr>
                      <a:r>
                        <a:rPr lang="en-US" sz="1600" b="0" strike="noStrike" spc="-1">
                          <a:solidFill>
                            <a:srgbClr val="000000"/>
                          </a:solidFill>
                          <a:latin typeface="Calibri"/>
                        </a:rPr>
                        <a:t>(43.5)</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9</a:t>
                      </a:r>
                    </a:p>
                    <a:p>
                      <a:pPr lvl="0" algn="r">
                        <a:lnSpc>
                          <a:spcPct val="100000"/>
                        </a:lnSpc>
                        <a:buNone/>
                      </a:pPr>
                      <a:r>
                        <a:rPr lang="en-US" sz="1600" b="0" strike="noStrike" spc="-1">
                          <a:solidFill>
                            <a:srgbClr val="000000"/>
                          </a:solidFill>
                          <a:latin typeface="Calibri"/>
                        </a:rPr>
                        <a:t>(36.0)</a:t>
                      </a:r>
                    </a:p>
                  </a:txBody>
                  <a:tcP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a:solidFill>
                            <a:srgbClr val="000000"/>
                          </a:solidFill>
                          <a:latin typeface="Calibri"/>
                        </a:rPr>
                        <a:t>19</a:t>
                      </a:r>
                    </a:p>
                    <a:p>
                      <a:pPr lvl="0" algn="r">
                        <a:lnSpc>
                          <a:spcPct val="100000"/>
                        </a:lnSpc>
                        <a:buNone/>
                      </a:pPr>
                      <a:r>
                        <a:rPr lang="en-US" sz="1600" b="0" strike="noStrike" spc="-1">
                          <a:solidFill>
                            <a:srgbClr val="000000"/>
                          </a:solidFill>
                          <a:latin typeface="Calibri"/>
                        </a:rPr>
                        <a:t>(59.4)</a:t>
                      </a:r>
                    </a:p>
                  </a:txBody>
                  <a:tcP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4"/>
                  </a:ext>
                </a:extLst>
              </a:tr>
            </a:tbl>
          </a:graphicData>
        </a:graphic>
      </p:graphicFrame>
      <p:sp>
        <p:nvSpPr>
          <p:cNvPr id="5" name="CustomShape 5">
            <a:extLst>
              <a:ext uri="{FF2B5EF4-FFF2-40B4-BE49-F238E27FC236}">
                <a16:creationId xmlns:a16="http://schemas.microsoft.com/office/drawing/2014/main" id="{17A4651E-2321-4ECC-8E61-AEADBE3F5CCF}"/>
              </a:ext>
            </a:extLst>
          </p:cNvPr>
          <p:cNvSpPr/>
          <p:nvPr/>
        </p:nvSpPr>
        <p:spPr>
          <a:xfrm>
            <a:off x="-81351" y="1956208"/>
            <a:ext cx="5872966"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表５　早期動画に関する統計</a:t>
            </a:r>
            <a:endParaRPr lang="en-US" altLang="ja-JP">
              <a:latin typeface="Yu Gothic"/>
              <a:ea typeface="Yu Gothic"/>
            </a:endParaRPr>
          </a:p>
        </p:txBody>
      </p:sp>
      <p:sp>
        <p:nvSpPr>
          <p:cNvPr id="6" name="TextShape 5">
            <a:extLst>
              <a:ext uri="{FF2B5EF4-FFF2-40B4-BE49-F238E27FC236}">
                <a16:creationId xmlns:a16="http://schemas.microsoft.com/office/drawing/2014/main" id="{7CD1D378-9F6D-4576-804A-EC00A55404AA}"/>
              </a:ext>
            </a:extLst>
          </p:cNvPr>
          <p:cNvSpPr txBox="1"/>
          <p:nvPr/>
        </p:nvSpPr>
        <p:spPr>
          <a:xfrm>
            <a:off x="5778415" y="5756290"/>
            <a:ext cx="6095817" cy="680820"/>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pic>
        <p:nvPicPr>
          <p:cNvPr id="8" name="Picture 10" descr="A picture containing shape&#10;&#10;Description automatically generated">
            <a:extLst>
              <a:ext uri="{FF2B5EF4-FFF2-40B4-BE49-F238E27FC236}">
                <a16:creationId xmlns:a16="http://schemas.microsoft.com/office/drawing/2014/main" id="{FA55B476-677C-4EEE-B0F6-DB4D4086C543}"/>
              </a:ext>
            </a:extLst>
          </p:cNvPr>
          <p:cNvPicPr>
            <a:picLocks noChangeAspect="1"/>
          </p:cNvPicPr>
          <p:nvPr/>
        </p:nvPicPr>
        <p:blipFill>
          <a:blip r:embed="rId2"/>
          <a:stretch>
            <a:fillRect/>
          </a:stretch>
        </p:blipFill>
        <p:spPr>
          <a:xfrm>
            <a:off x="2891403" y="2324556"/>
            <a:ext cx="1263547" cy="2871656"/>
          </a:xfrm>
          <a:prstGeom prst="rect">
            <a:avLst/>
          </a:prstGeom>
          <a:ln>
            <a:solidFill>
              <a:srgbClr val="FFC000"/>
            </a:solidFill>
          </a:ln>
        </p:spPr>
      </p:pic>
      <p:pic>
        <p:nvPicPr>
          <p:cNvPr id="7" name="Picture 5" descr="A picture containing shape&#10;&#10;Description automatically generated">
            <a:extLst>
              <a:ext uri="{FF2B5EF4-FFF2-40B4-BE49-F238E27FC236}">
                <a16:creationId xmlns:a16="http://schemas.microsoft.com/office/drawing/2014/main" id="{D2813CE5-9289-4832-8319-AB5936E6A2C6}"/>
              </a:ext>
            </a:extLst>
          </p:cNvPr>
          <p:cNvPicPr>
            <a:picLocks noChangeAspect="1"/>
          </p:cNvPicPr>
          <p:nvPr/>
        </p:nvPicPr>
        <p:blipFill>
          <a:blip r:embed="rId3"/>
          <a:stretch>
            <a:fillRect/>
          </a:stretch>
        </p:blipFill>
        <p:spPr>
          <a:xfrm>
            <a:off x="4282647" y="2327727"/>
            <a:ext cx="1256734" cy="2871464"/>
          </a:xfrm>
          <a:prstGeom prst="rect">
            <a:avLst/>
          </a:prstGeom>
          <a:ln>
            <a:solidFill>
              <a:srgbClr val="4472C4"/>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altLang="en-US" sz="2800" b="1" spc="-1">
                <a:solidFill>
                  <a:srgbClr val="000000"/>
                </a:solidFill>
                <a:latin typeface="Yu Gothic"/>
                <a:ea typeface="Yu Gothic"/>
              </a:rPr>
              <a:t>オンライン学術動画への取り組みの傾向に関する</a:t>
            </a:r>
            <a:r>
              <a:rPr lang="ja-JP" altLang="en-US" sz="2800" b="1" strike="noStrike" spc="-1">
                <a:solidFill>
                  <a:srgbClr val="000000"/>
                </a:solidFill>
                <a:latin typeface="Yu Gothic"/>
                <a:ea typeface="Yu Gothic"/>
              </a:rPr>
              <a:t>考察</a:t>
            </a:r>
          </a:p>
        </p:txBody>
      </p:sp>
      <p:sp>
        <p:nvSpPr>
          <p:cNvPr id="2" name="CustomShape 2">
            <a:extLst>
              <a:ext uri="{FF2B5EF4-FFF2-40B4-BE49-F238E27FC236}">
                <a16:creationId xmlns:a16="http://schemas.microsoft.com/office/drawing/2014/main" id="{06EC55C1-0BA2-4193-A230-2B1BC6CFABD7}"/>
              </a:ext>
            </a:extLst>
          </p:cNvPr>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altLang="en-US" sz="2000" spc="-1">
                <a:solidFill>
                  <a:srgbClr val="000000"/>
                </a:solidFill>
                <a:latin typeface="Yu Gothic"/>
                <a:ea typeface="Yu Gothic"/>
              </a:rPr>
              <a:t>論文言及ユーチューブ動画は、論文の出版ソースの引用率に対して偏在して行われていると判断される。</a:t>
            </a:r>
          </a:p>
        </p:txBody>
      </p:sp>
      <p:sp>
        <p:nvSpPr>
          <p:cNvPr id="3" name="TextShape 2">
            <a:extLst>
              <a:ext uri="{FF2B5EF4-FFF2-40B4-BE49-F238E27FC236}">
                <a16:creationId xmlns:a16="http://schemas.microsoft.com/office/drawing/2014/main" id="{B5882F71-9C6F-4D55-B46C-DB733C5C24A8}"/>
              </a:ext>
            </a:extLst>
          </p:cNvPr>
          <p:cNvSpPr txBox="1"/>
          <p:nvPr/>
        </p:nvSpPr>
        <p:spPr>
          <a:xfrm>
            <a:off x="6428018" y="1871216"/>
            <a:ext cx="5040953" cy="2838735"/>
          </a:xfrm>
          <a:prstGeom prst="rect">
            <a:avLst/>
          </a:prstGeom>
          <a:noFill/>
          <a:ln>
            <a:noFill/>
          </a:ln>
        </p:spPr>
        <p:txBody>
          <a:bodyPr lIns="91440" tIns="45720" rIns="91440" bIns="45720" anchor="t">
            <a:noAutofit/>
          </a:bodyPr>
          <a:lstStyle/>
          <a:p>
            <a:pPr marL="343535" indent="-3429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動画制作の取り組みが論文の出版ソースの質に対して偏在する傾向を検証</a:t>
            </a:r>
            <a:endParaRPr lang="en-US" altLang="ja-JP">
              <a:latin typeface="Yu Gothic"/>
              <a:ea typeface="Yu Gothic"/>
            </a:endParaRPr>
          </a:p>
          <a:p>
            <a:pPr marL="343535" indent="-3429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2014年の各データセットについて論文出版ソースをCiteScoreで両分し、各グループの動画付き論文数及び動画保有ソース数を比較</a:t>
            </a:r>
            <a:endParaRPr lang="ja-JP" altLang="en-US" sz="2000" spc="-1" dirty="0">
              <a:solidFill>
                <a:srgbClr val="000000"/>
              </a:solidFill>
              <a:latin typeface="Yu Gothic"/>
              <a:ea typeface="Yu Gothic"/>
            </a:endParaRPr>
          </a:p>
          <a:p>
            <a:pPr marL="635">
              <a:lnSpc>
                <a:spcPct val="90000"/>
              </a:lnSpc>
              <a:spcBef>
                <a:spcPts val="1001"/>
              </a:spcBef>
              <a:buClr>
                <a:srgbClr val="000000"/>
              </a:buClr>
            </a:pPr>
            <a:r>
              <a:rPr lang="ja-JP" altLang="en-US" sz="2000" spc="-1">
                <a:solidFill>
                  <a:srgbClr val="000000"/>
                </a:solidFill>
                <a:latin typeface="Yu Gothic"/>
                <a:ea typeface="Yu Gothic"/>
              </a:rPr>
              <a:t>動画は被引用上位ソースの中でも、更に高い引用率のソースに集中する傾向</a:t>
            </a:r>
          </a:p>
          <a:p>
            <a:pPr marL="343535" indent="-342900">
              <a:lnSpc>
                <a:spcPct val="90000"/>
              </a:lnSpc>
              <a:spcBef>
                <a:spcPts val="1001"/>
              </a:spcBef>
              <a:buClr>
                <a:srgbClr val="000000"/>
              </a:buClr>
              <a:buFont typeface="Wingdings"/>
              <a:buChar char="q"/>
            </a:pPr>
            <a:endParaRPr lang="ja-JP" altLang="en-US" sz="2000" spc="-1" dirty="0">
              <a:solidFill>
                <a:srgbClr val="000000"/>
              </a:solidFill>
              <a:latin typeface="Yu Gothic"/>
              <a:ea typeface="Yu Gothic"/>
            </a:endParaRPr>
          </a:p>
          <a:p>
            <a:pPr marL="343535" indent="-342900">
              <a:lnSpc>
                <a:spcPct val="90000"/>
              </a:lnSpc>
              <a:spcBef>
                <a:spcPts val="1001"/>
              </a:spcBef>
              <a:buClr>
                <a:srgbClr val="000000"/>
              </a:buClr>
              <a:buFont typeface="Wingdings"/>
              <a:buChar char="q"/>
            </a:pPr>
            <a:endParaRPr lang="ja-JP" altLang="en-US" sz="2000" spc="-1" dirty="0">
              <a:solidFill>
                <a:srgbClr val="000000"/>
              </a:solidFill>
              <a:latin typeface="Yu Gothic"/>
              <a:ea typeface="Yu Gothic"/>
            </a:endParaRPr>
          </a:p>
        </p:txBody>
      </p:sp>
      <p:pic>
        <p:nvPicPr>
          <p:cNvPr id="4" name="Picture 4" descr="Chart, histogram&#10;&#10;Description automatically generated">
            <a:extLst>
              <a:ext uri="{FF2B5EF4-FFF2-40B4-BE49-F238E27FC236}">
                <a16:creationId xmlns:a16="http://schemas.microsoft.com/office/drawing/2014/main" id="{9271D079-280C-4B6D-8CA0-47FD59256509}"/>
              </a:ext>
            </a:extLst>
          </p:cNvPr>
          <p:cNvPicPr>
            <a:picLocks noChangeAspect="1"/>
          </p:cNvPicPr>
          <p:nvPr/>
        </p:nvPicPr>
        <p:blipFill>
          <a:blip r:embed="rId2"/>
          <a:stretch>
            <a:fillRect/>
          </a:stretch>
        </p:blipFill>
        <p:spPr>
          <a:xfrm>
            <a:off x="142629" y="2088271"/>
            <a:ext cx="6074507" cy="3668151"/>
          </a:xfrm>
          <a:prstGeom prst="rect">
            <a:avLst/>
          </a:prstGeom>
        </p:spPr>
      </p:pic>
      <p:graphicFrame>
        <p:nvGraphicFramePr>
          <p:cNvPr id="7" name="Table 4">
            <a:extLst>
              <a:ext uri="{FF2B5EF4-FFF2-40B4-BE49-F238E27FC236}">
                <a16:creationId xmlns:a16="http://schemas.microsoft.com/office/drawing/2014/main" id="{5C1B7C1F-0633-484E-A6C5-AB2531E9C1EE}"/>
              </a:ext>
            </a:extLst>
          </p:cNvPr>
          <p:cNvGraphicFramePr/>
          <p:nvPr>
            <p:extLst>
              <p:ext uri="{D42A27DB-BD31-4B8C-83A1-F6EECF244321}">
                <p14:modId xmlns:p14="http://schemas.microsoft.com/office/powerpoint/2010/main" val="2293125274"/>
              </p:ext>
            </p:extLst>
          </p:nvPr>
        </p:nvGraphicFramePr>
        <p:xfrm>
          <a:off x="6540445" y="4578916"/>
          <a:ext cx="4749624" cy="1859280"/>
        </p:xfrm>
        <a:graphic>
          <a:graphicData uri="http://schemas.openxmlformats.org/drawingml/2006/table">
            <a:tbl>
              <a:tblPr/>
              <a:tblGrid>
                <a:gridCol w="1618940">
                  <a:extLst>
                    <a:ext uri="{9D8B030D-6E8A-4147-A177-3AD203B41FA5}">
                      <a16:colId xmlns:a16="http://schemas.microsoft.com/office/drawing/2014/main" val="20000"/>
                    </a:ext>
                  </a:extLst>
                </a:gridCol>
                <a:gridCol w="1057830">
                  <a:extLst>
                    <a:ext uri="{9D8B030D-6E8A-4147-A177-3AD203B41FA5}">
                      <a16:colId xmlns:a16="http://schemas.microsoft.com/office/drawing/2014/main" val="20001"/>
                    </a:ext>
                  </a:extLst>
                </a:gridCol>
                <a:gridCol w="1036427">
                  <a:extLst>
                    <a:ext uri="{9D8B030D-6E8A-4147-A177-3AD203B41FA5}">
                      <a16:colId xmlns:a16="http://schemas.microsoft.com/office/drawing/2014/main" val="4009519130"/>
                    </a:ext>
                  </a:extLst>
                </a:gridCol>
                <a:gridCol w="1036427">
                  <a:extLst>
                    <a:ext uri="{9D8B030D-6E8A-4147-A177-3AD203B41FA5}">
                      <a16:colId xmlns:a16="http://schemas.microsoft.com/office/drawing/2014/main" val="2700325474"/>
                    </a:ext>
                  </a:extLst>
                </a:gridCol>
              </a:tblGrid>
              <a:tr h="364717">
                <a:tc>
                  <a:txBody>
                    <a:bodyPr/>
                    <a:lstStyle/>
                    <a:p>
                      <a:pPr algn="ctr">
                        <a:lnSpc>
                          <a:spcPct val="100000"/>
                        </a:lnSpc>
                      </a:pPr>
                      <a:r>
                        <a:rPr lang="ja-JP" sz="1400" b="1" strike="noStrike" spc="-1">
                          <a:solidFill>
                            <a:srgbClr val="000000"/>
                          </a:solidFill>
                          <a:latin typeface="Calibri"/>
                        </a:rPr>
                        <a:t>データセット</a:t>
                      </a:r>
                      <a:endParaRPr lang="en-US" sz="1400" b="0" strike="noStrike" spc="-1">
                        <a:latin typeface="Arial"/>
                      </a:endParaRP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lstStyle/>
                    <a:p>
                      <a:pPr algn="ctr">
                        <a:lnSpc>
                          <a:spcPct val="100000"/>
                        </a:lnSpc>
                      </a:pPr>
                      <a:r>
                        <a:rPr lang="ja-JP" altLang="en-US" sz="1400" b="1" strike="noStrike" spc="-1">
                          <a:solidFill>
                            <a:srgbClr val="000000"/>
                          </a:solidFill>
                          <a:latin typeface="Calibri"/>
                        </a:rPr>
                        <a:t>ソース</a:t>
                      </a:r>
                    </a:p>
                    <a:p>
                      <a:pPr lvl="0" algn="ctr">
                        <a:lnSpc>
                          <a:spcPct val="100000"/>
                        </a:lnSpc>
                        <a:buNone/>
                      </a:pPr>
                      <a:r>
                        <a:rPr lang="ja-JP" altLang="en-US" sz="1400" b="1" strike="noStrike" spc="-1">
                          <a:solidFill>
                            <a:srgbClr val="000000"/>
                          </a:solidFill>
                          <a:latin typeface="Calibri"/>
                        </a:rPr>
                        <a:t>CiteScore</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solidFill>
                      <a:srgbClr val="D9D9D9"/>
                    </a:solidFill>
                  </a:tcPr>
                </a:tc>
                <a:tc>
                  <a:txBody>
                    <a:bodyPr/>
                    <a:lstStyle/>
                    <a:p>
                      <a:pPr lvl="0" algn="ctr">
                        <a:lnSpc>
                          <a:spcPct val="100000"/>
                        </a:lnSpc>
                        <a:buNone/>
                      </a:pPr>
                      <a:r>
                        <a:rPr lang="ja-JP" altLang="en-US" sz="1400" b="1" strike="noStrike" spc="-1">
                          <a:solidFill>
                            <a:srgbClr val="000000"/>
                          </a:solidFill>
                          <a:latin typeface="Calibri"/>
                        </a:rPr>
                        <a:t>動画付き</a:t>
                      </a:r>
                    </a:p>
                    <a:p>
                      <a:pPr lvl="0" algn="ctr">
                        <a:lnSpc>
                          <a:spcPct val="100000"/>
                        </a:lnSpc>
                        <a:buNone/>
                      </a:pPr>
                      <a:r>
                        <a:rPr lang="ja-JP" altLang="en-US" sz="1400" b="1" strike="noStrike" spc="-1">
                          <a:solidFill>
                            <a:srgbClr val="000000"/>
                          </a:solidFill>
                          <a:latin typeface="Calibri"/>
                        </a:rPr>
                        <a:t>論文数</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solidFill>
                      <a:srgbClr val="D9D9D9"/>
                    </a:solidFill>
                  </a:tcPr>
                </a:tc>
                <a:tc>
                  <a:txBody>
                    <a:bodyPr/>
                    <a:lstStyle/>
                    <a:p>
                      <a:pPr lvl="0" algn="ctr">
                        <a:lnSpc>
                          <a:spcPct val="100000"/>
                        </a:lnSpc>
                        <a:buNone/>
                      </a:pPr>
                      <a:r>
                        <a:rPr lang="ja-JP" altLang="en-US" sz="1400" b="1" strike="noStrike" spc="-1">
                          <a:solidFill>
                            <a:srgbClr val="000000"/>
                          </a:solidFill>
                          <a:latin typeface="Calibri"/>
                        </a:rPr>
                        <a:t>動画保有</a:t>
                      </a:r>
                    </a:p>
                    <a:p>
                      <a:pPr lvl="0" algn="ctr">
                        <a:lnSpc>
                          <a:spcPct val="100000"/>
                        </a:lnSpc>
                        <a:buNone/>
                      </a:pPr>
                      <a:r>
                        <a:rPr lang="ja-JP" altLang="en-US" sz="1400" b="1" strike="noStrike" spc="-1">
                          <a:solidFill>
                            <a:srgbClr val="000000"/>
                          </a:solidFill>
                          <a:latin typeface="Calibri"/>
                        </a:rPr>
                        <a:t>ソース数</a:t>
                      </a: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extLst>
                  <a:ext uri="{0D108BD9-81ED-4DB2-BD59-A6C34878D82A}">
                    <a16:rowId xmlns:a16="http://schemas.microsoft.com/office/drawing/2014/main" val="10000"/>
                  </a:ext>
                </a:extLst>
              </a:tr>
              <a:tr h="182359">
                <a:tc rowSpan="2">
                  <a:txBody>
                    <a:bodyPr/>
                    <a:lstStyle/>
                    <a:p>
                      <a:pPr>
                        <a:lnSpc>
                          <a:spcPct val="100000"/>
                        </a:lnSpc>
                      </a:pPr>
                      <a:r>
                        <a:rPr lang="en-US" sz="1600" b="0" strike="noStrike" spc="-1" dirty="0">
                          <a:solidFill>
                            <a:srgbClr val="000000"/>
                          </a:solidFill>
                          <a:latin typeface="Calibri"/>
                        </a:rPr>
                        <a:t>Math &amp; Computer 2014</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上位50%</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48</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19</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1"/>
                  </a:ext>
                </a:extLst>
              </a:tr>
              <a:tr h="182359">
                <a:tc vMerge="1">
                  <a:txBody>
                    <a:bodyPr/>
                    <a:lstStyle/>
                    <a:p>
                      <a:endParaRPr lang="en-US"/>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下位50%</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29</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11</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3774530088"/>
                  </a:ext>
                </a:extLst>
              </a:tr>
              <a:tr h="182359">
                <a:tc rowSpan="2">
                  <a:txBody>
                    <a:bodyPr/>
                    <a:lstStyle/>
                    <a:p>
                      <a:pPr lvl="0">
                        <a:lnSpc>
                          <a:spcPct val="100000"/>
                        </a:lnSpc>
                        <a:buNone/>
                      </a:pPr>
                      <a:r>
                        <a:rPr lang="en-US" sz="1600" b="0" i="0" u="none" strike="noStrike" spc="-1" baseline="0" noProof="0">
                          <a:solidFill>
                            <a:srgbClr val="000000"/>
                          </a:solidFill>
                          <a:latin typeface="Calibri"/>
                        </a:rPr>
                        <a:t>Life &amp; Earth 2014</a:t>
                      </a:r>
                      <a:endParaRPr lang="en-US" sz="1600"/>
                    </a:p>
                  </a:txBody>
                  <a:tcPr anchor="ctr">
                    <a:lnL w="6480">
                      <a:solidFill>
                        <a:srgbClr val="A5A5A5"/>
                      </a:solidFill>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上位50%</a:t>
                      </a:r>
                    </a:p>
                  </a:txBody>
                  <a:tcPr anchor="ctr">
                    <a:lnL w="6480" cap="flat" cmpd="sng" algn="ctr">
                      <a:solidFill>
                        <a:srgbClr val="A5A5A5"/>
                      </a:solidFill>
                      <a:prstDash val="solid"/>
                      <a:round/>
                      <a:headEnd type="none" w="med" len="med"/>
                      <a:tailEnd type="none" w="med" len="med"/>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cap="flat" cmpd="sng" algn="ctr">
                      <a:solidFill>
                        <a:srgbClr val="A5A5A5"/>
                      </a:solidFill>
                      <a:prstDash val="solid"/>
                      <a:round/>
                      <a:headEnd type="none" w="med" len="med"/>
                      <a:tailEnd type="none" w="med" len="med"/>
                    </a:lnB>
                    <a:noFill/>
                  </a:tcPr>
                </a:tc>
                <a:tc>
                  <a:txBody>
                    <a:bodyPr/>
                    <a:lstStyle/>
                    <a:p>
                      <a:pPr lvl="0" algn="r">
                        <a:lnSpc>
                          <a:spcPct val="100000"/>
                        </a:lnSpc>
                        <a:buNone/>
                      </a:pPr>
                      <a:r>
                        <a:rPr lang="ja-JP" altLang="en-US" sz="1600" b="0" strike="noStrike" spc="-1">
                          <a:solidFill>
                            <a:srgbClr val="000000"/>
                          </a:solidFill>
                          <a:latin typeface="Calibri"/>
                        </a:rPr>
                        <a:t>41</a:t>
                      </a:r>
                      <a:endParaRPr lang="en-US" sz="1600" b="0" strike="noStrike" spc="-1" dirty="0">
                        <a:solidFill>
                          <a:srgbClr val="000000"/>
                        </a:solidFill>
                        <a:latin typeface="Calibri"/>
                      </a:endParaRPr>
                    </a:p>
                  </a:txBody>
                  <a:tcPr anchor="ctr">
                    <a:lnL w="6480" cap="flat" cmpd="sng" algn="ctr">
                      <a:solidFill>
                        <a:srgbClr val="A5A5A5"/>
                      </a:solidFill>
                      <a:prstDash val="solid"/>
                      <a:round/>
                      <a:headEnd type="none" w="med" len="med"/>
                      <a:tailEnd type="none" w="med" len="med"/>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cap="flat" cmpd="sng" algn="ctr">
                      <a:solidFill>
                        <a:srgbClr val="A5A5A5"/>
                      </a:solidFill>
                      <a:prstDash val="solid"/>
                      <a:round/>
                      <a:headEnd type="none" w="med" len="med"/>
                      <a:tailEnd type="none" w="med" len="med"/>
                    </a:lnB>
                    <a:noFill/>
                  </a:tcPr>
                </a:tc>
                <a:tc>
                  <a:txBody>
                    <a:bodyPr/>
                    <a:lstStyle/>
                    <a:p>
                      <a:pPr lvl="0" algn="r">
                        <a:lnSpc>
                          <a:spcPct val="100000"/>
                        </a:lnSpc>
                        <a:buNone/>
                      </a:pPr>
                      <a:r>
                        <a:rPr lang="ja-JP" altLang="en-US" sz="1600" b="0" strike="noStrike" spc="-1">
                          <a:solidFill>
                            <a:srgbClr val="000000"/>
                          </a:solidFill>
                          <a:latin typeface="Calibri"/>
                        </a:rPr>
                        <a:t>15</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10004"/>
                  </a:ext>
                </a:extLst>
              </a:tr>
              <a:tr h="182359">
                <a:tc vMerge="1">
                  <a:txBody>
                    <a:bodyPr/>
                    <a:lstStyle/>
                    <a:p>
                      <a:endParaRPr lang="en-US"/>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下位50%</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30</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ja-JP" altLang="en-US" sz="1600" b="0" strike="noStrike" spc="-1">
                          <a:solidFill>
                            <a:srgbClr val="000000"/>
                          </a:solidFill>
                          <a:latin typeface="Calibri"/>
                        </a:rPr>
                        <a:t>11</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extLst>
                  <a:ext uri="{0D108BD9-81ED-4DB2-BD59-A6C34878D82A}">
                    <a16:rowId xmlns:a16="http://schemas.microsoft.com/office/drawing/2014/main" val="3722527503"/>
                  </a:ext>
                </a:extLst>
              </a:tr>
            </a:tbl>
          </a:graphicData>
        </a:graphic>
      </p:graphicFrame>
      <p:grpSp>
        <p:nvGrpSpPr>
          <p:cNvPr id="8" name="Group 7">
            <a:extLst>
              <a:ext uri="{FF2B5EF4-FFF2-40B4-BE49-F238E27FC236}">
                <a16:creationId xmlns:a16="http://schemas.microsoft.com/office/drawing/2014/main" id="{24E76F7D-F0BB-4B14-877F-97A55B77247D}"/>
              </a:ext>
            </a:extLst>
          </p:cNvPr>
          <p:cNvGrpSpPr/>
          <p:nvPr/>
        </p:nvGrpSpPr>
        <p:grpSpPr>
          <a:xfrm>
            <a:off x="631091" y="2122244"/>
            <a:ext cx="10673401" cy="4293380"/>
            <a:chOff x="631091" y="2122244"/>
            <a:chExt cx="10673401" cy="4293380"/>
          </a:xfrm>
        </p:grpSpPr>
        <p:pic>
          <p:nvPicPr>
            <p:cNvPr id="5" name="Picture 5" descr="A picture containing shape&#10;&#10;Description automatically generated">
              <a:extLst>
                <a:ext uri="{FF2B5EF4-FFF2-40B4-BE49-F238E27FC236}">
                  <a16:creationId xmlns:a16="http://schemas.microsoft.com/office/drawing/2014/main" id="{26C3C404-5F7C-49AD-B12F-3FE6D0076451}"/>
                </a:ext>
              </a:extLst>
            </p:cNvPr>
            <p:cNvPicPr>
              <a:picLocks noChangeAspect="1"/>
            </p:cNvPicPr>
            <p:nvPr/>
          </p:nvPicPr>
          <p:blipFill>
            <a:blip r:embed="rId3"/>
            <a:stretch>
              <a:fillRect/>
            </a:stretch>
          </p:blipFill>
          <p:spPr>
            <a:xfrm>
              <a:off x="3178175" y="2122244"/>
              <a:ext cx="2523880" cy="3453665"/>
            </a:xfrm>
            <a:prstGeom prst="rect">
              <a:avLst/>
            </a:prstGeom>
            <a:ln>
              <a:solidFill>
                <a:srgbClr val="4472C4"/>
              </a:solidFill>
            </a:ln>
          </p:spPr>
        </p:pic>
        <p:pic>
          <p:nvPicPr>
            <p:cNvPr id="6" name="Picture 10" descr="A picture containing shape&#10;&#10;Description automatically generated">
              <a:extLst>
                <a:ext uri="{FF2B5EF4-FFF2-40B4-BE49-F238E27FC236}">
                  <a16:creationId xmlns:a16="http://schemas.microsoft.com/office/drawing/2014/main" id="{F0933632-3332-40EC-B63C-109915109BEC}"/>
                </a:ext>
              </a:extLst>
            </p:cNvPr>
            <p:cNvPicPr>
              <a:picLocks noChangeAspect="1"/>
            </p:cNvPicPr>
            <p:nvPr/>
          </p:nvPicPr>
          <p:blipFill>
            <a:blip r:embed="rId4"/>
            <a:stretch>
              <a:fillRect/>
            </a:stretch>
          </p:blipFill>
          <p:spPr>
            <a:xfrm>
              <a:off x="631091" y="2127635"/>
              <a:ext cx="2547815" cy="3462419"/>
            </a:xfrm>
            <a:prstGeom prst="rect">
              <a:avLst/>
            </a:prstGeom>
            <a:ln>
              <a:solidFill>
                <a:srgbClr val="FFC000"/>
              </a:solidFill>
            </a:ln>
          </p:spPr>
        </p:pic>
        <p:pic>
          <p:nvPicPr>
            <p:cNvPr id="11" name="Picture 10" descr="A picture containing shape&#10;&#10;Description automatically generated">
              <a:extLst>
                <a:ext uri="{FF2B5EF4-FFF2-40B4-BE49-F238E27FC236}">
                  <a16:creationId xmlns:a16="http://schemas.microsoft.com/office/drawing/2014/main" id="{2718AEC4-92BE-42D7-A6A3-93F12193A49F}"/>
                </a:ext>
              </a:extLst>
            </p:cNvPr>
            <p:cNvPicPr>
              <a:picLocks noChangeAspect="1"/>
            </p:cNvPicPr>
            <p:nvPr/>
          </p:nvPicPr>
          <p:blipFill>
            <a:blip r:embed="rId4"/>
            <a:stretch>
              <a:fillRect/>
            </a:stretch>
          </p:blipFill>
          <p:spPr>
            <a:xfrm>
              <a:off x="8229137" y="5780886"/>
              <a:ext cx="3075355" cy="306960"/>
            </a:xfrm>
            <a:prstGeom prst="rect">
              <a:avLst/>
            </a:prstGeom>
            <a:ln>
              <a:solidFill>
                <a:srgbClr val="FFC000"/>
              </a:solidFill>
            </a:ln>
          </p:spPr>
        </p:pic>
        <p:pic>
          <p:nvPicPr>
            <p:cNvPr id="12" name="Picture 5" descr="A picture containing shape&#10;&#10;Description automatically generated">
              <a:extLst>
                <a:ext uri="{FF2B5EF4-FFF2-40B4-BE49-F238E27FC236}">
                  <a16:creationId xmlns:a16="http://schemas.microsoft.com/office/drawing/2014/main" id="{29669EF8-8B58-4D25-93F9-81FB9B9402DA}"/>
                </a:ext>
              </a:extLst>
            </p:cNvPr>
            <p:cNvPicPr>
              <a:picLocks noChangeAspect="1"/>
            </p:cNvPicPr>
            <p:nvPr/>
          </p:nvPicPr>
          <p:blipFill>
            <a:blip r:embed="rId3"/>
            <a:stretch>
              <a:fillRect/>
            </a:stretch>
          </p:blipFill>
          <p:spPr>
            <a:xfrm>
              <a:off x="8226452" y="6117418"/>
              <a:ext cx="3061188" cy="298206"/>
            </a:xfrm>
            <a:prstGeom prst="rect">
              <a:avLst/>
            </a:prstGeom>
            <a:ln>
              <a:solidFill>
                <a:srgbClr val="4472C4"/>
              </a:solidFill>
            </a:ln>
          </p:spPr>
        </p:pic>
      </p:grpSp>
      <p:sp>
        <p:nvSpPr>
          <p:cNvPr id="10" name="TextShape 5">
            <a:extLst>
              <a:ext uri="{FF2B5EF4-FFF2-40B4-BE49-F238E27FC236}">
                <a16:creationId xmlns:a16="http://schemas.microsoft.com/office/drawing/2014/main" id="{D76A7852-2E77-4BE7-A1EA-DDD035F30310}"/>
              </a:ext>
            </a:extLst>
          </p:cNvPr>
          <p:cNvSpPr txBox="1"/>
          <p:nvPr/>
        </p:nvSpPr>
        <p:spPr>
          <a:xfrm>
            <a:off x="6471907" y="3695105"/>
            <a:ext cx="4962586" cy="680820"/>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sp>
        <p:nvSpPr>
          <p:cNvPr id="14" name="CustomShape 5">
            <a:extLst>
              <a:ext uri="{FF2B5EF4-FFF2-40B4-BE49-F238E27FC236}">
                <a16:creationId xmlns:a16="http://schemas.microsoft.com/office/drawing/2014/main" id="{551D5FAF-2298-4FDA-A451-E81D3C7F53DD}"/>
              </a:ext>
            </a:extLst>
          </p:cNvPr>
          <p:cNvSpPr/>
          <p:nvPr/>
        </p:nvSpPr>
        <p:spPr>
          <a:xfrm>
            <a:off x="175064" y="5710336"/>
            <a:ext cx="6001393"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ja-JP" altLang="en-US" spc="-1">
                <a:latin typeface="Yu Gothic"/>
                <a:ea typeface="Yu Gothic"/>
              </a:rPr>
              <a:t>図６　出版ソースCiteScoreと動画付き論文数のプロット</a:t>
            </a:r>
            <a:endParaRPr lang="en-US" altLang="ja-JP">
              <a:latin typeface="Arial"/>
              <a:ea typeface="Yu Gothic"/>
            </a:endParaRPr>
          </a:p>
          <a:p>
            <a:pPr algn="ctr"/>
            <a:r>
              <a:rPr lang="ja-JP" altLang="en-US" spc="-1">
                <a:latin typeface="Yu Gothic"/>
                <a:ea typeface="Yu Gothic"/>
              </a:rPr>
              <a:t>(Life &amp; Earth 2014)</a:t>
            </a:r>
            <a:endParaRPr lang="en-US" altLang="ja-JP"/>
          </a:p>
        </p:txBody>
      </p:sp>
    </p:spTree>
    <p:extLst>
      <p:ext uri="{BB962C8B-B14F-4D97-AF65-F5344CB8AC3E}">
        <p14:creationId xmlns:p14="http://schemas.microsoft.com/office/powerpoint/2010/main" val="320155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2">
            <a:extLst>
              <a:ext uri="{FF2B5EF4-FFF2-40B4-BE49-F238E27FC236}">
                <a16:creationId xmlns:a16="http://schemas.microsoft.com/office/drawing/2014/main" id="{B5882F71-9C6F-4D55-B46C-DB733C5C24A8}"/>
              </a:ext>
            </a:extLst>
          </p:cNvPr>
          <p:cNvSpPr txBox="1"/>
          <p:nvPr/>
        </p:nvSpPr>
        <p:spPr>
          <a:xfrm>
            <a:off x="312481" y="1900523"/>
            <a:ext cx="11566799" cy="4812120"/>
          </a:xfrm>
          <a:prstGeom prst="rect">
            <a:avLst/>
          </a:prstGeom>
          <a:noFill/>
          <a:ln>
            <a:noFill/>
          </a:ln>
        </p:spPr>
        <p:txBody>
          <a:bodyPr lIns="91440" tIns="45720" rIns="91440" bIns="45720" anchor="t">
            <a:noAutofit/>
          </a:bodyPr>
          <a:lstStyle/>
          <a:p>
            <a:pPr marL="457835" indent="-4572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分野間の影響度の評価指標 r：分野Aの論文群における動画付き・無し論文群のある論文指標の平均値の差Δμ(A)を用いて、分野間比較指標r(A, B)を定義する</a:t>
            </a:r>
            <a:endParaRPr lang="ja-JP" altLang="en-US" sz="2000" i="1" spc="-1" dirty="0">
              <a:solidFill>
                <a:srgbClr val="000000"/>
              </a:solidFill>
              <a:latin typeface="Yu Gothic"/>
              <a:ea typeface="Yu Gothic"/>
            </a:endParaRPr>
          </a:p>
          <a:p>
            <a:pPr marL="457835" indent="-457200">
              <a:lnSpc>
                <a:spcPct val="90000"/>
              </a:lnSpc>
              <a:spcBef>
                <a:spcPts val="1001"/>
              </a:spcBef>
              <a:buClr>
                <a:srgbClr val="000000"/>
              </a:buClr>
              <a:buFont typeface="Wingdings"/>
              <a:buChar char="q"/>
            </a:pPr>
            <a:endParaRPr lang="ja-JP" altLang="en-US" sz="2000" spc="-1" dirty="0">
              <a:solidFill>
                <a:srgbClr val="000000"/>
              </a:solidFill>
              <a:latin typeface="Yu Gothic"/>
              <a:ea typeface="Yu Gothic"/>
            </a:endParaRPr>
          </a:p>
          <a:p>
            <a:pPr marL="457835" indent="-457200">
              <a:lnSpc>
                <a:spcPct val="90000"/>
              </a:lnSpc>
              <a:spcBef>
                <a:spcPts val="1001"/>
              </a:spcBef>
              <a:buClr>
                <a:srgbClr val="000000"/>
              </a:buClr>
              <a:buFont typeface="Wingdings"/>
              <a:buChar char="q"/>
            </a:pPr>
            <a:endParaRPr lang="ja-JP" altLang="en-US" sz="2000" spc="-1" dirty="0">
              <a:solidFill>
                <a:srgbClr val="000000"/>
              </a:solidFill>
              <a:latin typeface="Yu Gothic"/>
              <a:ea typeface="Yu Gothic"/>
            </a:endParaRPr>
          </a:p>
          <a:p>
            <a:pPr marL="457835" indent="-457200">
              <a:lnSpc>
                <a:spcPct val="90000"/>
              </a:lnSpc>
              <a:spcBef>
                <a:spcPts val="1001"/>
              </a:spcBef>
              <a:buClr>
                <a:srgbClr val="000000"/>
              </a:buClr>
              <a:buFont typeface="Wingdings"/>
              <a:buChar char="q"/>
            </a:pPr>
            <a:endParaRPr lang="ja-JP" altLang="en-US" sz="2000" spc="-1" dirty="0">
              <a:solidFill>
                <a:srgbClr val="000000"/>
              </a:solidFill>
              <a:latin typeface="Yu Gothic"/>
              <a:ea typeface="Yu Gothic"/>
            </a:endParaRPr>
          </a:p>
        </p:txBody>
      </p:sp>
      <p:sp>
        <p:nvSpPr>
          <p:cNvPr id="14" name="TextShape 5">
            <a:extLst>
              <a:ext uri="{FF2B5EF4-FFF2-40B4-BE49-F238E27FC236}">
                <a16:creationId xmlns:a16="http://schemas.microsoft.com/office/drawing/2014/main" id="{3B026BB3-40CD-43CC-8DFD-F972241F6C60}"/>
              </a:ext>
            </a:extLst>
          </p:cNvPr>
          <p:cNvSpPr txBox="1"/>
          <p:nvPr/>
        </p:nvSpPr>
        <p:spPr>
          <a:xfrm>
            <a:off x="747384" y="2619870"/>
            <a:ext cx="10960891" cy="651514"/>
          </a:xfrm>
          <a:prstGeom prst="rect">
            <a:avLst/>
          </a:prstGeom>
          <a:noFill/>
          <a:ln>
            <a:solidFill>
              <a:srgbClr val="FFC000"/>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sp>
        <p:nvSpPr>
          <p:cNvPr id="346"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altLang="en-US" sz="2800" b="1" spc="-1">
                <a:solidFill>
                  <a:srgbClr val="000000"/>
                </a:solidFill>
                <a:latin typeface="Yu Gothic"/>
                <a:ea typeface="Yu Gothic"/>
              </a:rPr>
              <a:t>研究分野による動画の影響度の相違に関する考察</a:t>
            </a:r>
            <a:endParaRPr lang="ja-JP" altLang="en-US" sz="2800" b="1" strike="noStrike" spc="-1" dirty="0">
              <a:solidFill>
                <a:srgbClr val="000000"/>
              </a:solidFill>
              <a:latin typeface="Yu Gothic"/>
              <a:ea typeface="Yu Gothic"/>
            </a:endParaRPr>
          </a:p>
        </p:txBody>
      </p:sp>
      <p:sp>
        <p:nvSpPr>
          <p:cNvPr id="2" name="CustomShape 2">
            <a:extLst>
              <a:ext uri="{FF2B5EF4-FFF2-40B4-BE49-F238E27FC236}">
                <a16:creationId xmlns:a16="http://schemas.microsoft.com/office/drawing/2014/main" id="{06EC55C1-0BA2-4193-A230-2B1BC6CFABD7}"/>
              </a:ext>
            </a:extLst>
          </p:cNvPr>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altLang="en-US" sz="2000" spc="-1">
                <a:solidFill>
                  <a:srgbClr val="000000"/>
                </a:solidFill>
                <a:latin typeface="Yu Gothic"/>
                <a:ea typeface="Yu Gothic"/>
              </a:rPr>
              <a:t>論文言及動画の影響度は被引用数よりAASに対して大きく、数理・コンピュータ科学分野より生命・惑星科学分野において顕著であると考えられる。</a:t>
            </a:r>
            <a:endParaRPr lang="ja-JP" altLang="en-US" sz="2000" spc="-1" dirty="0">
              <a:solidFill>
                <a:srgbClr val="000000"/>
              </a:solidFill>
              <a:latin typeface="Yu Gothic"/>
              <a:ea typeface="Yu Gothic"/>
            </a:endParaRPr>
          </a:p>
        </p:txBody>
      </p:sp>
      <p:sp>
        <p:nvSpPr>
          <p:cNvPr id="6" name="TextShape 2">
            <a:extLst>
              <a:ext uri="{FF2B5EF4-FFF2-40B4-BE49-F238E27FC236}">
                <a16:creationId xmlns:a16="http://schemas.microsoft.com/office/drawing/2014/main" id="{DD004054-9DE1-4F60-9BE4-7CC65BE622E2}"/>
              </a:ext>
            </a:extLst>
          </p:cNvPr>
          <p:cNvSpPr txBox="1"/>
          <p:nvPr/>
        </p:nvSpPr>
        <p:spPr>
          <a:xfrm>
            <a:off x="4122481" y="2662522"/>
            <a:ext cx="7600490" cy="718813"/>
          </a:xfrm>
          <a:prstGeom prst="rect">
            <a:avLst/>
          </a:prstGeom>
          <a:noFill/>
          <a:ln>
            <a:noFill/>
          </a:ln>
        </p:spPr>
        <p:txBody>
          <a:bodyPr lIns="91440" tIns="45720" rIns="91440" bIns="45720" anchor="t">
            <a:noAutofit/>
          </a:bodyPr>
          <a:lstStyle/>
          <a:p>
            <a:pPr marL="635">
              <a:lnSpc>
                <a:spcPct val="90000"/>
              </a:lnSpc>
              <a:spcBef>
                <a:spcPts val="1001"/>
              </a:spcBef>
              <a:buClr>
                <a:srgbClr val="000000"/>
              </a:buClr>
            </a:pPr>
            <a:r>
              <a:rPr lang="ja-JP" altLang="en-US" spc="-1">
                <a:solidFill>
                  <a:srgbClr val="000000"/>
                </a:solidFill>
                <a:latin typeface="Yu Gothic"/>
                <a:ea typeface="Yu Gothic"/>
              </a:rPr>
              <a:t>動画付き・動画無し論文群の論文指標の幾何平均の比について、分野Aに対する分野Bの比</a:t>
            </a:r>
            <a:endParaRPr lang="ja-JP" altLang="en-US" spc="-1" dirty="0">
              <a:solidFill>
                <a:srgbClr val="000000"/>
              </a:solidFill>
              <a:latin typeface="Yu Gothic"/>
              <a:ea typeface="Yu Gothic"/>
            </a:endParaRPr>
          </a:p>
        </p:txBody>
      </p:sp>
      <p:pic>
        <p:nvPicPr>
          <p:cNvPr id="5" name="Picture 6" descr="A picture containing text&#10;&#10;Description automatically generated">
            <a:extLst>
              <a:ext uri="{FF2B5EF4-FFF2-40B4-BE49-F238E27FC236}">
                <a16:creationId xmlns:a16="http://schemas.microsoft.com/office/drawing/2014/main" id="{90E9FF51-95D4-42F1-B7A6-564F9E0E2BF8}"/>
              </a:ext>
            </a:extLst>
          </p:cNvPr>
          <p:cNvPicPr>
            <a:picLocks noChangeAspect="1"/>
          </p:cNvPicPr>
          <p:nvPr/>
        </p:nvPicPr>
        <p:blipFill>
          <a:blip r:embed="rId2"/>
          <a:stretch>
            <a:fillRect/>
          </a:stretch>
        </p:blipFill>
        <p:spPr>
          <a:xfrm>
            <a:off x="767861" y="2665359"/>
            <a:ext cx="3358661" cy="481974"/>
          </a:xfrm>
          <a:prstGeom prst="rect">
            <a:avLst/>
          </a:prstGeom>
        </p:spPr>
      </p:pic>
      <p:graphicFrame>
        <p:nvGraphicFramePr>
          <p:cNvPr id="7" name="Table 4">
            <a:extLst>
              <a:ext uri="{FF2B5EF4-FFF2-40B4-BE49-F238E27FC236}">
                <a16:creationId xmlns:a16="http://schemas.microsoft.com/office/drawing/2014/main" id="{25527CC7-FEF3-4C32-B166-64D6B3F1E8E3}"/>
              </a:ext>
            </a:extLst>
          </p:cNvPr>
          <p:cNvGraphicFramePr/>
          <p:nvPr>
            <p:extLst>
              <p:ext uri="{D42A27DB-BD31-4B8C-83A1-F6EECF244321}">
                <p14:modId xmlns:p14="http://schemas.microsoft.com/office/powerpoint/2010/main" val="116121"/>
              </p:ext>
            </p:extLst>
          </p:nvPr>
        </p:nvGraphicFramePr>
        <p:xfrm>
          <a:off x="605691" y="3604846"/>
          <a:ext cx="5392659" cy="2061306"/>
        </p:xfrm>
        <a:graphic>
          <a:graphicData uri="http://schemas.openxmlformats.org/drawingml/2006/table">
            <a:tbl>
              <a:tblPr/>
              <a:tblGrid>
                <a:gridCol w="1045307">
                  <a:extLst>
                    <a:ext uri="{9D8B030D-6E8A-4147-A177-3AD203B41FA5}">
                      <a16:colId xmlns:a16="http://schemas.microsoft.com/office/drawing/2014/main" val="20000"/>
                    </a:ext>
                  </a:extLst>
                </a:gridCol>
                <a:gridCol w="1045307">
                  <a:extLst>
                    <a:ext uri="{9D8B030D-6E8A-4147-A177-3AD203B41FA5}">
                      <a16:colId xmlns:a16="http://schemas.microsoft.com/office/drawing/2014/main" val="3119161180"/>
                    </a:ext>
                  </a:extLst>
                </a:gridCol>
                <a:gridCol w="826071">
                  <a:extLst>
                    <a:ext uri="{9D8B030D-6E8A-4147-A177-3AD203B41FA5}">
                      <a16:colId xmlns:a16="http://schemas.microsoft.com/office/drawing/2014/main" val="20001"/>
                    </a:ext>
                  </a:extLst>
                </a:gridCol>
                <a:gridCol w="826071">
                  <a:extLst>
                    <a:ext uri="{9D8B030D-6E8A-4147-A177-3AD203B41FA5}">
                      <a16:colId xmlns:a16="http://schemas.microsoft.com/office/drawing/2014/main" val="4009519130"/>
                    </a:ext>
                  </a:extLst>
                </a:gridCol>
                <a:gridCol w="1649903">
                  <a:extLst>
                    <a:ext uri="{9D8B030D-6E8A-4147-A177-3AD203B41FA5}">
                      <a16:colId xmlns:a16="http://schemas.microsoft.com/office/drawing/2014/main" val="3306669630"/>
                    </a:ext>
                  </a:extLst>
                </a:gridCol>
              </a:tblGrid>
              <a:tr h="343551">
                <a:tc rowSpan="2">
                  <a:txBody>
                    <a:bodyPr/>
                    <a:lstStyle/>
                    <a:p>
                      <a:pPr lvl="0" algn="ctr">
                        <a:lnSpc>
                          <a:spcPct val="100000"/>
                        </a:lnSpc>
                        <a:buNone/>
                      </a:pPr>
                      <a:r>
                        <a:rPr lang="ja-JP" altLang="en-US" sz="1600" b="1" strike="noStrike" spc="-1">
                          <a:solidFill>
                            <a:srgbClr val="000000"/>
                          </a:solidFill>
                          <a:latin typeface="Calibri"/>
                        </a:rPr>
                        <a:t>論文指標</a:t>
                      </a:r>
                      <a:endParaRPr lang="ja-JP" altLang="en-US" sz="1600" b="1"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rowSpan="2">
                  <a:txBody>
                    <a:bodyPr/>
                    <a:lstStyle/>
                    <a:p>
                      <a:pPr lvl="0" algn="ctr">
                        <a:lnSpc>
                          <a:spcPct val="100000"/>
                        </a:lnSpc>
                        <a:buNone/>
                      </a:pPr>
                      <a:r>
                        <a:rPr lang="ja-JP" altLang="en-US" sz="1600" b="1" strike="noStrike" spc="-1">
                          <a:solidFill>
                            <a:srgbClr val="000000"/>
                          </a:solidFill>
                          <a:latin typeface="Calibri"/>
                        </a:rPr>
                        <a:t>出版期間</a:t>
                      </a:r>
                      <a:endParaRPr lang="ja-JP" altLang="en-US" sz="1600" b="1"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gridSpan="2">
                  <a:txBody>
                    <a:bodyPr/>
                    <a:lstStyle/>
                    <a:p>
                      <a:pPr lvl="0" algn="ctr">
                        <a:lnSpc>
                          <a:spcPct val="100000"/>
                        </a:lnSpc>
                        <a:buNone/>
                      </a:pPr>
                      <a:r>
                        <a:rPr lang="en-US" sz="1600" b="0" i="0" u="none" strike="noStrike" spc="-1" noProof="0" err="1">
                          <a:solidFill>
                            <a:srgbClr val="000000"/>
                          </a:solidFill>
                          <a:latin typeface="Arial"/>
                        </a:rPr>
                        <a:t>Δμ</a:t>
                      </a: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hMerge="1">
                  <a:txBody>
                    <a:bodyPr/>
                    <a:lstStyle/>
                    <a:p>
                      <a:endParaRPr lang="en-US"/>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rowSpan="2">
                  <a:txBody>
                    <a:bodyPr/>
                    <a:lstStyle/>
                    <a:p>
                      <a:pPr lvl="0" algn="ctr">
                        <a:lnSpc>
                          <a:spcPct val="100000"/>
                        </a:lnSpc>
                        <a:buNone/>
                      </a:pPr>
                      <a:r>
                        <a:rPr lang="en-US" altLang="ja-JP" sz="1600" b="0" i="0" u="none" strike="noStrike" spc="-1" noProof="0">
                          <a:solidFill>
                            <a:srgbClr val="000000"/>
                          </a:solidFill>
                        </a:rPr>
                        <a:t>r(COMP, LIFE)</a:t>
                      </a:r>
                    </a:p>
                  </a:txBody>
                  <a:tcPr anchor="ct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extLst>
                  <a:ext uri="{0D108BD9-81ED-4DB2-BD59-A6C34878D82A}">
                    <a16:rowId xmlns:a16="http://schemas.microsoft.com/office/drawing/2014/main" val="1869718922"/>
                  </a:ext>
                </a:extLst>
              </a:tr>
              <a:tr h="343551">
                <a:tc vMerge="1">
                  <a:txBody>
                    <a:bodyPr/>
                    <a:lstStyle/>
                    <a:p>
                      <a:endParaRPr lang="en-US" altLang="ja-JP"/>
                    </a:p>
                  </a:txBody>
                  <a:tcPr>
                    <a:lnL w="6480">
                      <a:solidFill>
                        <a:srgbClr val="A5A5A5"/>
                      </a:solidFill>
                    </a:lnL>
                    <a:lnR w="6480">
                      <a:solidFill>
                        <a:srgbClr val="A5A5A5"/>
                      </a:solidFill>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tc vMerge="1">
                  <a:txBody>
                    <a:bodyPr/>
                    <a:lstStyle/>
                    <a:p>
                      <a:endParaRPr lang="en-US" altLang="ja-JP"/>
                    </a:p>
                  </a:txBody>
                  <a:tcPr>
                    <a:lnL w="6480">
                      <a:solidFill>
                        <a:srgbClr val="A5A5A5"/>
                      </a:solidFill>
                    </a:lnL>
                    <a:lnR w="6480">
                      <a:solidFill>
                        <a:srgbClr val="A5A5A5"/>
                      </a:solidFill>
                    </a:lnR>
                    <a:lnT w="6480">
                      <a:solidFill>
                        <a:srgbClr val="A5A5A5"/>
                      </a:solidFill>
                    </a:lnT>
                    <a:lnB w="6480">
                      <a:solidFill>
                        <a:srgbClr val="A5A5A5"/>
                      </a:solidFill>
                    </a:lnB>
                    <a:solidFill>
                      <a:srgbClr val="D9D9D9"/>
                    </a:solidFill>
                  </a:tcPr>
                </a:tc>
                <a:tc>
                  <a:txBody>
                    <a:bodyPr/>
                    <a:lstStyle/>
                    <a:p>
                      <a:pPr lvl="0" algn="ctr">
                        <a:lnSpc>
                          <a:spcPct val="100000"/>
                        </a:lnSpc>
                        <a:buNone/>
                      </a:pPr>
                      <a:r>
                        <a:rPr lang="en-US" altLang="ja-JP" sz="1600" b="0" i="0" u="none" strike="noStrike" spc="-1" noProof="0" dirty="0">
                          <a:solidFill>
                            <a:srgbClr val="000000"/>
                          </a:solidFill>
                        </a:rPr>
                        <a:t>COMP</a:t>
                      </a:r>
                    </a:p>
                  </a:txBody>
                  <a:tcPr anchor="ctr">
                    <a:lnL w="6480">
                      <a:solidFill>
                        <a:srgbClr val="A5A5A5"/>
                      </a:solidFill>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tc>
                  <a:txBody>
                    <a:bodyPr/>
                    <a:lstStyle/>
                    <a:p>
                      <a:pPr lvl="0" algn="ctr">
                        <a:lnSpc>
                          <a:spcPct val="100000"/>
                        </a:lnSpc>
                        <a:buNone/>
                      </a:pPr>
                      <a:r>
                        <a:rPr lang="en-US" altLang="ja-JP" sz="1600" b="0" i="0" u="none" strike="noStrike" spc="-1" noProof="0" dirty="0">
                          <a:solidFill>
                            <a:srgbClr val="000000"/>
                          </a:solidFill>
                        </a:rPr>
                        <a:t>LIFE</a:t>
                      </a:r>
                    </a:p>
                  </a:txBody>
                  <a:tcPr anchor="ctr">
                    <a:lnL w="6480">
                      <a:solidFill>
                        <a:srgbClr val="A5A5A5"/>
                      </a:solidFill>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tc vMerge="1">
                  <a:txBody>
                    <a:bodyPr/>
                    <a:lstStyle/>
                    <a:p>
                      <a:endParaRPr lang="en-US"/>
                    </a:p>
                  </a:txBody>
                  <a:tcPr>
                    <a:lnL w="6480">
                      <a:solidFill>
                        <a:srgbClr val="A5A5A5"/>
                      </a:solidFill>
                    </a:lnL>
                    <a:lnR w="6480" cap="flat" cmpd="sng" algn="ctr">
                      <a:solidFill>
                        <a:srgbClr val="A5A5A5"/>
                      </a:solidFill>
                      <a:prstDash val="solid"/>
                      <a:round/>
                      <a:headEnd type="none" w="med" len="med"/>
                      <a:tailEnd type="none" w="med" len="med"/>
                    </a:lnR>
                    <a:lnT w="6480" cap="flat" cmpd="sng" algn="ctr">
                      <a:solidFill>
                        <a:srgbClr val="A5A5A5"/>
                      </a:solidFill>
                      <a:prstDash val="solid"/>
                      <a:round/>
                      <a:headEnd type="none" w="med" len="med"/>
                      <a:tailEnd type="none" w="med" len="med"/>
                    </a:lnT>
                    <a:lnB w="6480">
                      <a:solidFill>
                        <a:srgbClr val="A5A5A5"/>
                      </a:solidFill>
                    </a:lnB>
                    <a:solidFill>
                      <a:srgbClr val="D9D9D9"/>
                    </a:solidFill>
                  </a:tcPr>
                </a:tc>
                <a:extLst>
                  <a:ext uri="{0D108BD9-81ED-4DB2-BD59-A6C34878D82A}">
                    <a16:rowId xmlns:a16="http://schemas.microsoft.com/office/drawing/2014/main" val="10000"/>
                  </a:ext>
                </a:extLst>
              </a:tr>
              <a:tr h="343551">
                <a:tc rowSpan="2">
                  <a:txBody>
                    <a:bodyPr/>
                    <a:lstStyle/>
                    <a:p>
                      <a:pPr algn="ctr">
                        <a:lnSpc>
                          <a:spcPct val="100000"/>
                        </a:lnSpc>
                      </a:pPr>
                      <a:r>
                        <a:rPr lang="ja-JP" altLang="en-US" sz="1600" b="0" strike="noStrike" spc="-1">
                          <a:solidFill>
                            <a:srgbClr val="000000"/>
                          </a:solidFill>
                          <a:latin typeface="Calibri"/>
                        </a:rPr>
                        <a:t>被引用数</a:t>
                      </a:r>
                      <a:endParaRPr lang="ja-JP" altLang="en-US" sz="1600" b="0"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ctr">
                        <a:lnSpc>
                          <a:spcPct val="100000"/>
                        </a:lnSpc>
                        <a:buNone/>
                      </a:pPr>
                      <a:r>
                        <a:rPr lang="ja-JP" altLang="en-US" sz="1600" b="0" strike="noStrike" spc="-1" dirty="0">
                          <a:solidFill>
                            <a:srgbClr val="000000"/>
                          </a:solidFill>
                          <a:latin typeface="Calibri"/>
                        </a:rPr>
                        <a:t>2014</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algn="r">
                        <a:lnSpc>
                          <a:spcPct val="100000"/>
                        </a:lnSpc>
                      </a:pPr>
                      <a:r>
                        <a:rPr lang="en-US" sz="1600" b="0" strike="noStrike" spc="-1" dirty="0">
                          <a:solidFill>
                            <a:srgbClr val="000000"/>
                          </a:solidFill>
                          <a:latin typeface="Calibri"/>
                        </a:rPr>
                        <a:t>0.16</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0.40</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1.74</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extLst>
                  <a:ext uri="{0D108BD9-81ED-4DB2-BD59-A6C34878D82A}">
                    <a16:rowId xmlns:a16="http://schemas.microsoft.com/office/drawing/2014/main" val="10001"/>
                  </a:ext>
                </a:extLst>
              </a:tr>
              <a:tr h="343551">
                <a:tc vMerge="1">
                  <a:txBody>
                    <a:bodyPr/>
                    <a:lstStyle/>
                    <a:p>
                      <a:endParaRPr lang="en-US" altLang="ja-JP"/>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ctr">
                        <a:lnSpc>
                          <a:spcPct val="100000"/>
                        </a:lnSpc>
                        <a:buNone/>
                      </a:pPr>
                      <a:r>
                        <a:rPr lang="ja-JP" altLang="en-US" sz="1600" b="0" i="0" u="none" strike="noStrike" spc="-1" baseline="0" noProof="0" dirty="0">
                          <a:solidFill>
                            <a:srgbClr val="000000"/>
                          </a:solidFill>
                          <a:latin typeface="Calibri"/>
                        </a:rPr>
                        <a:t>2019</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600" b="0" strike="noStrike" spc="-1" dirty="0">
                          <a:solidFill>
                            <a:srgbClr val="000000"/>
                          </a:solidFill>
                          <a:latin typeface="Calibri"/>
                        </a:rPr>
                        <a:t>0.26</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600" b="0" strike="noStrike" spc="-1" dirty="0">
                          <a:solidFill>
                            <a:srgbClr val="000000"/>
                          </a:solidFill>
                          <a:latin typeface="Calibri"/>
                        </a:rPr>
                        <a:t>0.31</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tabLst>
                          <a:tab pos="0" algn="l"/>
                        </a:tabLst>
                      </a:pPr>
                      <a:r>
                        <a:rPr lang="en-US" sz="1600" b="0" strike="noStrike" spc="-1" dirty="0">
                          <a:solidFill>
                            <a:srgbClr val="000000"/>
                          </a:solidFill>
                          <a:latin typeface="Calibri"/>
                        </a:rPr>
                        <a:t>1.12</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extLst>
                  <a:ext uri="{0D108BD9-81ED-4DB2-BD59-A6C34878D82A}">
                    <a16:rowId xmlns:a16="http://schemas.microsoft.com/office/drawing/2014/main" val="10002"/>
                  </a:ext>
                </a:extLst>
              </a:tr>
              <a:tr h="343551">
                <a:tc rowSpan="2">
                  <a:txBody>
                    <a:bodyPr/>
                    <a:lstStyle/>
                    <a:p>
                      <a:pPr algn="ctr">
                        <a:lnSpc>
                          <a:spcPct val="100000"/>
                        </a:lnSpc>
                      </a:pPr>
                      <a:r>
                        <a:rPr lang="ja-JP" altLang="en-US" sz="1600" b="0" strike="noStrike" spc="-1">
                          <a:solidFill>
                            <a:srgbClr val="000000"/>
                          </a:solidFill>
                          <a:latin typeface="Calibri"/>
                        </a:rPr>
                        <a:t>AAS</a:t>
                      </a:r>
                      <a:endParaRPr lang="ja-JP" altLang="en-US" sz="1600" b="0" strike="noStrike" spc="-1" dirty="0">
                        <a:solidFill>
                          <a:srgbClr val="000000"/>
                        </a:solidFill>
                        <a:latin typeface="Calibri"/>
                      </a:endParaRP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ctr">
                        <a:lnSpc>
                          <a:spcPct val="100000"/>
                        </a:lnSpc>
                        <a:buNone/>
                      </a:pPr>
                      <a:r>
                        <a:rPr lang="ja-JP" altLang="en-US" sz="1600" b="0" strike="noStrike" spc="-1" dirty="0">
                          <a:solidFill>
                            <a:srgbClr val="000000"/>
                          </a:solidFill>
                          <a:latin typeface="Calibri"/>
                        </a:rPr>
                        <a:t>2014</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0.40</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1.10</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5.01</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extLst>
                  <a:ext uri="{0D108BD9-81ED-4DB2-BD59-A6C34878D82A}">
                    <a16:rowId xmlns:a16="http://schemas.microsoft.com/office/drawing/2014/main" val="10003"/>
                  </a:ext>
                </a:extLst>
              </a:tr>
              <a:tr h="343551">
                <a:tc vMerge="1">
                  <a:txBody>
                    <a:bodyPr/>
                    <a:lstStyle/>
                    <a:p>
                      <a:endParaRPr lang="en-US" altLang="ja-JP"/>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ctr">
                        <a:lnSpc>
                          <a:spcPct val="100000"/>
                        </a:lnSpc>
                        <a:buNone/>
                      </a:pPr>
                      <a:r>
                        <a:rPr lang="ja-JP" altLang="en-US" sz="1600" b="0" i="0" u="none" strike="noStrike" spc="-1" baseline="0" noProof="0" dirty="0">
                          <a:solidFill>
                            <a:srgbClr val="000000"/>
                          </a:solidFill>
                          <a:latin typeface="Calibri"/>
                        </a:rPr>
                        <a:t>2019</a:t>
                      </a:r>
                    </a:p>
                  </a:txBody>
                  <a:tcPr anchor="ctr">
                    <a:lnL w="6480">
                      <a:solidFill>
                        <a:srgbClr val="A5A5A5"/>
                      </a:solidFill>
                    </a:lnL>
                    <a:lnR w="6480">
                      <a:solidFill>
                        <a:srgbClr val="A5A5A5"/>
                      </a:solidFill>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0.53</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1.04</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tc>
                  <a:txBody>
                    <a:bodyPr/>
                    <a:lstStyle/>
                    <a:p>
                      <a:pPr lvl="0" algn="r">
                        <a:lnSpc>
                          <a:spcPct val="100000"/>
                        </a:lnSpc>
                        <a:buNone/>
                      </a:pPr>
                      <a:r>
                        <a:rPr lang="en-US" sz="1600" b="0" strike="noStrike" spc="-1" dirty="0">
                          <a:solidFill>
                            <a:srgbClr val="000000"/>
                          </a:solidFill>
                          <a:latin typeface="Calibri"/>
                        </a:rPr>
                        <a:t>3.24</a:t>
                      </a:r>
                    </a:p>
                  </a:txBody>
                  <a:tcPr anchor="ctr">
                    <a:lnL w="6480">
                      <a:solidFill>
                        <a:srgbClr val="A5A5A5"/>
                      </a:solidFill>
                    </a:lnL>
                    <a:lnR w="6480" cap="flat" cmpd="sng" algn="ctr">
                      <a:solidFill>
                        <a:srgbClr val="A5A5A5"/>
                      </a:solidFill>
                      <a:prstDash val="solid"/>
                      <a:round/>
                      <a:headEnd type="none" w="med" len="med"/>
                      <a:tailEnd type="none" w="med" len="med"/>
                    </a:lnR>
                    <a:lnT w="6480">
                      <a:solidFill>
                        <a:srgbClr val="A5A5A5"/>
                      </a:solidFill>
                    </a:lnT>
                    <a:lnB w="6480">
                      <a:solidFill>
                        <a:srgbClr val="A5A5A5"/>
                      </a:solidFill>
                    </a:lnB>
                    <a:noFill/>
                  </a:tcPr>
                </a:tc>
                <a:extLst>
                  <a:ext uri="{0D108BD9-81ED-4DB2-BD59-A6C34878D82A}">
                    <a16:rowId xmlns:a16="http://schemas.microsoft.com/office/drawing/2014/main" val="10004"/>
                  </a:ext>
                </a:extLst>
              </a:tr>
            </a:tbl>
          </a:graphicData>
        </a:graphic>
      </p:graphicFrame>
      <p:sp>
        <p:nvSpPr>
          <p:cNvPr id="10" name="TextShape 2">
            <a:extLst>
              <a:ext uri="{FF2B5EF4-FFF2-40B4-BE49-F238E27FC236}">
                <a16:creationId xmlns:a16="http://schemas.microsoft.com/office/drawing/2014/main" id="{62FD6E8F-BABA-4950-AD2B-80F58C31C43F}"/>
              </a:ext>
            </a:extLst>
          </p:cNvPr>
          <p:cNvSpPr txBox="1"/>
          <p:nvPr/>
        </p:nvSpPr>
        <p:spPr>
          <a:xfrm>
            <a:off x="6174019" y="3336600"/>
            <a:ext cx="5842031" cy="3258813"/>
          </a:xfrm>
          <a:prstGeom prst="rect">
            <a:avLst/>
          </a:prstGeom>
          <a:noFill/>
          <a:ln>
            <a:noFill/>
          </a:ln>
        </p:spPr>
        <p:txBody>
          <a:bodyPr lIns="91440" tIns="45720" rIns="91440" bIns="45720" anchor="t">
            <a:noAutofit/>
          </a:bodyPr>
          <a:lstStyle/>
          <a:p>
            <a:pPr marL="457835" indent="-4572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全ての出版期間を通してr値は１以上</a:t>
            </a:r>
            <a:endParaRPr lang="ja-JP" altLang="en-US" sz="2000" spc="-1" dirty="0">
              <a:solidFill>
                <a:srgbClr val="000000"/>
              </a:solidFill>
              <a:latin typeface="Yu Gothic"/>
              <a:ea typeface="Yu Gothic"/>
            </a:endParaRPr>
          </a:p>
          <a:p>
            <a:pPr marL="635">
              <a:lnSpc>
                <a:spcPct val="90000"/>
              </a:lnSpc>
              <a:spcBef>
                <a:spcPts val="1001"/>
              </a:spcBef>
              <a:buClr>
                <a:srgbClr val="000000"/>
              </a:buClr>
            </a:pPr>
            <a:r>
              <a:rPr lang="ja-JP" altLang="en-US" sz="2000" spc="-1">
                <a:solidFill>
                  <a:srgbClr val="000000"/>
                </a:solidFill>
                <a:latin typeface="Yu Gothic"/>
                <a:ea typeface="Yu Gothic"/>
              </a:rPr>
              <a:t>動画の影響度は数理・コンピュータ科学分野より生命・惑星科学分野において大きいと推定される</a:t>
            </a:r>
            <a:endParaRPr lang="ja-JP" altLang="en-US" sz="2000" spc="-1" dirty="0">
              <a:solidFill>
                <a:srgbClr val="000000"/>
              </a:solidFill>
              <a:latin typeface="Yu Gothic"/>
              <a:ea typeface="Yu Gothic"/>
            </a:endParaRPr>
          </a:p>
          <a:p>
            <a:pPr marL="457835" indent="-4572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各年度において、AASのr値は被引用数のr値の約2.9倍</a:t>
            </a:r>
            <a:endParaRPr lang="ja-JP"/>
          </a:p>
          <a:p>
            <a:pPr marL="635">
              <a:lnSpc>
                <a:spcPct val="90000"/>
              </a:lnSpc>
              <a:spcBef>
                <a:spcPts val="1001"/>
              </a:spcBef>
              <a:buClr>
                <a:srgbClr val="000000"/>
              </a:buClr>
            </a:pPr>
            <a:r>
              <a:rPr lang="ja-JP" altLang="en-US" sz="2000" spc="-1">
                <a:solidFill>
                  <a:srgbClr val="000000"/>
                </a:solidFill>
                <a:latin typeface="Yu Gothic"/>
                <a:ea typeface="Yu Gothic"/>
              </a:rPr>
              <a:t>動画はAASに対してより影響を与えており、論文の学術的価値より社会的注目度への寄与が大きいと判断される</a:t>
            </a:r>
            <a:endParaRPr lang="ja-JP" altLang="en-US" sz="2000" spc="-1" dirty="0">
              <a:solidFill>
                <a:srgbClr val="000000"/>
              </a:solidFill>
              <a:latin typeface="Yu Gothic"/>
              <a:ea typeface="Yu Gothic"/>
            </a:endParaRPr>
          </a:p>
        </p:txBody>
      </p:sp>
      <p:sp>
        <p:nvSpPr>
          <p:cNvPr id="9" name="TextShape 5">
            <a:extLst>
              <a:ext uri="{FF2B5EF4-FFF2-40B4-BE49-F238E27FC236}">
                <a16:creationId xmlns:a16="http://schemas.microsoft.com/office/drawing/2014/main" id="{5BE5706F-BE51-4983-83ED-8EDC2318627F}"/>
              </a:ext>
            </a:extLst>
          </p:cNvPr>
          <p:cNvSpPr txBox="1"/>
          <p:nvPr/>
        </p:nvSpPr>
        <p:spPr>
          <a:xfrm>
            <a:off x="6208138" y="3723795"/>
            <a:ext cx="5841815" cy="651513"/>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sp>
        <p:nvSpPr>
          <p:cNvPr id="13" name="TextShape 5">
            <a:extLst>
              <a:ext uri="{FF2B5EF4-FFF2-40B4-BE49-F238E27FC236}">
                <a16:creationId xmlns:a16="http://schemas.microsoft.com/office/drawing/2014/main" id="{9FF5EB14-B501-49A2-A229-55BC9D2F2885}"/>
              </a:ext>
            </a:extLst>
          </p:cNvPr>
          <p:cNvSpPr txBox="1"/>
          <p:nvPr/>
        </p:nvSpPr>
        <p:spPr>
          <a:xfrm>
            <a:off x="6178830" y="5081718"/>
            <a:ext cx="5841815" cy="925051"/>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grpSp>
        <p:nvGrpSpPr>
          <p:cNvPr id="26" name="Group 25">
            <a:extLst>
              <a:ext uri="{FF2B5EF4-FFF2-40B4-BE49-F238E27FC236}">
                <a16:creationId xmlns:a16="http://schemas.microsoft.com/office/drawing/2014/main" id="{24368978-C5F5-4EFB-8E0C-E75E2CE42AE0}"/>
              </a:ext>
            </a:extLst>
          </p:cNvPr>
          <p:cNvGrpSpPr/>
          <p:nvPr/>
        </p:nvGrpSpPr>
        <p:grpSpPr>
          <a:xfrm>
            <a:off x="4325037" y="4379062"/>
            <a:ext cx="1609811" cy="1271545"/>
            <a:chOff x="4325037" y="4379062"/>
            <a:chExt cx="1609811" cy="1271545"/>
          </a:xfrm>
        </p:grpSpPr>
        <p:grpSp>
          <p:nvGrpSpPr>
            <p:cNvPr id="21" name="Group 20">
              <a:extLst>
                <a:ext uri="{FF2B5EF4-FFF2-40B4-BE49-F238E27FC236}">
                  <a16:creationId xmlns:a16="http://schemas.microsoft.com/office/drawing/2014/main" id="{5AFB832F-FADE-4ADF-AC49-B32C153A6316}"/>
                </a:ext>
              </a:extLst>
            </p:cNvPr>
            <p:cNvGrpSpPr/>
            <p:nvPr/>
          </p:nvGrpSpPr>
          <p:grpSpPr>
            <a:xfrm>
              <a:off x="4325038" y="4379062"/>
              <a:ext cx="1604697" cy="941032"/>
              <a:chOff x="4325038" y="4379062"/>
              <a:chExt cx="1604697" cy="941032"/>
            </a:xfrm>
          </p:grpSpPr>
          <p:pic>
            <p:nvPicPr>
              <p:cNvPr id="4" name="Picture 10" descr="A picture containing shape&#10;&#10;Description automatically generated">
                <a:extLst>
                  <a:ext uri="{FF2B5EF4-FFF2-40B4-BE49-F238E27FC236}">
                    <a16:creationId xmlns:a16="http://schemas.microsoft.com/office/drawing/2014/main" id="{E20DF59A-5B71-461B-B587-98AD12AA0CC7}"/>
                  </a:ext>
                </a:extLst>
              </p:cNvPr>
              <p:cNvPicPr>
                <a:picLocks noChangeAspect="1"/>
              </p:cNvPicPr>
              <p:nvPr/>
            </p:nvPicPr>
            <p:blipFill>
              <a:blip r:embed="rId3"/>
              <a:stretch>
                <a:fillRect/>
              </a:stretch>
            </p:blipFill>
            <p:spPr>
              <a:xfrm>
                <a:off x="5466770" y="4379062"/>
                <a:ext cx="462965" cy="219126"/>
              </a:xfrm>
              <a:prstGeom prst="rect">
                <a:avLst/>
              </a:prstGeom>
              <a:ln>
                <a:solidFill>
                  <a:srgbClr val="FFC000"/>
                </a:solidFill>
              </a:ln>
            </p:spPr>
          </p:pic>
          <p:pic>
            <p:nvPicPr>
              <p:cNvPr id="11" name="Picture 10" descr="A picture containing shape&#10;&#10;Description automatically generated">
                <a:extLst>
                  <a:ext uri="{FF2B5EF4-FFF2-40B4-BE49-F238E27FC236}">
                    <a16:creationId xmlns:a16="http://schemas.microsoft.com/office/drawing/2014/main" id="{4B7C208C-2F93-4F97-B852-136D4EBCAF4B}"/>
                  </a:ext>
                </a:extLst>
              </p:cNvPr>
              <p:cNvPicPr>
                <a:picLocks noChangeAspect="1"/>
              </p:cNvPicPr>
              <p:nvPr/>
            </p:nvPicPr>
            <p:blipFill>
              <a:blip r:embed="rId3"/>
              <a:stretch>
                <a:fillRect/>
              </a:stretch>
            </p:blipFill>
            <p:spPr>
              <a:xfrm>
                <a:off x="5464841" y="5052323"/>
                <a:ext cx="462965" cy="219126"/>
              </a:xfrm>
              <a:prstGeom prst="rect">
                <a:avLst/>
              </a:prstGeom>
              <a:ln>
                <a:solidFill>
                  <a:srgbClr val="FFC000"/>
                </a:solidFill>
              </a:ln>
            </p:spPr>
          </p:pic>
          <p:sp>
            <p:nvSpPr>
              <p:cNvPr id="20" name="Arrow: Curved Right 19">
                <a:extLst>
                  <a:ext uri="{FF2B5EF4-FFF2-40B4-BE49-F238E27FC236}">
                    <a16:creationId xmlns:a16="http://schemas.microsoft.com/office/drawing/2014/main" id="{A523FDD7-3591-476E-8E8C-E231198AE56C}"/>
                  </a:ext>
                </a:extLst>
              </p:cNvPr>
              <p:cNvSpPr/>
              <p:nvPr/>
            </p:nvSpPr>
            <p:spPr>
              <a:xfrm>
                <a:off x="5024304" y="4439570"/>
                <a:ext cx="337596" cy="800581"/>
              </a:xfrm>
              <a:prstGeom prst="curv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Shape 2">
                <a:extLst>
                  <a:ext uri="{FF2B5EF4-FFF2-40B4-BE49-F238E27FC236}">
                    <a16:creationId xmlns:a16="http://schemas.microsoft.com/office/drawing/2014/main" id="{74C289A3-9A62-4C07-8859-C6E8FE51B1BF}"/>
                  </a:ext>
                </a:extLst>
              </p:cNvPr>
              <p:cNvSpPr txBox="1"/>
              <p:nvPr/>
            </p:nvSpPr>
            <p:spPr>
              <a:xfrm>
                <a:off x="4325038" y="4601281"/>
                <a:ext cx="1137959" cy="718813"/>
              </a:xfrm>
              <a:prstGeom prst="rect">
                <a:avLst/>
              </a:prstGeom>
              <a:noFill/>
              <a:ln>
                <a:noFill/>
              </a:ln>
            </p:spPr>
            <p:txBody>
              <a:bodyPr lIns="91440" tIns="45720" rIns="91440" bIns="45720" anchor="t">
                <a:noAutofit/>
              </a:bodyPr>
              <a:lstStyle/>
              <a:p>
                <a:pPr marL="635">
                  <a:lnSpc>
                    <a:spcPct val="90000"/>
                  </a:lnSpc>
                  <a:spcBef>
                    <a:spcPts val="1001"/>
                  </a:spcBef>
                  <a:buClr>
                    <a:srgbClr val="000000"/>
                  </a:buClr>
                </a:pPr>
                <a:r>
                  <a:rPr lang="ja-JP" altLang="en-US" spc="-1">
                    <a:solidFill>
                      <a:srgbClr val="FFC000"/>
                    </a:solidFill>
                    <a:latin typeface="Yu Gothic"/>
                    <a:ea typeface="Yu Gothic"/>
                  </a:rPr>
                  <a:t>x2.88</a:t>
                </a:r>
              </a:p>
            </p:txBody>
          </p:sp>
        </p:grpSp>
        <p:grpSp>
          <p:nvGrpSpPr>
            <p:cNvPr id="25" name="Group 24">
              <a:extLst>
                <a:ext uri="{FF2B5EF4-FFF2-40B4-BE49-F238E27FC236}">
                  <a16:creationId xmlns:a16="http://schemas.microsoft.com/office/drawing/2014/main" id="{7C2EDEB4-FDCB-4F44-8851-9AF05C98B501}"/>
                </a:ext>
              </a:extLst>
            </p:cNvPr>
            <p:cNvGrpSpPr/>
            <p:nvPr/>
          </p:nvGrpSpPr>
          <p:grpSpPr>
            <a:xfrm>
              <a:off x="4325037" y="4700539"/>
              <a:ext cx="1609811" cy="950068"/>
              <a:chOff x="4325037" y="4700539"/>
              <a:chExt cx="1609811" cy="950068"/>
            </a:xfrm>
          </p:grpSpPr>
          <p:pic>
            <p:nvPicPr>
              <p:cNvPr id="8" name="Picture 5" descr="A picture containing shape&#10;&#10;Description automatically generated">
                <a:extLst>
                  <a:ext uri="{FF2B5EF4-FFF2-40B4-BE49-F238E27FC236}">
                    <a16:creationId xmlns:a16="http://schemas.microsoft.com/office/drawing/2014/main" id="{CA1A722C-F354-4735-896D-5E90C09EAEAC}"/>
                  </a:ext>
                </a:extLst>
              </p:cNvPr>
              <p:cNvPicPr>
                <a:picLocks noChangeAspect="1"/>
              </p:cNvPicPr>
              <p:nvPr/>
            </p:nvPicPr>
            <p:blipFill>
              <a:blip r:embed="rId4"/>
              <a:stretch>
                <a:fillRect/>
              </a:stretch>
            </p:blipFill>
            <p:spPr>
              <a:xfrm>
                <a:off x="5469050" y="4700539"/>
                <a:ext cx="465798" cy="267162"/>
              </a:xfrm>
              <a:prstGeom prst="rect">
                <a:avLst/>
              </a:prstGeom>
              <a:ln>
                <a:solidFill>
                  <a:srgbClr val="4472C4"/>
                </a:solidFill>
              </a:ln>
            </p:spPr>
          </p:pic>
          <p:pic>
            <p:nvPicPr>
              <p:cNvPr id="17" name="Picture 5" descr="A picture containing shape&#10;&#10;Description automatically generated">
                <a:extLst>
                  <a:ext uri="{FF2B5EF4-FFF2-40B4-BE49-F238E27FC236}">
                    <a16:creationId xmlns:a16="http://schemas.microsoft.com/office/drawing/2014/main" id="{12B29917-C208-4E8E-91ED-08229D49DB79}"/>
                  </a:ext>
                </a:extLst>
              </p:cNvPr>
              <p:cNvPicPr>
                <a:picLocks noChangeAspect="1"/>
              </p:cNvPicPr>
              <p:nvPr/>
            </p:nvPicPr>
            <p:blipFill>
              <a:blip r:embed="rId4"/>
              <a:stretch>
                <a:fillRect/>
              </a:stretch>
            </p:blipFill>
            <p:spPr>
              <a:xfrm>
                <a:off x="5467121" y="5383445"/>
                <a:ext cx="465798" cy="267162"/>
              </a:xfrm>
              <a:prstGeom prst="rect">
                <a:avLst/>
              </a:prstGeom>
              <a:ln>
                <a:solidFill>
                  <a:srgbClr val="4472C4"/>
                </a:solidFill>
              </a:ln>
            </p:spPr>
          </p:pic>
          <p:sp>
            <p:nvSpPr>
              <p:cNvPr id="22" name="Arrow: Curved Right 21">
                <a:extLst>
                  <a:ext uri="{FF2B5EF4-FFF2-40B4-BE49-F238E27FC236}">
                    <a16:creationId xmlns:a16="http://schemas.microsoft.com/office/drawing/2014/main" id="{09E90185-B9A4-43EB-BCD8-54990CBCE283}"/>
                  </a:ext>
                </a:extLst>
              </p:cNvPr>
              <p:cNvSpPr/>
              <p:nvPr/>
            </p:nvSpPr>
            <p:spPr>
              <a:xfrm>
                <a:off x="5024303" y="4796455"/>
                <a:ext cx="337596" cy="800581"/>
              </a:xfrm>
              <a:prstGeom prst="curv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Shape 2">
                <a:extLst>
                  <a:ext uri="{FF2B5EF4-FFF2-40B4-BE49-F238E27FC236}">
                    <a16:creationId xmlns:a16="http://schemas.microsoft.com/office/drawing/2014/main" id="{E21A9E45-596C-488F-B464-EB49EBB18E3B}"/>
                  </a:ext>
                </a:extLst>
              </p:cNvPr>
              <p:cNvSpPr txBox="1"/>
              <p:nvPr/>
            </p:nvSpPr>
            <p:spPr>
              <a:xfrm>
                <a:off x="4325037" y="5025686"/>
                <a:ext cx="1137959" cy="400510"/>
              </a:xfrm>
              <a:prstGeom prst="rect">
                <a:avLst/>
              </a:prstGeom>
              <a:noFill/>
              <a:ln>
                <a:noFill/>
              </a:ln>
            </p:spPr>
            <p:txBody>
              <a:bodyPr lIns="91440" tIns="45720" rIns="91440" bIns="45720" anchor="t">
                <a:noAutofit/>
              </a:bodyPr>
              <a:lstStyle/>
              <a:p>
                <a:pPr marL="635">
                  <a:lnSpc>
                    <a:spcPct val="90000"/>
                  </a:lnSpc>
                  <a:spcBef>
                    <a:spcPts val="1001"/>
                  </a:spcBef>
                  <a:buClr>
                    <a:srgbClr val="000000"/>
                  </a:buClr>
                </a:pPr>
                <a:r>
                  <a:rPr lang="ja-JP" altLang="en-US" spc="-1">
                    <a:solidFill>
                      <a:srgbClr val="0070C0"/>
                    </a:solidFill>
                    <a:latin typeface="Yu Gothic"/>
                    <a:ea typeface="Yu Gothic"/>
                  </a:rPr>
                  <a:t>x2.89</a:t>
                </a:r>
              </a:p>
            </p:txBody>
          </p:sp>
        </p:grpSp>
      </p:grpSp>
    </p:spTree>
    <p:extLst>
      <p:ext uri="{BB962C8B-B14F-4D97-AF65-F5344CB8AC3E}">
        <p14:creationId xmlns:p14="http://schemas.microsoft.com/office/powerpoint/2010/main" val="41343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目次</a:t>
            </a:r>
            <a:endParaRPr lang="en-US" sz="2800" b="1" strike="noStrike" spc="-1">
              <a:solidFill>
                <a:srgbClr val="000000"/>
              </a:solidFill>
              <a:latin typeface="Yu Gothic"/>
              <a:ea typeface="Yu Gothic"/>
            </a:endParaRPr>
          </a:p>
        </p:txBody>
      </p:sp>
      <p:sp>
        <p:nvSpPr>
          <p:cNvPr id="418" name="TextShape 2"/>
          <p:cNvSpPr txBox="1"/>
          <p:nvPr/>
        </p:nvSpPr>
        <p:spPr>
          <a:xfrm>
            <a:off x="442440" y="1239840"/>
            <a:ext cx="10515240" cy="5018400"/>
          </a:xfrm>
          <a:prstGeom prst="rect">
            <a:avLst/>
          </a:prstGeom>
          <a:noFill/>
          <a:ln>
            <a:noFill/>
          </a:ln>
        </p:spPr>
        <p:txBody>
          <a:bodyPr>
            <a:normAutofit/>
          </a:bodyPr>
          <a:lstStyle/>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序論</a:t>
            </a:r>
            <a:r>
              <a:rPr lang="en-US" sz="3600" b="1" strike="noStrike" spc="-1">
                <a:solidFill>
                  <a:srgbClr val="BFBFBF"/>
                </a:solidFill>
                <a:latin typeface="Yu Gothic"/>
                <a:ea typeface="Yu Gothic"/>
              </a:rPr>
              <a:t>&amp;</a:t>
            </a:r>
            <a:r>
              <a:rPr lang="ja-JP" sz="3600" b="1" strike="noStrike" spc="-1">
                <a:solidFill>
                  <a:srgbClr val="A6A6A6"/>
                </a:solidFill>
                <a:latin typeface="Yu Gothic"/>
                <a:ea typeface="Yu Gothic"/>
              </a:rPr>
              <a:t>関連研究</a:t>
            </a:r>
            <a:endParaRPr lang="en-US" sz="3600" b="1" strike="noStrike" spc="-1">
              <a:solidFill>
                <a:srgbClr val="000000"/>
              </a:solidFill>
              <a:latin typeface="Yu Gothic"/>
              <a:ea typeface="Yu Gothic"/>
            </a:endParaRPr>
          </a:p>
          <a:p>
            <a:pPr marL="743040" indent="-742680">
              <a:lnSpc>
                <a:spcPct val="90000"/>
              </a:lnSpc>
              <a:spcBef>
                <a:spcPts val="1001"/>
              </a:spcBef>
              <a:buClr>
                <a:srgbClr val="A6A6A6"/>
              </a:buClr>
              <a:buFont typeface="Calibri Light"/>
              <a:buAutoNum type="arabicPeriod"/>
            </a:pPr>
            <a:r>
              <a:rPr lang="ja-JP" sz="3600" b="1" strike="noStrike" spc="-1">
                <a:solidFill>
                  <a:srgbClr val="A6A6A6"/>
                </a:solidFill>
                <a:latin typeface="Yu Gothic"/>
                <a:ea typeface="Yu Gothic"/>
              </a:rPr>
              <a:t>提案手法</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実験と結果</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考察</a:t>
            </a:r>
            <a:endParaRPr lang="en-US" sz="3600" b="1" strike="noStrike" spc="-1">
              <a:solidFill>
                <a:srgbClr val="000000"/>
              </a:solidFill>
              <a:latin typeface="Yu Gothic"/>
              <a:ea typeface="Yu Gothic"/>
            </a:endParaRPr>
          </a:p>
          <a:p>
            <a:pPr marL="743040" indent="-742680">
              <a:lnSpc>
                <a:spcPct val="90000"/>
              </a:lnSpc>
              <a:spcBef>
                <a:spcPts val="1001"/>
              </a:spcBef>
              <a:buClr>
                <a:srgbClr val="000000"/>
              </a:buClr>
              <a:buFont typeface="Calibri Light"/>
              <a:buAutoNum type="arabicPeriod"/>
            </a:pPr>
            <a:r>
              <a:rPr lang="ja-JP" sz="3600" b="1" strike="noStrike" spc="-1">
                <a:solidFill>
                  <a:srgbClr val="000000"/>
                </a:solidFill>
                <a:latin typeface="Yu Gothic"/>
                <a:ea typeface="Yu Gothic"/>
              </a:rPr>
              <a:t>結論</a:t>
            </a:r>
            <a:endParaRPr lang="en-US" sz="3600" b="1" strike="noStrike" spc="-1">
              <a:solidFill>
                <a:srgbClr val="000000"/>
              </a:solidFill>
              <a:latin typeface="Yu Gothic"/>
              <a:ea typeface="Yu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本研究の結論</a:t>
            </a:r>
            <a:endParaRPr lang="en-US" sz="2800" b="1" strike="noStrike" spc="-1">
              <a:solidFill>
                <a:srgbClr val="000000"/>
              </a:solidFill>
              <a:latin typeface="Yu Gothic"/>
              <a:ea typeface="Yu Gothic"/>
            </a:endParaRPr>
          </a:p>
        </p:txBody>
      </p:sp>
      <p:sp>
        <p:nvSpPr>
          <p:cNvPr id="420" name="CustomShape 2"/>
          <p:cNvSpPr/>
          <p:nvPr/>
        </p:nvSpPr>
        <p:spPr>
          <a:xfrm>
            <a:off x="192600" y="5474880"/>
            <a:ext cx="118065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lnSpc>
                <a:spcPct val="100000"/>
              </a:lnSpc>
              <a:buClr>
                <a:srgbClr val="000000"/>
              </a:buClr>
              <a:buFont typeface="Wingdings"/>
              <a:buChar char="q"/>
            </a:pPr>
            <a:r>
              <a:rPr lang="ja-JP" altLang="en-US" sz="2000" spc="-1">
                <a:latin typeface="Yu Gothic"/>
                <a:ea typeface="Yu Gothic"/>
              </a:rPr>
              <a:t>更に、出版初期の論文の将来の被引用数の予測を試みることが可能になり、研究者・研究機関の評価測定の加速、及び研究ポートフォリオの最適化に活用可能</a:t>
            </a:r>
            <a:endParaRPr lang="ja-JP" altLang="en-US" sz="2000" b="0" strike="noStrike" spc="-1" dirty="0">
              <a:latin typeface="Yu Gothic"/>
              <a:ea typeface="Yu Gothic"/>
            </a:endParaRPr>
          </a:p>
        </p:txBody>
      </p:sp>
      <p:sp>
        <p:nvSpPr>
          <p:cNvPr id="421" name="CustomShape 3"/>
          <p:cNvSpPr/>
          <p:nvPr/>
        </p:nvSpPr>
        <p:spPr>
          <a:xfrm>
            <a:off x="202369" y="912502"/>
            <a:ext cx="11806560" cy="1006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lnSpc>
                <a:spcPct val="90000"/>
              </a:lnSpc>
              <a:tabLst>
                <a:tab pos="0" algn="l"/>
              </a:tabLst>
            </a:pPr>
            <a:r>
              <a:rPr lang="ja-JP" sz="2000" spc="-1">
                <a:latin typeface="Yu Gothic"/>
                <a:ea typeface="Yu Gothic"/>
              </a:rPr>
              <a:t>論文言及</a:t>
            </a:r>
            <a:r>
              <a:rPr lang="ja-JP" altLang="en-US" sz="2000" spc="-1">
                <a:latin typeface="Yu Gothic"/>
                <a:ea typeface="Yu Gothic"/>
              </a:rPr>
              <a:t>ユーチューブ</a:t>
            </a:r>
            <a:r>
              <a:rPr lang="ja-JP" sz="2000" spc="-1">
                <a:latin typeface="Yu Gothic"/>
                <a:ea typeface="Yu Gothic"/>
              </a:rPr>
              <a:t>動画が論文の被引用数</a:t>
            </a:r>
            <a:r>
              <a:rPr lang="ja-JP" altLang="en-US" sz="2000" spc="-1">
                <a:latin typeface="Yu Gothic"/>
                <a:ea typeface="Yu Gothic"/>
              </a:rPr>
              <a:t>・</a:t>
            </a:r>
            <a:r>
              <a:rPr lang="en-US" altLang="ja-JP" sz="2000" spc="-1" dirty="0">
                <a:latin typeface="Yu Gothic"/>
                <a:ea typeface="Yu Gothic"/>
              </a:rPr>
              <a:t>AAS</a:t>
            </a:r>
            <a:r>
              <a:rPr lang="ja-JP" sz="2000" spc="-1">
                <a:latin typeface="Yu Gothic"/>
                <a:ea typeface="Yu Gothic"/>
              </a:rPr>
              <a:t>に有効な影響を与えることを検証した</a:t>
            </a:r>
            <a:r>
              <a:rPr lang="ja-JP" altLang="en-US" sz="2000" spc="-1">
                <a:latin typeface="Yu Gothic"/>
                <a:ea typeface="Yu Gothic"/>
              </a:rPr>
              <a:t>上で、</a:t>
            </a:r>
            <a:r>
              <a:rPr lang="ja-JP" sz="2000" spc="-1">
                <a:latin typeface="Yu Gothic"/>
                <a:ea typeface="Yu Gothic"/>
              </a:rPr>
              <a:t>各指標に効果的に</a:t>
            </a:r>
            <a:r>
              <a:rPr lang="ja-JP" altLang="en-US" sz="2000" spc="-1">
                <a:latin typeface="Yu Gothic"/>
                <a:ea typeface="Yu Gothic"/>
              </a:rPr>
              <a:t>寄与する</a:t>
            </a:r>
            <a:r>
              <a:rPr lang="ja-JP" sz="2000" spc="-1">
                <a:latin typeface="Yu Gothic"/>
                <a:ea typeface="Yu Gothic"/>
              </a:rPr>
              <a:t>動画方式を特定し</a:t>
            </a:r>
            <a:r>
              <a:rPr lang="ja-JP" altLang="en-US" sz="2000" spc="-1">
                <a:latin typeface="Yu Gothic"/>
                <a:ea typeface="Yu Gothic"/>
              </a:rPr>
              <a:t>、出版初期論文のユーチューブ上での</a:t>
            </a:r>
            <a:r>
              <a:rPr lang="ja-JP" sz="2000" spc="-1">
                <a:latin typeface="Yu Gothic"/>
                <a:ea typeface="Yu Gothic"/>
              </a:rPr>
              <a:t>人気度を用いた将来の被引用数の予測が有効な動画方式を部分的に推定することに</a:t>
            </a:r>
            <a:r>
              <a:rPr lang="ja-JP" altLang="en-US" sz="2000" spc="-1">
                <a:latin typeface="Yu Gothic"/>
                <a:ea typeface="Yu Gothic"/>
              </a:rPr>
              <a:t>成</a:t>
            </a:r>
            <a:r>
              <a:rPr lang="ja-JP" sz="2000" spc="-1">
                <a:latin typeface="Yu Gothic"/>
                <a:ea typeface="Yu Gothic"/>
              </a:rPr>
              <a:t>功</a:t>
            </a:r>
            <a:endParaRPr lang="ja-JP" b="0" strike="noStrike">
              <a:latin typeface="Yu Gothic"/>
              <a:ea typeface="Yu Gothic"/>
            </a:endParaRPr>
          </a:p>
        </p:txBody>
      </p:sp>
      <p:sp>
        <p:nvSpPr>
          <p:cNvPr id="422" name="CustomShape 4"/>
          <p:cNvSpPr/>
          <p:nvPr/>
        </p:nvSpPr>
        <p:spPr>
          <a:xfrm>
            <a:off x="192600" y="4561200"/>
            <a:ext cx="1180656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lnSpc>
                <a:spcPct val="90000"/>
              </a:lnSpc>
              <a:spcBef>
                <a:spcPts val="499"/>
              </a:spcBef>
              <a:tabLst>
                <a:tab pos="0" algn="l"/>
              </a:tabLst>
            </a:pPr>
            <a:r>
              <a:rPr lang="ja-JP" altLang="en-US" sz="2000" spc="-1">
                <a:latin typeface="Yu Gothic"/>
                <a:ea typeface="Yu Gothic"/>
              </a:rPr>
              <a:t>研究組織に対して、本手法を用いて動画の制作及びデザインに関係する意思決定に定量的な根拠を提供することで、科学技術コミュニケーションの効率化とコストの節減が期待できる。</a:t>
            </a:r>
            <a:endParaRPr lang="ja-JP" altLang="en-US" sz="2000" b="0" strike="noStrike" spc="-1" dirty="0">
              <a:latin typeface="Yu Gothic"/>
              <a:ea typeface="Yu Gothic"/>
            </a:endParaRPr>
          </a:p>
        </p:txBody>
      </p:sp>
      <p:sp>
        <p:nvSpPr>
          <p:cNvPr id="423" name="CustomShape 5"/>
          <p:cNvSpPr/>
          <p:nvPr/>
        </p:nvSpPr>
        <p:spPr>
          <a:xfrm>
            <a:off x="192600" y="1914105"/>
            <a:ext cx="1208556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buClr>
                <a:srgbClr val="000000"/>
              </a:buClr>
              <a:buFont typeface="Wingdings"/>
              <a:buChar char="q"/>
            </a:pPr>
            <a:r>
              <a:rPr lang="ja-JP" sz="2000" spc="-1">
                <a:latin typeface="Yu Gothic"/>
                <a:ea typeface="Yu Gothic"/>
              </a:rPr>
              <a:t>手法の特性</a:t>
            </a:r>
            <a:endParaRPr lang="en-US" altLang="ja-JP" sz="2000" spc="-1">
              <a:latin typeface="Yu Gothic"/>
              <a:ea typeface="Yu Gothic"/>
            </a:endParaRPr>
          </a:p>
          <a:p>
            <a:pPr marL="800735" lvl="1" indent="-342900">
              <a:buClr>
                <a:srgbClr val="000000"/>
              </a:buClr>
              <a:buFont typeface="Wingdings"/>
              <a:buChar char="§"/>
            </a:pPr>
            <a:r>
              <a:rPr lang="ja-JP" altLang="en-US" sz="2000" spc="-1">
                <a:latin typeface="Yu Gothic"/>
                <a:ea typeface="Yu Gothic"/>
              </a:rPr>
              <a:t>独自の均質化手法を用いて同等な質の動画付き・無し論文がマッチングできる</a:t>
            </a:r>
            <a:endParaRPr lang="ja-JP" altLang="en-US" sz="2000" spc="-1" dirty="0">
              <a:latin typeface="Yu Gothic"/>
              <a:ea typeface="Yu Gothic"/>
            </a:endParaRPr>
          </a:p>
          <a:p>
            <a:pPr marL="800735" lvl="1" indent="-342900">
              <a:buClr>
                <a:srgbClr val="000000"/>
              </a:buClr>
              <a:buFont typeface="Wingdings"/>
              <a:buChar char="§"/>
            </a:pPr>
            <a:r>
              <a:rPr lang="ja-JP" altLang="en-US" sz="2000" spc="-1">
                <a:latin typeface="Yu Gothic"/>
                <a:ea typeface="Yu Gothic"/>
              </a:rPr>
              <a:t>被引用数・AAS分布の正規性に基づいた平均値検定より、有効性が検証できる</a:t>
            </a:r>
            <a:endParaRPr lang="en-US" altLang="ja-JP" sz="2000" spc="-1">
              <a:latin typeface="Yu Gothic"/>
              <a:ea typeface="Yu Gothic"/>
            </a:endParaRPr>
          </a:p>
          <a:p>
            <a:pPr marL="800735" lvl="1" indent="-342900">
              <a:buClr>
                <a:srgbClr val="000000"/>
              </a:buClr>
              <a:buFont typeface="Wingdings"/>
              <a:buChar char="§"/>
            </a:pPr>
            <a:r>
              <a:rPr lang="ja-JP" altLang="en-US" sz="2000" spc="-1">
                <a:latin typeface="Yu Gothic"/>
                <a:ea typeface="Yu Gothic"/>
              </a:rPr>
              <a:t>論文言及目的に関する分類法を提案し、論文指標への影響度を定量的に比較できる</a:t>
            </a:r>
            <a:endParaRPr lang="ja-JP" altLang="en-US" sz="2000" spc="-1" dirty="0">
              <a:latin typeface="Yu Gothic"/>
              <a:ea typeface="Yu Gothic"/>
            </a:endParaRPr>
          </a:p>
          <a:p>
            <a:pPr marL="800735" lvl="1" indent="-342900">
              <a:lnSpc>
                <a:spcPct val="100000"/>
              </a:lnSpc>
              <a:buClr>
                <a:srgbClr val="000000"/>
              </a:buClr>
              <a:buFont typeface="Wingdings"/>
              <a:buChar char="§"/>
            </a:pPr>
            <a:r>
              <a:rPr lang="ja-JP" altLang="en-US" sz="2000" spc="-1">
                <a:latin typeface="Yu Gothic"/>
                <a:ea typeface="Yu Gothic"/>
              </a:rPr>
              <a:t>論文のユーチューブ人気度を表す指標を提案し、当該指標が被引用数より先行指標であることを検証できる</a:t>
            </a:r>
          </a:p>
          <a:p>
            <a:pPr marL="800735" lvl="1" indent="-342900">
              <a:buClr>
                <a:srgbClr val="000000"/>
              </a:buClr>
              <a:buFont typeface="Wingdings"/>
              <a:buChar char="§"/>
            </a:pPr>
            <a:r>
              <a:rPr lang="ja-JP" altLang="en-US" sz="2000" spc="-1">
                <a:latin typeface="Yu Gothic"/>
                <a:ea typeface="Yu Gothic"/>
              </a:rPr>
              <a:t>ユーチューブ人気度と被引用数が有意な相関を示す動画付き論文について、共通的な動画方式が抽出できる</a:t>
            </a:r>
            <a:endParaRPr lang="ja-JP" altLang="en-US" sz="2000" spc="-1" dirty="0">
              <a:latin typeface="Yu Gothic"/>
              <a:ea typeface="Yu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今後の展望</a:t>
            </a:r>
            <a:endParaRPr lang="en-US" sz="2800" b="1" strike="noStrike" spc="-1">
              <a:solidFill>
                <a:srgbClr val="000000"/>
              </a:solidFill>
              <a:latin typeface="Yu Gothic"/>
              <a:ea typeface="Yu Gothic"/>
            </a:endParaRPr>
          </a:p>
        </p:txBody>
      </p:sp>
      <p:sp>
        <p:nvSpPr>
          <p:cNvPr id="2" name="CustomShape 5">
            <a:extLst>
              <a:ext uri="{FF2B5EF4-FFF2-40B4-BE49-F238E27FC236}">
                <a16:creationId xmlns:a16="http://schemas.microsoft.com/office/drawing/2014/main" id="{DDDBFD2E-A09B-4378-90C7-490A89D216C1}"/>
              </a:ext>
            </a:extLst>
          </p:cNvPr>
          <p:cNvSpPr/>
          <p:nvPr/>
        </p:nvSpPr>
        <p:spPr>
          <a:xfrm>
            <a:off x="202369" y="946951"/>
            <a:ext cx="12085560" cy="532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buClr>
                <a:srgbClr val="000000"/>
              </a:buClr>
              <a:buFont typeface="Wingdings"/>
              <a:buChar char="q"/>
            </a:pPr>
            <a:r>
              <a:rPr lang="en-US" altLang="ja-JP" sz="2000" spc="-1" err="1">
                <a:latin typeface="Yu Gothic"/>
                <a:ea typeface="Yu Gothic"/>
              </a:rPr>
              <a:t>特定の研究トピックに対する動画の影響度評価</a:t>
            </a:r>
            <a:endParaRPr lang="en-US"/>
          </a:p>
          <a:p>
            <a:pPr marL="800735" lvl="1" indent="-342900">
              <a:buClr>
                <a:srgbClr val="000000"/>
              </a:buClr>
              <a:buFont typeface="Wingdings"/>
              <a:buChar char="§"/>
            </a:pPr>
            <a:r>
              <a:rPr lang="ja-JP" altLang="en-US" sz="2000" spc="-1">
                <a:latin typeface="Yu Gothic"/>
                <a:ea typeface="Yu Gothic"/>
              </a:rPr>
              <a:t>本実験では学術動画の公開数がまだ少ない中で、大分野に所属する論文を選定し、広範囲な研究トピックの論文データセットに対して動画の有効性を検証</a:t>
            </a:r>
          </a:p>
          <a:p>
            <a:pPr marL="457835" lvl="1">
              <a:buClr>
                <a:srgbClr val="000000"/>
              </a:buClr>
            </a:pPr>
            <a:r>
              <a:rPr lang="ja-JP" altLang="en-US" sz="2000" spc="-1">
                <a:latin typeface="Yu Gothic"/>
                <a:ea typeface="Yu Gothic"/>
              </a:rPr>
              <a:t>→近い将来、学術動画数が増加すれば、特定のトピックに関連した論文に絞って実験を行うことで、研究関係者にとってより現実的かつ信頼できる結果の取得が可能になる</a:t>
            </a: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q"/>
            </a:pPr>
            <a:r>
              <a:rPr lang="ja-JP" sz="2000" spc="-1">
                <a:latin typeface="Yu Gothic"/>
                <a:ea typeface="Yu Gothic"/>
              </a:rPr>
              <a:t>手法の</a:t>
            </a:r>
            <a:r>
              <a:rPr lang="ja-JP" altLang="en-US" sz="2000" spc="-1">
                <a:latin typeface="Yu Gothic"/>
                <a:ea typeface="Yu Gothic"/>
              </a:rPr>
              <a:t>改</a:t>
            </a:r>
            <a:r>
              <a:rPr lang="ja-JP" sz="2000" spc="-1">
                <a:latin typeface="Yu Gothic"/>
                <a:ea typeface="Yu Gothic"/>
              </a:rPr>
              <a:t>良</a:t>
            </a:r>
            <a:endParaRPr lang="ja-JP" altLang="en-US" sz="2000" spc="-1">
              <a:latin typeface="Yu Gothic"/>
              <a:ea typeface="Yu Gothic"/>
            </a:endParaRPr>
          </a:p>
          <a:p>
            <a:pPr marL="800735" lvl="1" indent="-342900">
              <a:buClr>
                <a:srgbClr val="000000"/>
              </a:buClr>
              <a:buFont typeface="Wingdings"/>
              <a:buChar char="§"/>
            </a:pPr>
            <a:r>
              <a:rPr lang="ja-JP" altLang="en-US" sz="2000" spc="-1">
                <a:latin typeface="Yu Gothic"/>
                <a:ea typeface="Yu Gothic"/>
              </a:rPr>
              <a:t>動画付き・無し論文に対するより効果的な均質化</a:t>
            </a:r>
            <a:endParaRPr lang="ja-JP" sz="2000" spc="-1" dirty="0">
              <a:latin typeface="Yu Gothic"/>
              <a:ea typeface="Yu Gothic"/>
            </a:endParaRPr>
          </a:p>
          <a:p>
            <a:pPr marL="800735" lvl="1" indent="-342900">
              <a:buClr>
                <a:srgbClr val="000000"/>
              </a:buClr>
              <a:buFont typeface="Wingdings"/>
              <a:buChar char="§"/>
            </a:pPr>
            <a:r>
              <a:rPr lang="ja-JP" altLang="en-US" sz="2000" spc="-1">
                <a:latin typeface="Yu Gothic"/>
                <a:ea typeface="Yu Gothic"/>
              </a:rPr>
              <a:t>動画の分類ラベル間でより有意な影響度の相違が観測できる新たな動画方式の定義</a:t>
            </a:r>
            <a:endParaRPr lang="ja-JP" altLang="en-US" sz="2000" spc="-1" dirty="0">
              <a:latin typeface="Yu Gothic"/>
              <a:ea typeface="Yu Gothic"/>
            </a:endParaRPr>
          </a:p>
          <a:p>
            <a:pPr marL="800735" lvl="1" indent="-342900">
              <a:buClr>
                <a:srgbClr val="000000"/>
              </a:buClr>
              <a:buFont typeface="Wingdings"/>
              <a:buChar char="§"/>
            </a:pPr>
            <a:r>
              <a:rPr lang="ja-JP" altLang="en-US" sz="2000" spc="-1">
                <a:latin typeface="Yu Gothic"/>
                <a:ea typeface="Yu Gothic"/>
              </a:rPr>
              <a:t>動画方式による論文への影響度の差異を考慮したYTscoreの修正</a:t>
            </a: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q"/>
            </a:pPr>
            <a:r>
              <a:rPr lang="ja-JP" altLang="en-US" sz="2000" spc="-1">
                <a:latin typeface="Yu Gothic"/>
                <a:ea typeface="Yu Gothic"/>
              </a:rPr>
              <a:t>ユーチューブ動画への</a:t>
            </a:r>
            <a:r>
              <a:rPr lang="ja-JP" sz="2000" spc="-1">
                <a:latin typeface="Yu Gothic"/>
                <a:ea typeface="Yu Gothic"/>
                <a:cs typeface="+mn-lt"/>
              </a:rPr>
              <a:t>ミクロ的な</a:t>
            </a:r>
            <a:r>
              <a:rPr lang="ja-JP" altLang="en-US" sz="2000" spc="-1">
                <a:latin typeface="Yu Gothic"/>
                <a:ea typeface="Yu Gothic"/>
              </a:rPr>
              <a:t>アプローチ</a:t>
            </a:r>
            <a:endParaRPr lang="ja-JP" sz="2000" spc="-1">
              <a:latin typeface="Yu Gothic"/>
              <a:ea typeface="Yu Gothic"/>
            </a:endParaRPr>
          </a:p>
          <a:p>
            <a:pPr marL="800735" lvl="1" indent="-342900">
              <a:buClr>
                <a:srgbClr val="000000"/>
              </a:buClr>
              <a:buFont typeface="Wingdings"/>
              <a:buChar char="§"/>
            </a:pPr>
            <a:r>
              <a:rPr lang="ja-JP" altLang="en-US" sz="2000" spc="-1">
                <a:latin typeface="Yu Gothic"/>
                <a:ea typeface="Yu Gothic"/>
              </a:rPr>
              <a:t>本手法では主に論文のグループ化を通じた統計的仮説検定手法が使用され、動画の論文に対するマクロ的な効果のみを論じている。</a:t>
            </a:r>
            <a:endParaRPr lang="ja-JP" altLang="en-US" sz="2000" spc="-1" dirty="0">
              <a:latin typeface="Yu Gothic"/>
              <a:ea typeface="Yu Gothic"/>
            </a:endParaRPr>
          </a:p>
          <a:p>
            <a:pPr marL="457835" lvl="1">
              <a:buClr>
                <a:srgbClr val="000000"/>
              </a:buClr>
            </a:pPr>
            <a:r>
              <a:rPr lang="ja-JP" altLang="en-US" sz="2000" spc="-1">
                <a:latin typeface="Yu Gothic"/>
                <a:ea typeface="Yu Gothic"/>
              </a:rPr>
              <a:t>→ユーチューブユーザーの行動理論、ユーチューブの</a:t>
            </a:r>
            <a:r>
              <a:rPr lang="ja-JP" sz="2000" spc="-1">
                <a:latin typeface="Yu Gothic"/>
                <a:ea typeface="Yu Gothic"/>
                <a:cs typeface="+mn-lt"/>
              </a:rPr>
              <a:t>SNSとしての</a:t>
            </a:r>
            <a:r>
              <a:rPr lang="ja-JP" altLang="en-US" sz="2000" spc="-1">
                <a:latin typeface="Yu Gothic"/>
                <a:ea typeface="Yu Gothic"/>
              </a:rPr>
              <a:t>ダイナミクスに基づき、オンライン学術動画と論文間の因果関係の究明に向けた、ミクロ的なアプローチが必要</a:t>
            </a: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442440" y="1239840"/>
            <a:ext cx="10515240" cy="501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28600" indent="-228240">
              <a:lnSpc>
                <a:spcPct val="90000"/>
              </a:lnSpc>
              <a:spcBef>
                <a:spcPts val="1001"/>
              </a:spcBef>
              <a:buClr>
                <a:srgbClr val="000000"/>
              </a:buClr>
              <a:buFont typeface="Wingdings" charset="2"/>
              <a:buChar char=""/>
            </a:pPr>
            <a:r>
              <a:rPr lang="en-US" sz="3600" b="0" strike="noStrike" spc="-1">
                <a:solidFill>
                  <a:srgbClr val="000000"/>
                </a:solidFill>
                <a:latin typeface="Calibri"/>
              </a:rPr>
              <a:t>Appendix</a:t>
            </a:r>
            <a:endParaRPr lang="en-US" sz="3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en-US" altLang="ja-JP" sz="2800" b="1" spc="-1" dirty="0" err="1">
                <a:solidFill>
                  <a:srgbClr val="000000"/>
                </a:solidFill>
                <a:latin typeface="Yu Gothic"/>
                <a:ea typeface="Yu Gothic"/>
              </a:rPr>
              <a:t>付録A</a:t>
            </a:r>
            <a:r>
              <a:rPr lang="en-US" altLang="ja-JP" sz="2800" b="1" spc="-1" dirty="0">
                <a:solidFill>
                  <a:srgbClr val="000000"/>
                </a:solidFill>
                <a:latin typeface="Yu Gothic"/>
                <a:ea typeface="Yu Gothic"/>
              </a:rPr>
              <a:t>　</a:t>
            </a:r>
            <a:r>
              <a:rPr lang="en-US" altLang="ja-JP" sz="2800" b="1" spc="-1" dirty="0" err="1">
                <a:solidFill>
                  <a:srgbClr val="000000"/>
                </a:solidFill>
                <a:latin typeface="Yu Gothic"/>
                <a:ea typeface="Yu Gothic"/>
              </a:rPr>
              <a:t>動画の論文言及目的に関する分類法と動画例</a:t>
            </a:r>
            <a:endParaRPr lang="en-US" sz="2800" b="1" strike="noStrike" spc="-1" dirty="0" err="1">
              <a:solidFill>
                <a:srgbClr val="000000"/>
              </a:solidFill>
              <a:latin typeface="Yu Gothic"/>
              <a:ea typeface="Yu Gothic"/>
            </a:endParaRPr>
          </a:p>
        </p:txBody>
      </p:sp>
      <p:sp>
        <p:nvSpPr>
          <p:cNvPr id="2" name="CustomShape 5">
            <a:extLst>
              <a:ext uri="{FF2B5EF4-FFF2-40B4-BE49-F238E27FC236}">
                <a16:creationId xmlns:a16="http://schemas.microsoft.com/office/drawing/2014/main" id="{DDDBFD2E-A09B-4378-90C7-490A89D216C1}"/>
              </a:ext>
            </a:extLst>
          </p:cNvPr>
          <p:cNvSpPr/>
          <p:nvPr/>
        </p:nvSpPr>
        <p:spPr>
          <a:xfrm>
            <a:off x="202369" y="946951"/>
            <a:ext cx="1208556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buClr>
                <a:srgbClr val="000000"/>
              </a:buClr>
              <a:buFont typeface="Wingdings"/>
              <a:buChar char="q"/>
            </a:pPr>
            <a:r>
              <a:rPr lang="ja-JP" altLang="en-US" sz="2000" spc="-1">
                <a:latin typeface="Yu Gothic"/>
                <a:ea typeface="Yu Gothic"/>
              </a:rPr>
              <a:t>論文言及目的の分類法</a:t>
            </a:r>
            <a:endParaRPr lang="ja-JP" altLang="en-US" sz="2000" spc="-1" dirty="0">
              <a:latin typeface="Yu Gothic"/>
              <a:ea typeface="Yu Gothic"/>
            </a:endParaRPr>
          </a:p>
        </p:txBody>
      </p:sp>
      <p:pic>
        <p:nvPicPr>
          <p:cNvPr id="3" name="Picture 3" descr="Table&#10;&#10;Description automatically generated">
            <a:extLst>
              <a:ext uri="{FF2B5EF4-FFF2-40B4-BE49-F238E27FC236}">
                <a16:creationId xmlns:a16="http://schemas.microsoft.com/office/drawing/2014/main" id="{8FB429AF-BE74-49ED-84FD-500222135692}"/>
              </a:ext>
            </a:extLst>
          </p:cNvPr>
          <p:cNvPicPr>
            <a:picLocks noChangeAspect="1"/>
          </p:cNvPicPr>
          <p:nvPr/>
        </p:nvPicPr>
        <p:blipFill>
          <a:blip r:embed="rId6"/>
          <a:stretch>
            <a:fillRect/>
          </a:stretch>
        </p:blipFill>
        <p:spPr>
          <a:xfrm>
            <a:off x="528578" y="1459442"/>
            <a:ext cx="4788059" cy="5260560"/>
          </a:xfrm>
          <a:prstGeom prst="rect">
            <a:avLst/>
          </a:prstGeom>
        </p:spPr>
      </p:pic>
      <p:sp>
        <p:nvSpPr>
          <p:cNvPr id="5" name="CustomShape 5">
            <a:extLst>
              <a:ext uri="{FF2B5EF4-FFF2-40B4-BE49-F238E27FC236}">
                <a16:creationId xmlns:a16="http://schemas.microsoft.com/office/drawing/2014/main" id="{B162C700-45B8-4904-91A0-94D493880522}"/>
              </a:ext>
            </a:extLst>
          </p:cNvPr>
          <p:cNvSpPr/>
          <p:nvPr/>
        </p:nvSpPr>
        <p:spPr>
          <a:xfrm>
            <a:off x="5410976" y="946951"/>
            <a:ext cx="4725991" cy="439975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3535" indent="-342900">
              <a:buClr>
                <a:srgbClr val="000000"/>
              </a:buClr>
              <a:buFont typeface="Wingdings"/>
              <a:buChar char="q"/>
            </a:pPr>
            <a:r>
              <a:rPr lang="ja-JP" altLang="en-US" sz="2000" spc="-1">
                <a:latin typeface="Yu Gothic"/>
                <a:ea typeface="Yu Gothic"/>
              </a:rPr>
              <a:t>動画例</a:t>
            </a:r>
            <a:endParaRPr lang="ja-JP" altLang="en-US" sz="2000" spc="-1" dirty="0">
              <a:latin typeface="Yu Gothic"/>
              <a:ea typeface="Yu Gothic"/>
            </a:endParaRPr>
          </a:p>
          <a:p>
            <a:pPr marL="915035" lvl="1" indent="-457200">
              <a:buClr>
                <a:srgbClr val="000000"/>
              </a:buClr>
              <a:buFont typeface="Wingdings"/>
              <a:buChar char="§"/>
            </a:pPr>
            <a:r>
              <a:rPr lang="ja-JP" altLang="en-US" sz="2000" spc="-1">
                <a:latin typeface="Yu Gothic"/>
                <a:ea typeface="Yu Gothic"/>
              </a:rPr>
              <a:t>論文紹介</a:t>
            </a:r>
            <a:endParaRPr lang="ja-JP">
              <a:latin typeface="Arial"/>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r>
              <a:rPr lang="ja-JP" altLang="en-US" sz="2000" spc="-1">
                <a:latin typeface="Yu Gothic"/>
                <a:ea typeface="Yu Gothic"/>
              </a:rPr>
              <a:t>論文解説</a:t>
            </a:r>
            <a:endParaRPr lang="ja-JP"/>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endParaRPr lang="ja-JP" altLang="en-US" sz="2000" spc="-1" dirty="0">
              <a:latin typeface="Yu Gothic"/>
              <a:ea typeface="Yu Gothic"/>
            </a:endParaRPr>
          </a:p>
          <a:p>
            <a:pPr marL="915035" lvl="1" indent="-457200">
              <a:buClr>
                <a:srgbClr val="000000"/>
              </a:buClr>
              <a:buFont typeface="Wingdings"/>
              <a:buChar char="§"/>
            </a:pPr>
            <a:r>
              <a:rPr lang="ja-JP" altLang="en-US" sz="2000" spc="-1">
                <a:latin typeface="Yu Gothic"/>
                <a:ea typeface="Yu Gothic"/>
              </a:rPr>
              <a:t>補足資料</a:t>
            </a:r>
            <a:endParaRPr lang="ja-JP" altLang="en-US" sz="2000" spc="-1" dirty="0">
              <a:latin typeface="Yu Gothic"/>
              <a:ea typeface="Yu Gothic"/>
            </a:endParaRPr>
          </a:p>
        </p:txBody>
      </p:sp>
      <p:pic>
        <p:nvPicPr>
          <p:cNvPr id="6" name="Picture 6">
            <a:hlinkClick r:id="" action="ppaction://media"/>
            <a:extLst>
              <a:ext uri="{FF2B5EF4-FFF2-40B4-BE49-F238E27FC236}">
                <a16:creationId xmlns:a16="http://schemas.microsoft.com/office/drawing/2014/main" id="{8BAC7B2A-5777-4059-AEE0-A21050231445}"/>
              </a:ext>
            </a:extLst>
          </p:cNvPr>
          <p:cNvPicPr>
            <a:picLocks noRot="1" noChangeAspect="1"/>
          </p:cNvPicPr>
          <p:nvPr>
            <a:videoFile r:link="rId1"/>
          </p:nvPr>
        </p:nvPicPr>
        <p:blipFill>
          <a:blip r:embed="rId7"/>
          <a:stretch>
            <a:fillRect/>
          </a:stretch>
        </p:blipFill>
        <p:spPr>
          <a:xfrm>
            <a:off x="7899721" y="1323252"/>
            <a:ext cx="3028709" cy="1703649"/>
          </a:xfrm>
          <a:prstGeom prst="rect">
            <a:avLst/>
          </a:prstGeom>
        </p:spPr>
      </p:pic>
      <p:pic>
        <p:nvPicPr>
          <p:cNvPr id="7" name="Picture 7">
            <a:hlinkClick r:id="" action="ppaction://media"/>
            <a:extLst>
              <a:ext uri="{FF2B5EF4-FFF2-40B4-BE49-F238E27FC236}">
                <a16:creationId xmlns:a16="http://schemas.microsoft.com/office/drawing/2014/main" id="{F426F652-7F4F-4286-944B-3C9676E2520C}"/>
              </a:ext>
            </a:extLst>
          </p:cNvPr>
          <p:cNvPicPr>
            <a:picLocks noRot="1" noChangeAspect="1"/>
          </p:cNvPicPr>
          <p:nvPr>
            <a:videoFile r:link="rId2"/>
          </p:nvPr>
        </p:nvPicPr>
        <p:blipFill>
          <a:blip r:embed="rId8"/>
          <a:stretch>
            <a:fillRect/>
          </a:stretch>
        </p:blipFill>
        <p:spPr>
          <a:xfrm>
            <a:off x="7890075" y="3175201"/>
            <a:ext cx="3057646" cy="1713294"/>
          </a:xfrm>
          <a:prstGeom prst="rect">
            <a:avLst/>
          </a:prstGeom>
        </p:spPr>
      </p:pic>
      <p:pic>
        <p:nvPicPr>
          <p:cNvPr id="8" name="Picture 8">
            <a:hlinkClick r:id="" action="ppaction://media"/>
            <a:extLst>
              <a:ext uri="{FF2B5EF4-FFF2-40B4-BE49-F238E27FC236}">
                <a16:creationId xmlns:a16="http://schemas.microsoft.com/office/drawing/2014/main" id="{19B88B46-3736-4340-8382-D22BE50CBF13}"/>
              </a:ext>
            </a:extLst>
          </p:cNvPr>
          <p:cNvPicPr>
            <a:picLocks noRot="1" noChangeAspect="1"/>
          </p:cNvPicPr>
          <p:nvPr>
            <a:videoFile r:link="rId3"/>
          </p:nvPr>
        </p:nvPicPr>
        <p:blipFill>
          <a:blip r:embed="rId9"/>
          <a:stretch>
            <a:fillRect/>
          </a:stretch>
        </p:blipFill>
        <p:spPr>
          <a:xfrm>
            <a:off x="7890076" y="5036796"/>
            <a:ext cx="3076936" cy="1732585"/>
          </a:xfrm>
          <a:prstGeom prst="rect">
            <a:avLst/>
          </a:prstGeom>
        </p:spPr>
      </p:pic>
    </p:spTree>
    <p:extLst>
      <p:ext uri="{BB962C8B-B14F-4D97-AF65-F5344CB8AC3E}">
        <p14:creationId xmlns:p14="http://schemas.microsoft.com/office/powerpoint/2010/main" val="1583394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en-US" altLang="ja-JP" sz="2800" b="1" spc="-1" dirty="0" err="1">
                <a:solidFill>
                  <a:srgbClr val="000000"/>
                </a:solidFill>
                <a:latin typeface="Yu Gothic"/>
                <a:ea typeface="Yu Gothic"/>
              </a:rPr>
              <a:t>付録B</a:t>
            </a:r>
            <a:r>
              <a:rPr lang="en-US" altLang="ja-JP" sz="2800" b="1" spc="-1" dirty="0">
                <a:solidFill>
                  <a:srgbClr val="000000"/>
                </a:solidFill>
                <a:latin typeface="Yu Gothic"/>
                <a:ea typeface="Yu Gothic"/>
              </a:rPr>
              <a:t>　</a:t>
            </a:r>
            <a:r>
              <a:rPr lang="en-US" altLang="ja-JP" sz="2800" b="1" spc="-1" dirty="0" err="1">
                <a:solidFill>
                  <a:srgbClr val="000000"/>
                </a:solidFill>
                <a:latin typeface="Yu Gothic"/>
                <a:ea typeface="Yu Gothic"/>
              </a:rPr>
              <a:t>データセット概要</a:t>
            </a:r>
            <a:endParaRPr lang="en-US" altLang="ja-JP" sz="2800" b="1" strike="noStrike" spc="-1" dirty="0" err="1">
              <a:solidFill>
                <a:srgbClr val="000000"/>
              </a:solidFill>
              <a:latin typeface="Yu Gothic"/>
              <a:ea typeface="Yu Gothic"/>
            </a:endParaRPr>
          </a:p>
        </p:txBody>
      </p:sp>
      <p:sp>
        <p:nvSpPr>
          <p:cNvPr id="2" name="CustomShape 5">
            <a:extLst>
              <a:ext uri="{FF2B5EF4-FFF2-40B4-BE49-F238E27FC236}">
                <a16:creationId xmlns:a16="http://schemas.microsoft.com/office/drawing/2014/main" id="{DDDBFD2E-A09B-4378-90C7-490A89D216C1}"/>
              </a:ext>
            </a:extLst>
          </p:cNvPr>
          <p:cNvSpPr/>
          <p:nvPr/>
        </p:nvSpPr>
        <p:spPr>
          <a:xfrm>
            <a:off x="202369" y="946951"/>
            <a:ext cx="12085560" cy="31686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buClr>
                <a:srgbClr val="000000"/>
              </a:buClr>
              <a:buFont typeface="Wingdings"/>
              <a:buChar char="§"/>
            </a:pPr>
            <a:r>
              <a:rPr lang="ja-JP" altLang="en-US" sz="2000" spc="-1">
                <a:latin typeface="Yu Gothic"/>
                <a:ea typeface="Yu Gothic"/>
              </a:rPr>
              <a:t>論文データセットの概要</a:t>
            </a: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r>
              <a:rPr lang="ja-JP" altLang="en-US" sz="2000" spc="-1">
                <a:latin typeface="Yu Gothic"/>
                <a:ea typeface="Yu Gothic"/>
              </a:rPr>
              <a:t>動画データセットの概要</a:t>
            </a:r>
            <a:endParaRPr lang="ja-JP" altLang="en-US" sz="2000" spc="-1" dirty="0">
              <a:latin typeface="Yu Gothic"/>
              <a:ea typeface="Yu Gothic"/>
            </a:endParaRPr>
          </a:p>
        </p:txBody>
      </p:sp>
      <p:pic>
        <p:nvPicPr>
          <p:cNvPr id="4" name="Picture 8" descr="Table&#10;&#10;Description automatically generated">
            <a:extLst>
              <a:ext uri="{FF2B5EF4-FFF2-40B4-BE49-F238E27FC236}">
                <a16:creationId xmlns:a16="http://schemas.microsoft.com/office/drawing/2014/main" id="{8CC5567B-48A1-4CEC-BF6C-D934BC93128E}"/>
              </a:ext>
            </a:extLst>
          </p:cNvPr>
          <p:cNvPicPr>
            <a:picLocks noChangeAspect="1"/>
          </p:cNvPicPr>
          <p:nvPr/>
        </p:nvPicPr>
        <p:blipFill>
          <a:blip r:embed="rId3"/>
          <a:stretch>
            <a:fillRect/>
          </a:stretch>
        </p:blipFill>
        <p:spPr>
          <a:xfrm>
            <a:off x="1608881" y="1313714"/>
            <a:ext cx="8974238" cy="2368975"/>
          </a:xfrm>
          <a:prstGeom prst="rect">
            <a:avLst/>
          </a:prstGeom>
        </p:spPr>
      </p:pic>
      <p:pic>
        <p:nvPicPr>
          <p:cNvPr id="9" name="Picture 9" descr="A receipt on a black background&#10;&#10;Description automatically generated">
            <a:extLst>
              <a:ext uri="{FF2B5EF4-FFF2-40B4-BE49-F238E27FC236}">
                <a16:creationId xmlns:a16="http://schemas.microsoft.com/office/drawing/2014/main" id="{CBEAFA30-7985-4EDB-AE84-97F7749A8AE8}"/>
              </a:ext>
            </a:extLst>
          </p:cNvPr>
          <p:cNvPicPr>
            <a:picLocks noChangeAspect="1"/>
          </p:cNvPicPr>
          <p:nvPr/>
        </p:nvPicPr>
        <p:blipFill>
          <a:blip r:embed="rId4"/>
          <a:stretch>
            <a:fillRect/>
          </a:stretch>
        </p:blipFill>
        <p:spPr>
          <a:xfrm>
            <a:off x="2515564" y="4123248"/>
            <a:ext cx="7228390" cy="2257530"/>
          </a:xfrm>
          <a:prstGeom prst="rect">
            <a:avLst/>
          </a:prstGeom>
        </p:spPr>
      </p:pic>
    </p:spTree>
    <p:extLst>
      <p:ext uri="{BB962C8B-B14F-4D97-AF65-F5344CB8AC3E}">
        <p14:creationId xmlns:p14="http://schemas.microsoft.com/office/powerpoint/2010/main" val="324389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altLang="en-US" sz="2800" b="1" spc="-1">
                <a:solidFill>
                  <a:srgbClr val="000000"/>
                </a:solidFill>
                <a:latin typeface="Yu Gothic"/>
                <a:ea typeface="Yu Gothic"/>
              </a:rPr>
              <a:t>目次</a:t>
            </a:r>
            <a:endParaRPr lang="ja-JP" altLang="en-US" sz="2800" b="1" strike="noStrike" spc="-1" dirty="0">
              <a:solidFill>
                <a:srgbClr val="000000"/>
              </a:solidFill>
              <a:latin typeface="Yu Gothic"/>
              <a:ea typeface="Yu Gothic"/>
            </a:endParaRPr>
          </a:p>
        </p:txBody>
      </p:sp>
      <p:sp>
        <p:nvSpPr>
          <p:cNvPr id="2" name="TextShape 2">
            <a:extLst>
              <a:ext uri="{FF2B5EF4-FFF2-40B4-BE49-F238E27FC236}">
                <a16:creationId xmlns:a16="http://schemas.microsoft.com/office/drawing/2014/main" id="{B60EAD18-1838-4397-BF2D-1EE1D325FE8D}"/>
              </a:ext>
            </a:extLst>
          </p:cNvPr>
          <p:cNvSpPr txBox="1"/>
          <p:nvPr/>
        </p:nvSpPr>
        <p:spPr>
          <a:xfrm>
            <a:off x="442440" y="1239840"/>
            <a:ext cx="10515240" cy="5018400"/>
          </a:xfrm>
          <a:prstGeom prst="rect">
            <a:avLst/>
          </a:prstGeom>
          <a:noFill/>
          <a:ln>
            <a:noFill/>
          </a:ln>
        </p:spPr>
        <p:txBody>
          <a:bodyPr lIns="91440" tIns="45720" rIns="91440" bIns="45720" anchor="t">
            <a:normAutofit/>
          </a:bodyPr>
          <a:lstStyle/>
          <a:p>
            <a:pPr marL="742950" indent="-742315">
              <a:lnSpc>
                <a:spcPct val="90000"/>
              </a:lnSpc>
              <a:spcBef>
                <a:spcPts val="1001"/>
              </a:spcBef>
              <a:buClr>
                <a:srgbClr val="000000"/>
              </a:buClr>
              <a:buFont typeface="Calibri Light"/>
              <a:buAutoNum type="arabicPeriod"/>
            </a:pPr>
            <a:r>
              <a:rPr lang="ja-JP" sz="3600" b="1" strike="noStrike" spc="-1">
                <a:solidFill>
                  <a:srgbClr val="000000"/>
                </a:solidFill>
                <a:latin typeface="Yu Gothic"/>
                <a:ea typeface="Yu Gothic"/>
              </a:rPr>
              <a:t>序論</a:t>
            </a:r>
            <a:r>
              <a:rPr lang="en-US" sz="3600" b="1" strike="noStrike" spc="-1" dirty="0">
                <a:solidFill>
                  <a:srgbClr val="000000"/>
                </a:solidFill>
                <a:latin typeface="Yu Gothic"/>
                <a:ea typeface="Yu Gothic"/>
              </a:rPr>
              <a:t>&amp;</a:t>
            </a:r>
            <a:r>
              <a:rPr lang="ja-JP" sz="3600" b="1" strike="noStrike" spc="-1">
                <a:solidFill>
                  <a:srgbClr val="000000"/>
                </a:solidFill>
                <a:latin typeface="Yu Gothic"/>
                <a:ea typeface="Yu Gothic"/>
              </a:rPr>
              <a:t>関連研究</a:t>
            </a:r>
            <a:endParaRPr lang="en-US" sz="3600" b="1" spc="-1">
              <a:solidFill>
                <a:srgbClr val="000000"/>
              </a:solidFill>
              <a:latin typeface="Yu Gothic"/>
              <a:ea typeface="Yu Gothic"/>
            </a:endParaRPr>
          </a:p>
          <a:p>
            <a:pPr marL="742950" indent="-742315">
              <a:lnSpc>
                <a:spcPct val="90000"/>
              </a:lnSpc>
              <a:spcBef>
                <a:spcPts val="1001"/>
              </a:spcBef>
              <a:buClr>
                <a:srgbClr val="000000"/>
              </a:buClr>
              <a:buAutoNum type="arabicPeriod"/>
            </a:pPr>
            <a:r>
              <a:rPr lang="ja-JP" sz="3600" b="1" strike="noStrike" spc="-1">
                <a:solidFill>
                  <a:srgbClr val="000000"/>
                </a:solidFill>
                <a:latin typeface="Yu Gothic"/>
                <a:ea typeface="Yu Gothic"/>
              </a:rPr>
              <a:t>提案手法</a:t>
            </a:r>
            <a:endParaRPr lang="en-US" sz="3600" b="1" strike="noStrike" spc="-1">
              <a:solidFill>
                <a:srgbClr val="000000"/>
              </a:solidFill>
              <a:latin typeface="Yu Gothic"/>
              <a:ea typeface="Yu Gothic"/>
            </a:endParaRPr>
          </a:p>
          <a:p>
            <a:pPr marL="742950" indent="-742315">
              <a:lnSpc>
                <a:spcPct val="90000"/>
              </a:lnSpc>
              <a:spcBef>
                <a:spcPts val="1001"/>
              </a:spcBef>
              <a:buClr>
                <a:srgbClr val="000000"/>
              </a:buClr>
              <a:buAutoNum type="arabicPeriod"/>
            </a:pPr>
            <a:r>
              <a:rPr lang="ja-JP" sz="3600" b="1" strike="noStrike" spc="-1">
                <a:solidFill>
                  <a:srgbClr val="000000"/>
                </a:solidFill>
                <a:latin typeface="Yu Gothic"/>
                <a:ea typeface="Yu Gothic"/>
              </a:rPr>
              <a:t>実験と結果</a:t>
            </a:r>
            <a:endParaRPr lang="en-US" altLang="ja-JP" sz="3600" b="1" spc="-1">
              <a:solidFill>
                <a:srgbClr val="000000"/>
              </a:solidFill>
              <a:latin typeface="Yu Gothic"/>
              <a:ea typeface="Yu Gothic"/>
            </a:endParaRPr>
          </a:p>
          <a:p>
            <a:pPr marL="742950" indent="-742315">
              <a:lnSpc>
                <a:spcPct val="90000"/>
              </a:lnSpc>
              <a:spcBef>
                <a:spcPts val="1001"/>
              </a:spcBef>
              <a:buClr>
                <a:srgbClr val="000000"/>
              </a:buClr>
              <a:buAutoNum type="arabicPeriod"/>
            </a:pPr>
            <a:r>
              <a:rPr lang="ja-JP" sz="3600" b="1" strike="noStrike" spc="-1">
                <a:solidFill>
                  <a:srgbClr val="000000"/>
                </a:solidFill>
                <a:latin typeface="Yu Gothic"/>
                <a:ea typeface="Yu Gothic"/>
              </a:rPr>
              <a:t>考察</a:t>
            </a:r>
            <a:endParaRPr lang="en-US" altLang="ja-JP" sz="3600" b="1" spc="-1">
              <a:solidFill>
                <a:srgbClr val="000000"/>
              </a:solidFill>
              <a:latin typeface="Yu Gothic"/>
              <a:ea typeface="Yu Gothic"/>
            </a:endParaRPr>
          </a:p>
          <a:p>
            <a:pPr marL="742950" indent="-742315">
              <a:lnSpc>
                <a:spcPct val="90000"/>
              </a:lnSpc>
              <a:spcBef>
                <a:spcPts val="1001"/>
              </a:spcBef>
              <a:buClr>
                <a:srgbClr val="000000"/>
              </a:buClr>
              <a:buAutoNum type="arabicPeriod"/>
            </a:pPr>
            <a:r>
              <a:rPr lang="ja-JP" sz="3600" b="1" strike="noStrike" spc="-1">
                <a:solidFill>
                  <a:srgbClr val="000000"/>
                </a:solidFill>
                <a:latin typeface="Yu Gothic"/>
                <a:ea typeface="Yu Gothic"/>
              </a:rPr>
              <a:t>結論</a:t>
            </a:r>
            <a:endParaRPr lang="en-US" sz="3600" b="1" strike="noStrike" spc="-1">
              <a:solidFill>
                <a:srgbClr val="000000"/>
              </a:solidFill>
              <a:latin typeface="Yu Gothic"/>
              <a:ea typeface="Yu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en-US" altLang="ja-JP" sz="2800" b="1" spc="-1" dirty="0" err="1">
                <a:solidFill>
                  <a:srgbClr val="000000"/>
                </a:solidFill>
                <a:latin typeface="Yu Gothic"/>
                <a:ea typeface="Yu Gothic"/>
              </a:rPr>
              <a:t>付録C</a:t>
            </a:r>
            <a:r>
              <a:rPr lang="en-US" altLang="ja-JP" sz="2800" b="1" spc="-1" dirty="0">
                <a:solidFill>
                  <a:srgbClr val="000000"/>
                </a:solidFill>
                <a:latin typeface="Yu Gothic"/>
                <a:ea typeface="Yu Gothic"/>
              </a:rPr>
              <a:t>　</a:t>
            </a:r>
            <a:r>
              <a:rPr lang="en-US" altLang="ja-JP" sz="2800" b="1" spc="-1" dirty="0" err="1">
                <a:solidFill>
                  <a:srgbClr val="000000"/>
                </a:solidFill>
                <a:latin typeface="Yu Gothic"/>
                <a:ea typeface="Yu Gothic"/>
              </a:rPr>
              <a:t>YTscoreと被引用数の回帰分析</a:t>
            </a:r>
            <a:endParaRPr lang="en-US" altLang="ja-JP" sz="2800" b="1" strike="noStrike" spc="-1" dirty="0" err="1">
              <a:solidFill>
                <a:srgbClr val="000000"/>
              </a:solidFill>
              <a:latin typeface="Yu Gothic"/>
              <a:ea typeface="Yu Gothic"/>
            </a:endParaRPr>
          </a:p>
        </p:txBody>
      </p:sp>
      <p:sp>
        <p:nvSpPr>
          <p:cNvPr id="2" name="CustomShape 5">
            <a:extLst>
              <a:ext uri="{FF2B5EF4-FFF2-40B4-BE49-F238E27FC236}">
                <a16:creationId xmlns:a16="http://schemas.microsoft.com/office/drawing/2014/main" id="{DDDBFD2E-A09B-4378-90C7-490A89D216C1}"/>
              </a:ext>
            </a:extLst>
          </p:cNvPr>
          <p:cNvSpPr/>
          <p:nvPr/>
        </p:nvSpPr>
        <p:spPr>
          <a:xfrm>
            <a:off x="202369" y="946951"/>
            <a:ext cx="12085560" cy="10142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buClr>
                <a:srgbClr val="000000"/>
              </a:buClr>
              <a:buFont typeface="Wingdings"/>
              <a:buChar char="§"/>
            </a:pPr>
            <a:r>
              <a:rPr lang="ja-JP" altLang="en-US" sz="2000" spc="-1">
                <a:latin typeface="Yu Gothic"/>
                <a:ea typeface="Yu Gothic"/>
              </a:rPr>
              <a:t>論文のYTscoreと被引用数の散布図及び回帰分析結果</a:t>
            </a: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p:txBody>
      </p:sp>
      <p:pic>
        <p:nvPicPr>
          <p:cNvPr id="3" name="Picture 4" descr="Chart, scatter chart&#10;&#10;Description automatically generated">
            <a:extLst>
              <a:ext uri="{FF2B5EF4-FFF2-40B4-BE49-F238E27FC236}">
                <a16:creationId xmlns:a16="http://schemas.microsoft.com/office/drawing/2014/main" id="{6A4F2184-025C-4B8C-A579-376948D52A40}"/>
              </a:ext>
            </a:extLst>
          </p:cNvPr>
          <p:cNvPicPr>
            <a:picLocks noChangeAspect="1"/>
          </p:cNvPicPr>
          <p:nvPr/>
        </p:nvPicPr>
        <p:blipFill>
          <a:blip r:embed="rId3"/>
          <a:stretch>
            <a:fillRect/>
          </a:stretch>
        </p:blipFill>
        <p:spPr>
          <a:xfrm>
            <a:off x="663615" y="1636801"/>
            <a:ext cx="5415021" cy="4944422"/>
          </a:xfrm>
          <a:prstGeom prst="rect">
            <a:avLst/>
          </a:prstGeom>
        </p:spPr>
      </p:pic>
      <p:pic>
        <p:nvPicPr>
          <p:cNvPr id="5" name="Picture 5" descr="Chart, scatter chart&#10;&#10;Description automatically generated">
            <a:extLst>
              <a:ext uri="{FF2B5EF4-FFF2-40B4-BE49-F238E27FC236}">
                <a16:creationId xmlns:a16="http://schemas.microsoft.com/office/drawing/2014/main" id="{5264452E-F47F-41BB-BD40-6A3FA0ACA5EE}"/>
              </a:ext>
            </a:extLst>
          </p:cNvPr>
          <p:cNvPicPr>
            <a:picLocks noChangeAspect="1"/>
          </p:cNvPicPr>
          <p:nvPr/>
        </p:nvPicPr>
        <p:blipFill>
          <a:blip r:embed="rId4"/>
          <a:stretch>
            <a:fillRect/>
          </a:stretch>
        </p:blipFill>
        <p:spPr>
          <a:xfrm>
            <a:off x="6248400" y="1666249"/>
            <a:ext cx="5038844" cy="4943402"/>
          </a:xfrm>
          <a:prstGeom prst="rect">
            <a:avLst/>
          </a:prstGeom>
        </p:spPr>
      </p:pic>
    </p:spTree>
    <p:extLst>
      <p:ext uri="{BB962C8B-B14F-4D97-AF65-F5344CB8AC3E}">
        <p14:creationId xmlns:p14="http://schemas.microsoft.com/office/powerpoint/2010/main" val="163576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en-US" altLang="ja-JP" sz="2800" b="1" spc="-1">
                <a:solidFill>
                  <a:srgbClr val="000000"/>
                </a:solidFill>
                <a:latin typeface="Yu Gothic"/>
                <a:ea typeface="Yu Gothic"/>
              </a:rPr>
              <a:t>付録D　ユーチューブチャンネルのタイプの分類と集計</a:t>
            </a:r>
            <a:endParaRPr lang="en-US" altLang="ja-JP" sz="2800" b="1" strike="noStrike" spc="-1">
              <a:solidFill>
                <a:srgbClr val="000000"/>
              </a:solidFill>
              <a:latin typeface="Yu Gothic"/>
              <a:ea typeface="Yu Gothic"/>
            </a:endParaRPr>
          </a:p>
        </p:txBody>
      </p:sp>
      <p:sp>
        <p:nvSpPr>
          <p:cNvPr id="2" name="CustomShape 5">
            <a:extLst>
              <a:ext uri="{FF2B5EF4-FFF2-40B4-BE49-F238E27FC236}">
                <a16:creationId xmlns:a16="http://schemas.microsoft.com/office/drawing/2014/main" id="{DDDBFD2E-A09B-4378-90C7-490A89D216C1}"/>
              </a:ext>
            </a:extLst>
          </p:cNvPr>
          <p:cNvSpPr/>
          <p:nvPr/>
        </p:nvSpPr>
        <p:spPr>
          <a:xfrm>
            <a:off x="202369" y="946951"/>
            <a:ext cx="12085560" cy="40919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buClr>
                <a:srgbClr val="000000"/>
              </a:buClr>
              <a:buFont typeface="Wingdings"/>
              <a:buChar char="§"/>
            </a:pPr>
            <a:r>
              <a:rPr lang="ja-JP" altLang="en-US" sz="2000" spc="-1">
                <a:latin typeface="Yu Gothic"/>
                <a:ea typeface="Yu Gothic"/>
              </a:rPr>
              <a:t>2014動画データセットにおけるチャンネルの分類結果及びツイッターとの比較</a:t>
            </a:r>
            <a:endParaRPr lang="ja-JP" altLang="en-US" sz="2000" spc="-1" dirty="0">
              <a:latin typeface="Yu Gothic"/>
              <a:ea typeface="Yu Gothic"/>
            </a:endParaRPr>
          </a:p>
          <a:p>
            <a:pPr marL="800735" lvl="1" indent="-342900">
              <a:buClr>
                <a:srgbClr val="000000"/>
              </a:buClr>
              <a:buFont typeface="Wingdings"/>
              <a:buChar char="§"/>
            </a:pPr>
            <a:r>
              <a:rPr lang="ja-JP" altLang="en-US" sz="2000" spc="-1">
                <a:latin typeface="Yu Gothic"/>
                <a:ea typeface="Yu Gothic"/>
              </a:rPr>
              <a:t>ユーチューブ</a:t>
            </a: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endParaRPr lang="ja-JP" altLang="en-US" sz="2000" spc="-1" dirty="0">
              <a:latin typeface="Yu Gothic"/>
              <a:ea typeface="Yu Gothic"/>
            </a:endParaRPr>
          </a:p>
          <a:p>
            <a:pPr marL="800735" lvl="1" indent="-342900">
              <a:buClr>
                <a:srgbClr val="000000"/>
              </a:buClr>
              <a:buFont typeface="Wingdings"/>
              <a:buChar char="§"/>
            </a:pPr>
            <a:r>
              <a:rPr lang="ja-JP" altLang="en-US" sz="2000" spc="-1">
                <a:latin typeface="Yu Gothic"/>
                <a:ea typeface="Yu Gothic"/>
              </a:rPr>
              <a:t>ツイッター(Didegah et al; 2018)</a:t>
            </a:r>
            <a:endParaRPr lang="ja-JP"/>
          </a:p>
          <a:p>
            <a:pPr marL="343535" indent="-342900">
              <a:buClr>
                <a:srgbClr val="000000"/>
              </a:buClr>
              <a:buFont typeface="Wingdings"/>
              <a:buChar char="§"/>
            </a:pPr>
            <a:endParaRPr lang="ja-JP" altLang="en-US" sz="2000" spc="-1" dirty="0">
              <a:latin typeface="Yu Gothic"/>
              <a:ea typeface="Yu Gothic"/>
            </a:endParaRPr>
          </a:p>
          <a:p>
            <a:pPr marL="343535" indent="-342900">
              <a:buClr>
                <a:srgbClr val="000000"/>
              </a:buClr>
              <a:buFont typeface="Wingdings"/>
              <a:buChar char="§"/>
            </a:pPr>
            <a:endParaRPr lang="ja-JP" altLang="en-US" sz="2000" spc="-1" dirty="0">
              <a:latin typeface="Yu Gothic"/>
              <a:ea typeface="Yu Gothic"/>
            </a:endParaRPr>
          </a:p>
        </p:txBody>
      </p:sp>
      <p:pic>
        <p:nvPicPr>
          <p:cNvPr id="4" name="Picture 5" descr="Table&#10;&#10;Description automatically generated">
            <a:extLst>
              <a:ext uri="{FF2B5EF4-FFF2-40B4-BE49-F238E27FC236}">
                <a16:creationId xmlns:a16="http://schemas.microsoft.com/office/drawing/2014/main" id="{79CA9D58-1BAD-4F85-A9E7-9C0045A2AF20}"/>
              </a:ext>
            </a:extLst>
          </p:cNvPr>
          <p:cNvPicPr>
            <a:picLocks noChangeAspect="1"/>
          </p:cNvPicPr>
          <p:nvPr/>
        </p:nvPicPr>
        <p:blipFill>
          <a:blip r:embed="rId3"/>
          <a:stretch>
            <a:fillRect/>
          </a:stretch>
        </p:blipFill>
        <p:spPr>
          <a:xfrm>
            <a:off x="885463" y="4614320"/>
            <a:ext cx="7016187" cy="2027742"/>
          </a:xfrm>
          <a:prstGeom prst="rect">
            <a:avLst/>
          </a:prstGeom>
        </p:spPr>
      </p:pic>
      <p:pic>
        <p:nvPicPr>
          <p:cNvPr id="6" name="Picture 6" descr="Chart, bar chart&#10;&#10;Description automatically generated">
            <a:extLst>
              <a:ext uri="{FF2B5EF4-FFF2-40B4-BE49-F238E27FC236}">
                <a16:creationId xmlns:a16="http://schemas.microsoft.com/office/drawing/2014/main" id="{9C5C4641-60AD-44D4-ADED-06773438C00A}"/>
              </a:ext>
            </a:extLst>
          </p:cNvPr>
          <p:cNvPicPr>
            <a:picLocks noChangeAspect="1"/>
          </p:cNvPicPr>
          <p:nvPr/>
        </p:nvPicPr>
        <p:blipFill>
          <a:blip r:embed="rId4"/>
          <a:stretch>
            <a:fillRect/>
          </a:stretch>
        </p:blipFill>
        <p:spPr>
          <a:xfrm>
            <a:off x="3152172" y="1462861"/>
            <a:ext cx="5029199" cy="2610834"/>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90BAD5B8-3A8E-4D6F-B302-EB65F8AD393C}"/>
              </a:ext>
            </a:extLst>
          </p:cNvPr>
          <p:cNvPicPr>
            <a:picLocks noChangeAspect="1"/>
          </p:cNvPicPr>
          <p:nvPr/>
        </p:nvPicPr>
        <p:blipFill>
          <a:blip r:embed="rId5"/>
          <a:stretch>
            <a:fillRect/>
          </a:stretch>
        </p:blipFill>
        <p:spPr>
          <a:xfrm>
            <a:off x="4685478" y="4948151"/>
            <a:ext cx="993473" cy="1743126"/>
          </a:xfrm>
          <a:prstGeom prst="rect">
            <a:avLst/>
          </a:prstGeom>
          <a:ln>
            <a:solidFill>
              <a:srgbClr val="FFC000"/>
            </a:solidFill>
          </a:ln>
        </p:spPr>
      </p:pic>
      <p:pic>
        <p:nvPicPr>
          <p:cNvPr id="13" name="Picture 5" descr="A picture containing shape&#10;&#10;Description automatically generated">
            <a:extLst>
              <a:ext uri="{FF2B5EF4-FFF2-40B4-BE49-F238E27FC236}">
                <a16:creationId xmlns:a16="http://schemas.microsoft.com/office/drawing/2014/main" id="{02C3BC26-FB5B-4054-ABD0-0BC4F4CD63B8}"/>
              </a:ext>
            </a:extLst>
          </p:cNvPr>
          <p:cNvPicPr>
            <a:picLocks noChangeAspect="1"/>
          </p:cNvPicPr>
          <p:nvPr/>
        </p:nvPicPr>
        <p:blipFill>
          <a:blip r:embed="rId6"/>
          <a:stretch>
            <a:fillRect/>
          </a:stretch>
        </p:blipFill>
        <p:spPr>
          <a:xfrm>
            <a:off x="6993051" y="4951322"/>
            <a:ext cx="986660" cy="1742934"/>
          </a:xfrm>
          <a:prstGeom prst="rect">
            <a:avLst/>
          </a:prstGeom>
          <a:ln>
            <a:solidFill>
              <a:srgbClr val="4472C4"/>
            </a:solidFill>
          </a:ln>
        </p:spPr>
      </p:pic>
    </p:spTree>
    <p:extLst>
      <p:ext uri="{BB962C8B-B14F-4D97-AF65-F5344CB8AC3E}">
        <p14:creationId xmlns:p14="http://schemas.microsoft.com/office/powerpoint/2010/main" val="280411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0" strike="noStrike" spc="-1">
                <a:solidFill>
                  <a:srgbClr val="000000"/>
                </a:solidFill>
                <a:latin typeface="Calibri Light"/>
              </a:rPr>
              <a:t>参考文献</a:t>
            </a:r>
            <a:endParaRPr lang="en-US" sz="2800" b="0" strike="noStrike" spc="-1">
              <a:solidFill>
                <a:srgbClr val="000000"/>
              </a:solidFill>
              <a:latin typeface="Calibri"/>
            </a:endParaRPr>
          </a:p>
        </p:txBody>
      </p:sp>
      <p:sp>
        <p:nvSpPr>
          <p:cNvPr id="485" name="CustomShape 2"/>
          <p:cNvSpPr/>
          <p:nvPr/>
        </p:nvSpPr>
        <p:spPr>
          <a:xfrm>
            <a:off x="312480" y="1098360"/>
            <a:ext cx="11381760" cy="69850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265">
              <a:lnSpc>
                <a:spcPct val="100000"/>
              </a:lnSpc>
              <a:buClr>
                <a:srgbClr val="000000"/>
              </a:buClr>
              <a:buFont typeface="Wingdings"/>
              <a:buChar char="§"/>
            </a:pPr>
            <a:r>
              <a:rPr lang="en-US" sz="1600" b="0" strike="noStrike" spc="-1">
                <a:solidFill>
                  <a:srgbClr val="000000"/>
                </a:solidFill>
                <a:latin typeface="Calibri"/>
              </a:rPr>
              <a:t>Galetti et al. Scientists need social media influencers. Science, Vol. 357, No. 6354, pp. 880–881, 2017.</a:t>
            </a:r>
            <a:endParaRPr lang="en-US" sz="1600" b="0" strike="noStrike" spc="-1">
              <a:latin typeface="Arial"/>
            </a:endParaRPr>
          </a:p>
          <a:p>
            <a:pPr marL="342900" indent="-342265">
              <a:lnSpc>
                <a:spcPct val="100000"/>
              </a:lnSpc>
              <a:buClr>
                <a:srgbClr val="000000"/>
              </a:buClr>
              <a:buFont typeface="Wingdings"/>
              <a:buChar char="§"/>
            </a:pPr>
            <a:r>
              <a:rPr lang="en-US" sz="1600" b="0" strike="noStrike" spc="-1">
                <a:solidFill>
                  <a:srgbClr val="000000"/>
                </a:solidFill>
                <a:latin typeface="Calibri"/>
              </a:rPr>
              <a:t>Borgman et al. Scholarly communication and bibliometrics. Annual Review of Information Science and Technology, 2002.</a:t>
            </a:r>
            <a:endParaRPr lang="en-US" sz="1600" b="0" strike="noStrike" spc="-1">
              <a:latin typeface="Arial"/>
            </a:endParaRPr>
          </a:p>
          <a:p>
            <a:pPr marL="342900" indent="-342265">
              <a:lnSpc>
                <a:spcPct val="100000"/>
              </a:lnSpc>
              <a:buClr>
                <a:srgbClr val="000000"/>
              </a:buClr>
              <a:buFont typeface="Wingdings"/>
              <a:buChar char="§"/>
            </a:pPr>
            <a:r>
              <a:rPr lang="en-US" sz="1600" b="0" strike="noStrike" spc="-1">
                <a:solidFill>
                  <a:srgbClr val="000000"/>
                </a:solidFill>
                <a:latin typeface="Calibri"/>
              </a:rPr>
              <a:t>Pasquali M. Video in science. protocol videos: the implications for research and society. EMBO reports, 2007.</a:t>
            </a:r>
            <a:endParaRPr lang="en-US" sz="1600" b="0" strike="noStrike" spc="-1">
              <a:latin typeface="Arial"/>
            </a:endParaRPr>
          </a:p>
          <a:p>
            <a:pPr marL="342900" indent="-342265">
              <a:lnSpc>
                <a:spcPct val="100000"/>
              </a:lnSpc>
              <a:buClr>
                <a:srgbClr val="000000"/>
              </a:buClr>
              <a:buFont typeface="Wingdings"/>
              <a:buChar char="§"/>
            </a:pPr>
            <a:r>
              <a:rPr lang="en-US" sz="1600" b="0" strike="noStrike" spc="-1">
                <a:solidFill>
                  <a:srgbClr val="000000"/>
                </a:solidFill>
                <a:latin typeface="Calibri"/>
              </a:rPr>
              <a:t>Sugimoto et al. Scientists popularizing science: Characteristics and impact of ted talk presenters. PLOS ONE, 2013.</a:t>
            </a:r>
            <a:endParaRPr lang="en-US" sz="1600" b="0" strike="noStrike" spc="-1">
              <a:latin typeface="Arial"/>
            </a:endParaRPr>
          </a:p>
          <a:p>
            <a:pPr marL="342900" indent="-342265">
              <a:lnSpc>
                <a:spcPct val="100000"/>
              </a:lnSpc>
              <a:buClr>
                <a:srgbClr val="000000"/>
              </a:buClr>
              <a:buFont typeface="Wingdings"/>
              <a:buChar char="§"/>
            </a:pPr>
            <a:r>
              <a:rPr lang="en-US" sz="1600" b="0" strike="noStrike" spc="-1">
                <a:solidFill>
                  <a:srgbClr val="000000"/>
                </a:solidFill>
                <a:latin typeface="Calibri"/>
              </a:rPr>
              <a:t>Zong et al. The impact of video abstract on citation counts: evidence from a retrospective cohort study of new journal of physics. </a:t>
            </a:r>
            <a:r>
              <a:rPr lang="en-US" sz="1600" b="0" strike="noStrike" spc="-1" err="1">
                <a:solidFill>
                  <a:srgbClr val="000000"/>
                </a:solidFill>
                <a:latin typeface="Calibri"/>
              </a:rPr>
              <a:t>Scientometrics</a:t>
            </a:r>
            <a:r>
              <a:rPr lang="en-US" sz="1600" b="0" strike="noStrike" spc="-1">
                <a:solidFill>
                  <a:srgbClr val="000000"/>
                </a:solidFill>
                <a:latin typeface="Calibri"/>
              </a:rPr>
              <a:t>, 2019.</a:t>
            </a:r>
            <a:endParaRPr lang="en-US" sz="1600" b="0" strike="noStrike" spc="-1">
              <a:latin typeface="Arial"/>
            </a:endParaRPr>
          </a:p>
          <a:p>
            <a:pPr marL="342900" indent="-342265">
              <a:lnSpc>
                <a:spcPct val="100000"/>
              </a:lnSpc>
              <a:buClr>
                <a:srgbClr val="000000"/>
              </a:buClr>
              <a:buFont typeface="Wingdings"/>
              <a:buChar char="§"/>
            </a:pPr>
            <a:r>
              <a:rPr lang="en-US" sz="1600" b="0" strike="noStrike" spc="-1" err="1">
                <a:solidFill>
                  <a:srgbClr val="000000"/>
                </a:solidFill>
                <a:latin typeface="Calibri"/>
              </a:rPr>
              <a:t>Thelwall</a:t>
            </a:r>
            <a:r>
              <a:rPr lang="en-US" sz="1600" b="0" strike="noStrike" spc="-1">
                <a:solidFill>
                  <a:srgbClr val="000000"/>
                </a:solidFill>
                <a:latin typeface="Calibri"/>
              </a:rPr>
              <a:t> et al. Assessing the impact of online academic videos. Social Information Research, 2012.</a:t>
            </a:r>
            <a:endParaRPr lang="en-US" sz="1600" b="0" strike="noStrike" spc="-1">
              <a:latin typeface="Arial"/>
            </a:endParaRPr>
          </a:p>
          <a:p>
            <a:pPr marL="342900" indent="-342265">
              <a:buClr>
                <a:srgbClr val="000000"/>
              </a:buClr>
              <a:buFont typeface="Wingdings"/>
              <a:buChar char="§"/>
            </a:pPr>
            <a:r>
              <a:rPr lang="en-US" sz="1600" spc="-1">
                <a:latin typeface="Calibri"/>
              </a:rPr>
              <a:t>Burgess et al. YouTube: Online Video and Participatory Culture.</a:t>
            </a:r>
            <a:r>
              <a:rPr lang="en-US" sz="1600" spc="-1">
                <a:latin typeface="Calibri"/>
                <a:cs typeface="Calibri"/>
              </a:rPr>
              <a:t> Cambridge: Polity Press, 2010.</a:t>
            </a:r>
            <a:endParaRPr lang="en-US" sz="2000"/>
          </a:p>
          <a:p>
            <a:pPr marL="342900" indent="-342265">
              <a:buClr>
                <a:srgbClr val="000000"/>
              </a:buClr>
              <a:buFont typeface="Wingdings"/>
              <a:buChar char="§"/>
            </a:pPr>
            <a:r>
              <a:rPr lang="en-US" sz="1600" spc="-1">
                <a:latin typeface="Calibri"/>
                <a:cs typeface="Calibri"/>
              </a:rPr>
              <a:t>Juhasz A. Learning the five lessons of youtube: After trying to teach there, I don’t believe the hype. Cinema Journal, 2009.</a:t>
            </a:r>
            <a:endParaRPr lang="en-US" sz="2000"/>
          </a:p>
          <a:p>
            <a:pPr marL="342900" indent="-342265">
              <a:buClr>
                <a:srgbClr val="000000"/>
              </a:buClr>
              <a:buFont typeface="Wingdings"/>
              <a:buChar char="§"/>
            </a:pPr>
            <a:r>
              <a:rPr lang="en-US" sz="1600" spc="-1">
                <a:latin typeface="Calibri"/>
                <a:cs typeface="Calibri"/>
              </a:rPr>
              <a:t>Yoganarasimhan H. Impact of social network structure on content propagation: A study using youtube data. Quantitative Marketing and Economics, 2011.</a:t>
            </a:r>
            <a:endParaRPr lang="en-US" sz="2000">
              <a:latin typeface="Arial"/>
              <a:cs typeface="Calibri"/>
            </a:endParaRPr>
          </a:p>
          <a:p>
            <a:pPr marL="342900" indent="-342265">
              <a:buClr>
                <a:srgbClr val="000000"/>
              </a:buClr>
              <a:buFont typeface="Wingdings"/>
              <a:buChar char="§"/>
            </a:pPr>
            <a:r>
              <a:rPr lang="en-US" sz="1600" spc="-1">
                <a:latin typeface="Calibri"/>
                <a:cs typeface="Calibri"/>
              </a:rPr>
              <a:t>Eysenbach G. Can tweets predict citations? metrics of social impact based on twitter and correlation with traditional metrics of scientific impact. J Med Internet Res, 2011.</a:t>
            </a:r>
            <a:endParaRPr lang="en-US" sz="2000">
              <a:latin typeface="Arial"/>
              <a:cs typeface="Calibri"/>
            </a:endParaRPr>
          </a:p>
          <a:p>
            <a:pPr marL="342900" indent="-342265">
              <a:buClr>
                <a:srgbClr val="000000"/>
              </a:buClr>
              <a:buFont typeface="Wingdings"/>
              <a:buChar char="§"/>
            </a:pPr>
            <a:r>
              <a:rPr lang="en-US" sz="1600" spc="-1">
                <a:latin typeface="Calibri"/>
                <a:cs typeface="Calibri"/>
              </a:rPr>
              <a:t>Finch et al. Tweeting birds: online mentions predict future citations in ornithology. Royal Society Open Science, 2017.</a:t>
            </a:r>
            <a:endParaRPr lang="en-US" sz="2000"/>
          </a:p>
          <a:p>
            <a:pPr marL="342900" indent="-342265">
              <a:buClr>
                <a:srgbClr val="000000"/>
              </a:buClr>
              <a:buFont typeface="Wingdings"/>
              <a:buChar char="§"/>
            </a:pPr>
            <a:r>
              <a:rPr lang="en-US" sz="1600" spc="-1">
                <a:latin typeface="Calibri"/>
                <a:cs typeface="Calibri"/>
              </a:rPr>
              <a:t>Thelwall M. Early mendeley readers correlate with later citation counts. Scientometrics, 2018.</a:t>
            </a:r>
            <a:endParaRPr lang="en-US" sz="2000"/>
          </a:p>
          <a:p>
            <a:pPr marL="342900" indent="-342265">
              <a:buClr>
                <a:srgbClr val="000000"/>
              </a:buClr>
              <a:buFont typeface="Wingdings"/>
              <a:buChar char="§"/>
            </a:pPr>
            <a:r>
              <a:rPr lang="en-US" sz="1600" spc="-1">
                <a:latin typeface="Calibri"/>
                <a:cs typeface="Calibri"/>
              </a:rPr>
              <a:t>Murray et al. Comparison of traditional citation metrics and altmetrics among dermatology journals: Content and correlational analysis study. JMIR Dermatol, 2020.</a:t>
            </a:r>
            <a:endParaRPr lang="en-US" sz="2000"/>
          </a:p>
          <a:p>
            <a:pPr marL="342900" indent="-342265">
              <a:buClr>
                <a:srgbClr val="000000"/>
              </a:buClr>
              <a:buFont typeface="Wingdings"/>
              <a:buChar char="§"/>
            </a:pPr>
            <a:endParaRPr lang="en-US" sz="1600" spc="-1" dirty="0">
              <a:latin typeface="Calibri"/>
              <a:cs typeface="Calibri"/>
            </a:endParaRPr>
          </a:p>
          <a:p>
            <a:pPr marL="342900" indent="-342265">
              <a:buClr>
                <a:srgbClr val="000000"/>
              </a:buClr>
              <a:buFont typeface="Wingdings"/>
              <a:buChar char="§"/>
            </a:pPr>
            <a:endParaRPr lang="en-US" sz="1600" spc="-1" dirty="0">
              <a:latin typeface="Calibri"/>
              <a:cs typeface="Calibri"/>
            </a:endParaRPr>
          </a:p>
          <a:p>
            <a:pPr marL="342900" indent="-342265">
              <a:buClr>
                <a:srgbClr val="000000"/>
              </a:buClr>
              <a:buFont typeface="Wingdings"/>
              <a:buChar char="§"/>
            </a:pPr>
            <a:endParaRPr lang="en-US" sz="1600" spc="-1" dirty="0">
              <a:latin typeface="Calibri"/>
              <a:cs typeface="Calibri"/>
            </a:endParaRPr>
          </a:p>
          <a:p>
            <a:pPr marL="342900" indent="-342265">
              <a:lnSpc>
                <a:spcPct val="100000"/>
              </a:lnSpc>
              <a:buClr>
                <a:srgbClr val="000000"/>
              </a:buClr>
              <a:buFont typeface="Wingdings"/>
              <a:buChar char="§"/>
            </a:pPr>
            <a:endParaRPr lang="en-US" sz="1600" b="0" strike="noStrike" spc="-1" dirty="0">
              <a:latin typeface="Calibri"/>
              <a:cs typeface="Calibri"/>
            </a:endParaRPr>
          </a:p>
          <a:p>
            <a:pPr marL="342900" indent="-342265">
              <a:buClr>
                <a:srgbClr val="000000"/>
              </a:buClr>
              <a:buFont typeface="Wingdings"/>
              <a:buChar char="§"/>
            </a:pPr>
            <a:endParaRPr lang="en-US" sz="1600" spc="-1" dirty="0">
              <a:latin typeface="Calibri"/>
              <a:cs typeface="Calibri"/>
            </a:endParaRPr>
          </a:p>
          <a:p>
            <a:pPr marL="342900" indent="-342265">
              <a:buClr>
                <a:srgbClr val="000000"/>
              </a:buClr>
              <a:buFont typeface="Wingdings"/>
              <a:buChar char="§"/>
            </a:pPr>
            <a:endParaRPr lang="en-US" sz="1600" spc="-1" dirty="0">
              <a:latin typeface="Calibri"/>
              <a:cs typeface="Calibri"/>
            </a:endParaRPr>
          </a:p>
          <a:p>
            <a:pPr marL="342900" indent="-342265">
              <a:buClr>
                <a:srgbClr val="000000"/>
              </a:buClr>
              <a:buFont typeface="Wingdings"/>
              <a:buChar char="§"/>
            </a:pPr>
            <a:endParaRPr lang="en-US" sz="1600" spc="-1" dirty="0">
              <a:latin typeface="Calibri"/>
              <a:cs typeface="Calibri"/>
            </a:endParaRPr>
          </a:p>
          <a:p>
            <a:pPr marL="342900" indent="-342265">
              <a:buClr>
                <a:srgbClr val="000000"/>
              </a:buClr>
              <a:buFont typeface="Wingdings"/>
              <a:buChar char="§"/>
            </a:pPr>
            <a:endParaRPr lang="en-US" sz="1600" spc="-1" dirty="0">
              <a:latin typeface="Calibri"/>
              <a:cs typeface="Calibri"/>
            </a:endParaRPr>
          </a:p>
          <a:p>
            <a:pPr marL="342900" indent="-342265">
              <a:buClr>
                <a:srgbClr val="000000"/>
              </a:buClr>
              <a:buFont typeface="Wingdings"/>
              <a:buChar char="§"/>
            </a:pPr>
            <a:endParaRPr lang="en-US" sz="1600" spc="-1" dirty="0">
              <a:latin typeface="Calibri"/>
            </a:endParaRPr>
          </a:p>
          <a:p>
            <a:pPr marL="285750" indent="-285750">
              <a:buFont typeface="Wingdings"/>
              <a:buChar char="§"/>
            </a:pPr>
            <a:endParaRPr lang="en-US" sz="1600" spc="-1">
              <a:latin typeface="Arial"/>
            </a:endParaRPr>
          </a:p>
          <a:p>
            <a:pPr marL="285750" indent="-285750">
              <a:buFont typeface="Wingdings"/>
              <a:buChar char="§"/>
            </a:pPr>
            <a:endParaRPr lang="en-US" sz="1600"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6" name="TextShape 1"/>
          <p:cNvSpPr txBox="1"/>
          <p:nvPr/>
        </p:nvSpPr>
        <p:spPr>
          <a:xfrm>
            <a:off x="0" y="0"/>
            <a:ext cx="12191760" cy="834840"/>
          </a:xfrm>
          <a:prstGeom prst="rect">
            <a:avLst/>
          </a:prstGeom>
          <a:noFill/>
          <a:ln>
            <a:noFill/>
          </a:ln>
        </p:spPr>
        <p:txBody>
          <a:bodyPr lIns="91440" tIns="45720" rIns="91440" bIns="45720" anchor="ctr">
            <a:noAutofit/>
          </a:bodyPr>
          <a:lstStyle/>
          <a:p>
            <a:pPr>
              <a:lnSpc>
                <a:spcPct val="90000"/>
              </a:lnSpc>
            </a:pPr>
            <a:r>
              <a:rPr lang="ja-JP" altLang="en-US" sz="2800" b="1" spc="-1">
                <a:solidFill>
                  <a:srgbClr val="000000"/>
                </a:solidFill>
                <a:latin typeface="Yu Gothic"/>
                <a:ea typeface="Yu Gothic"/>
              </a:rPr>
              <a:t>ユーチューブスコアを用いた被引用数の予測に関する考察</a:t>
            </a:r>
            <a:endParaRPr lang="ja-JP" altLang="en-US" sz="2800" b="1" strike="noStrike" spc="-1" dirty="0">
              <a:solidFill>
                <a:srgbClr val="000000"/>
              </a:solidFill>
              <a:latin typeface="Yu Gothic"/>
              <a:ea typeface="Yu Gothic"/>
            </a:endParaRPr>
          </a:p>
        </p:txBody>
      </p:sp>
      <p:sp>
        <p:nvSpPr>
          <p:cNvPr id="2" name="CustomShape 2">
            <a:extLst>
              <a:ext uri="{FF2B5EF4-FFF2-40B4-BE49-F238E27FC236}">
                <a16:creationId xmlns:a16="http://schemas.microsoft.com/office/drawing/2014/main" id="{06EC55C1-0BA2-4193-A230-2B1BC6CFABD7}"/>
              </a:ext>
            </a:extLst>
          </p:cNvPr>
          <p:cNvSpPr/>
          <p:nvPr/>
        </p:nvSpPr>
        <p:spPr>
          <a:xfrm>
            <a:off x="312480" y="1001880"/>
            <a:ext cx="11566800" cy="7520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altLang="en-US" sz="2000" spc="-1">
                <a:solidFill>
                  <a:srgbClr val="000000"/>
                </a:solidFill>
                <a:latin typeface="Yu Gothic"/>
                <a:ea typeface="Yu Gothic"/>
              </a:rPr>
              <a:t>指標分布の飽和検定にあたって、経年変化モデルの妥当性の検証が必要である。また、YTscoreについて、動画方式による被引用数への影響度の相違を考慮した修正指標の設計が望ましい</a:t>
            </a:r>
          </a:p>
        </p:txBody>
      </p:sp>
      <p:sp>
        <p:nvSpPr>
          <p:cNvPr id="3" name="TextShape 2">
            <a:extLst>
              <a:ext uri="{FF2B5EF4-FFF2-40B4-BE49-F238E27FC236}">
                <a16:creationId xmlns:a16="http://schemas.microsoft.com/office/drawing/2014/main" id="{B5882F71-9C6F-4D55-B46C-DB733C5C24A8}"/>
              </a:ext>
            </a:extLst>
          </p:cNvPr>
          <p:cNvSpPr txBox="1"/>
          <p:nvPr/>
        </p:nvSpPr>
        <p:spPr>
          <a:xfrm>
            <a:off x="312481" y="1900523"/>
            <a:ext cx="11566799" cy="2868044"/>
          </a:xfrm>
          <a:prstGeom prst="rect">
            <a:avLst/>
          </a:prstGeom>
          <a:noFill/>
          <a:ln>
            <a:noFill/>
          </a:ln>
        </p:spPr>
        <p:txBody>
          <a:bodyPr lIns="91440" tIns="45720" rIns="91440" bIns="45720" anchor="t">
            <a:noAutofit/>
          </a:bodyPr>
          <a:lstStyle/>
          <a:p>
            <a:pPr marL="343535" indent="-342900">
              <a:lnSpc>
                <a:spcPct val="90000"/>
              </a:lnSpc>
              <a:spcBef>
                <a:spcPts val="1001"/>
              </a:spcBef>
              <a:buClr>
                <a:srgbClr val="000000"/>
              </a:buClr>
              <a:buFont typeface="Wingdings"/>
              <a:buChar char="q"/>
            </a:pPr>
            <a:r>
              <a:rPr lang="ja-JP" altLang="en-US" sz="2000" spc="-1">
                <a:solidFill>
                  <a:srgbClr val="000000"/>
                </a:solidFill>
                <a:latin typeface="Yu Gothic"/>
                <a:ea typeface="Yu Gothic"/>
              </a:rPr>
              <a:t>飽和検定に用いる二つの分布は異なる論文群から由来しており、同一の経年変化モデルの仮定には限界がある。</a:t>
            </a:r>
            <a:endParaRPr lang="en-US" altLang="ja-JP"/>
          </a:p>
          <a:p>
            <a:pPr marL="635">
              <a:lnSpc>
                <a:spcPct val="90000"/>
              </a:lnSpc>
              <a:spcBef>
                <a:spcPts val="1001"/>
              </a:spcBef>
              <a:buClr>
                <a:srgbClr val="000000"/>
              </a:buClr>
            </a:pPr>
            <a:r>
              <a:rPr lang="ja-JP" altLang="en-US" sz="2000" spc="-1">
                <a:solidFill>
                  <a:srgbClr val="000000"/>
                </a:solidFill>
                <a:latin typeface="Yu Gothic"/>
                <a:ea typeface="Yu Gothic"/>
                <a:cs typeface="+mn-lt"/>
              </a:rPr>
              <a:t>ユーチューブ人気度について飽和と判定したが、実際には成長しているケースに注意が必要</a:t>
            </a:r>
            <a:endParaRPr lang="ja-JP" altLang="en-US" sz="2000" spc="-1" dirty="0">
              <a:solidFill>
                <a:srgbClr val="000000"/>
              </a:solidFill>
              <a:latin typeface="Yu Gothic"/>
              <a:ea typeface="Yu Gothic"/>
              <a:cs typeface="+mn-lt"/>
            </a:endParaRPr>
          </a:p>
          <a:p>
            <a:pPr marL="343535" indent="-342900">
              <a:lnSpc>
                <a:spcPct val="90000"/>
              </a:lnSpc>
              <a:spcBef>
                <a:spcPts val="1001"/>
              </a:spcBef>
              <a:buClr>
                <a:srgbClr val="000000"/>
              </a:buClr>
              <a:buFont typeface="Wingdings"/>
              <a:buChar char="q"/>
            </a:pPr>
            <a:r>
              <a:rPr lang="ja-JP" altLang="en-US" sz="2000" spc="-1">
                <a:solidFill>
                  <a:srgbClr val="000000"/>
                </a:solidFill>
                <a:latin typeface="Yu Gothic"/>
                <a:ea typeface="Yu Gothic"/>
                <a:cs typeface="+mn-lt"/>
              </a:rPr>
              <a:t>提案した論文言及動画の分類法では、約７割の動画に対して「単純言及」ラベルが付与されており、十分な分類精度が得られていない。</a:t>
            </a:r>
            <a:endParaRPr lang="ja-JP" altLang="en-US" sz="2000" spc="-1" dirty="0">
              <a:solidFill>
                <a:srgbClr val="000000"/>
              </a:solidFill>
              <a:latin typeface="Yu Gothic"/>
              <a:ea typeface="Yu Gothic"/>
              <a:cs typeface="+mn-lt"/>
            </a:endParaRPr>
          </a:p>
          <a:p>
            <a:pPr marL="635">
              <a:lnSpc>
                <a:spcPct val="90000"/>
              </a:lnSpc>
              <a:spcBef>
                <a:spcPts val="1001"/>
              </a:spcBef>
              <a:buClr>
                <a:srgbClr val="000000"/>
              </a:buClr>
            </a:pPr>
            <a:r>
              <a:rPr lang="ja-JP" altLang="en-US" sz="2000" spc="-1">
                <a:solidFill>
                  <a:srgbClr val="000000"/>
                </a:solidFill>
                <a:latin typeface="Yu Gothic"/>
                <a:ea typeface="Yu Gothic"/>
                <a:cs typeface="+mn-lt"/>
              </a:rPr>
              <a:t>論文言及目的の他の動画特性を考慮した分類法と掛け合わせることで、セグメンテーションの細分化が考えられる</a:t>
            </a:r>
          </a:p>
          <a:p>
            <a:pPr marL="343535" indent="-342900">
              <a:lnSpc>
                <a:spcPct val="90000"/>
              </a:lnSpc>
              <a:spcBef>
                <a:spcPts val="1001"/>
              </a:spcBef>
              <a:buClr>
                <a:srgbClr val="000000"/>
              </a:buClr>
              <a:buFont typeface="Wingdings"/>
              <a:buChar char="q"/>
            </a:pPr>
            <a:endParaRPr lang="ja-JP" altLang="en-US" sz="2000" spc="-1" dirty="0">
              <a:solidFill>
                <a:srgbClr val="000000"/>
              </a:solidFill>
              <a:latin typeface="Yu Gothic"/>
              <a:ea typeface="Yu Gothic"/>
              <a:cs typeface="+mn-lt"/>
            </a:endParaRPr>
          </a:p>
        </p:txBody>
      </p:sp>
      <p:sp>
        <p:nvSpPr>
          <p:cNvPr id="5" name="TextShape 2">
            <a:extLst>
              <a:ext uri="{FF2B5EF4-FFF2-40B4-BE49-F238E27FC236}">
                <a16:creationId xmlns:a16="http://schemas.microsoft.com/office/drawing/2014/main" id="{68B18793-B676-47C3-95C3-80C7693BDD05}"/>
              </a:ext>
            </a:extLst>
          </p:cNvPr>
          <p:cNvSpPr txBox="1"/>
          <p:nvPr/>
        </p:nvSpPr>
        <p:spPr>
          <a:xfrm>
            <a:off x="322250" y="4420984"/>
            <a:ext cx="11420261" cy="1304967"/>
          </a:xfrm>
          <a:prstGeom prst="rect">
            <a:avLst/>
          </a:prstGeom>
          <a:noFill/>
          <a:ln>
            <a:noFill/>
          </a:ln>
        </p:spPr>
        <p:txBody>
          <a:bodyPr lIns="91440" tIns="45720" rIns="91440" bIns="45720" anchor="t">
            <a:noAutofit/>
          </a:bodyPr>
          <a:lstStyle/>
          <a:p>
            <a:pPr marL="343535" indent="-342900">
              <a:lnSpc>
                <a:spcPct val="90000"/>
              </a:lnSpc>
              <a:spcBef>
                <a:spcPts val="1001"/>
              </a:spcBef>
              <a:buClr>
                <a:srgbClr val="000000"/>
              </a:buClr>
              <a:buFont typeface="Wingdings" charset="2"/>
              <a:buChar char="q"/>
            </a:pPr>
            <a:r>
              <a:rPr lang="ja-JP" altLang="en-US" sz="2000" spc="-1">
                <a:solidFill>
                  <a:srgbClr val="000000"/>
                </a:solidFill>
                <a:latin typeface="Yu Gothic"/>
                <a:ea typeface="Yu Gothic"/>
                <a:cs typeface="+mn-lt"/>
              </a:rPr>
              <a:t>複数の動画方式の言及動画を保有する論文について、被引用数予測モデルが適用できない</a:t>
            </a:r>
            <a:endParaRPr lang="ja-JP" altLang="en-US" sz="2000" spc="-1" dirty="0">
              <a:solidFill>
                <a:srgbClr val="000000"/>
              </a:solidFill>
              <a:latin typeface="Yu Gothic"/>
              <a:ea typeface="Yu Gothic"/>
              <a:cs typeface="+mn-lt"/>
            </a:endParaRPr>
          </a:p>
          <a:p>
            <a:pPr marL="343535" indent="-342900">
              <a:lnSpc>
                <a:spcPct val="90000"/>
              </a:lnSpc>
              <a:spcBef>
                <a:spcPts val="1001"/>
              </a:spcBef>
              <a:buClr>
                <a:srgbClr val="000000"/>
              </a:buClr>
              <a:buFont typeface="Wingdings" charset="2"/>
              <a:buChar char="q"/>
            </a:pPr>
            <a:r>
              <a:rPr lang="ja-JP" altLang="en-US" sz="2000" spc="-1">
                <a:solidFill>
                  <a:srgbClr val="000000"/>
                </a:solidFill>
                <a:latin typeface="Yu Gothic"/>
                <a:ea typeface="Yu Gothic"/>
                <a:cs typeface="+mn-lt"/>
              </a:rPr>
              <a:t>動画方式によって被引用数への影響度が異なる</a:t>
            </a:r>
            <a:endParaRPr lang="ja-JP" altLang="en-US" sz="2000" spc="-1" dirty="0">
              <a:solidFill>
                <a:srgbClr val="000000"/>
              </a:solidFill>
              <a:latin typeface="Yu Gothic"/>
              <a:ea typeface="Yu Gothic"/>
              <a:cs typeface="+mn-lt"/>
            </a:endParaRPr>
          </a:p>
          <a:p>
            <a:pPr marL="635">
              <a:lnSpc>
                <a:spcPct val="90000"/>
              </a:lnSpc>
              <a:spcBef>
                <a:spcPts val="1001"/>
              </a:spcBef>
              <a:buClr>
                <a:srgbClr val="000000"/>
              </a:buClr>
            </a:pPr>
            <a:r>
              <a:rPr lang="ja-JP" altLang="en-US" sz="2000" spc="-1">
                <a:solidFill>
                  <a:srgbClr val="000000"/>
                </a:solidFill>
                <a:latin typeface="Yu Gothic"/>
                <a:ea typeface="Yu Gothic"/>
                <a:cs typeface="+mn-lt"/>
              </a:rPr>
              <a:t>動画方式による被引用数への影響度を考慮してYTscoreを修正し、ロバストな予測モデルの考案が望ましい</a:t>
            </a:r>
          </a:p>
          <a:p>
            <a:pPr marL="228600" indent="-227965">
              <a:lnSpc>
                <a:spcPct val="90000"/>
              </a:lnSpc>
              <a:spcBef>
                <a:spcPts val="1001"/>
              </a:spcBef>
              <a:buClr>
                <a:srgbClr val="000000"/>
              </a:buClr>
              <a:buFont typeface="Wingdings" charset="2"/>
              <a:buChar char=""/>
            </a:pPr>
            <a:endParaRPr lang="ja-JP" altLang="en-US" sz="2000" spc="-1" dirty="0">
              <a:solidFill>
                <a:srgbClr val="000000"/>
              </a:solidFill>
              <a:latin typeface="Yu Gothic"/>
              <a:ea typeface="Yu Gothic"/>
              <a:cs typeface="+mn-lt"/>
            </a:endParaRPr>
          </a:p>
        </p:txBody>
      </p:sp>
      <p:sp>
        <p:nvSpPr>
          <p:cNvPr id="4" name="TextShape 5">
            <a:extLst>
              <a:ext uri="{FF2B5EF4-FFF2-40B4-BE49-F238E27FC236}">
                <a16:creationId xmlns:a16="http://schemas.microsoft.com/office/drawing/2014/main" id="{1940EF10-77C3-4E7A-95EF-723D60C5EF9C}"/>
              </a:ext>
            </a:extLst>
          </p:cNvPr>
          <p:cNvSpPr txBox="1"/>
          <p:nvPr/>
        </p:nvSpPr>
        <p:spPr>
          <a:xfrm>
            <a:off x="375907" y="2561256"/>
            <a:ext cx="11361428" cy="368206"/>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sp>
        <p:nvSpPr>
          <p:cNvPr id="8" name="TextShape 5">
            <a:extLst>
              <a:ext uri="{FF2B5EF4-FFF2-40B4-BE49-F238E27FC236}">
                <a16:creationId xmlns:a16="http://schemas.microsoft.com/office/drawing/2014/main" id="{BF0F86EB-AA3E-4145-81A8-C6B9FE41A43D}"/>
              </a:ext>
            </a:extLst>
          </p:cNvPr>
          <p:cNvSpPr txBox="1"/>
          <p:nvPr/>
        </p:nvSpPr>
        <p:spPr>
          <a:xfrm>
            <a:off x="375907" y="3635872"/>
            <a:ext cx="11361428" cy="651513"/>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sp>
        <p:nvSpPr>
          <p:cNvPr id="9" name="TextShape 5">
            <a:extLst>
              <a:ext uri="{FF2B5EF4-FFF2-40B4-BE49-F238E27FC236}">
                <a16:creationId xmlns:a16="http://schemas.microsoft.com/office/drawing/2014/main" id="{1BC6BEF9-7188-4DB8-8CC7-BD11A8C8D809}"/>
              </a:ext>
            </a:extLst>
          </p:cNvPr>
          <p:cNvSpPr txBox="1"/>
          <p:nvPr/>
        </p:nvSpPr>
        <p:spPr>
          <a:xfrm>
            <a:off x="327060" y="5189179"/>
            <a:ext cx="11420044" cy="1198591"/>
          </a:xfrm>
          <a:prstGeom prst="rect">
            <a:avLst/>
          </a:prstGeom>
          <a:noFill/>
          <a:ln>
            <a:solidFill>
              <a:srgbClr val="4472C4"/>
            </a:solidFill>
          </a:ln>
        </p:spPr>
        <p:txBody>
          <a:bodyPr lIns="91440" tIns="45720" rIns="91440" bIns="45720" anchor="ctr">
            <a:noAutofit/>
          </a:bodyPr>
          <a:lstStyle/>
          <a:p>
            <a:pPr marL="635">
              <a:buClr>
                <a:srgbClr val="000000"/>
              </a:buClr>
            </a:pPr>
            <a:endParaRPr lang="ja-JP" altLang="en-US" spc="-1" dirty="0">
              <a:solidFill>
                <a:srgbClr val="000000"/>
              </a:solidFill>
              <a:latin typeface="Yu Gothic"/>
              <a:ea typeface="Yu Gothic"/>
            </a:endParaRPr>
          </a:p>
        </p:txBody>
      </p:sp>
      <p:pic>
        <p:nvPicPr>
          <p:cNvPr id="7" name="Picture 9" descr="A picture containing object, clock, drawing&#10;&#10;Description automatically generated">
            <a:extLst>
              <a:ext uri="{FF2B5EF4-FFF2-40B4-BE49-F238E27FC236}">
                <a16:creationId xmlns:a16="http://schemas.microsoft.com/office/drawing/2014/main" id="{BF85AD33-AF90-4481-9960-14A52380EF89}"/>
              </a:ext>
            </a:extLst>
          </p:cNvPr>
          <p:cNvPicPr>
            <a:picLocks noChangeAspect="1"/>
          </p:cNvPicPr>
          <p:nvPr/>
        </p:nvPicPr>
        <p:blipFill>
          <a:blip r:embed="rId2"/>
          <a:stretch>
            <a:fillRect/>
          </a:stretch>
        </p:blipFill>
        <p:spPr>
          <a:xfrm>
            <a:off x="2389553" y="5801590"/>
            <a:ext cx="2743200" cy="588818"/>
          </a:xfrm>
          <a:prstGeom prst="rect">
            <a:avLst/>
          </a:prstGeom>
        </p:spPr>
      </p:pic>
      <p:sp>
        <p:nvSpPr>
          <p:cNvPr id="10" name="TextShape 2">
            <a:extLst>
              <a:ext uri="{FF2B5EF4-FFF2-40B4-BE49-F238E27FC236}">
                <a16:creationId xmlns:a16="http://schemas.microsoft.com/office/drawing/2014/main" id="{3E729B2D-12D8-4F71-81DD-725162867FA3}"/>
              </a:ext>
            </a:extLst>
          </p:cNvPr>
          <p:cNvSpPr txBox="1"/>
          <p:nvPr/>
        </p:nvSpPr>
        <p:spPr>
          <a:xfrm>
            <a:off x="5128712" y="5788675"/>
            <a:ext cx="7600490" cy="718813"/>
          </a:xfrm>
          <a:prstGeom prst="rect">
            <a:avLst/>
          </a:prstGeom>
          <a:noFill/>
          <a:ln>
            <a:noFill/>
          </a:ln>
        </p:spPr>
        <p:txBody>
          <a:bodyPr lIns="91440" tIns="45720" rIns="91440" bIns="45720" anchor="t">
            <a:noAutofit/>
          </a:bodyPr>
          <a:lstStyle/>
          <a:p>
            <a:pPr marL="635">
              <a:lnSpc>
                <a:spcPct val="50000"/>
              </a:lnSpc>
              <a:spcBef>
                <a:spcPts val="1001"/>
              </a:spcBef>
              <a:buClr>
                <a:srgbClr val="000000"/>
              </a:buClr>
            </a:pPr>
            <a:r>
              <a:rPr lang="en-US" altLang="ja-JP" sz="2000" spc="-1" dirty="0" err="1">
                <a:solidFill>
                  <a:srgbClr val="000000"/>
                </a:solidFill>
                <a:latin typeface="Yu Gothic"/>
                <a:ea typeface="Yu Gothic"/>
                <a:cs typeface="Times New Roman"/>
              </a:rPr>
              <a:t>c</a:t>
            </a:r>
            <a:r>
              <a:rPr lang="en-US" altLang="ja-JP" sz="2000" spc="-1" baseline="-25000" dirty="0" err="1">
                <a:solidFill>
                  <a:srgbClr val="000000"/>
                </a:solidFill>
                <a:latin typeface="Yu Gothic"/>
                <a:ea typeface="Yu Gothic"/>
                <a:cs typeface="Times New Roman"/>
              </a:rPr>
              <a:t>j</a:t>
            </a:r>
            <a:r>
              <a:rPr lang="ja-JP" altLang="en-US" sz="2000" spc="-1">
                <a:solidFill>
                  <a:srgbClr val="000000"/>
                </a:solidFill>
                <a:latin typeface="Yu Gothic"/>
                <a:ea typeface="Yu Gothic"/>
              </a:rPr>
              <a:t>：動画ラベル</a:t>
            </a:r>
            <a:r>
              <a:rPr lang="ja-JP" sz="2000" spc="-1">
                <a:solidFill>
                  <a:srgbClr val="000000"/>
                </a:solidFill>
                <a:latin typeface="Yu Gothic"/>
                <a:ea typeface="Yu Gothic"/>
                <a:cs typeface="Times New Roman"/>
              </a:rPr>
              <a:t>j</a:t>
            </a:r>
            <a:r>
              <a:rPr lang="ja-JP" altLang="en-US" sz="2000" spc="-1">
                <a:solidFill>
                  <a:srgbClr val="000000"/>
                </a:solidFill>
                <a:latin typeface="Yu Gothic"/>
                <a:ea typeface="Yu Gothic"/>
              </a:rPr>
              <a:t>に対する重み</a:t>
            </a:r>
            <a:endParaRPr lang="en-US" altLang="ja-JP">
              <a:latin typeface="Yu Gothic"/>
              <a:ea typeface="Yu Gothic"/>
            </a:endParaRPr>
          </a:p>
          <a:p>
            <a:pPr marL="635">
              <a:lnSpc>
                <a:spcPct val="50000"/>
              </a:lnSpc>
              <a:spcBef>
                <a:spcPts val="1001"/>
              </a:spcBef>
            </a:pPr>
            <a:r>
              <a:rPr lang="ja-JP" altLang="en-US" sz="2000" spc="-1">
                <a:solidFill>
                  <a:srgbClr val="000000"/>
                </a:solidFill>
                <a:latin typeface="Yu Gothic"/>
                <a:ea typeface="Yu Gothic"/>
              </a:rPr>
              <a:t>(viewcount)</a:t>
            </a:r>
            <a:r>
              <a:rPr lang="ja-JP" altLang="en-US" sz="2000" spc="-1" baseline="-25000">
                <a:solidFill>
                  <a:srgbClr val="000000"/>
                </a:solidFill>
                <a:latin typeface="Yu Gothic"/>
                <a:ea typeface="Yu Gothic"/>
              </a:rPr>
              <a:t>ij</a:t>
            </a:r>
            <a:r>
              <a:rPr lang="ja-JP" altLang="en-US" sz="2000" spc="-1">
                <a:solidFill>
                  <a:srgbClr val="000000"/>
                </a:solidFill>
                <a:latin typeface="Yu Gothic"/>
                <a:ea typeface="Yu Gothic"/>
              </a:rPr>
              <a:t>：動画ラベルjで分類された動画i</a:t>
            </a:r>
            <a:endParaRPr lang="ja-JP" altLang="en-US" sz="2000" spc="-1" dirty="0">
              <a:solidFill>
                <a:srgbClr val="000000"/>
              </a:solidFill>
              <a:latin typeface="Yu Gothic"/>
              <a:ea typeface="Yu Gothic"/>
            </a:endParaRPr>
          </a:p>
        </p:txBody>
      </p:sp>
    </p:spTree>
    <p:extLst>
      <p:ext uri="{BB962C8B-B14F-4D97-AF65-F5344CB8AC3E}">
        <p14:creationId xmlns:p14="http://schemas.microsoft.com/office/powerpoint/2010/main" val="105692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目次</a:t>
            </a:r>
            <a:endParaRPr lang="en-US" sz="2800" b="1" strike="noStrike" spc="-1">
              <a:solidFill>
                <a:srgbClr val="000000"/>
              </a:solidFill>
              <a:latin typeface="Yu Gothic"/>
              <a:ea typeface="Yu Gothic"/>
            </a:endParaRPr>
          </a:p>
        </p:txBody>
      </p:sp>
      <p:sp>
        <p:nvSpPr>
          <p:cNvPr id="144" name="TextShape 2"/>
          <p:cNvSpPr txBox="1"/>
          <p:nvPr/>
        </p:nvSpPr>
        <p:spPr>
          <a:xfrm>
            <a:off x="442440" y="1239840"/>
            <a:ext cx="10515240" cy="5018400"/>
          </a:xfrm>
          <a:prstGeom prst="rect">
            <a:avLst/>
          </a:prstGeom>
          <a:noFill/>
          <a:ln>
            <a:noFill/>
          </a:ln>
        </p:spPr>
        <p:txBody>
          <a:bodyPr>
            <a:normAutofit/>
          </a:bodyPr>
          <a:lstStyle/>
          <a:p>
            <a:pPr marL="743040" indent="-742680">
              <a:lnSpc>
                <a:spcPct val="90000"/>
              </a:lnSpc>
              <a:spcBef>
                <a:spcPts val="1001"/>
              </a:spcBef>
              <a:buClr>
                <a:srgbClr val="000000"/>
              </a:buClr>
              <a:buFont typeface="Calibri Light"/>
              <a:buAutoNum type="arabicPeriod"/>
            </a:pPr>
            <a:r>
              <a:rPr lang="ja-JP" sz="3600" b="1" strike="noStrike" spc="-1">
                <a:solidFill>
                  <a:srgbClr val="000000"/>
                </a:solidFill>
                <a:latin typeface="Yu Gothic"/>
                <a:ea typeface="Yu Gothic"/>
              </a:rPr>
              <a:t>序論</a:t>
            </a:r>
            <a:r>
              <a:rPr lang="en-US" sz="3600" b="1" strike="noStrike" spc="-1">
                <a:solidFill>
                  <a:srgbClr val="000000"/>
                </a:solidFill>
                <a:latin typeface="Yu Gothic"/>
                <a:ea typeface="Yu Gothic"/>
              </a:rPr>
              <a:t>&amp;</a:t>
            </a:r>
            <a:r>
              <a:rPr lang="ja-JP" sz="3600" b="1" strike="noStrike" spc="-1">
                <a:solidFill>
                  <a:srgbClr val="000000"/>
                </a:solidFill>
                <a:latin typeface="Yu Gothic"/>
                <a:ea typeface="Yu Gothic"/>
              </a:rPr>
              <a:t>関連研究</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提案手法</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実験と結果</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考察</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結論</a:t>
            </a:r>
            <a:endParaRPr lang="en-US" sz="3600" b="1" strike="noStrike" spc="-1">
              <a:solidFill>
                <a:srgbClr val="000000"/>
              </a:solidFill>
              <a:latin typeface="Yu Gothic"/>
              <a:ea typeface="Yu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0" y="0"/>
            <a:ext cx="12191760" cy="834840"/>
          </a:xfrm>
          <a:prstGeom prst="rect">
            <a:avLst/>
          </a:prstGeom>
          <a:noFill/>
          <a:ln>
            <a:noFill/>
          </a:ln>
        </p:spPr>
        <p:txBody>
          <a:bodyPr lIns="91440" tIns="45720" rIns="91440" bIns="45720" anchor="ctr">
            <a:normAutofit/>
          </a:bodyPr>
          <a:lstStyle/>
          <a:p>
            <a:pPr>
              <a:lnSpc>
                <a:spcPct val="90000"/>
              </a:lnSpc>
            </a:pPr>
            <a:r>
              <a:rPr lang="ja-JP" sz="2800" b="1" strike="noStrike" spc="-1">
                <a:solidFill>
                  <a:srgbClr val="000000"/>
                </a:solidFill>
                <a:latin typeface="DejaVu Sans"/>
                <a:ea typeface="Yu Gothic"/>
              </a:rPr>
              <a:t>背景</a:t>
            </a:r>
            <a:endParaRPr lang="en-US" sz="2800" b="1" strike="noStrike" spc="-1">
              <a:solidFill>
                <a:srgbClr val="000000"/>
              </a:solidFill>
              <a:latin typeface="DejaVu Sans"/>
              <a:ea typeface="Yu Gothic"/>
            </a:endParaRPr>
          </a:p>
        </p:txBody>
      </p:sp>
      <p:sp>
        <p:nvSpPr>
          <p:cNvPr id="161" name="TextShape 2"/>
          <p:cNvSpPr txBox="1"/>
          <p:nvPr/>
        </p:nvSpPr>
        <p:spPr>
          <a:xfrm>
            <a:off x="312480" y="1777680"/>
            <a:ext cx="11566800" cy="2140920"/>
          </a:xfrm>
          <a:prstGeom prst="rect">
            <a:avLst/>
          </a:prstGeom>
          <a:noFill/>
          <a:ln>
            <a:noFill/>
          </a:ln>
        </p:spPr>
        <p:txBody>
          <a:bodyPr lIns="91440" tIns="45720" rIns="91440" bIns="45720" anchor="t">
            <a:noAutofit/>
          </a:bodyPr>
          <a:lstStyle/>
          <a:p>
            <a:pPr marL="343535" indent="-342900">
              <a:lnSpc>
                <a:spcPct val="90000"/>
              </a:lnSpc>
              <a:spcBef>
                <a:spcPts val="1001"/>
              </a:spcBef>
              <a:buClr>
                <a:srgbClr val="000000"/>
              </a:buClr>
              <a:buFont typeface="Wingdings" charset="2"/>
              <a:buChar char="q"/>
            </a:pPr>
            <a:r>
              <a:rPr lang="en-US" sz="2400" b="0" strike="noStrike" spc="-1" dirty="0">
                <a:solidFill>
                  <a:srgbClr val="000000"/>
                </a:solidFill>
                <a:latin typeface="Yu Gothic"/>
                <a:ea typeface="Yu Gothic"/>
              </a:rPr>
              <a:t>SNS</a:t>
            </a:r>
            <a:r>
              <a:rPr lang="ja-JP" sz="2400" b="0" strike="noStrike" spc="-1">
                <a:solidFill>
                  <a:srgbClr val="000000"/>
                </a:solidFill>
                <a:latin typeface="Yu Gothic"/>
                <a:ea typeface="Yu Gothic"/>
              </a:rPr>
              <a:t>の活性化に伴い、研究の利害関係者のみならず、研究に関しての非専門家もブログ、</a:t>
            </a:r>
            <a:r>
              <a:rPr lang="en-US" sz="2400" b="0" strike="noStrike" spc="-1" dirty="0">
                <a:solidFill>
                  <a:srgbClr val="000000"/>
                </a:solidFill>
                <a:latin typeface="Yu Gothic"/>
                <a:ea typeface="Yu Gothic"/>
              </a:rPr>
              <a:t>Facebook</a:t>
            </a:r>
            <a:r>
              <a:rPr lang="ja-JP" sz="2400" b="0" strike="noStrike" spc="-1">
                <a:solidFill>
                  <a:srgbClr val="000000"/>
                </a:solidFill>
                <a:latin typeface="Yu Gothic"/>
                <a:ea typeface="Yu Gothic"/>
              </a:rPr>
              <a:t>、</a:t>
            </a:r>
            <a:r>
              <a:rPr lang="en-US" sz="2400" b="0" strike="noStrike" spc="-1" dirty="0">
                <a:solidFill>
                  <a:srgbClr val="000000"/>
                </a:solidFill>
                <a:latin typeface="Yu Gothic"/>
                <a:ea typeface="Yu Gothic"/>
              </a:rPr>
              <a:t>Twitter</a:t>
            </a:r>
            <a:r>
              <a:rPr lang="ja-JP" sz="2400" b="0" strike="noStrike" spc="-1">
                <a:solidFill>
                  <a:srgbClr val="000000"/>
                </a:solidFill>
                <a:latin typeface="Yu Gothic"/>
                <a:ea typeface="Yu Gothic"/>
              </a:rPr>
              <a:t>といった様々な新種プラットフォーム上で研究を言及し、科学研究の社会における拡散及び議論を加速させている。</a:t>
            </a:r>
            <a:r>
              <a:rPr lang="en-US" sz="2400" b="0" strike="noStrike" spc="-1" dirty="0">
                <a:solidFill>
                  <a:srgbClr val="000000"/>
                </a:solidFill>
                <a:latin typeface="Yu Gothic"/>
                <a:ea typeface="Yu Gothic"/>
              </a:rPr>
              <a:t>(Galetti et al; 2017)</a:t>
            </a:r>
            <a:endParaRPr lang="en-US"/>
          </a:p>
          <a:p>
            <a:pPr>
              <a:lnSpc>
                <a:spcPct val="90000"/>
              </a:lnSpc>
              <a:spcBef>
                <a:spcPts val="1001"/>
              </a:spcBef>
            </a:pPr>
            <a:endParaRPr lang="en-US" sz="2400" b="0" strike="noStrike" spc="-1">
              <a:solidFill>
                <a:srgbClr val="000000"/>
              </a:solidFill>
              <a:latin typeface="Yu Gothic"/>
              <a:ea typeface="Yu Gothic"/>
            </a:endParaRPr>
          </a:p>
        </p:txBody>
      </p:sp>
      <p:sp>
        <p:nvSpPr>
          <p:cNvPr id="162" name="CustomShape 3"/>
          <p:cNvSpPr/>
          <p:nvPr/>
        </p:nvSpPr>
        <p:spPr>
          <a:xfrm>
            <a:off x="312480" y="994680"/>
            <a:ext cx="11566800" cy="7826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spcBef>
                <a:spcPts val="1001"/>
              </a:spcBef>
              <a:tabLst>
                <a:tab pos="0" algn="l"/>
              </a:tabLst>
            </a:pPr>
            <a:r>
              <a:rPr lang="ja-JP" sz="2000" b="0" strike="noStrike" spc="-1">
                <a:solidFill>
                  <a:srgbClr val="000000"/>
                </a:solidFill>
                <a:latin typeface="Yu Gothic"/>
                <a:ea typeface="Yu Gothic"/>
              </a:rPr>
              <a:t>科学研究の評価者の範囲を従来の学術的コミュニティーから拡大させ、様々な社会構成員の観点を評価に取り入れる必要がある。</a:t>
            </a:r>
            <a:endParaRPr lang="en-US" sz="2000" b="0" strike="noStrike" spc="-1">
              <a:latin typeface="Yu Gothic"/>
              <a:ea typeface="Yu Gothic"/>
            </a:endParaRPr>
          </a:p>
        </p:txBody>
      </p:sp>
      <p:sp>
        <p:nvSpPr>
          <p:cNvPr id="163" name="CustomShape 4"/>
          <p:cNvSpPr/>
          <p:nvPr/>
        </p:nvSpPr>
        <p:spPr>
          <a:xfrm>
            <a:off x="312578" y="3488206"/>
            <a:ext cx="11566800" cy="7826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spcBef>
                <a:spcPts val="1001"/>
              </a:spcBef>
              <a:tabLst>
                <a:tab pos="0" algn="l"/>
              </a:tabLst>
            </a:pPr>
            <a:r>
              <a:rPr lang="ja-JP" sz="2000" b="0" strike="noStrike" spc="-1">
                <a:solidFill>
                  <a:srgbClr val="000000"/>
                </a:solidFill>
                <a:latin typeface="Yu Gothic"/>
                <a:ea typeface="Yu Gothic"/>
              </a:rPr>
              <a:t>オンライン学術動画を用いたコミュニケーションは、その他のメディアに比べて動的表現が容易な側面から、有用性が認められている。</a:t>
            </a:r>
            <a:endParaRPr lang="en-US" sz="2000" b="0" strike="noStrike" spc="-1">
              <a:latin typeface="Yu Gothic"/>
              <a:ea typeface="Yu Gothic"/>
            </a:endParaRPr>
          </a:p>
        </p:txBody>
      </p:sp>
      <p:sp>
        <p:nvSpPr>
          <p:cNvPr id="164" name="CustomShape 5"/>
          <p:cNvSpPr/>
          <p:nvPr/>
        </p:nvSpPr>
        <p:spPr>
          <a:xfrm>
            <a:off x="293040" y="4309560"/>
            <a:ext cx="11566800" cy="8870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t">
            <a:noAutofit/>
          </a:bodyPr>
          <a:lstStyle/>
          <a:p>
            <a:pPr marL="343535" indent="-342900">
              <a:lnSpc>
                <a:spcPct val="90000"/>
              </a:lnSpc>
              <a:spcBef>
                <a:spcPts val="1001"/>
              </a:spcBef>
              <a:buClr>
                <a:srgbClr val="000000"/>
              </a:buClr>
              <a:buFont typeface="Wingdings" charset="2"/>
              <a:buChar char="q"/>
            </a:pPr>
            <a:r>
              <a:rPr lang="ja-JP" sz="2400" b="0" strike="noStrike" spc="-1">
                <a:solidFill>
                  <a:srgbClr val="000000"/>
                </a:solidFill>
                <a:latin typeface="Yu Gothic"/>
                <a:ea typeface="Yu Gothic"/>
              </a:rPr>
              <a:t>舞踊・映画といった芸術・人文学分野における学術的コミュニケーションでは、オンライン動画を有用に活用できると考えられる。</a:t>
            </a:r>
            <a:r>
              <a:rPr lang="en-US" sz="2400" b="0" strike="noStrike" spc="-1" dirty="0">
                <a:solidFill>
                  <a:srgbClr val="000000"/>
                </a:solidFill>
                <a:latin typeface="Yu Gothic"/>
                <a:ea typeface="Yu Gothic"/>
              </a:rPr>
              <a:t>(Borgman et al; 2002)</a:t>
            </a:r>
            <a:endParaRPr lang="en-US" sz="2400" b="0" strike="noStrike" spc="-1" dirty="0">
              <a:latin typeface="Yu Gothic"/>
              <a:ea typeface="Yu Gothic"/>
            </a:endParaRPr>
          </a:p>
          <a:p>
            <a:pPr marL="343535" indent="-342900">
              <a:lnSpc>
                <a:spcPct val="90000"/>
              </a:lnSpc>
              <a:spcBef>
                <a:spcPts val="1001"/>
              </a:spcBef>
              <a:buClr>
                <a:srgbClr val="000000"/>
              </a:buClr>
              <a:buFont typeface="Wingdings" charset="2"/>
              <a:buChar char="q"/>
            </a:pPr>
            <a:r>
              <a:rPr lang="ja-JP" sz="2400" b="0" strike="noStrike" spc="-1">
                <a:solidFill>
                  <a:srgbClr val="000000"/>
                </a:solidFill>
                <a:latin typeface="Yu Gothic"/>
                <a:ea typeface="Yu Gothic"/>
              </a:rPr>
              <a:t>複雑な科学研究のデモンストレーション、科学ドキュメンタリーや講義を録画した動画は、科学的経験の説明に当たって、文章より有効と考えられる。</a:t>
            </a:r>
            <a:r>
              <a:rPr lang="en-US" sz="2400" b="0" strike="noStrike" spc="-1" dirty="0">
                <a:solidFill>
                  <a:srgbClr val="000000"/>
                </a:solidFill>
                <a:latin typeface="Yu Gothic"/>
                <a:ea typeface="Yu Gothic"/>
              </a:rPr>
              <a:t>(Pasquali; 2007)</a:t>
            </a:r>
            <a:endParaRPr lang="en-US" sz="2400" b="0" strike="noStrike" spc="-1" dirty="0">
              <a:latin typeface="Yu Gothic"/>
              <a:ea typeface="Yu Gothic"/>
            </a:endParaRPr>
          </a:p>
          <a:p>
            <a:pPr marL="342900" indent="-342900">
              <a:lnSpc>
                <a:spcPct val="90000"/>
              </a:lnSpc>
              <a:spcBef>
                <a:spcPts val="1001"/>
              </a:spcBef>
              <a:buFont typeface="Wingdings"/>
              <a:buChar char="q"/>
            </a:pPr>
            <a:endParaRPr lang="en-US" sz="2400" b="0" strike="noStrike" spc="-1">
              <a:latin typeface="Yu Gothic"/>
              <a:ea typeface="Yu Gothic"/>
            </a:endParaRPr>
          </a:p>
          <a:p>
            <a:pPr marL="342900" indent="-342900">
              <a:lnSpc>
                <a:spcPct val="90000"/>
              </a:lnSpc>
              <a:spcBef>
                <a:spcPts val="1001"/>
              </a:spcBef>
              <a:buFont typeface="Wingdings"/>
              <a:buChar char="q"/>
            </a:pPr>
            <a:endParaRPr lang="en-US" sz="2400" b="0" strike="noStrike" spc="-1">
              <a:latin typeface="Yu Gothic"/>
              <a:ea typeface="Yu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0" y="0"/>
            <a:ext cx="12191760" cy="834840"/>
          </a:xfrm>
          <a:prstGeom prst="rect">
            <a:avLst/>
          </a:prstGeom>
          <a:noFill/>
          <a:ln>
            <a:noFill/>
          </a:ln>
        </p:spPr>
        <p:txBody>
          <a:bodyPr lIns="91440" tIns="45720" rIns="91440" bIns="45720" anchor="ctr">
            <a:normAutofit/>
          </a:bodyPr>
          <a:lstStyle/>
          <a:p>
            <a:pPr>
              <a:lnSpc>
                <a:spcPct val="90000"/>
              </a:lnSpc>
            </a:pPr>
            <a:r>
              <a:rPr lang="ja-JP" sz="2800" b="1" strike="noStrike" spc="-1">
                <a:solidFill>
                  <a:srgbClr val="000000"/>
                </a:solidFill>
                <a:latin typeface="DejaVu Sans"/>
                <a:ea typeface="Yu Gothic"/>
              </a:rPr>
              <a:t>本研究の位置付け・新規性</a:t>
            </a:r>
            <a:endParaRPr lang="en-US" sz="2800" b="1" strike="noStrike" spc="-1">
              <a:solidFill>
                <a:srgbClr val="000000"/>
              </a:solidFill>
              <a:latin typeface="DejaVu Sans"/>
              <a:ea typeface="Yu Gothic"/>
            </a:endParaRPr>
          </a:p>
        </p:txBody>
      </p:sp>
      <p:sp>
        <p:nvSpPr>
          <p:cNvPr id="166" name="CustomShape 2"/>
          <p:cNvSpPr/>
          <p:nvPr/>
        </p:nvSpPr>
        <p:spPr>
          <a:xfrm>
            <a:off x="312480" y="1949760"/>
            <a:ext cx="11566800" cy="40190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t">
            <a:noAutofit/>
          </a:bodyPr>
          <a:lstStyle/>
          <a:p>
            <a:pPr marL="343535" indent="-342900">
              <a:lnSpc>
                <a:spcPct val="90000"/>
              </a:lnSpc>
              <a:spcBef>
                <a:spcPts val="1001"/>
              </a:spcBef>
              <a:buClr>
                <a:srgbClr val="000000"/>
              </a:buClr>
              <a:buFont typeface="Wingdings"/>
              <a:buChar char="q"/>
            </a:pPr>
            <a:r>
              <a:rPr lang="ja-JP" sz="2400" b="0" strike="noStrike" spc="-1">
                <a:solidFill>
                  <a:srgbClr val="000000"/>
                </a:solidFill>
                <a:latin typeface="Yu Gothic"/>
                <a:ea typeface="Yu Gothic"/>
              </a:rPr>
              <a:t>論文言及ユーチューブ動画の有効性</a:t>
            </a:r>
            <a:endParaRPr lang="en-US" sz="2400" b="0" strike="noStrike" spc="-1">
              <a:latin typeface="Yu Gothic"/>
              <a:ea typeface="Yu Gothic"/>
            </a:endParaRPr>
          </a:p>
          <a:p>
            <a:pPr marL="800735" lvl="1" indent="-342900">
              <a:lnSpc>
                <a:spcPct val="90000"/>
              </a:lnSpc>
              <a:spcBef>
                <a:spcPts val="499"/>
              </a:spcBef>
              <a:buClr>
                <a:srgbClr val="000000"/>
              </a:buClr>
              <a:buFont typeface="Wingdings"/>
              <a:buChar char="§"/>
            </a:pPr>
            <a:r>
              <a:rPr lang="en-US" sz="2400" b="0" strike="noStrike" spc="-1" dirty="0">
                <a:solidFill>
                  <a:srgbClr val="000000"/>
                </a:solidFill>
                <a:latin typeface="Yu Gothic"/>
                <a:ea typeface="Yu Gothic"/>
              </a:rPr>
              <a:t>TED</a:t>
            </a:r>
            <a:r>
              <a:rPr lang="ja-JP" sz="2400" b="0" strike="noStrike" spc="-1">
                <a:solidFill>
                  <a:srgbClr val="000000"/>
                </a:solidFill>
                <a:latin typeface="Yu Gothic"/>
                <a:ea typeface="Yu Gothic"/>
              </a:rPr>
              <a:t>トーク動画の発表者の引用率への寄与を分析</a:t>
            </a:r>
            <a:r>
              <a:rPr lang="en-US" sz="2400" b="0" strike="noStrike" spc="-1" dirty="0">
                <a:solidFill>
                  <a:srgbClr val="000000"/>
                </a:solidFill>
                <a:latin typeface="Yu Gothic"/>
                <a:ea typeface="Yu Gothic"/>
              </a:rPr>
              <a:t>(Sugimoto et al; 2013)</a:t>
            </a:r>
            <a:endParaRPr lang="en-US" sz="2400" b="0" strike="noStrike" spc="-1" dirty="0">
              <a:latin typeface="Yu Gothic"/>
              <a:ea typeface="Yu Gothic"/>
            </a:endParaRPr>
          </a:p>
          <a:p>
            <a:pPr marL="800735" lvl="1" indent="-342900">
              <a:lnSpc>
                <a:spcPct val="90000"/>
              </a:lnSpc>
              <a:spcBef>
                <a:spcPts val="499"/>
              </a:spcBef>
              <a:buClr>
                <a:srgbClr val="000000"/>
              </a:buClr>
              <a:buFont typeface="Wingdings"/>
              <a:buChar char="§"/>
            </a:pPr>
            <a:r>
              <a:rPr lang="ja-JP" sz="2400" b="0" strike="noStrike" spc="-1">
                <a:solidFill>
                  <a:srgbClr val="000000"/>
                </a:solidFill>
                <a:latin typeface="Yu Gothic"/>
                <a:ea typeface="Yu Gothic"/>
              </a:rPr>
              <a:t>概要動画</a:t>
            </a:r>
            <a:r>
              <a:rPr lang="ja-JP" sz="2400" spc="-1">
                <a:solidFill>
                  <a:srgbClr val="000000"/>
                </a:solidFill>
                <a:latin typeface="Yu Gothic"/>
                <a:ea typeface="Yu Gothic"/>
              </a:rPr>
              <a:t>の公開と</a:t>
            </a:r>
            <a:r>
              <a:rPr lang="ja-JP" sz="2400" b="0" strike="noStrike" spc="-1">
                <a:solidFill>
                  <a:srgbClr val="000000"/>
                </a:solidFill>
                <a:latin typeface="Yu Gothic"/>
                <a:ea typeface="Yu Gothic"/>
              </a:rPr>
              <a:t>学術文献の被引用数の相関を分析</a:t>
            </a:r>
            <a:r>
              <a:rPr lang="en-US" sz="2400" b="0" strike="noStrike" spc="-1" dirty="0">
                <a:solidFill>
                  <a:srgbClr val="000000"/>
                </a:solidFill>
                <a:latin typeface="Yu Gothic"/>
                <a:ea typeface="Yu Gothic"/>
              </a:rPr>
              <a:t>(Zong et al; 2019)</a:t>
            </a:r>
            <a:endParaRPr lang="en-US" sz="2400" b="0" strike="noStrike" spc="-1" dirty="0">
              <a:latin typeface="Yu Gothic"/>
              <a:ea typeface="Yu Gothic"/>
            </a:endParaRPr>
          </a:p>
          <a:p>
            <a:pPr marL="457200">
              <a:lnSpc>
                <a:spcPct val="90000"/>
              </a:lnSpc>
              <a:spcBef>
                <a:spcPts val="499"/>
              </a:spcBef>
              <a:tabLst>
                <a:tab pos="0" algn="l"/>
              </a:tabLst>
            </a:pPr>
            <a:r>
              <a:rPr lang="en-US" sz="2400" b="0" strike="noStrike" spc="-1" dirty="0">
                <a:solidFill>
                  <a:srgbClr val="000000"/>
                </a:solidFill>
                <a:latin typeface="Yu Gothic"/>
                <a:ea typeface="Yu Gothic"/>
              </a:rPr>
              <a:t>→</a:t>
            </a:r>
            <a:r>
              <a:rPr lang="ja-JP" sz="2400" b="0" strike="noStrike" spc="-1">
                <a:solidFill>
                  <a:srgbClr val="000000"/>
                </a:solidFill>
                <a:latin typeface="Yu Gothic"/>
                <a:ea typeface="Yu Gothic"/>
              </a:rPr>
              <a:t>ユーチューブ上におけるより広範囲なタイプの学術動画を対象にした議論は行っていない</a:t>
            </a:r>
            <a:endParaRPr lang="en-US" sz="2400" b="0" strike="noStrike" spc="-1">
              <a:latin typeface="Yu Gothic"/>
              <a:ea typeface="Yu Gothic"/>
            </a:endParaRPr>
          </a:p>
          <a:p>
            <a:pPr marL="342900" indent="-342900">
              <a:lnSpc>
                <a:spcPct val="90000"/>
              </a:lnSpc>
              <a:spcBef>
                <a:spcPts val="1001"/>
              </a:spcBef>
              <a:buFont typeface="Wingdings"/>
              <a:buChar char="q"/>
              <a:tabLst>
                <a:tab pos="0" algn="l"/>
              </a:tabLst>
            </a:pPr>
            <a:endParaRPr lang="en-US" sz="2400" b="0" strike="noStrike" spc="-1">
              <a:latin typeface="Yu Gothic"/>
              <a:ea typeface="Yu Gothic"/>
            </a:endParaRPr>
          </a:p>
          <a:p>
            <a:pPr marL="343535" indent="-342900">
              <a:lnSpc>
                <a:spcPct val="90000"/>
              </a:lnSpc>
              <a:spcBef>
                <a:spcPts val="1001"/>
              </a:spcBef>
              <a:buClr>
                <a:srgbClr val="000000"/>
              </a:buClr>
              <a:buFont typeface="Wingdings"/>
              <a:buChar char="q"/>
              <a:tabLst>
                <a:tab pos="0" algn="l"/>
              </a:tabLst>
            </a:pPr>
            <a:r>
              <a:rPr lang="ja-JP" sz="2400" b="0" strike="noStrike" spc="-1">
                <a:solidFill>
                  <a:srgbClr val="000000"/>
                </a:solidFill>
                <a:latin typeface="Yu Gothic"/>
                <a:ea typeface="Yu Gothic"/>
              </a:rPr>
              <a:t>効果的な動画方式の特定</a:t>
            </a:r>
            <a:endParaRPr lang="en-US" sz="2400" b="0" strike="noStrike" spc="-1">
              <a:latin typeface="Yu Gothic"/>
              <a:ea typeface="Yu Gothic"/>
            </a:endParaRPr>
          </a:p>
          <a:p>
            <a:pPr marL="800735" lvl="1" indent="-342900">
              <a:lnSpc>
                <a:spcPct val="90000"/>
              </a:lnSpc>
              <a:spcBef>
                <a:spcPts val="499"/>
              </a:spcBef>
              <a:buClr>
                <a:srgbClr val="000000"/>
              </a:buClr>
              <a:buFont typeface="Wingdings"/>
              <a:buChar char="§"/>
              <a:tabLst>
                <a:tab pos="0" algn="l"/>
              </a:tabLst>
            </a:pPr>
            <a:r>
              <a:rPr lang="ja-JP" sz="2400" b="0" strike="noStrike" spc="-1">
                <a:solidFill>
                  <a:srgbClr val="000000"/>
                </a:solidFill>
                <a:latin typeface="Yu Gothic"/>
                <a:ea typeface="Yu Gothic"/>
              </a:rPr>
              <a:t>学術関係者が言及するユーチューブ動画の公開目的</a:t>
            </a:r>
            <a:r>
              <a:rPr lang="ja-JP" sz="2400" spc="-1">
                <a:solidFill>
                  <a:srgbClr val="000000"/>
                </a:solidFill>
                <a:latin typeface="Yu Gothic"/>
                <a:ea typeface="Yu Gothic"/>
              </a:rPr>
              <a:t>の</a:t>
            </a:r>
            <a:r>
              <a:rPr lang="ja-JP" altLang="en-US" sz="2400" spc="-1">
                <a:solidFill>
                  <a:srgbClr val="000000"/>
                </a:solidFill>
                <a:latin typeface="Yu Gothic"/>
                <a:ea typeface="Yu Gothic"/>
              </a:rPr>
              <a:t>定性</a:t>
            </a:r>
            <a:r>
              <a:rPr lang="ja-JP" sz="2400" spc="-1">
                <a:solidFill>
                  <a:srgbClr val="000000"/>
                </a:solidFill>
                <a:latin typeface="Yu Gothic"/>
                <a:ea typeface="Yu Gothic"/>
              </a:rPr>
              <a:t>的</a:t>
            </a:r>
            <a:r>
              <a:rPr lang="ja-JP" sz="2400" b="0" strike="noStrike" spc="-1">
                <a:solidFill>
                  <a:srgbClr val="000000"/>
                </a:solidFill>
                <a:latin typeface="Yu Gothic"/>
                <a:ea typeface="Yu Gothic"/>
              </a:rPr>
              <a:t>分類</a:t>
            </a:r>
            <a:r>
              <a:rPr lang="en-US" sz="2400" b="0" strike="noStrike" spc="-1" dirty="0">
                <a:solidFill>
                  <a:srgbClr val="000000"/>
                </a:solidFill>
                <a:latin typeface="Yu Gothic"/>
                <a:ea typeface="Yu Gothic"/>
              </a:rPr>
              <a:t>(</a:t>
            </a:r>
            <a:r>
              <a:rPr lang="en-US" sz="2400" b="0" strike="noStrike" spc="-1" dirty="0" err="1">
                <a:solidFill>
                  <a:srgbClr val="000000"/>
                </a:solidFill>
                <a:latin typeface="Yu Gothic"/>
                <a:ea typeface="Yu Gothic"/>
              </a:rPr>
              <a:t>Thelwall</a:t>
            </a:r>
            <a:r>
              <a:rPr lang="en-US" sz="2400" b="0" strike="noStrike" spc="-1" dirty="0">
                <a:solidFill>
                  <a:srgbClr val="000000"/>
                </a:solidFill>
                <a:latin typeface="Yu Gothic"/>
                <a:ea typeface="Yu Gothic"/>
              </a:rPr>
              <a:t> et al; 2012)</a:t>
            </a:r>
            <a:endParaRPr lang="en-US" sz="2400" b="0" strike="noStrike" spc="-1" dirty="0">
              <a:latin typeface="Yu Gothic"/>
              <a:ea typeface="Yu Gothic"/>
            </a:endParaRPr>
          </a:p>
          <a:p>
            <a:pPr marL="457200">
              <a:lnSpc>
                <a:spcPct val="90000"/>
              </a:lnSpc>
              <a:spcBef>
                <a:spcPts val="499"/>
              </a:spcBef>
              <a:tabLst>
                <a:tab pos="0" algn="l"/>
              </a:tabLst>
            </a:pPr>
            <a:r>
              <a:rPr lang="de-DE" sz="2400" b="0" strike="noStrike" spc="-1" dirty="0">
                <a:solidFill>
                  <a:srgbClr val="000000"/>
                </a:solidFill>
                <a:latin typeface="Yu Gothic"/>
                <a:ea typeface="Yu Gothic"/>
              </a:rPr>
              <a:t>→</a:t>
            </a:r>
            <a:r>
              <a:rPr lang="ja-JP" sz="2400" b="0" strike="noStrike" spc="-1">
                <a:solidFill>
                  <a:srgbClr val="000000"/>
                </a:solidFill>
                <a:latin typeface="Yu Gothic"/>
                <a:ea typeface="Yu Gothic"/>
              </a:rPr>
              <a:t>論文への影響度が動画方式によってどのように異なるかについての議論は行っていない</a:t>
            </a:r>
            <a:endParaRPr lang="en-US" sz="2400" b="0" strike="noStrike" spc="-1">
              <a:latin typeface="Yu Gothic"/>
              <a:ea typeface="Yu Gothic"/>
            </a:endParaRPr>
          </a:p>
        </p:txBody>
      </p:sp>
      <p:sp>
        <p:nvSpPr>
          <p:cNvPr id="167" name="CustomShape 3"/>
          <p:cNvSpPr/>
          <p:nvPr/>
        </p:nvSpPr>
        <p:spPr>
          <a:xfrm>
            <a:off x="312480" y="1001160"/>
            <a:ext cx="11566800" cy="7826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tabLst>
                <a:tab pos="0" algn="l"/>
              </a:tabLst>
            </a:pPr>
            <a:r>
              <a:rPr lang="ja-JP" sz="2000" b="0" strike="noStrike" spc="-1">
                <a:solidFill>
                  <a:srgbClr val="000000"/>
                </a:solidFill>
                <a:latin typeface="Yu Gothic"/>
                <a:ea typeface="Yu Gothic"/>
              </a:rPr>
              <a:t>本研究では、</a:t>
            </a:r>
            <a:r>
              <a:rPr lang="ja-JP" altLang="en-US" sz="2000" spc="-1">
                <a:solidFill>
                  <a:srgbClr val="000000"/>
                </a:solidFill>
                <a:latin typeface="Yu Gothic"/>
                <a:ea typeface="Yu Gothic"/>
              </a:rPr>
              <a:t>学術論</a:t>
            </a:r>
            <a:r>
              <a:rPr lang="ja-JP" sz="2000" spc="-1">
                <a:solidFill>
                  <a:srgbClr val="000000"/>
                </a:solidFill>
                <a:latin typeface="Yu Gothic"/>
                <a:ea typeface="Yu Gothic"/>
              </a:rPr>
              <a:t>文</a:t>
            </a:r>
            <a:r>
              <a:rPr lang="ja-JP" sz="2000" b="0" strike="noStrike" spc="-1">
                <a:solidFill>
                  <a:srgbClr val="000000"/>
                </a:solidFill>
                <a:latin typeface="Yu Gothic"/>
                <a:ea typeface="Yu Gothic"/>
              </a:rPr>
              <a:t>を言及するユーチューブ動画</a:t>
            </a:r>
            <a:r>
              <a:rPr lang="ja-JP" sz="2000" spc="-1">
                <a:solidFill>
                  <a:srgbClr val="000000"/>
                </a:solidFill>
                <a:latin typeface="Yu Gothic"/>
                <a:ea typeface="Yu Gothic"/>
              </a:rPr>
              <a:t>の</a:t>
            </a:r>
            <a:r>
              <a:rPr lang="ja-JP" sz="2000" b="0" strike="noStrike" spc="-1">
                <a:solidFill>
                  <a:srgbClr val="000000"/>
                </a:solidFill>
                <a:latin typeface="Yu Gothic"/>
                <a:ea typeface="Yu Gothic"/>
              </a:rPr>
              <a:t>公開が</a:t>
            </a:r>
            <a:r>
              <a:rPr lang="ja-JP" altLang="en-US" sz="2000" spc="-1">
                <a:solidFill>
                  <a:srgbClr val="000000"/>
                </a:solidFill>
                <a:latin typeface="Yu Gothic"/>
                <a:ea typeface="Yu Gothic"/>
              </a:rPr>
              <a:t>、論文</a:t>
            </a:r>
            <a:r>
              <a:rPr lang="ja-JP" sz="2000" spc="-1">
                <a:solidFill>
                  <a:srgbClr val="000000"/>
                </a:solidFill>
                <a:latin typeface="Yu Gothic"/>
                <a:ea typeface="Yu Gothic"/>
              </a:rPr>
              <a:t>の被引用数と</a:t>
            </a:r>
            <a:r>
              <a:rPr lang="ja-JP" altLang="en-US" sz="2000" spc="-1">
                <a:solidFill>
                  <a:srgbClr val="000000"/>
                </a:solidFill>
                <a:latin typeface="Yu Gothic"/>
                <a:ea typeface="Yu Gothic"/>
              </a:rPr>
              <a:t>オルトメトリクス</a:t>
            </a:r>
            <a:r>
              <a:rPr lang="ja-JP" sz="2000" b="0" strike="noStrike" spc="-1">
                <a:solidFill>
                  <a:srgbClr val="000000"/>
                </a:solidFill>
                <a:latin typeface="Yu Gothic"/>
                <a:ea typeface="Yu Gothic"/>
              </a:rPr>
              <a:t>に与える影響の有効性を検証する手法を提案するが、そのような研究はまだ確認されていない。</a:t>
            </a:r>
            <a:endParaRPr lang="en-US" sz="2000" b="0" strike="noStrike" spc="-1">
              <a:latin typeface="Yu Gothic"/>
              <a:ea typeface="Yu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0" y="0"/>
            <a:ext cx="12191760" cy="834840"/>
          </a:xfrm>
          <a:prstGeom prst="rect">
            <a:avLst/>
          </a:prstGeom>
          <a:noFill/>
          <a:ln>
            <a:noFill/>
          </a:ln>
        </p:spPr>
        <p:txBody>
          <a:bodyPr anchor="ctr">
            <a:normAutofit/>
          </a:bodyPr>
          <a:lstStyle/>
          <a:p>
            <a:pPr>
              <a:lnSpc>
                <a:spcPct val="90000"/>
              </a:lnSpc>
            </a:pPr>
            <a:r>
              <a:rPr lang="ja-JP" sz="2800" b="1" strike="noStrike" spc="-1">
                <a:solidFill>
                  <a:srgbClr val="000000"/>
                </a:solidFill>
                <a:latin typeface="Yu Gothic"/>
                <a:ea typeface="Yu Gothic"/>
              </a:rPr>
              <a:t>本研究の目的</a:t>
            </a:r>
            <a:endParaRPr lang="en-US" sz="2800" b="1" strike="noStrike" spc="-1">
              <a:solidFill>
                <a:srgbClr val="000000"/>
              </a:solidFill>
              <a:latin typeface="Yu Gothic"/>
              <a:ea typeface="Yu Gothic"/>
            </a:endParaRPr>
          </a:p>
        </p:txBody>
      </p:sp>
      <p:sp>
        <p:nvSpPr>
          <p:cNvPr id="169" name="CustomShape 2"/>
          <p:cNvSpPr/>
          <p:nvPr/>
        </p:nvSpPr>
        <p:spPr>
          <a:xfrm>
            <a:off x="312480" y="994320"/>
            <a:ext cx="11566800" cy="79308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lnSpc>
                <a:spcPct val="100000"/>
              </a:lnSpc>
              <a:tabLst>
                <a:tab pos="0" algn="l"/>
              </a:tabLst>
            </a:pPr>
            <a:r>
              <a:rPr lang="ja-JP" sz="2000" b="0" strike="noStrike" spc="-1">
                <a:solidFill>
                  <a:srgbClr val="000000"/>
                </a:solidFill>
                <a:latin typeface="Yu Gothic"/>
                <a:ea typeface="Yu Gothic"/>
              </a:rPr>
              <a:t>オンライン学術動画が論文の学術的・社会的評価に与える影響の有効性を検証し、効果的な動画方式を特定することで、科学技術コミュニケーションの効率化に貢献する。</a:t>
            </a:r>
            <a:endParaRPr lang="en-US" sz="2000" b="0" strike="noStrike" spc="-1">
              <a:latin typeface="Yu Gothic"/>
              <a:ea typeface="Yu Gothic"/>
            </a:endParaRPr>
          </a:p>
        </p:txBody>
      </p:sp>
      <p:sp>
        <p:nvSpPr>
          <p:cNvPr id="170" name="CustomShape 3"/>
          <p:cNvSpPr/>
          <p:nvPr/>
        </p:nvSpPr>
        <p:spPr>
          <a:xfrm>
            <a:off x="312480" y="2028240"/>
            <a:ext cx="11566769" cy="378419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6565">
              <a:lnSpc>
                <a:spcPct val="100000"/>
              </a:lnSpc>
              <a:buClr>
                <a:srgbClr val="000000"/>
              </a:buClr>
              <a:buFont typeface="Wingdings"/>
              <a:buChar char="q"/>
            </a:pPr>
            <a:r>
              <a:rPr lang="ja-JP" sz="2400" b="0" strike="noStrike" spc="-1">
                <a:solidFill>
                  <a:srgbClr val="000000"/>
                </a:solidFill>
                <a:latin typeface="Yu Gothic"/>
                <a:ea typeface="Yu Gothic"/>
              </a:rPr>
              <a:t>論文言及ユーチューブ動画が論文の被引用数</a:t>
            </a:r>
            <a:r>
              <a:rPr lang="ja-JP" sz="2400" spc="-1">
                <a:solidFill>
                  <a:srgbClr val="000000"/>
                </a:solidFill>
                <a:latin typeface="Yu Gothic"/>
                <a:ea typeface="Yu Gothic"/>
              </a:rPr>
              <a:t>・</a:t>
            </a:r>
            <a:r>
              <a:rPr lang="en-US" sz="2400" b="0" strike="noStrike" spc="-1" dirty="0">
                <a:solidFill>
                  <a:srgbClr val="000000"/>
                </a:solidFill>
                <a:latin typeface="Yu Gothic"/>
                <a:ea typeface="Yu Gothic"/>
              </a:rPr>
              <a:t>AAS</a:t>
            </a:r>
            <a:r>
              <a:rPr lang="en-US" altLang="ja-JP" sz="2400" spc="-1" dirty="0">
                <a:solidFill>
                  <a:srgbClr val="000000"/>
                </a:solidFill>
                <a:latin typeface="Yu Gothic"/>
                <a:ea typeface="Yu Gothic"/>
              </a:rPr>
              <a:t>*</a:t>
            </a:r>
            <a:r>
              <a:rPr lang="ja-JP" sz="2400" b="0" strike="noStrike" spc="-1">
                <a:solidFill>
                  <a:srgbClr val="000000"/>
                </a:solidFill>
                <a:latin typeface="Yu Gothic"/>
                <a:ea typeface="Yu Gothic"/>
              </a:rPr>
              <a:t>に与える影響の有効性を検証</a:t>
            </a:r>
            <a:endParaRPr lang="en-US" sz="2400" b="0" strike="noStrike" spc="-1">
              <a:latin typeface="Yu Gothic"/>
              <a:ea typeface="Yu Gothic"/>
            </a:endParaRPr>
          </a:p>
          <a:p>
            <a:pPr marL="457200" indent="-456565">
              <a:lnSpc>
                <a:spcPct val="100000"/>
              </a:lnSpc>
              <a:buClr>
                <a:srgbClr val="000000"/>
              </a:buClr>
              <a:buFont typeface="Wingdings"/>
              <a:buChar char="q"/>
            </a:pPr>
            <a:endParaRPr lang="en-US" sz="2400" b="0" strike="noStrike" spc="-1" dirty="0">
              <a:latin typeface="Yu Gothic"/>
              <a:ea typeface="Yu Gothic"/>
            </a:endParaRPr>
          </a:p>
          <a:p>
            <a:pPr marL="457200" indent="-456565">
              <a:lnSpc>
                <a:spcPct val="100000"/>
              </a:lnSpc>
              <a:buClr>
                <a:srgbClr val="000000"/>
              </a:buClr>
              <a:buFont typeface="Wingdings"/>
              <a:buChar char="q"/>
            </a:pPr>
            <a:r>
              <a:rPr lang="ja-JP" sz="2400" b="0" strike="noStrike" spc="-1">
                <a:solidFill>
                  <a:srgbClr val="000000"/>
                </a:solidFill>
                <a:latin typeface="Yu Gothic"/>
                <a:ea typeface="Yu Gothic"/>
              </a:rPr>
              <a:t>被引用数・</a:t>
            </a:r>
            <a:r>
              <a:rPr lang="en-US" sz="2400" b="0" strike="noStrike" spc="-1">
                <a:solidFill>
                  <a:srgbClr val="000000"/>
                </a:solidFill>
                <a:latin typeface="Yu Gothic"/>
                <a:ea typeface="Yu Gothic"/>
              </a:rPr>
              <a:t>AAS</a:t>
            </a:r>
            <a:r>
              <a:rPr lang="en-US" altLang="ja-JP" sz="2400" spc="-1">
                <a:solidFill>
                  <a:srgbClr val="000000"/>
                </a:solidFill>
                <a:latin typeface="Yu Gothic"/>
                <a:ea typeface="Yu Gothic"/>
              </a:rPr>
              <a:t>*</a:t>
            </a:r>
            <a:r>
              <a:rPr lang="ja-JP" sz="2400" b="0" strike="noStrike" spc="-1">
                <a:solidFill>
                  <a:srgbClr val="000000"/>
                </a:solidFill>
                <a:latin typeface="Yu Gothic"/>
                <a:ea typeface="Yu Gothic"/>
              </a:rPr>
              <a:t>への寄与に向け、効果的な動画方式を特定</a:t>
            </a:r>
            <a:endParaRPr lang="en-US" sz="2400" b="0" strike="noStrike" spc="-1" dirty="0">
              <a:latin typeface="Yu Gothic"/>
              <a:ea typeface="Yu Gothic"/>
            </a:endParaRPr>
          </a:p>
          <a:p>
            <a:pPr marL="457200" indent="-456565">
              <a:lnSpc>
                <a:spcPct val="100000"/>
              </a:lnSpc>
              <a:buClr>
                <a:srgbClr val="000000"/>
              </a:buClr>
              <a:buFont typeface="Wingdings"/>
              <a:buChar char="q"/>
            </a:pPr>
            <a:endParaRPr lang="en-US" sz="2400" b="0" strike="noStrike" spc="-1" dirty="0">
              <a:latin typeface="Yu Gothic"/>
              <a:ea typeface="Yu Gothic"/>
            </a:endParaRPr>
          </a:p>
          <a:p>
            <a:pPr marL="457200" indent="-456565">
              <a:lnSpc>
                <a:spcPct val="100000"/>
              </a:lnSpc>
              <a:buClr>
                <a:srgbClr val="000000"/>
              </a:buClr>
              <a:buFont typeface="Wingdings"/>
              <a:buChar char="q"/>
            </a:pPr>
            <a:r>
              <a:rPr lang="ja-JP" sz="2400" b="0" strike="noStrike" spc="-1">
                <a:solidFill>
                  <a:srgbClr val="000000"/>
                </a:solidFill>
                <a:latin typeface="Yu Gothic"/>
                <a:ea typeface="Yu Gothic"/>
              </a:rPr>
              <a:t>出版初期の論文について、言及動画の人気度を用いた将来の被引用数の予測が有効な動画方式を推定</a:t>
            </a:r>
            <a:endParaRPr lang="en-US" sz="2400" b="0" strike="noStrike" spc="-1" dirty="0">
              <a:latin typeface="Yu Gothic"/>
              <a:ea typeface="Yu Gothic"/>
            </a:endParaRPr>
          </a:p>
          <a:p>
            <a:pPr marL="457200" indent="-456565">
              <a:lnSpc>
                <a:spcPct val="100000"/>
              </a:lnSpc>
              <a:buClr>
                <a:srgbClr val="000000"/>
              </a:buClr>
              <a:buFont typeface="Wingdings"/>
              <a:buChar char="q"/>
            </a:pPr>
            <a:endParaRPr lang="en-US" sz="2400" b="0" strike="noStrike" spc="-1" dirty="0">
              <a:latin typeface="Yu Gothic"/>
              <a:ea typeface="Yu Gothic"/>
            </a:endParaRPr>
          </a:p>
          <a:p>
            <a:pPr marL="457200" indent="-456565">
              <a:lnSpc>
                <a:spcPct val="100000"/>
              </a:lnSpc>
              <a:buClr>
                <a:srgbClr val="000000"/>
              </a:buClr>
              <a:buFont typeface="Wingdings"/>
              <a:buChar char="q"/>
            </a:pPr>
            <a:r>
              <a:rPr lang="ja-JP" sz="2400" b="0" strike="noStrike" spc="-1">
                <a:solidFill>
                  <a:srgbClr val="000000"/>
                </a:solidFill>
                <a:latin typeface="Yu Gothic"/>
                <a:ea typeface="Yu Gothic"/>
              </a:rPr>
              <a:t>学術文献・動画データセットを用いて提案手法の妥当性及び有用性について評価・考察</a:t>
            </a:r>
            <a:endParaRPr lang="en-US" sz="2400" b="0" strike="noStrike" spc="-1" dirty="0">
              <a:latin typeface="Yu Gothic"/>
              <a:ea typeface="Yu Gothic"/>
            </a:endParaRPr>
          </a:p>
        </p:txBody>
      </p:sp>
      <p:sp>
        <p:nvSpPr>
          <p:cNvPr id="2" name="TextShape 5">
            <a:extLst>
              <a:ext uri="{FF2B5EF4-FFF2-40B4-BE49-F238E27FC236}">
                <a16:creationId xmlns:a16="http://schemas.microsoft.com/office/drawing/2014/main" id="{5439EC49-3620-4ABE-B5A1-693E841A5348}"/>
              </a:ext>
            </a:extLst>
          </p:cNvPr>
          <p:cNvSpPr txBox="1"/>
          <p:nvPr/>
        </p:nvSpPr>
        <p:spPr>
          <a:xfrm>
            <a:off x="219600" y="6506418"/>
            <a:ext cx="11752200" cy="291659"/>
          </a:xfrm>
          <a:prstGeom prst="rect">
            <a:avLst/>
          </a:prstGeom>
          <a:noFill/>
          <a:ln>
            <a:noFill/>
          </a:ln>
        </p:spPr>
        <p:txBody>
          <a:bodyPr lIns="91440" tIns="45720" rIns="91440" bIns="45720" anchor="ctr">
            <a:noAutofit/>
          </a:bodyPr>
          <a:lstStyle/>
          <a:p>
            <a:pPr marL="635"/>
            <a:r>
              <a:rPr lang="ja-JP" altLang="en-US" sz="1400" spc="-1">
                <a:solidFill>
                  <a:srgbClr val="000000"/>
                </a:solidFill>
                <a:latin typeface="Yu Gothic"/>
                <a:ea typeface="Yu Gothic"/>
              </a:rPr>
              <a:t>*   </a:t>
            </a:r>
            <a:r>
              <a:rPr lang="ja-JP" altLang="en-US" sz="1400" spc="-1">
                <a:latin typeface="Yu Gothic"/>
                <a:ea typeface="Yu Gothic"/>
                <a:cs typeface="+mn-lt"/>
              </a:rPr>
              <a:t>Altmetric A</a:t>
            </a:r>
            <a:r>
              <a:rPr lang="ja-JP" sz="1400" spc="-1">
                <a:latin typeface="Yu Gothic"/>
                <a:ea typeface="Yu Gothic"/>
                <a:cs typeface="+mn-lt"/>
              </a:rPr>
              <a:t>ttention </a:t>
            </a:r>
            <a:r>
              <a:rPr lang="en-US" altLang="ja-JP" sz="1400" spc="-1" dirty="0">
                <a:latin typeface="Yu Gothic"/>
                <a:ea typeface="Yu Gothic"/>
                <a:cs typeface="+mn-lt"/>
              </a:rPr>
              <a:t>S</a:t>
            </a:r>
            <a:r>
              <a:rPr lang="ja-JP" sz="1400" spc="-1">
                <a:latin typeface="Yu Gothic"/>
                <a:ea typeface="Yu Gothic"/>
                <a:cs typeface="+mn-lt"/>
              </a:rPr>
              <a:t>core.</a:t>
            </a:r>
            <a:r>
              <a:rPr lang="ja-JP" altLang="en-US" sz="1400" spc="-1">
                <a:latin typeface="Yu Gothic"/>
                <a:ea typeface="Yu Gothic"/>
                <a:cs typeface="+mn-lt"/>
              </a:rPr>
              <a:t> </a:t>
            </a:r>
            <a:r>
              <a:rPr lang="ja-JP" sz="1400" spc="-1">
                <a:latin typeface="Yu Gothic"/>
                <a:ea typeface="Yu Gothic"/>
                <a:cs typeface="+mn-lt"/>
              </a:rPr>
              <a:t>米Altmetric社が学術文献に</a:t>
            </a:r>
            <a:r>
              <a:rPr lang="ja-JP" altLang="en-US" sz="1400" spc="-1">
                <a:latin typeface="Yu Gothic"/>
                <a:ea typeface="Yu Gothic"/>
                <a:cs typeface="+mn-lt"/>
              </a:rPr>
              <a:t>付与する、代表的</a:t>
            </a:r>
            <a:r>
              <a:rPr lang="ja-JP" sz="1400" spc="-1">
                <a:latin typeface="Yu Gothic"/>
                <a:ea typeface="Yu Gothic"/>
                <a:cs typeface="+mn-lt"/>
              </a:rPr>
              <a:t>な</a:t>
            </a:r>
            <a:r>
              <a:rPr lang="ja-JP" altLang="en-US" sz="1400" spc="-1">
                <a:latin typeface="Yu Gothic"/>
                <a:ea typeface="Yu Gothic"/>
                <a:cs typeface="+mn-lt"/>
              </a:rPr>
              <a:t>オルトメトリクス</a:t>
            </a:r>
            <a:r>
              <a:rPr lang="ja-JP" sz="1400" spc="-1">
                <a:latin typeface="Yu Gothic"/>
                <a:ea typeface="Yu Gothic"/>
                <a:cs typeface="+mn-lt"/>
              </a:rPr>
              <a:t>の一つ.</a:t>
            </a:r>
            <a:endParaRPr lang="en-US" altLang="ja-J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関連研究</a:t>
            </a:r>
            <a:endParaRPr lang="en-US" sz="2800" b="1" strike="noStrike" spc="-1">
              <a:solidFill>
                <a:srgbClr val="000000"/>
              </a:solidFill>
              <a:latin typeface="Yu Gothic"/>
              <a:ea typeface="Yu Gothic"/>
            </a:endParaRPr>
          </a:p>
        </p:txBody>
      </p:sp>
      <p:sp>
        <p:nvSpPr>
          <p:cNvPr id="172" name="CustomShape 2"/>
          <p:cNvSpPr/>
          <p:nvPr/>
        </p:nvSpPr>
        <p:spPr>
          <a:xfrm>
            <a:off x="312480" y="927720"/>
            <a:ext cx="11566800" cy="38711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r>
              <a:rPr lang="ja-JP" sz="2000" b="0" strike="noStrike" spc="-1">
                <a:solidFill>
                  <a:srgbClr val="000000"/>
                </a:solidFill>
                <a:latin typeface="Yu Gothic"/>
                <a:ea typeface="Yu Gothic"/>
              </a:rPr>
              <a:t>ユーチューブ上での科学コミュニケーションの人気に影響を与える要素</a:t>
            </a:r>
            <a:endParaRPr lang="en-US" sz="2000" b="0" strike="noStrike" spc="-1">
              <a:latin typeface="Yu Gothic"/>
              <a:ea typeface="Yu Gothic"/>
            </a:endParaRPr>
          </a:p>
        </p:txBody>
      </p:sp>
      <p:sp>
        <p:nvSpPr>
          <p:cNvPr id="173" name="CustomShape 3"/>
          <p:cNvSpPr/>
          <p:nvPr/>
        </p:nvSpPr>
        <p:spPr>
          <a:xfrm>
            <a:off x="283543" y="1344128"/>
            <a:ext cx="11566800" cy="23068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lnSpc>
                <a:spcPct val="100000"/>
              </a:lnSpc>
              <a:buClr>
                <a:srgbClr val="000000"/>
              </a:buClr>
              <a:buFont typeface="Wingdings"/>
              <a:buChar char="q"/>
            </a:pPr>
            <a:r>
              <a:rPr lang="ja-JP" sz="2400" b="0" strike="noStrike" spc="-1">
                <a:solidFill>
                  <a:srgbClr val="000000"/>
                </a:solidFill>
                <a:latin typeface="Yu Gothic"/>
                <a:ea typeface="Yu Gothic"/>
              </a:rPr>
              <a:t>非内容的</a:t>
            </a:r>
            <a:r>
              <a:rPr lang="en-US" altLang="ja-JP" sz="2400" spc="-1" dirty="0">
                <a:solidFill>
                  <a:srgbClr val="000000"/>
                </a:solidFill>
                <a:latin typeface="Yu Gothic"/>
                <a:ea typeface="Yu Gothic"/>
              </a:rPr>
              <a:t>(content-agnostic)</a:t>
            </a:r>
            <a:r>
              <a:rPr lang="ja-JP" sz="2400" b="0" strike="noStrike" spc="-1">
                <a:solidFill>
                  <a:srgbClr val="000000"/>
                </a:solidFill>
                <a:latin typeface="Yu Gothic"/>
                <a:ea typeface="Yu Gothic"/>
              </a:rPr>
              <a:t>要素</a:t>
            </a:r>
            <a:endParaRPr lang="en-US" sz="2400" b="0" strike="noStrike" spc="-1">
              <a:latin typeface="Yu Gothic"/>
              <a:ea typeface="Yu Gothic"/>
            </a:endParaRPr>
          </a:p>
          <a:p>
            <a:pPr marL="800735" lvl="1" indent="-342900">
              <a:lnSpc>
                <a:spcPct val="100000"/>
              </a:lnSpc>
              <a:buClr>
                <a:srgbClr val="000000"/>
              </a:buClr>
              <a:buFont typeface="Wingdings"/>
              <a:buChar char="§"/>
            </a:pPr>
            <a:r>
              <a:rPr lang="ja-JP" altLang="en-US" sz="2400" spc="-1">
                <a:solidFill>
                  <a:srgbClr val="000000"/>
                </a:solidFill>
                <a:latin typeface="Yu Gothic"/>
                <a:ea typeface="Yu Gothic"/>
              </a:rPr>
              <a:t>ユーチューブ</a:t>
            </a:r>
            <a:r>
              <a:rPr lang="ja-JP" sz="2400" b="0" strike="noStrike" spc="-1">
                <a:solidFill>
                  <a:srgbClr val="000000"/>
                </a:solidFill>
                <a:latin typeface="Yu Gothic"/>
                <a:ea typeface="Yu Gothic"/>
              </a:rPr>
              <a:t>チャンネルのソーシャルネットワークの影響</a:t>
            </a:r>
            <a:r>
              <a:rPr lang="en-US" sz="2400" b="0" strike="noStrike" spc="-1" dirty="0">
                <a:solidFill>
                  <a:srgbClr val="000000"/>
                </a:solidFill>
                <a:latin typeface="Yu Gothic"/>
                <a:ea typeface="Yu Gothic"/>
              </a:rPr>
              <a:t>(Burgess et al; 2010, Juhasz et al; 2009, </a:t>
            </a:r>
            <a:r>
              <a:rPr lang="en-US" sz="2400" b="0" strike="noStrike" spc="-1" dirty="0" err="1">
                <a:solidFill>
                  <a:srgbClr val="000000"/>
                </a:solidFill>
                <a:latin typeface="Yu Gothic"/>
                <a:ea typeface="Yu Gothic"/>
              </a:rPr>
              <a:t>Yoganarasimhan</a:t>
            </a:r>
            <a:r>
              <a:rPr lang="en-US" sz="2400" b="0" strike="noStrike" spc="-1" dirty="0">
                <a:solidFill>
                  <a:srgbClr val="000000"/>
                </a:solidFill>
                <a:latin typeface="Yu Gothic"/>
                <a:ea typeface="Yu Gothic"/>
              </a:rPr>
              <a:t>; 2011)</a:t>
            </a:r>
            <a:endParaRPr lang="en-US" sz="2400" b="0" strike="noStrike" spc="-1" dirty="0">
              <a:latin typeface="Yu Gothic"/>
              <a:ea typeface="Yu Gothic"/>
            </a:endParaRPr>
          </a:p>
          <a:p>
            <a:pPr marL="343535" indent="-342900">
              <a:lnSpc>
                <a:spcPct val="100000"/>
              </a:lnSpc>
              <a:buClr>
                <a:srgbClr val="000000"/>
              </a:buClr>
              <a:buFont typeface="Wingdings"/>
              <a:buChar char="q"/>
            </a:pPr>
            <a:r>
              <a:rPr lang="ja-JP" sz="2400" b="0" strike="noStrike" spc="-1">
                <a:solidFill>
                  <a:srgbClr val="000000"/>
                </a:solidFill>
                <a:latin typeface="Yu Gothic"/>
                <a:ea typeface="Yu Gothic"/>
              </a:rPr>
              <a:t>内容的要素</a:t>
            </a:r>
            <a:endParaRPr lang="en-US" sz="2400" b="0" strike="noStrike" spc="-1">
              <a:latin typeface="Yu Gothic"/>
              <a:ea typeface="Yu Gothic"/>
            </a:endParaRPr>
          </a:p>
          <a:p>
            <a:pPr marL="800735" lvl="1" indent="-342900">
              <a:lnSpc>
                <a:spcPct val="100000"/>
              </a:lnSpc>
              <a:buClr>
                <a:srgbClr val="000000"/>
              </a:buClr>
              <a:buFont typeface="Wingdings"/>
              <a:buChar char="§"/>
            </a:pPr>
            <a:r>
              <a:rPr lang="ja-JP" sz="2400" b="0" strike="noStrike" spc="-1">
                <a:solidFill>
                  <a:srgbClr val="000000"/>
                </a:solidFill>
                <a:latin typeface="Yu Gothic"/>
                <a:ea typeface="Yu Gothic"/>
              </a:rPr>
              <a:t>動画が伝える情報の真偽と動画ビュー数の関係</a:t>
            </a:r>
            <a:r>
              <a:rPr lang="en-US" sz="2400" b="0" strike="noStrike" spc="-1" dirty="0">
                <a:solidFill>
                  <a:srgbClr val="000000"/>
                </a:solidFill>
                <a:latin typeface="Yu Gothic"/>
                <a:ea typeface="Yu Gothic"/>
              </a:rPr>
              <a:t>(Keelan et al; 2007, Sood et al; 2011)</a:t>
            </a:r>
            <a:endParaRPr lang="en-US" sz="2400" b="0" strike="noStrike" spc="-1" dirty="0">
              <a:latin typeface="Yu Gothic"/>
              <a:ea typeface="Yu Gothic"/>
            </a:endParaRPr>
          </a:p>
        </p:txBody>
      </p:sp>
      <p:sp>
        <p:nvSpPr>
          <p:cNvPr id="174" name="CustomShape 4"/>
          <p:cNvSpPr/>
          <p:nvPr/>
        </p:nvSpPr>
        <p:spPr>
          <a:xfrm>
            <a:off x="292818" y="3610841"/>
            <a:ext cx="11566800" cy="387111"/>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p:style>
        <p:txBody>
          <a:bodyPr lIns="91440" tIns="45720" rIns="91440" bIns="45720" anchor="ctr">
            <a:noAutofit/>
          </a:bodyPr>
          <a:lstStyle/>
          <a:p>
            <a:pPr>
              <a:lnSpc>
                <a:spcPct val="100000"/>
              </a:lnSpc>
              <a:tabLst>
                <a:tab pos="0" algn="l"/>
              </a:tabLst>
            </a:pPr>
            <a:r>
              <a:rPr lang="ja-JP" sz="2000" b="0" strike="noStrike" spc="-1">
                <a:solidFill>
                  <a:srgbClr val="000000"/>
                </a:solidFill>
                <a:latin typeface="Yu Gothic"/>
                <a:ea typeface="Yu Gothic"/>
              </a:rPr>
              <a:t>非定型的な科学コミュニケーション</a:t>
            </a:r>
            <a:r>
              <a:rPr lang="ja-JP" altLang="en-US" sz="2000" spc="-1">
                <a:solidFill>
                  <a:srgbClr val="000000"/>
                </a:solidFill>
                <a:latin typeface="Yu Gothic"/>
                <a:ea typeface="Yu Gothic"/>
              </a:rPr>
              <a:t>*</a:t>
            </a:r>
            <a:r>
              <a:rPr lang="ja-JP" sz="2000" b="0" strike="noStrike" spc="-1">
                <a:solidFill>
                  <a:srgbClr val="000000"/>
                </a:solidFill>
                <a:latin typeface="Yu Gothic"/>
                <a:ea typeface="Yu Gothic"/>
              </a:rPr>
              <a:t>が科学研究のインパクトの与える影響</a:t>
            </a:r>
            <a:endParaRPr lang="en-US" sz="2000" b="0" strike="noStrike" spc="-1">
              <a:latin typeface="Yu Gothic"/>
              <a:ea typeface="Yu Gothic"/>
            </a:endParaRPr>
          </a:p>
        </p:txBody>
      </p:sp>
      <p:sp>
        <p:nvSpPr>
          <p:cNvPr id="175" name="CustomShape 5"/>
          <p:cNvSpPr/>
          <p:nvPr/>
        </p:nvSpPr>
        <p:spPr>
          <a:xfrm>
            <a:off x="263881" y="4026889"/>
            <a:ext cx="11566800" cy="23068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535" indent="-342900">
              <a:lnSpc>
                <a:spcPct val="100000"/>
              </a:lnSpc>
              <a:buClr>
                <a:srgbClr val="000000"/>
              </a:buClr>
              <a:buFont typeface="Wingdings"/>
              <a:buChar char="q"/>
            </a:pPr>
            <a:r>
              <a:rPr lang="ja-JP" sz="2400" b="0" strike="noStrike" spc="-1">
                <a:solidFill>
                  <a:srgbClr val="000000"/>
                </a:solidFill>
                <a:latin typeface="Yu Gothic"/>
                <a:ea typeface="Yu Gothic"/>
              </a:rPr>
              <a:t>学術文献を言及するツイート</a:t>
            </a:r>
            <a:endParaRPr lang="en-US" sz="2400" b="0" strike="noStrike" spc="-1">
              <a:latin typeface="Yu Gothic"/>
              <a:ea typeface="Yu Gothic"/>
            </a:endParaRPr>
          </a:p>
          <a:p>
            <a:pPr marL="800735" lvl="1" indent="-342900">
              <a:lnSpc>
                <a:spcPct val="100000"/>
              </a:lnSpc>
              <a:buClr>
                <a:srgbClr val="000000"/>
              </a:buClr>
              <a:buFont typeface="Wingdings"/>
              <a:buChar char="§"/>
            </a:pPr>
            <a:r>
              <a:rPr lang="ja-JP" sz="2400" b="0" strike="noStrike" spc="-1">
                <a:solidFill>
                  <a:srgbClr val="000000"/>
                </a:solidFill>
                <a:latin typeface="Yu Gothic"/>
                <a:ea typeface="Yu Gothic"/>
              </a:rPr>
              <a:t>ツイート数と被引用数の相関及び被引用数の予測可能性の評価</a:t>
            </a:r>
            <a:r>
              <a:rPr lang="en-US" sz="2400" b="0" strike="noStrike" spc="-1" dirty="0">
                <a:solidFill>
                  <a:srgbClr val="000000"/>
                </a:solidFill>
                <a:latin typeface="Yu Gothic"/>
                <a:ea typeface="Yu Gothic"/>
              </a:rPr>
              <a:t>(</a:t>
            </a:r>
            <a:r>
              <a:rPr lang="en-US" sz="2400" b="0" strike="noStrike" spc="-1" dirty="0" err="1">
                <a:solidFill>
                  <a:srgbClr val="000000"/>
                </a:solidFill>
                <a:latin typeface="Yu Gothic"/>
                <a:ea typeface="Yu Gothic"/>
              </a:rPr>
              <a:t>Eysenbach</a:t>
            </a:r>
            <a:r>
              <a:rPr lang="en-US" sz="2400" b="0" strike="noStrike" spc="-1" dirty="0">
                <a:solidFill>
                  <a:srgbClr val="000000"/>
                </a:solidFill>
                <a:latin typeface="Yu Gothic"/>
                <a:ea typeface="Yu Gothic"/>
              </a:rPr>
              <a:t>; 2011, Finch et al; 2017)</a:t>
            </a:r>
            <a:endParaRPr lang="en-US" sz="2400" b="0" strike="noStrike" spc="-1" dirty="0">
              <a:latin typeface="Yu Gothic"/>
              <a:ea typeface="Yu Gothic"/>
            </a:endParaRPr>
          </a:p>
          <a:p>
            <a:pPr marL="343535" indent="-342900">
              <a:lnSpc>
                <a:spcPct val="100000"/>
              </a:lnSpc>
              <a:buClr>
                <a:srgbClr val="000000"/>
              </a:buClr>
              <a:buFont typeface="Wingdings"/>
              <a:buChar char="q"/>
            </a:pPr>
            <a:r>
              <a:rPr lang="ja-JP" sz="2400" b="0" strike="noStrike" spc="-1">
                <a:solidFill>
                  <a:srgbClr val="000000"/>
                </a:solidFill>
                <a:latin typeface="Yu Gothic"/>
                <a:ea typeface="Yu Gothic"/>
              </a:rPr>
              <a:t>オルトメトリクス</a:t>
            </a:r>
            <a:endParaRPr lang="en-US" sz="2400" b="0" strike="noStrike" spc="-1">
              <a:latin typeface="Yu Gothic"/>
              <a:ea typeface="Yu Gothic"/>
            </a:endParaRPr>
          </a:p>
          <a:p>
            <a:pPr marL="800735" lvl="1" indent="-342900">
              <a:lnSpc>
                <a:spcPct val="100000"/>
              </a:lnSpc>
              <a:buClr>
                <a:srgbClr val="000000"/>
              </a:buClr>
              <a:buFont typeface="Wingdings"/>
              <a:buChar char="§"/>
            </a:pPr>
            <a:r>
              <a:rPr lang="en-US" sz="2400" b="0" strike="noStrike" spc="-1" dirty="0">
                <a:solidFill>
                  <a:srgbClr val="000000"/>
                </a:solidFill>
                <a:latin typeface="Yu Gothic"/>
                <a:ea typeface="Yu Gothic"/>
              </a:rPr>
              <a:t>AAS</a:t>
            </a:r>
            <a:r>
              <a:rPr lang="ja-JP" sz="2400" b="0" strike="noStrike" spc="-1">
                <a:solidFill>
                  <a:srgbClr val="000000"/>
                </a:solidFill>
                <a:latin typeface="Yu Gothic"/>
                <a:ea typeface="Yu Gothic"/>
              </a:rPr>
              <a:t>と被引用数の相関及び両者の成長速度の乖離を指摘</a:t>
            </a:r>
            <a:r>
              <a:rPr lang="en-US" sz="2400" b="0" strike="noStrike" spc="-1" dirty="0">
                <a:solidFill>
                  <a:srgbClr val="000000"/>
                </a:solidFill>
                <a:latin typeface="Yu Gothic"/>
                <a:ea typeface="Yu Gothic"/>
              </a:rPr>
              <a:t>(</a:t>
            </a:r>
            <a:r>
              <a:rPr lang="en-US" sz="2400" b="0" strike="noStrike" spc="-1" dirty="0" err="1">
                <a:solidFill>
                  <a:srgbClr val="000000"/>
                </a:solidFill>
                <a:latin typeface="Yu Gothic"/>
                <a:ea typeface="Yu Gothic"/>
              </a:rPr>
              <a:t>Thelwall</a:t>
            </a:r>
            <a:r>
              <a:rPr lang="en-US" sz="2400" b="0" strike="noStrike" spc="-1" dirty="0">
                <a:solidFill>
                  <a:srgbClr val="000000"/>
                </a:solidFill>
                <a:latin typeface="Yu Gothic"/>
                <a:ea typeface="Yu Gothic"/>
              </a:rPr>
              <a:t> et al; 2018, Murray et al; 2020)</a:t>
            </a:r>
            <a:endParaRPr lang="en-US" sz="2400" b="0" strike="noStrike" spc="-1" dirty="0">
              <a:latin typeface="Yu Gothic"/>
              <a:ea typeface="Yu Gothic"/>
            </a:endParaRPr>
          </a:p>
        </p:txBody>
      </p:sp>
      <p:sp>
        <p:nvSpPr>
          <p:cNvPr id="2" name="TextShape 5">
            <a:extLst>
              <a:ext uri="{FF2B5EF4-FFF2-40B4-BE49-F238E27FC236}">
                <a16:creationId xmlns:a16="http://schemas.microsoft.com/office/drawing/2014/main" id="{E14A776F-7985-411D-A710-D5877FD5F19E}"/>
              </a:ext>
            </a:extLst>
          </p:cNvPr>
          <p:cNvSpPr txBox="1"/>
          <p:nvPr/>
        </p:nvSpPr>
        <p:spPr>
          <a:xfrm>
            <a:off x="143628" y="6276876"/>
            <a:ext cx="11752200" cy="417051"/>
          </a:xfrm>
          <a:prstGeom prst="rect">
            <a:avLst/>
          </a:prstGeom>
          <a:noFill/>
          <a:ln>
            <a:noFill/>
          </a:ln>
        </p:spPr>
        <p:txBody>
          <a:bodyPr lIns="91440" tIns="45720" rIns="91440" bIns="45720" anchor="ctr">
            <a:noAutofit/>
          </a:bodyPr>
          <a:lstStyle/>
          <a:p>
            <a:pPr marL="635">
              <a:buClr>
                <a:srgbClr val="000000"/>
              </a:buClr>
            </a:pPr>
            <a:r>
              <a:rPr lang="ja-JP" altLang="en-US" sz="1400" spc="-1">
                <a:latin typeface="Yu Gothic"/>
                <a:ea typeface="Yu Gothic"/>
                <a:cs typeface="Arial"/>
              </a:rPr>
              <a:t>*   非定型的な科学コミュニケーション(Informal science communication)は、従来の学術誌・大会等を通じた学術的コミュニケーションに対して、学界において非標準的な電子メディアを通じて行われる、形式が定まっていないコミュニケーション</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0" y="0"/>
            <a:ext cx="12191760" cy="834840"/>
          </a:xfrm>
          <a:prstGeom prst="rect">
            <a:avLst/>
          </a:prstGeom>
          <a:noFill/>
          <a:ln>
            <a:noFill/>
          </a:ln>
        </p:spPr>
        <p:txBody>
          <a:bodyPr anchor="ctr">
            <a:noAutofit/>
          </a:bodyPr>
          <a:lstStyle/>
          <a:p>
            <a:pPr>
              <a:lnSpc>
                <a:spcPct val="90000"/>
              </a:lnSpc>
            </a:pPr>
            <a:r>
              <a:rPr lang="ja-JP" sz="2800" b="1" strike="noStrike" spc="-1">
                <a:solidFill>
                  <a:srgbClr val="000000"/>
                </a:solidFill>
                <a:latin typeface="Yu Gothic"/>
                <a:ea typeface="Yu Gothic"/>
              </a:rPr>
              <a:t>目次</a:t>
            </a:r>
            <a:endParaRPr lang="en-US" sz="2800" b="1" strike="noStrike" spc="-1">
              <a:solidFill>
                <a:srgbClr val="000000"/>
              </a:solidFill>
              <a:latin typeface="Yu Gothic"/>
              <a:ea typeface="Yu Gothic"/>
            </a:endParaRPr>
          </a:p>
        </p:txBody>
      </p:sp>
      <p:sp>
        <p:nvSpPr>
          <p:cNvPr id="177" name="TextShape 2"/>
          <p:cNvSpPr txBox="1"/>
          <p:nvPr/>
        </p:nvSpPr>
        <p:spPr>
          <a:xfrm>
            <a:off x="442440" y="1239840"/>
            <a:ext cx="10515240" cy="5018400"/>
          </a:xfrm>
          <a:prstGeom prst="rect">
            <a:avLst/>
          </a:prstGeom>
          <a:noFill/>
          <a:ln>
            <a:noFill/>
          </a:ln>
        </p:spPr>
        <p:txBody>
          <a:bodyPr>
            <a:normAutofit/>
          </a:bodyPr>
          <a:lstStyle/>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序論</a:t>
            </a:r>
            <a:r>
              <a:rPr lang="en-US" sz="3600" b="1" strike="noStrike" spc="-1">
                <a:solidFill>
                  <a:srgbClr val="BFBFBF"/>
                </a:solidFill>
                <a:latin typeface="Yu Gothic"/>
                <a:ea typeface="Yu Gothic"/>
              </a:rPr>
              <a:t>&amp;</a:t>
            </a:r>
            <a:r>
              <a:rPr lang="ja-JP" sz="3600" b="1" strike="noStrike" spc="-1">
                <a:solidFill>
                  <a:srgbClr val="A6A6A6"/>
                </a:solidFill>
                <a:latin typeface="Yu Gothic"/>
                <a:ea typeface="Yu Gothic"/>
              </a:rPr>
              <a:t>関連研究</a:t>
            </a:r>
            <a:endParaRPr lang="en-US" sz="3600" b="1" strike="noStrike" spc="-1">
              <a:solidFill>
                <a:srgbClr val="000000"/>
              </a:solidFill>
              <a:latin typeface="Yu Gothic"/>
              <a:ea typeface="Yu Gothic"/>
            </a:endParaRPr>
          </a:p>
          <a:p>
            <a:pPr marL="743040" indent="-742680">
              <a:lnSpc>
                <a:spcPct val="90000"/>
              </a:lnSpc>
              <a:spcBef>
                <a:spcPts val="1001"/>
              </a:spcBef>
              <a:buClr>
                <a:srgbClr val="000000"/>
              </a:buClr>
              <a:buFont typeface="Calibri Light"/>
              <a:buAutoNum type="arabicPeriod"/>
            </a:pPr>
            <a:r>
              <a:rPr lang="ja-JP" sz="3600" b="1" strike="noStrike" spc="-1">
                <a:solidFill>
                  <a:srgbClr val="000000"/>
                </a:solidFill>
                <a:latin typeface="Yu Gothic"/>
                <a:ea typeface="Yu Gothic"/>
              </a:rPr>
              <a:t>提案手法</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実験と結果</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考察</a:t>
            </a:r>
            <a:endParaRPr lang="en-US" sz="3600" b="1" strike="noStrike" spc="-1">
              <a:solidFill>
                <a:srgbClr val="000000"/>
              </a:solidFill>
              <a:latin typeface="Yu Gothic"/>
              <a:ea typeface="Yu Gothic"/>
            </a:endParaRPr>
          </a:p>
          <a:p>
            <a:pPr marL="743040" indent="-742680">
              <a:lnSpc>
                <a:spcPct val="90000"/>
              </a:lnSpc>
              <a:spcBef>
                <a:spcPts val="1001"/>
              </a:spcBef>
              <a:buClr>
                <a:srgbClr val="BFBFBF"/>
              </a:buClr>
              <a:buFont typeface="Calibri Light"/>
              <a:buAutoNum type="arabicPeriod"/>
            </a:pPr>
            <a:r>
              <a:rPr lang="ja-JP" sz="3600" b="1" strike="noStrike" spc="-1">
                <a:solidFill>
                  <a:srgbClr val="BFBFBF"/>
                </a:solidFill>
                <a:latin typeface="Yu Gothic"/>
                <a:ea typeface="Yu Gothic"/>
              </a:rPr>
              <a:t>結論</a:t>
            </a:r>
            <a:endParaRPr lang="en-US" sz="3600" b="1" strike="noStrike" spc="-1">
              <a:solidFill>
                <a:srgbClr val="000000"/>
              </a:solidFill>
              <a:latin typeface="Yu Gothic"/>
              <a:ea typeface="Yu Gothi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10390</TotalTime>
  <Words>4716</Words>
  <Application>Microsoft Office PowerPoint</Application>
  <PresentationFormat>Widescreen</PresentationFormat>
  <Paragraphs>548</Paragraphs>
  <Slides>33</Slides>
  <Notes>8</Notes>
  <HiddenSlides>1</HiddenSlide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学術文献を用いた研究分野間での成長・縮退における因果関係の推定手法の提案</dc:title>
  <dc:subject/>
  <dc:creator>吉岡　龍弥</dc:creator>
  <dc:description/>
  <cp:lastModifiedBy/>
  <cp:revision>3451</cp:revision>
  <cp:lastPrinted>2019-01-29T08:18:51Z</cp:lastPrinted>
  <dcterms:created xsi:type="dcterms:W3CDTF">2018-12-04T07:18:34Z</dcterms:created>
  <dcterms:modified xsi:type="dcterms:W3CDTF">2021-02-10T14:38:32Z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37</vt:i4>
  </property>
</Properties>
</file>