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307" r:id="rId2"/>
    <p:sldId id="309" r:id="rId3"/>
    <p:sldId id="311" r:id="rId4"/>
    <p:sldId id="310" r:id="rId5"/>
    <p:sldId id="312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24832713-878A-D7EA-867E-FFE97D4AD8AD}" v="3691" dt="2020-06-15T10:58:33.804"/>
    <p1510:client id="{2B633CDC-EAD4-5D73-FF89-3EE4977DCBE6}" v="25" dt="2020-06-14T02:06:42.309"/>
    <p1510:client id="{349FB5A6-0C49-F00F-64EA-BA24183BF4E1}" v="39" dt="2020-06-09T12:00:07.421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86F99A0-D3FC-F545-C8A9-8A14F819847E}" v="171" dt="2020-06-15T02:37:16.146"/>
    <p1510:client id="{4B3855B0-7ACF-AFED-8C1B-4DECC3DA8991}" v="1233" dt="2020-06-24T04:18:07.677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8B4F47FD-81DF-0F10-256A-14E9A1DCC8E4}"/>
    <pc:docChg chg="modSld">
      <pc:chgData name="ｷﾑ　ﾌｨﾐｮﾝ" userId="S::7796674846@utac.u-tokyo.ac.jp::971cad96-f269-4d17-834e-61d62a92d69f" providerId="AD" clId="Web-{8B4F47FD-81DF-0F10-256A-14E9A1DCC8E4}" dt="2020-07-20T09:36:08.266" v="36" actId="20577"/>
      <pc:docMkLst>
        <pc:docMk/>
      </pc:docMkLst>
      <pc:sldChg chg="modSp">
        <pc:chgData name="ｷﾑ　ﾌｨﾐｮﾝ" userId="S::7796674846@utac.u-tokyo.ac.jp::971cad96-f269-4d17-834e-61d62a92d69f" providerId="AD" clId="Web-{8B4F47FD-81DF-0F10-256A-14E9A1DCC8E4}" dt="2020-07-20T09:35:11.001" v="26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8B4F47FD-81DF-0F10-256A-14E9A1DCC8E4}" dt="2020-07-20T09:35:11.001" v="26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8B4F47FD-81DF-0F10-256A-14E9A1DCC8E4}" dt="2020-07-20T09:33:48.158" v="17" actId="20577"/>
        <pc:sldMkLst>
          <pc:docMk/>
          <pc:sldMk cId="1202096104" sldId="311"/>
        </pc:sldMkLst>
        <pc:spChg chg="mod">
          <ac:chgData name="ｷﾑ　ﾌｨﾐｮﾝ" userId="S::7796674846@utac.u-tokyo.ac.jp::971cad96-f269-4d17-834e-61d62a92d69f" providerId="AD" clId="Web-{8B4F47FD-81DF-0F10-256A-14E9A1DCC8E4}" dt="2020-07-20T09:33:48.158" v="17" actId="20577"/>
          <ac:spMkLst>
            <pc:docMk/>
            <pc:sldMk cId="1202096104" sldId="311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8B4F47FD-81DF-0F10-256A-14E9A1DCC8E4}" dt="2020-07-20T09:36:08.266" v="36" actId="20577"/>
        <pc:sldMkLst>
          <pc:docMk/>
          <pc:sldMk cId="2463570677" sldId="312"/>
        </pc:sldMkLst>
        <pc:spChg chg="mod">
          <ac:chgData name="ｷﾑ　ﾌｨﾐｮﾝ" userId="S::7796674846@utac.u-tokyo.ac.jp::971cad96-f269-4d17-834e-61d62a92d69f" providerId="AD" clId="Web-{8B4F47FD-81DF-0F10-256A-14E9A1DCC8E4}" dt="2020-07-20T09:36:08.266" v="36" actId="20577"/>
          <ac:spMkLst>
            <pc:docMk/>
            <pc:sldMk cId="2463570677" sldId="312"/>
            <ac:spMk id="93" creationId="{00000000-0000-0000-0000-000000000000}"/>
          </ac:spMkLst>
        </pc:spChg>
      </pc:sldChg>
    </pc:docChg>
  </pc:docChgLst>
  <pc:docChgLst>
    <pc:chgData name="ｷﾑ　ﾌｨﾐｮﾝ" userId="S::7796674846@utac.u-tokyo.ac.jp::971cad96-f269-4d17-834e-61d62a92d69f" providerId="AD" clId="Web-{9A230F39-95A3-2EDF-785E-7EDB9592B4BD}"/>
    <pc:docChg chg="modSld">
      <pc:chgData name="ｷﾑ　ﾌｨﾐｮﾝ" userId="S::7796674846@utac.u-tokyo.ac.jp::971cad96-f269-4d17-834e-61d62a92d69f" providerId="AD" clId="Web-{9A230F39-95A3-2EDF-785E-7EDB9592B4BD}" dt="2020-07-20T09:31:07.757" v="96" actId="20577"/>
      <pc:docMkLst>
        <pc:docMk/>
      </pc:docMkLst>
      <pc:sldChg chg="modSp">
        <pc:chgData name="ｷﾑ　ﾌｨﾐｮﾝ" userId="S::7796674846@utac.u-tokyo.ac.jp::971cad96-f269-4d17-834e-61d62a92d69f" providerId="AD" clId="Web-{9A230F39-95A3-2EDF-785E-7EDB9592B4BD}" dt="2020-07-20T09:31:07.757" v="96" actId="20577"/>
        <pc:sldMkLst>
          <pc:docMk/>
          <pc:sldMk cId="2463570677" sldId="312"/>
        </pc:sldMkLst>
        <pc:spChg chg="mod">
          <ac:chgData name="ｷﾑ　ﾌｨﾐｮﾝ" userId="S::7796674846@utac.u-tokyo.ac.jp::971cad96-f269-4d17-834e-61d62a92d69f" providerId="AD" clId="Web-{9A230F39-95A3-2EDF-785E-7EDB9592B4BD}" dt="2020-07-20T09:31:07.757" v="96" actId="20577"/>
          <ac:spMkLst>
            <pc:docMk/>
            <pc:sldMk cId="2463570677" sldId="312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中間発表F</a:t>
            </a: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B</a:t>
            </a:r>
            <a:endParaRPr 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Q1吉田：やる気のある論文に動画が集中することを考えると、データセットの質に偏りがあるのでは？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A.高インパクトのメガジャーナルから論文取得→論文の均質化・動画数確保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FB吉田:均質化手法として、傾向スコアマッチング等もあると思う。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共変量：著者数・国際研究・ファンディング…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IF, H-index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Q2キミカ：リサーチコミュニケーションの「効果」は被引用数でいいのか。その他の指標は考えてないか。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A.客観性が確保できる被引用数を中心として進める。オルトメトリクスといった大衆的認知度の代表的指標も考えるが、指標選定には定義の客観性を優先する。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進捗(1/2)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YTコミュニケーションによって掘り返され、注目される論文のケース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論文データセット:Scopus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ソース：2013「Computer Science | Mathematics」CiteScore上位5%(155ジャーナル)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期間：2014.01~2014.02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結果：論文3147本取得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論文言及YT動画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方法：DOI | URL(DOI Redirection) | Titleが動画タイトル・説明文に含まれる動画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結果：言及論文22本(0.70%)・動画22本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8119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進捗(2/2)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5983597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言及論文割合：0.70%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(=22本/3147本)</a:t>
            </a:r>
            <a:endParaRPr lang="en-US" alt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2019.01~2019.03 arXiv Computer Science.Machine Learningに対する実験値(3.28%(=55本/1676本))より格段に小さい。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データ不備の可能性：キーワードを完全には含まない動画の存在可能性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動画公開日：出版後、平均1.5年、中央値0.60年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被引用数・Attention Scoreの動向分析中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1Q(3年後以降)の動画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公開経緯・目的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pic>
        <p:nvPicPr>
          <p:cNvPr id="3" name="Picture 3" descr="A picture containing photo, sitting, light, room&#10;&#10;Description automatically generated">
            <a:extLst>
              <a:ext uri="{FF2B5EF4-FFF2-40B4-BE49-F238E27FC236}">
                <a16:creationId xmlns:a16="http://schemas.microsoft.com/office/drawing/2014/main" id="{C33F66B8-D5E8-4A55-83CF-EB91DFE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65" y="969876"/>
            <a:ext cx="19408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6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計画(1/2)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クローラー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論文言及動画を、より漏れなく収集できるよう、工夫が必要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年度による活性度</a:t>
            </a:r>
            <a:endParaRPr lang="ja-JP" sz="1600">
              <a:latin typeface="Meiryo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仮説：近年の論文ほど、動画リサーチコミュニケーションが活発に行われる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ある程度自明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（ツイッター）分野によってコミュニケーター（発信者）の種類が大いに異なる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特に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Life &amp; Earth分野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では、市民・社会団体がツイッター活動が著しい。動画プラットフォームでの活動と効果について知見を得たい。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計画(2/2)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コミュニケーター・プラットフォーム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現在、論文言及動画の多くは、活動が非定期的な一般人（著者本人）であり、有意味な効果が導き出せない。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チャンネルを抽出・選定→動画・論文分析のアプローチ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チャンネル選定基準</a:t>
            </a: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人気度：YTランキング</a:t>
            </a: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コミットメント:学術機関YT(Nature videos, Sci. Mag.等)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どんな論文をコンテンツにするのか。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動画の成功（人気）要素が抽出できるか。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コンテンツ配信の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論文・ジャーナル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スコアへの有意な影響を与えるケースは何か。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コロナ禍による動画リサーチコミュニケーションの活発化について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3570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altLang="ja-JP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進捗・課題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被引用数上位論文のYT動画数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Scopus Social Science分野60万本中、最上位2千本に対して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論文11%、論文当たり平均動画数1.4篇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論文データセットの選定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Scopus/Springer Nature: ジャーナルレベル分類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Ex.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Scientific reports: Multidisciplinary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Arial"/>
              </a:rPr>
              <a:t>論文レベル分野分類が望ましい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384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6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1</cp:revision>
  <dcterms:created xsi:type="dcterms:W3CDTF">2020-01-21T06:13:03Z</dcterms:created>
  <dcterms:modified xsi:type="dcterms:W3CDTF">2020-07-20T09:36:28Z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