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48" r:id="rId2"/>
  </p:sldMasterIdLst>
  <p:notesMasterIdLst>
    <p:notesMasterId r:id="rId12"/>
  </p:notesMasterIdLst>
  <p:sldIdLst>
    <p:sldId id="324" r:id="rId3"/>
    <p:sldId id="325" r:id="rId4"/>
    <p:sldId id="346" r:id="rId5"/>
    <p:sldId id="356" r:id="rId6"/>
    <p:sldId id="357" r:id="rId7"/>
    <p:sldId id="358" r:id="rId8"/>
    <p:sldId id="359" r:id="rId9"/>
    <p:sldId id="361" r:id="rId10"/>
    <p:sldId id="3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C2A0A-7083-3D68-1737-9FF1A273A3A4}" v="2010" dt="2020-06-16T04:30:19.060"/>
    <p1510:client id="{1396BB13-6339-D1DC-DDBD-4727A5D21F44}" v="1441" dt="2020-10-04T06:56:34.826"/>
    <p1510:client id="{13FE4251-FFF0-3FBC-D5B7-0DBB0DE80DE0}" v="2393" dt="2020-12-22T11:22:04.957"/>
    <p1510:client id="{152A8BA1-BC4C-8956-3556-73E1F79DDB24}" v="214" dt="2020-11-17T09:17:09.140"/>
    <p1510:client id="{19B06939-9A26-24CF-707C-FFF196AB4A4C}" v="241" dt="2020-10-06T12:40:36.585"/>
    <p1510:client id="{24194118-2505-BA32-B589-931E40CA0600}" v="126" dt="2020-12-23T04:27:45.365"/>
    <p1510:client id="{24832713-878A-D7EA-867E-FFE97D4AD8AD}" v="3691" dt="2020-06-15T10:58:33.804"/>
    <p1510:client id="{2B633CDC-EAD4-5D73-FF89-3EE4977DCBE6}" v="25" dt="2020-06-14T02:06:42.309"/>
    <p1510:client id="{2F3CB3D5-7509-B90A-4566-33154B06B382}" v="1222" dt="2020-09-08T08:48:52.759"/>
    <p1510:client id="{349FB5A6-0C49-F00F-64EA-BA24183BF4E1}" v="39" dt="2020-06-09T12:00:07.421"/>
    <p1510:client id="{35A2FCEC-9881-96C3-FDF3-41B81B70E088}" v="7" dt="2020-10-03T03:53:37.755"/>
    <p1510:client id="{366BC39D-C5FA-AEDA-79C5-3BC2E8CF7BBB}" v="25" dt="2020-09-10T02:04:55.046"/>
    <p1510:client id="{3A406423-FD4C-4B5A-A379-0ADA132D71B7}" v="1272" dt="2020-06-23T11:50:08.645"/>
    <p1510:client id="{3CA1CD2F-027B-4CCA-EA30-9D7E56D24D5E}" v="249" dt="2020-06-14T13:37:31.710"/>
    <p1510:client id="{3F663DC6-8239-D365-F83D-7B6DF60A85FB}" v="682" dt="2020-06-12T07:59:17.449"/>
    <p1510:client id="{40B01EEA-D079-F9B1-828B-61414BDA3763}" v="141" dt="2020-12-02T05:22:04.421"/>
    <p1510:client id="{42F027DC-EEE0-F193-C29C-23CBCBCFBE4A}" v="3249" dt="2020-09-09T10:27:11.081"/>
    <p1510:client id="{486F99A0-D3FC-F545-C8A9-8A14F819847E}" v="171" dt="2020-06-15T02:37:16.146"/>
    <p1510:client id="{4B3855B0-7ACF-AFED-8C1B-4DECC3DA8991}" v="1233" dt="2020-06-24T04:18:07.677"/>
    <p1510:client id="{4D9925A9-1FB0-E95E-980C-F6B11574E2D9}" v="114" dt="2020-10-07T05:14:39.084"/>
    <p1510:client id="{4DEA0151-DE17-29AB-267D-B3854598AEB6}" v="166" dt="2020-12-23T07:03:48.435"/>
    <p1510:client id="{4FD84BC0-93B4-A58B-1DF0-2F6556FF82FF}" v="987" dt="2020-06-22T11:22:13.799"/>
    <p1510:client id="{52C0005D-EA06-E53B-15AC-86F710EC178F}" v="77" dt="2020-06-12T05:59:46.972"/>
    <p1510:client id="{61D76D4C-7EB9-673F-5AFF-CECC30BABD43}" v="260" dt="2020-06-12T05:27:28.920"/>
    <p1510:client id="{645A9155-A349-252D-F700-B0DCA25688A8}" v="417" dt="2020-06-07T15:27:23.410"/>
    <p1510:client id="{6C75EC9A-7F2C-7AA2-DBDA-5EF3D543D8F8}" v="2031" dt="2020-06-14T09:44:16.686"/>
    <p1510:client id="{6DAAD17C-EC7F-26D8-A671-9B9EDA9295A4}" v="30" dt="2020-11-17T09:04:33.530"/>
    <p1510:client id="{76A4D374-4611-4E47-2BA9-813B14397E5E}" v="198" dt="2020-06-22T02:34:11.499"/>
    <p1510:client id="{88113837-46EB-6C2F-E8D3-2E71C4C6F1AB}" v="9" dt="2020-06-25T00:31:46.385"/>
    <p1510:client id="{8B4F47FD-81DF-0F10-256A-14E9A1DCC8E4}" v="37" dt="2020-07-20T09:36:08.266"/>
    <p1510:client id="{8F62760A-542E-21C9-BCF4-830297626283}" v="640" dt="2020-12-01T16:01:20.955"/>
    <p1510:client id="{9148CFC9-B7BA-6719-97C7-E8F10688C6C2}" v="1060" dt="2020-10-06T08:57:13.952"/>
    <p1510:client id="{9A230F39-95A3-2EDF-785E-7EDB9592B4BD}" v="97" dt="2020-07-20T09:31:07.757"/>
    <p1510:client id="{9CCC87CC-C846-E83B-236B-519F76BD189A}" v="354" dt="2020-06-11T14:23:05.326"/>
    <p1510:client id="{A1A1DEBE-B995-213A-172A-D223288DD476}" v="40" dt="2020-06-24T07:58:01.164"/>
    <p1510:client id="{A864517E-5564-EE6C-1271-47BCFB284AC1}" v="19" dt="2020-12-02T06:04:41.493"/>
    <p1510:client id="{AF262081-C920-382B-A511-066C9299820A}" v="41" dt="2020-12-02T04:33:16.866"/>
    <p1510:client id="{B29DC4C6-CBE3-830D-3141-EE8A83479630}" v="760" dt="2020-06-21T08:00:31.285"/>
    <p1510:client id="{B29FCFC7-CD78-BFDF-7FC6-6D84AA3A5679}" v="398" dt="2020-07-01T05:47:58.246"/>
    <p1510:client id="{B67411AC-BE91-A6E2-0ACB-5BE01F98F816}" v="2" dt="2020-07-06T11:28:14.957"/>
    <p1510:client id="{BC93A3E0-FF28-0EF5-A79F-1619260C0677}" v="1341" dt="2020-12-08T09:57:35.802"/>
    <p1510:client id="{BE7BCEFD-4C27-45DC-2381-21CF75A0D25F}" v="1760" dt="2020-11-18T06:28:17.034"/>
    <p1510:client id="{C4701F6A-08A6-E6FE-26C0-C965ABE1E773}" v="10" dt="2020-12-08T10:04:50.872"/>
    <p1510:client id="{C65F78FE-2812-8408-91CF-A742D081E6A2}" v="517" dt="2020-12-01T09:18:36.230"/>
    <p1510:client id="{CDAB9770-1F5A-93F3-BA32-7AA73F57032F}" v="318" dt="2020-06-12T03:01:33.151"/>
    <p1510:client id="{D623AB0F-C592-CE04-2F50-CD615B73F728}" v="81" dt="2020-06-12T01:46:20.966"/>
    <p1510:client id="{DA258EBF-EF49-1425-E5B7-81DDB0DBA7C0}" v="1526" dt="2020-09-10T06:53:04.340"/>
    <p1510:client id="{DF553FAF-448D-5DB7-E8CD-9BFEC40845F1}" v="614" dt="2020-06-06T09:47:38.475"/>
    <p1510:client id="{E2C7EE31-79F0-D46A-1890-57D2D3516559}" v="7" dt="2020-06-12T00:31:45.485"/>
    <p1510:client id="{E540D04A-9375-947B-C8C8-219FA76C71D5}" v="183" dt="2020-12-09T06:24:59.627"/>
    <p1510:client id="{E88A78D5-2C93-E162-094F-1D4619A92F12}" v="359" dt="2020-07-02T02:16:20.415"/>
    <p1510:client id="{EBA3AEDA-51D9-41EC-9C80-898811EE9341}" v="4" dt="2020-10-07T01:50:42.377"/>
    <p1510:client id="{F383712C-2C91-3DA7-CDA5-E51D66A850B7}" v="5" dt="2020-06-14T16:09:20.739"/>
    <p1510:client id="{F4FCF457-6FD9-ED90-E817-906FD3E4B30E}" v="1488" dt="2020-07-20T09:25:34.942"/>
    <p1510:client id="{F60AE016-2FBE-AB13-49A1-38E833551D9A}" v="1117" dt="2020-06-08T03:12:32.340"/>
    <p1510:client id="{F9EF6DFA-8FE2-33B2-6296-F2675223997A}" v="172" dt="2020-06-07T04:59:1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金　輝溟" userId="S::7796674846@utac.u-tokyo.ac.jp::971cad96-f269-4d17-834e-61d62a92d69f" providerId="AD" clId="Web-{4DEA0151-DE17-29AB-267D-B3854598AEB6}"/>
    <pc:docChg chg="modSld">
      <pc:chgData name="金　輝溟" userId="S::7796674846@utac.u-tokyo.ac.jp::971cad96-f269-4d17-834e-61d62a92d69f" providerId="AD" clId="Web-{4DEA0151-DE17-29AB-267D-B3854598AEB6}" dt="2020-12-23T07:03:48.435" v="95" actId="20577"/>
      <pc:docMkLst>
        <pc:docMk/>
      </pc:docMkLst>
      <pc:sldChg chg="modSp">
        <pc:chgData name="金　輝溟" userId="S::7796674846@utac.u-tokyo.ac.jp::971cad96-f269-4d17-834e-61d62a92d69f" providerId="AD" clId="Web-{4DEA0151-DE17-29AB-267D-B3854598AEB6}" dt="2020-12-23T06:07:41.627" v="17" actId="20577"/>
        <pc:sldMkLst>
          <pc:docMk/>
          <pc:sldMk cId="3843217075" sldId="346"/>
        </pc:sldMkLst>
        <pc:spChg chg="mod">
          <ac:chgData name="金　輝溟" userId="S::7796674846@utac.u-tokyo.ac.jp::971cad96-f269-4d17-834e-61d62a92d69f" providerId="AD" clId="Web-{4DEA0151-DE17-29AB-267D-B3854598AEB6}" dt="2020-12-23T06:07:41.627" v="17" actId="20577"/>
          <ac:spMkLst>
            <pc:docMk/>
            <pc:sldMk cId="3843217075" sldId="346"/>
            <ac:spMk id="93" creationId="{00000000-0000-0000-0000-000000000000}"/>
          </ac:spMkLst>
        </pc:spChg>
      </pc:sldChg>
      <pc:sldChg chg="modSp">
        <pc:chgData name="金　輝溟" userId="S::7796674846@utac.u-tokyo.ac.jp::971cad96-f269-4d17-834e-61d62a92d69f" providerId="AD" clId="Web-{4DEA0151-DE17-29AB-267D-B3854598AEB6}" dt="2020-12-23T06:08:21.441" v="18" actId="20577"/>
        <pc:sldMkLst>
          <pc:docMk/>
          <pc:sldMk cId="3139098572" sldId="356"/>
        </pc:sldMkLst>
        <pc:spChg chg="mod">
          <ac:chgData name="金　輝溟" userId="S::7796674846@utac.u-tokyo.ac.jp::971cad96-f269-4d17-834e-61d62a92d69f" providerId="AD" clId="Web-{4DEA0151-DE17-29AB-267D-B3854598AEB6}" dt="2020-12-23T06:08:21.441" v="18" actId="20577"/>
          <ac:spMkLst>
            <pc:docMk/>
            <pc:sldMk cId="3139098572" sldId="356"/>
            <ac:spMk id="93" creationId="{00000000-0000-0000-0000-000000000000}"/>
          </ac:spMkLst>
        </pc:spChg>
      </pc:sldChg>
      <pc:sldChg chg="modSp">
        <pc:chgData name="金　輝溟" userId="S::7796674846@utac.u-tokyo.ac.jp::971cad96-f269-4d17-834e-61d62a92d69f" providerId="AD" clId="Web-{4DEA0151-DE17-29AB-267D-B3854598AEB6}" dt="2020-12-23T07:03:45.341" v="89" actId="20577"/>
        <pc:sldMkLst>
          <pc:docMk/>
          <pc:sldMk cId="124101651" sldId="357"/>
        </pc:sldMkLst>
        <pc:spChg chg="mod">
          <ac:chgData name="金　輝溟" userId="S::7796674846@utac.u-tokyo.ac.jp::971cad96-f269-4d17-834e-61d62a92d69f" providerId="AD" clId="Web-{4DEA0151-DE17-29AB-267D-B3854598AEB6}" dt="2020-12-23T07:03:45.341" v="89" actId="20577"/>
          <ac:spMkLst>
            <pc:docMk/>
            <pc:sldMk cId="124101651" sldId="357"/>
            <ac:spMk id="93" creationId="{00000000-0000-0000-0000-000000000000}"/>
          </ac:spMkLst>
        </pc:spChg>
        <pc:graphicFrameChg chg="mod modGraphic">
          <ac:chgData name="金　輝溟" userId="S::7796674846@utac.u-tokyo.ac.jp::971cad96-f269-4d17-834e-61d62a92d69f" providerId="AD" clId="Web-{4DEA0151-DE17-29AB-267D-B3854598AEB6}" dt="2020-12-23T06:14:35.387" v="29"/>
          <ac:graphicFrameMkLst>
            <pc:docMk/>
            <pc:sldMk cId="124101651" sldId="357"/>
            <ac:graphicFrameMk id="13" creationId="{006B1F45-F4D4-4200-9E08-C5B4BBAC1267}"/>
          </ac:graphicFrameMkLst>
        </pc:graphicFrameChg>
      </pc:sldChg>
      <pc:sldChg chg="modSp">
        <pc:chgData name="金　輝溟" userId="S::7796674846@utac.u-tokyo.ac.jp::971cad96-f269-4d17-834e-61d62a92d69f" providerId="AD" clId="Web-{4DEA0151-DE17-29AB-267D-B3854598AEB6}" dt="2020-12-23T07:03:48.435" v="95" actId="20577"/>
        <pc:sldMkLst>
          <pc:docMk/>
          <pc:sldMk cId="303504563" sldId="358"/>
        </pc:sldMkLst>
        <pc:spChg chg="mod">
          <ac:chgData name="金　輝溟" userId="S::7796674846@utac.u-tokyo.ac.jp::971cad96-f269-4d17-834e-61d62a92d69f" providerId="AD" clId="Web-{4DEA0151-DE17-29AB-267D-B3854598AEB6}" dt="2020-12-23T07:03:48.435" v="95" actId="20577"/>
          <ac:spMkLst>
            <pc:docMk/>
            <pc:sldMk cId="303504563" sldId="358"/>
            <ac:spMk id="93" creationId="{00000000-0000-0000-0000-000000000000}"/>
          </ac:spMkLst>
        </pc:spChg>
        <pc:graphicFrameChg chg="mod modGraphic">
          <ac:chgData name="金　輝溟" userId="S::7796674846@utac.u-tokyo.ac.jp::971cad96-f269-4d17-834e-61d62a92d69f" providerId="AD" clId="Web-{4DEA0151-DE17-29AB-267D-B3854598AEB6}" dt="2020-12-23T06:14:42.918" v="39"/>
          <ac:graphicFrameMkLst>
            <pc:docMk/>
            <pc:sldMk cId="303504563" sldId="358"/>
            <ac:graphicFrameMk id="8" creationId="{8190F6CC-1D03-4D44-83D6-A64E35ACB900}"/>
          </ac:graphicFrameMkLst>
        </pc:graphicFrameChg>
      </pc:sldChg>
      <pc:sldChg chg="modSp">
        <pc:chgData name="金　輝溟" userId="S::7796674846@utac.u-tokyo.ac.jp::971cad96-f269-4d17-834e-61d62a92d69f" providerId="AD" clId="Web-{4DEA0151-DE17-29AB-267D-B3854598AEB6}" dt="2020-12-23T06:18:03.641" v="51" actId="20577"/>
        <pc:sldMkLst>
          <pc:docMk/>
          <pc:sldMk cId="635042108" sldId="359"/>
        </pc:sldMkLst>
        <pc:spChg chg="mod">
          <ac:chgData name="金　輝溟" userId="S::7796674846@utac.u-tokyo.ac.jp::971cad96-f269-4d17-834e-61d62a92d69f" providerId="AD" clId="Web-{4DEA0151-DE17-29AB-267D-B3854598AEB6}" dt="2020-12-23T06:18:03.641" v="51" actId="20577"/>
          <ac:spMkLst>
            <pc:docMk/>
            <pc:sldMk cId="635042108" sldId="359"/>
            <ac:spMk id="93" creationId="{00000000-0000-0000-0000-000000000000}"/>
          </ac:spMkLst>
        </pc:spChg>
      </pc:sldChg>
      <pc:sldChg chg="modSp">
        <pc:chgData name="金　輝溟" userId="S::7796674846@utac.u-tokyo.ac.jp::971cad96-f269-4d17-834e-61d62a92d69f" providerId="AD" clId="Web-{4DEA0151-DE17-29AB-267D-B3854598AEB6}" dt="2020-12-23T07:01:45.838" v="88" actId="20577"/>
        <pc:sldMkLst>
          <pc:docMk/>
          <pc:sldMk cId="3452777511" sldId="360"/>
        </pc:sldMkLst>
        <pc:spChg chg="mod">
          <ac:chgData name="金　輝溟" userId="S::7796674846@utac.u-tokyo.ac.jp::971cad96-f269-4d17-834e-61d62a92d69f" providerId="AD" clId="Web-{4DEA0151-DE17-29AB-267D-B3854598AEB6}" dt="2020-12-23T07:01:45.838" v="88" actId="20577"/>
          <ac:spMkLst>
            <pc:docMk/>
            <pc:sldMk cId="3452777511" sldId="360"/>
            <ac:spMk id="93" creationId="{00000000-0000-0000-0000-000000000000}"/>
          </ac:spMkLst>
        </pc:spChg>
      </pc:sldChg>
    </pc:docChg>
  </pc:docChgLst>
  <pc:docChgLst>
    <pc:chgData name="金　輝溟" userId="S::7796674846@utac.u-tokyo.ac.jp::971cad96-f269-4d17-834e-61d62a92d69f" providerId="AD" clId="Web-{24194118-2505-BA32-B589-931E40CA0600}"/>
    <pc:docChg chg="modSld">
      <pc:chgData name="金　輝溟" userId="S::7796674846@utac.u-tokyo.ac.jp::971cad96-f269-4d17-834e-61d62a92d69f" providerId="AD" clId="Web-{24194118-2505-BA32-B589-931E40CA0600}" dt="2020-12-23T04:27:45.365" v="121" actId="20577"/>
      <pc:docMkLst>
        <pc:docMk/>
      </pc:docMkLst>
      <pc:sldChg chg="modSp">
        <pc:chgData name="金　輝溟" userId="S::7796674846@utac.u-tokyo.ac.jp::971cad96-f269-4d17-834e-61d62a92d69f" providerId="AD" clId="Web-{24194118-2505-BA32-B589-931E40CA0600}" dt="2020-12-23T04:19:17.679" v="6" actId="20577"/>
        <pc:sldMkLst>
          <pc:docMk/>
          <pc:sldMk cId="3139098572" sldId="356"/>
        </pc:sldMkLst>
        <pc:spChg chg="mod">
          <ac:chgData name="金　輝溟" userId="S::7796674846@utac.u-tokyo.ac.jp::971cad96-f269-4d17-834e-61d62a92d69f" providerId="AD" clId="Web-{24194118-2505-BA32-B589-931E40CA0600}" dt="2020-12-23T04:19:17.679" v="6" actId="20577"/>
          <ac:spMkLst>
            <pc:docMk/>
            <pc:sldMk cId="3139098572" sldId="356"/>
            <ac:spMk id="92" creationId="{00000000-0000-0000-0000-000000000000}"/>
          </ac:spMkLst>
        </pc:spChg>
      </pc:sldChg>
      <pc:sldChg chg="modSp">
        <pc:chgData name="金　輝溟" userId="S::7796674846@utac.u-tokyo.ac.jp::971cad96-f269-4d17-834e-61d62a92d69f" providerId="AD" clId="Web-{24194118-2505-BA32-B589-931E40CA0600}" dt="2020-12-23T04:19:23.179" v="8" actId="20577"/>
        <pc:sldMkLst>
          <pc:docMk/>
          <pc:sldMk cId="124101651" sldId="357"/>
        </pc:sldMkLst>
        <pc:spChg chg="mod">
          <ac:chgData name="金　輝溟" userId="S::7796674846@utac.u-tokyo.ac.jp::971cad96-f269-4d17-834e-61d62a92d69f" providerId="AD" clId="Web-{24194118-2505-BA32-B589-931E40CA0600}" dt="2020-12-23T04:19:23.179" v="8" actId="20577"/>
          <ac:spMkLst>
            <pc:docMk/>
            <pc:sldMk cId="124101651" sldId="357"/>
            <ac:spMk id="92" creationId="{00000000-0000-0000-0000-000000000000}"/>
          </ac:spMkLst>
        </pc:spChg>
      </pc:sldChg>
      <pc:sldChg chg="modSp">
        <pc:chgData name="金　輝溟" userId="S::7796674846@utac.u-tokyo.ac.jp::971cad96-f269-4d17-834e-61d62a92d69f" providerId="AD" clId="Web-{24194118-2505-BA32-B589-931E40CA0600}" dt="2020-12-23T04:19:32.476" v="10" actId="20577"/>
        <pc:sldMkLst>
          <pc:docMk/>
          <pc:sldMk cId="303504563" sldId="358"/>
        </pc:sldMkLst>
        <pc:spChg chg="mod">
          <ac:chgData name="金　輝溟" userId="S::7796674846@utac.u-tokyo.ac.jp::971cad96-f269-4d17-834e-61d62a92d69f" providerId="AD" clId="Web-{24194118-2505-BA32-B589-931E40CA0600}" dt="2020-12-23T04:19:32.476" v="10" actId="20577"/>
          <ac:spMkLst>
            <pc:docMk/>
            <pc:sldMk cId="303504563" sldId="358"/>
            <ac:spMk id="92" creationId="{00000000-0000-0000-0000-000000000000}"/>
          </ac:spMkLst>
        </pc:spChg>
      </pc:sldChg>
      <pc:sldChg chg="modSp">
        <pc:chgData name="金　輝溟" userId="S::7796674846@utac.u-tokyo.ac.jp::971cad96-f269-4d17-834e-61d62a92d69f" providerId="AD" clId="Web-{24194118-2505-BA32-B589-931E40CA0600}" dt="2020-12-23T04:19:37.164" v="12" actId="20577"/>
        <pc:sldMkLst>
          <pc:docMk/>
          <pc:sldMk cId="635042108" sldId="359"/>
        </pc:sldMkLst>
        <pc:spChg chg="mod">
          <ac:chgData name="金　輝溟" userId="S::7796674846@utac.u-tokyo.ac.jp::971cad96-f269-4d17-834e-61d62a92d69f" providerId="AD" clId="Web-{24194118-2505-BA32-B589-931E40CA0600}" dt="2020-12-23T04:19:37.164" v="12" actId="20577"/>
          <ac:spMkLst>
            <pc:docMk/>
            <pc:sldMk cId="635042108" sldId="359"/>
            <ac:spMk id="92" creationId="{00000000-0000-0000-0000-000000000000}"/>
          </ac:spMkLst>
        </pc:spChg>
      </pc:sldChg>
      <pc:sldChg chg="modSp">
        <pc:chgData name="金　輝溟" userId="S::7796674846@utac.u-tokyo.ac.jp::971cad96-f269-4d17-834e-61d62a92d69f" providerId="AD" clId="Web-{24194118-2505-BA32-B589-931E40CA0600}" dt="2020-12-23T04:27:45.365" v="121" actId="20577"/>
        <pc:sldMkLst>
          <pc:docMk/>
          <pc:sldMk cId="3452777511" sldId="360"/>
        </pc:sldMkLst>
        <pc:spChg chg="mod">
          <ac:chgData name="金　輝溟" userId="S::7796674846@utac.u-tokyo.ac.jp::971cad96-f269-4d17-834e-61d62a92d69f" providerId="AD" clId="Web-{24194118-2505-BA32-B589-931E40CA0600}" dt="2020-12-23T04:19:46.867" v="18" actId="20577"/>
          <ac:spMkLst>
            <pc:docMk/>
            <pc:sldMk cId="3452777511" sldId="360"/>
            <ac:spMk id="92" creationId="{00000000-0000-0000-0000-000000000000}"/>
          </ac:spMkLst>
        </pc:spChg>
        <pc:spChg chg="mod">
          <ac:chgData name="金　輝溟" userId="S::7796674846@utac.u-tokyo.ac.jp::971cad96-f269-4d17-834e-61d62a92d69f" providerId="AD" clId="Web-{24194118-2505-BA32-B589-931E40CA0600}" dt="2020-12-23T04:27:45.365" v="121" actId="20577"/>
          <ac:spMkLst>
            <pc:docMk/>
            <pc:sldMk cId="3452777511" sldId="360"/>
            <ac:spMk id="93" creationId="{00000000-0000-0000-0000-000000000000}"/>
          </ac:spMkLst>
        </pc:spChg>
      </pc:sldChg>
      <pc:sldChg chg="modSp">
        <pc:chgData name="金　輝溟" userId="S::7796674846@utac.u-tokyo.ac.jp::971cad96-f269-4d17-834e-61d62a92d69f" providerId="AD" clId="Web-{24194118-2505-BA32-B589-931E40CA0600}" dt="2020-12-23T04:23:59.202" v="24" actId="20577"/>
        <pc:sldMkLst>
          <pc:docMk/>
          <pc:sldMk cId="1470259755" sldId="361"/>
        </pc:sldMkLst>
        <pc:spChg chg="mod">
          <ac:chgData name="金　輝溟" userId="S::7796674846@utac.u-tokyo.ac.jp::971cad96-f269-4d17-834e-61d62a92d69f" providerId="AD" clId="Web-{24194118-2505-BA32-B589-931E40CA0600}" dt="2020-12-23T04:19:42.226" v="15" actId="20577"/>
          <ac:spMkLst>
            <pc:docMk/>
            <pc:sldMk cId="1470259755" sldId="361"/>
            <ac:spMk id="92" creationId="{00000000-0000-0000-0000-000000000000}"/>
          </ac:spMkLst>
        </pc:spChg>
        <pc:spChg chg="mod">
          <ac:chgData name="金　輝溟" userId="S::7796674846@utac.u-tokyo.ac.jp::971cad96-f269-4d17-834e-61d62a92d69f" providerId="AD" clId="Web-{24194118-2505-BA32-B589-931E40CA0600}" dt="2020-12-23T04:23:59.202" v="24" actId="20577"/>
          <ac:spMkLst>
            <pc:docMk/>
            <pc:sldMk cId="1470259755" sldId="361"/>
            <ac:spMk id="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BBA2-7E95-4C3F-98C6-3F307D989B23}" type="datetimeFigureOut">
              <a:rPr lang="en-US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5463" y="203200"/>
            <a:ext cx="727075" cy="54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779463"/>
            <a:ext cx="5486400" cy="638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ABE3A-8619-4DA6-8C14-18D50D02D2A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456920" y="1194120"/>
            <a:ext cx="6244200" cy="498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3720" y="129600"/>
            <a:ext cx="8671320" cy="3710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4372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498204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7200" y="379692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4372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7200" y="1194480"/>
            <a:ext cx="423144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43720" y="3796920"/>
            <a:ext cx="8671320" cy="2376360"/>
          </a:xfrm>
          <a:prstGeom prst="rect">
            <a:avLst/>
          </a:prstGeom>
        </p:spPr>
        <p:txBody>
          <a:bodyPr lIns="0" tIns="0" rIns="0" bIns="0"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400"/>
            <a:ext cx="9143640" cy="95652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43720" y="129600"/>
            <a:ext cx="8671320" cy="800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ja-JP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43720" y="1194480"/>
            <a:ext cx="8671320" cy="49820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1360" indent="-171000">
              <a:lnSpc>
                <a:spcPct val="100000"/>
              </a:lnSpc>
              <a:buClr>
                <a:srgbClr val="ED7D31"/>
              </a:buClr>
              <a:buFont typeface="Wingdings" charset="2"/>
              <a:buChar char="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수준マスター テキストの書式設定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2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57160" lvl="2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3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00240" lvl="3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4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542960" lvl="4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第 5 レベル</a:t>
            </a:r>
            <a:endParaRPr lang="ja-JP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D0EC2-5C3D-4E37-A58E-B482BAFB14A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Line 7"/>
          <p:cNvSpPr/>
          <p:nvPr/>
        </p:nvSpPr>
        <p:spPr>
          <a:xfrm>
            <a:off x="628560" y="-630000"/>
            <a:ext cx="7886520" cy="360"/>
          </a:xfrm>
          <a:prstGeom prst="line">
            <a:avLst/>
          </a:prstGeom>
          <a:ln w="1908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0" y="42840"/>
            <a:ext cx="2685600" cy="478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개요 텍스트의 서식을 편집하려면 클릭하십시오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3번째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4번째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5번째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6번째 개요 수준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  <a:p>
            <a:pPr>
              <a:lnSpc>
                <a:spcPct val="100000"/>
              </a:lnSpc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7번째 개요 수준目次&gt;１</a:t>
            </a:r>
            <a:endParaRPr lang="ja-JP" sz="13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 rot="5400000">
            <a:off x="3256920" y="-3256560"/>
            <a:ext cx="2630520" cy="914364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9000">
                <a:schemeClr val="accent4">
                  <a:lumMod val="40000"/>
                  <a:lumOff val="60000"/>
                </a:schemeClr>
              </a:gs>
              <a:gs pos="83000">
                <a:schemeClr val="bg1"/>
              </a:gs>
              <a:gs pos="100000">
                <a:schemeClr val="bg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ja-JP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マスター タイトルの書式設定</a:t>
            </a:r>
            <a:endParaRPr lang="ja-JP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6/6/20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EABAE7-20F1-458F-A598-AE2BE71AFF66}" type="slidenum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 rot="5400000">
            <a:off x="4563360" y="-1618200"/>
            <a:ext cx="17640" cy="7886520"/>
          </a:xfrm>
          <a:prstGeom prst="rect">
            <a:avLst/>
          </a:prstGeom>
          <a:solidFill>
            <a:srgbClr val="F6A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63813" y="2580875"/>
            <a:ext cx="8636702" cy="94857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algn="ctr"/>
            <a:r>
              <a:rPr lang="ja-JP" altLang="en-US" sz="2800" spc="-1">
                <a:uFill>
                  <a:solidFill>
                    <a:srgbClr val="FFFFFF"/>
                  </a:solidFill>
                </a:uFill>
                <a:cs typeface="Arial"/>
              </a:rPr>
              <a:t>進捗報告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1219519" y="3338278"/>
            <a:ext cx="7488920" cy="17103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algn="r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2020/12/23</a:t>
            </a: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坂田・森研究室　修士２年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algn="r"/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キム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　</a:t>
            </a:r>
            <a:r>
              <a:rPr lang="ja-JP" alt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フィミョン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143000" y="474120"/>
            <a:ext cx="6857640" cy="171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b"/>
          <a:lstStyle/>
          <a:p>
            <a:pPr algn="ctr"/>
            <a:endParaRPr lang="ja-JP" altLang="en-US" spc="-1">
              <a:uFill>
                <a:solidFill>
                  <a:srgbClr val="FFFFFF"/>
                </a:solidFill>
              </a:uFill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5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テーマ</a:t>
            </a:r>
            <a:endParaRPr lang="en-US" altLang="ja-JP" sz="2400" b="0" strike="noStrike" spc="-1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671320" cy="501308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動画基盤リサーチコミュニケーションのリサーチメトリックスへの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インパク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トの研究</a:t>
            </a: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en-US" alt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課題：近年、論文関連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画を公開する取り組みが、加速度的に増えている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が、その公開について定量的に十分検証されていない。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,Sans-Serif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目標：</a:t>
            </a:r>
            <a:r>
              <a:rPr 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YT</a:t>
            </a:r>
            <a:r>
              <a:rPr 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リサーチコミュニケーションの必要性を検証し、効果的なリサーチコミュニケーション方法を明らかにする。</a:t>
            </a:r>
            <a:endParaRPr 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lvl="1">
              <a:lnSpc>
                <a:spcPct val="150000"/>
              </a:lnSpc>
              <a:buClr>
                <a:srgbClr val="ED7D31"/>
              </a:buClr>
            </a:pPr>
            <a:r>
              <a:rPr lang="en-US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*</a:t>
            </a:r>
            <a:r>
              <a:rPr lang="ja-JP" sz="12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リサーチコミュニケーション：学術文献を言及するサイエンスコミュニケーション</a:t>
            </a: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endParaRPr lang="ja-JP" altLang="en-US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Wingdings"/>
              <a:buChar char="§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RQ</a:t>
            </a:r>
          </a:p>
          <a:p>
            <a:pPr marL="1200150" lvl="2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リサーチコミュニケーションにおいて、</a:t>
            </a:r>
            <a:r>
              <a:rPr lang="en-US" altLang="ja-JP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YouTube</a:t>
            </a: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動画公開が有効と言えるか？</a:t>
            </a: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742950" lvl="1" indent="-285750">
              <a:lnSpc>
                <a:spcPct val="150000"/>
              </a:lnSpc>
              <a:buClr>
                <a:srgbClr val="ED7D31"/>
              </a:buClr>
              <a:buFont typeface="Arial"/>
              <a:buChar char="•"/>
            </a:pPr>
            <a:endParaRPr lang="en-US" alt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ED7D31"/>
              </a:buClr>
              <a:buFont typeface="Wingdings"/>
              <a:buChar char="q"/>
            </a:pPr>
            <a:endParaRPr lang="ja-JP" sz="16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870061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動画の効果推論</a:t>
            </a:r>
            <a:endParaRPr lang="en-US" altLang="ja-JP" sz="24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  <a:ea typeface="Meiryo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479923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課題：動画の効果が認められるか？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動画の有無によるグループ化で被引用数の分布を比較した結果、平均値が有意に高いこと確認している（図1）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しかし、これは動画の効果とは結論付けられず、他の変数を抑える必要がある</a:t>
            </a:r>
          </a:p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目標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動画付き論文グループと動画無し論文グループの均質化をより深める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800100" lvl="1" indent="-34290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1A0FE-4100-4118-B9F3-33E629CD892F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A448B528-BED5-44D2-8745-898AB19D9C03}"/>
              </a:ext>
            </a:extLst>
          </p:cNvPr>
          <p:cNvSpPr txBox="1"/>
          <p:nvPr/>
        </p:nvSpPr>
        <p:spPr>
          <a:xfrm>
            <a:off x="1694506" y="6368570"/>
            <a:ext cx="6038581" cy="4113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図1　年度別被引用数プロットとt-test(COMP分野)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5F0039-9565-40F6-B444-F8F1F937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250" y="3390862"/>
            <a:ext cx="4998168" cy="296993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3EF7FB-E31D-4310-A53F-1C0F12949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334642"/>
              </p:ext>
            </p:extLst>
          </p:nvPr>
        </p:nvGraphicFramePr>
        <p:xfrm>
          <a:off x="4465449" y="4203915"/>
          <a:ext cx="459868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47">
                  <a:extLst>
                    <a:ext uri="{9D8B030D-6E8A-4147-A177-3AD203B41FA5}">
                      <a16:colId xmlns:a16="http://schemas.microsoft.com/office/drawing/2014/main" val="535789274"/>
                    </a:ext>
                  </a:extLst>
                </a:gridCol>
                <a:gridCol w="613157">
                  <a:extLst>
                    <a:ext uri="{9D8B030D-6E8A-4147-A177-3AD203B41FA5}">
                      <a16:colId xmlns:a16="http://schemas.microsoft.com/office/drawing/2014/main" val="1712860415"/>
                    </a:ext>
                  </a:extLst>
                </a:gridCol>
                <a:gridCol w="664254">
                  <a:extLst>
                    <a:ext uri="{9D8B030D-6E8A-4147-A177-3AD203B41FA5}">
                      <a16:colId xmlns:a16="http://schemas.microsoft.com/office/drawing/2014/main" val="3351596838"/>
                    </a:ext>
                  </a:extLst>
                </a:gridCol>
                <a:gridCol w="613157">
                  <a:extLst>
                    <a:ext uri="{9D8B030D-6E8A-4147-A177-3AD203B41FA5}">
                      <a16:colId xmlns:a16="http://schemas.microsoft.com/office/drawing/2014/main" val="196416467"/>
                    </a:ext>
                  </a:extLst>
                </a:gridCol>
                <a:gridCol w="664254">
                  <a:extLst>
                    <a:ext uri="{9D8B030D-6E8A-4147-A177-3AD203B41FA5}">
                      <a16:colId xmlns:a16="http://schemas.microsoft.com/office/drawing/2014/main" val="3218672045"/>
                    </a:ext>
                  </a:extLst>
                </a:gridCol>
                <a:gridCol w="613157">
                  <a:extLst>
                    <a:ext uri="{9D8B030D-6E8A-4147-A177-3AD203B41FA5}">
                      <a16:colId xmlns:a16="http://schemas.microsoft.com/office/drawing/2014/main" val="1392449063"/>
                    </a:ext>
                  </a:extLst>
                </a:gridCol>
                <a:gridCol w="664254">
                  <a:extLst>
                    <a:ext uri="{9D8B030D-6E8A-4147-A177-3AD203B41FA5}">
                      <a16:colId xmlns:a16="http://schemas.microsoft.com/office/drawing/2014/main" val="816585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Year​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2019​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2017​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2014​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7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Set​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w/o video​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W/ video​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w/o video​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W/ video​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w/o video​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W/ video​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67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Mean​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0.7​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0.8​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1.1​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1.3​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1.3​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1.6​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48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P-value​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0.1660​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0.0002​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0.0000​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50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2170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altLang="ja-JP" sz="2400" spc="-1" dirty="0" err="1">
                <a:uFill>
                  <a:solidFill>
                    <a:srgbClr val="FFFFFF"/>
                  </a:solidFill>
                </a:uFill>
                <a:latin typeface="Meiryo"/>
                <a:ea typeface="Meiryo"/>
              </a:rPr>
              <a:t>論文の均質化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518669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方法：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Scopus特性マッチング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00150" lvl="2" indent="-285750">
              <a:buFont typeface="Arial"/>
              <a:buChar char="•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各動画付き論文に対し、同一Scopus propertyを持つ動画無し論文をm本対応させる</a:t>
            </a:r>
          </a:p>
          <a:p>
            <a:pPr marL="1200150" lvl="2" indent="-285750">
              <a:buFont typeface="Arial"/>
              <a:buChar char="•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m本以上の候補に対してはランダムサンプリング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00150" lvl="2" indent="-285750">
              <a:buFont typeface="Arial"/>
              <a:buChar char="•"/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m本</a:t>
            </a: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未満</a:t>
            </a: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の候補に対しては</a:t>
            </a: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、データセットから除外する</a:t>
            </a:r>
            <a:endParaRPr lang="ja-JP" sz="1500" spc="-1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3つの実験条件を設定：Lv1/Lv2/Lv3</a:t>
            </a:r>
          </a:p>
          <a:p>
            <a:pPr marL="800100" lvl="1" indent="-34290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得られたデータセットでt-testを実施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800100" lvl="1" indent="-34290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実験：</a:t>
            </a: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COMP・LIFE</a:t>
            </a: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各</a:t>
            </a: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分野論文</a:t>
            </a: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セッ</a:t>
            </a: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トで実験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対応論文数：動画付き論文：動画無し論文 = 1:2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1A0FE-4100-4118-B9F3-33E629CD892F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F371F4-5C6B-40B5-A3B1-E442F7C97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131"/>
              </p:ext>
            </p:extLst>
          </p:nvPr>
        </p:nvGraphicFramePr>
        <p:xfrm>
          <a:off x="2357276" y="2874824"/>
          <a:ext cx="5035343" cy="250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647">
                  <a:extLst>
                    <a:ext uri="{9D8B030D-6E8A-4147-A177-3AD203B41FA5}">
                      <a16:colId xmlns:a16="http://schemas.microsoft.com/office/drawing/2014/main" val="4143381733"/>
                    </a:ext>
                  </a:extLst>
                </a:gridCol>
                <a:gridCol w="2260089">
                  <a:extLst>
                    <a:ext uri="{9D8B030D-6E8A-4147-A177-3AD203B41FA5}">
                      <a16:colId xmlns:a16="http://schemas.microsoft.com/office/drawing/2014/main" val="4211384740"/>
                    </a:ext>
                  </a:extLst>
                </a:gridCol>
                <a:gridCol w="432075">
                  <a:extLst>
                    <a:ext uri="{9D8B030D-6E8A-4147-A177-3AD203B41FA5}">
                      <a16:colId xmlns:a16="http://schemas.microsoft.com/office/drawing/2014/main" val="2879620631"/>
                    </a:ext>
                  </a:extLst>
                </a:gridCol>
                <a:gridCol w="432075">
                  <a:extLst>
                    <a:ext uri="{9D8B030D-6E8A-4147-A177-3AD203B41FA5}">
                      <a16:colId xmlns:a16="http://schemas.microsoft.com/office/drawing/2014/main" val="1287435462"/>
                    </a:ext>
                  </a:extLst>
                </a:gridCol>
                <a:gridCol w="415457">
                  <a:extLst>
                    <a:ext uri="{9D8B030D-6E8A-4147-A177-3AD203B41FA5}">
                      <a16:colId xmlns:a16="http://schemas.microsoft.com/office/drawing/2014/main" val="886817566"/>
                    </a:ext>
                  </a:extLst>
                </a:gridCol>
              </a:tblGrid>
              <a:tr h="288090"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Property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6576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6576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Lv1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6576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Lv2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6576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Lv3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6576" marT="36576" marB="36576"/>
                </a:tc>
                <a:extLst>
                  <a:ext uri="{0D108BD9-81ED-4DB2-BD59-A6C34878D82A}">
                    <a16:rowId xmlns:a16="http://schemas.microsoft.com/office/drawing/2014/main" val="2841384915"/>
                  </a:ext>
                </a:extLst>
              </a:tr>
              <a:tr h="288090"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Source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Title of journal/proceeding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3226978345"/>
                  </a:ext>
                </a:extLst>
              </a:tr>
              <a:tr h="780244"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Doctype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Type of document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(Article/Conference paper/Review/...)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34888070"/>
                  </a:ext>
                </a:extLst>
              </a:tr>
              <a:tr h="288090"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Funded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Whether funded or not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3920294720"/>
                  </a:ext>
                </a:extLst>
              </a:tr>
              <a:tr h="432135"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# Affiliations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>
                        <a:spcAft>
                          <a:spcPts val="720"/>
                        </a:spcAft>
                      </a:pP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2161245729"/>
                  </a:ext>
                </a:extLst>
              </a:tr>
              <a:tr h="432135"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# Authors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>
                        <a:spcAft>
                          <a:spcPts val="720"/>
                        </a:spcAft>
                      </a:pP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166530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0985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sz="24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論文の均質化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4934686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結果（COMP分野）</a:t>
            </a: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平均値・中央値に関しては、動画付きグループが動画無しグループより一貫して高い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マッチング条件が増えるほど、有意性が低下</a:t>
            </a:r>
          </a:p>
          <a:p>
            <a:pPr marL="1200150" lvl="2" indent="-285750">
              <a:buFont typeface="Arial"/>
              <a:buChar char="•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特にLv3で、2019年は有意でない(p&gt;.05)</a:t>
            </a: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06B1F45-F4D4-4200-9E08-C5B4BBAC1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85575"/>
              </p:ext>
            </p:extLst>
          </p:nvPr>
        </p:nvGraphicFramePr>
        <p:xfrm>
          <a:off x="64737" y="1485009"/>
          <a:ext cx="5077396" cy="2212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943">
                  <a:extLst>
                    <a:ext uri="{9D8B030D-6E8A-4147-A177-3AD203B41FA5}">
                      <a16:colId xmlns:a16="http://schemas.microsoft.com/office/drawing/2014/main" val="210985732"/>
                    </a:ext>
                  </a:extLst>
                </a:gridCol>
                <a:gridCol w="500235">
                  <a:extLst>
                    <a:ext uri="{9D8B030D-6E8A-4147-A177-3AD203B41FA5}">
                      <a16:colId xmlns:a16="http://schemas.microsoft.com/office/drawing/2014/main" val="2434637359"/>
                    </a:ext>
                  </a:extLst>
                </a:gridCol>
                <a:gridCol w="937943">
                  <a:extLst>
                    <a:ext uri="{9D8B030D-6E8A-4147-A177-3AD203B41FA5}">
                      <a16:colId xmlns:a16="http://schemas.microsoft.com/office/drawing/2014/main" val="1329617370"/>
                    </a:ext>
                  </a:extLst>
                </a:gridCol>
                <a:gridCol w="937943">
                  <a:extLst>
                    <a:ext uri="{9D8B030D-6E8A-4147-A177-3AD203B41FA5}">
                      <a16:colId xmlns:a16="http://schemas.microsoft.com/office/drawing/2014/main" val="4185367986"/>
                    </a:ext>
                  </a:extLst>
                </a:gridCol>
                <a:gridCol w="937943">
                  <a:extLst>
                    <a:ext uri="{9D8B030D-6E8A-4147-A177-3AD203B41FA5}">
                      <a16:colId xmlns:a16="http://schemas.microsoft.com/office/drawing/2014/main" val="2509654158"/>
                    </a:ext>
                  </a:extLst>
                </a:gridCol>
                <a:gridCol w="825389">
                  <a:extLst>
                    <a:ext uri="{9D8B030D-6E8A-4147-A177-3AD203B41FA5}">
                      <a16:colId xmlns:a16="http://schemas.microsoft.com/office/drawing/2014/main" val="1266141326"/>
                    </a:ext>
                  </a:extLst>
                </a:gridCol>
              </a:tblGrid>
              <a:tr h="276584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COMP</a:t>
                      </a:r>
                    </a:p>
                  </a:txBody>
                  <a:tcPr marL="36576" marR="38100" marT="36576" marB="36576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2019</a:t>
                      </a:r>
                    </a:p>
                  </a:txBody>
                  <a:tcPr marL="36576" marR="38100" marT="36576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2014</a:t>
                      </a:r>
                    </a:p>
                  </a:txBody>
                  <a:tcPr marL="36576" marR="36576" marT="36576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328706"/>
                  </a:ext>
                </a:extLst>
              </a:tr>
              <a:tr h="27658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w/o videos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w/ videos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w/o videos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w/ videos</a:t>
                      </a: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1567411269"/>
                  </a:ext>
                </a:extLst>
              </a:tr>
              <a:tr h="276584">
                <a:tc rowSpan="2"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Lv1</a:t>
                      </a:r>
                    </a:p>
                    <a:p>
                      <a:pPr lvl="0" algn="ctr">
                        <a:spcAft>
                          <a:spcPts val="72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ja-JP" altLang="en-US" sz="1200">
                          <a:effectLst/>
                        </a:rPr>
                        <a:t>上図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mean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0.64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0.78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1.26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1.57</a:t>
                      </a: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1628300383"/>
                  </a:ext>
                </a:extLst>
              </a:tr>
              <a:tr h="2765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p</a:t>
                      </a:r>
                    </a:p>
                  </a:txBody>
                  <a:tcPr marL="36576" marR="38100" marT="38100" marB="36576"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0.022</a:t>
                      </a:r>
                    </a:p>
                  </a:txBody>
                  <a:tcPr marL="36576" marR="38100" marT="38100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</a:p>
                  </a:txBody>
                  <a:tcPr marL="36576" marR="36576" marT="38100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29411"/>
                  </a:ext>
                </a:extLst>
              </a:tr>
              <a:tr h="276584">
                <a:tc rowSpan="2"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Lv2</a:t>
                      </a:r>
                    </a:p>
                    <a:p>
                      <a:pPr lvl="0" algn="ctr">
                        <a:spcAft>
                          <a:spcPts val="72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ja-JP" altLang="en-US" sz="1200">
                          <a:effectLst/>
                        </a:rPr>
                        <a:t>中図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mean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0.63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0.78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1.33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1.57</a:t>
                      </a: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1156080288"/>
                  </a:ext>
                </a:extLst>
              </a:tr>
              <a:tr h="2765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p</a:t>
                      </a:r>
                    </a:p>
                  </a:txBody>
                  <a:tcPr marL="36576" marR="38100" marT="38100" marB="36576"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0.031</a:t>
                      </a:r>
                    </a:p>
                  </a:txBody>
                  <a:tcPr marL="36576" marR="38100" marT="38100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</a:p>
                  </a:txBody>
                  <a:tcPr marL="36576" marR="36576" marT="38100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14795"/>
                  </a:ext>
                </a:extLst>
              </a:tr>
              <a:tr h="276584">
                <a:tc rowSpan="2"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Lv3</a:t>
                      </a:r>
                    </a:p>
                    <a:p>
                      <a:pPr lvl="0" algn="ctr">
                        <a:spcAft>
                          <a:spcPts val="72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ja-JP" altLang="en-US" sz="1200">
                          <a:effectLst/>
                        </a:rPr>
                        <a:t>下図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mean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0.61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0.75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1.33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1.50</a:t>
                      </a: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4264535915"/>
                  </a:ext>
                </a:extLst>
              </a:tr>
              <a:tr h="2765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p</a:t>
                      </a:r>
                    </a:p>
                  </a:txBody>
                  <a:tcPr marL="36576" marR="38100" marT="38100" marB="36576"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0.104</a:t>
                      </a:r>
                    </a:p>
                  </a:txBody>
                  <a:tcPr marL="36576" marR="38100" marT="38100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0.038</a:t>
                      </a:r>
                    </a:p>
                  </a:txBody>
                  <a:tcPr marL="36576" marR="36576" marT="38100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79309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84DECA0-706C-4388-A84F-8BECB1FB31DB}"/>
              </a:ext>
            </a:extLst>
          </p:cNvPr>
          <p:cNvGrpSpPr/>
          <p:nvPr/>
        </p:nvGrpSpPr>
        <p:grpSpPr>
          <a:xfrm>
            <a:off x="5176434" y="-67418"/>
            <a:ext cx="3963691" cy="6992835"/>
            <a:chOff x="5176434" y="-38359"/>
            <a:chExt cx="3963691" cy="6992835"/>
          </a:xfrm>
        </p:grpSpPr>
        <p:pic>
          <p:nvPicPr>
            <p:cNvPr id="14" name="Picture 1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C5B44979-DD9B-4C5F-B96D-7F1919E27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6434" y="-38359"/>
              <a:ext cx="3963691" cy="2372402"/>
            </a:xfrm>
            <a:prstGeom prst="rect">
              <a:avLst/>
            </a:prstGeom>
          </p:spPr>
        </p:pic>
        <p:pic>
          <p:nvPicPr>
            <p:cNvPr id="15" name="Picture 1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6976FFE0-FA89-45E4-81F9-3910591D7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434" y="2286387"/>
              <a:ext cx="3963691" cy="2372402"/>
            </a:xfrm>
            <a:prstGeom prst="rect">
              <a:avLst/>
            </a:prstGeom>
          </p:spPr>
        </p:pic>
        <p:pic>
          <p:nvPicPr>
            <p:cNvPr id="16" name="Picture 1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547A4160-9750-4C2F-80C3-5FD93A2B2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6434" y="4582074"/>
              <a:ext cx="3963691" cy="2372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01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sz="24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論文の均質化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4934686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結果（LIFE分野）</a:t>
            </a: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（COMPと同様）</a:t>
            </a: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平均値・中央値に関しては、動画付きグループが動画無しグループより一貫して高い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マッチング条件が増えるほど、有意性の低下が見られる</a:t>
            </a:r>
          </a:p>
          <a:p>
            <a:pPr marL="1200150" lvl="2" indent="-285750">
              <a:buFont typeface="Courier New"/>
              <a:buChar char="o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特にLv3条件下では、両年度共に有意でない(p&gt;.05)</a:t>
            </a:r>
            <a:endParaRPr lang="ja-JP"/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F5D7A3-8E48-49BB-B4DC-FF1FB5A43040}"/>
              </a:ext>
            </a:extLst>
          </p:cNvPr>
          <p:cNvGrpSpPr/>
          <p:nvPr/>
        </p:nvGrpSpPr>
        <p:grpSpPr>
          <a:xfrm>
            <a:off x="5157060" y="-86790"/>
            <a:ext cx="3973378" cy="7012207"/>
            <a:chOff x="5157060" y="-86790"/>
            <a:chExt cx="3973378" cy="7012207"/>
          </a:xfrm>
        </p:grpSpPr>
        <p:pic>
          <p:nvPicPr>
            <p:cNvPr id="2" name="Picture 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0E24314A-9ECE-43D0-BF55-BD1E0DBBF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7060" y="-86790"/>
              <a:ext cx="3973378" cy="2391776"/>
            </a:xfrm>
            <a:prstGeom prst="rect">
              <a:avLst/>
            </a:prstGeom>
          </p:spPr>
        </p:pic>
        <p:pic>
          <p:nvPicPr>
            <p:cNvPr id="5" name="Picture 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9C344FA7-DB69-481A-936D-982EDC1EA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7060" y="2218583"/>
              <a:ext cx="3973378" cy="2391776"/>
            </a:xfrm>
            <a:prstGeom prst="rect">
              <a:avLst/>
            </a:prstGeom>
          </p:spPr>
        </p:pic>
        <p:pic>
          <p:nvPicPr>
            <p:cNvPr id="6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D1946E50-8AC1-4288-9456-93830A832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060" y="4533641"/>
              <a:ext cx="3973378" cy="2391776"/>
            </a:xfrm>
            <a:prstGeom prst="rect">
              <a:avLst/>
            </a:prstGeom>
          </p:spPr>
        </p:pic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90F6CC-1D03-4D44-83D6-A64E35ACB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90274"/>
              </p:ext>
            </p:extLst>
          </p:nvPr>
        </p:nvGraphicFramePr>
        <p:xfrm>
          <a:off x="135610" y="1462652"/>
          <a:ext cx="5009042" cy="2344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16">
                  <a:extLst>
                    <a:ext uri="{9D8B030D-6E8A-4147-A177-3AD203B41FA5}">
                      <a16:colId xmlns:a16="http://schemas.microsoft.com/office/drawing/2014/main" val="2996204069"/>
                    </a:ext>
                  </a:extLst>
                </a:gridCol>
                <a:gridCol w="493501">
                  <a:extLst>
                    <a:ext uri="{9D8B030D-6E8A-4147-A177-3AD203B41FA5}">
                      <a16:colId xmlns:a16="http://schemas.microsoft.com/office/drawing/2014/main" val="445425708"/>
                    </a:ext>
                  </a:extLst>
                </a:gridCol>
                <a:gridCol w="925316">
                  <a:extLst>
                    <a:ext uri="{9D8B030D-6E8A-4147-A177-3AD203B41FA5}">
                      <a16:colId xmlns:a16="http://schemas.microsoft.com/office/drawing/2014/main" val="3510604505"/>
                    </a:ext>
                  </a:extLst>
                </a:gridCol>
                <a:gridCol w="925316">
                  <a:extLst>
                    <a:ext uri="{9D8B030D-6E8A-4147-A177-3AD203B41FA5}">
                      <a16:colId xmlns:a16="http://schemas.microsoft.com/office/drawing/2014/main" val="21240156"/>
                    </a:ext>
                  </a:extLst>
                </a:gridCol>
                <a:gridCol w="925316">
                  <a:extLst>
                    <a:ext uri="{9D8B030D-6E8A-4147-A177-3AD203B41FA5}">
                      <a16:colId xmlns:a16="http://schemas.microsoft.com/office/drawing/2014/main" val="3734897731"/>
                    </a:ext>
                  </a:extLst>
                </a:gridCol>
                <a:gridCol w="814277">
                  <a:extLst>
                    <a:ext uri="{9D8B030D-6E8A-4147-A177-3AD203B41FA5}">
                      <a16:colId xmlns:a16="http://schemas.microsoft.com/office/drawing/2014/main" val="180129273"/>
                    </a:ext>
                  </a:extLst>
                </a:gridCol>
              </a:tblGrid>
              <a:tr h="293014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LIFE</a:t>
                      </a:r>
                    </a:p>
                  </a:txBody>
                  <a:tcPr marL="36576" marR="38100" marT="36576" marB="36576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2019</a:t>
                      </a:r>
                    </a:p>
                  </a:txBody>
                  <a:tcPr marL="36576" marR="38100" marT="36576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2014</a:t>
                      </a:r>
                    </a:p>
                  </a:txBody>
                  <a:tcPr marL="36576" marR="36576" marT="36576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01468"/>
                  </a:ext>
                </a:extLst>
              </a:tr>
              <a:tr h="29301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w/o videos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w/ videos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w/o videos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w/ videos</a:t>
                      </a: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1577951983"/>
                  </a:ext>
                </a:extLst>
              </a:tr>
              <a:tr h="293014">
                <a:tc rowSpan="2"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Lv1</a:t>
                      </a:r>
                    </a:p>
                    <a:p>
                      <a:pPr lvl="0" algn="ctr">
                        <a:spcAft>
                          <a:spcPts val="72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ja-JP" altLang="en-US" sz="1200">
                          <a:effectLst/>
                        </a:rPr>
                        <a:t>上図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mean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0.75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1.14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1.49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1.80</a:t>
                      </a: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1374294968"/>
                  </a:ext>
                </a:extLst>
              </a:tr>
              <a:tr h="2930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p</a:t>
                      </a:r>
                    </a:p>
                  </a:txBody>
                  <a:tcPr marL="36576" marR="38100" marT="38100" marB="36576"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</a:p>
                  </a:txBody>
                  <a:tcPr marL="36576" marR="38100" marT="38100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</a:p>
                  </a:txBody>
                  <a:tcPr marL="36576" marR="36576" marT="38100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3956"/>
                  </a:ext>
                </a:extLst>
              </a:tr>
              <a:tr h="293014">
                <a:tc rowSpan="2"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Lv2</a:t>
                      </a:r>
                    </a:p>
                    <a:p>
                      <a:pPr lvl="0" algn="ctr">
                        <a:spcAft>
                          <a:spcPts val="720"/>
                        </a:spcAft>
                        <a:buNone/>
                      </a:pPr>
                      <a:r>
                        <a:rPr lang="ja-JP" altLang="en-US" sz="1200">
                          <a:effectLst/>
                        </a:rPr>
                        <a:t>(中図)</a:t>
                      </a:r>
                      <a:endParaRPr lang="en-US" sz="120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mean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0.75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1.15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1.60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1.82</a:t>
                      </a: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2803345522"/>
                  </a:ext>
                </a:extLst>
              </a:tr>
              <a:tr h="2930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p</a:t>
                      </a:r>
                    </a:p>
                  </a:txBody>
                  <a:tcPr marL="36576" marR="38100" marT="38100" marB="36576"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</a:p>
                  </a:txBody>
                  <a:tcPr marL="36576" marR="38100" marT="38100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0.002</a:t>
                      </a:r>
                    </a:p>
                  </a:txBody>
                  <a:tcPr marL="36576" marR="36576" marT="38100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19886"/>
                  </a:ext>
                </a:extLst>
              </a:tr>
              <a:tr h="293014">
                <a:tc rowSpan="2"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Lv3</a:t>
                      </a:r>
                    </a:p>
                    <a:p>
                      <a:pPr lvl="0" algn="ctr">
                        <a:spcAft>
                          <a:spcPts val="720"/>
                        </a:spcAft>
                        <a:buNone/>
                      </a:pPr>
                      <a:r>
                        <a:rPr lang="ja-JP" altLang="en-US" sz="1200">
                          <a:effectLst/>
                        </a:rPr>
                        <a:t>(下図)</a:t>
                      </a:r>
                      <a:endParaRPr lang="en-US" sz="120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mean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0.72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0.86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1.39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1.59</a:t>
                      </a: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916134187"/>
                  </a:ext>
                </a:extLst>
              </a:tr>
              <a:tr h="2930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p</a:t>
                      </a:r>
                    </a:p>
                  </a:txBody>
                  <a:tcPr marL="36576" marR="38100" marT="38100" marB="36576"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0.367</a:t>
                      </a:r>
                    </a:p>
                  </a:txBody>
                  <a:tcPr marL="36576" marR="38100" marT="38100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 dirty="0">
                          <a:effectLst/>
                        </a:rPr>
                        <a:t>0.062</a:t>
                      </a:r>
                    </a:p>
                  </a:txBody>
                  <a:tcPr marL="36576" marR="36576" marT="38100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33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045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論文の均質化</a:t>
            </a:r>
            <a:endParaRPr lang="en-US" sz="2400" b="0" strike="noStrike" spc="-1" dirty="0" err="1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5515874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lnSpc>
                <a:spcPct val="150000"/>
              </a:lnSpc>
              <a:buFont typeface="Wingdings,Sans-Serif"/>
              <a:buChar char="q"/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Lv2 → Lv3で有意性が低下する現象について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両分野において動画付き標本数の大幅に減少（表2）</a:t>
            </a:r>
          </a:p>
          <a:p>
            <a:pPr marL="1200150" lvl="2" indent="-285750">
              <a:lnSpc>
                <a:spcPct val="150000"/>
              </a:lnSpc>
              <a:buFont typeface="Arial"/>
              <a:buChar char="•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仮説：両分野において、動画付き論文の著者数・機関数は動画無しより高い傾向がある</a:t>
            </a:r>
          </a:p>
          <a:p>
            <a:pPr lvl="2">
              <a:lnSpc>
                <a:spcPct val="150000"/>
              </a:lnSpc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→　Lv2実験における、著者数・機関数の分布から確認</a:t>
            </a:r>
          </a:p>
          <a:p>
            <a:pPr marL="1200150" lvl="2" indent="-285750">
              <a:lnSpc>
                <a:spcPct val="150000"/>
              </a:lnSpc>
              <a:buFont typeface="Courier New"/>
              <a:buChar char="o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00150" lvl="2" indent="-285750">
              <a:lnSpc>
                <a:spcPct val="150000"/>
              </a:lnSpc>
              <a:buFont typeface="Courier New"/>
              <a:buChar char="o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657350" lvl="3" indent="-285750">
              <a:lnSpc>
                <a:spcPct val="150000"/>
              </a:lnSpc>
              <a:buFont typeface="Courier New"/>
              <a:buChar char="o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200150" lvl="2" indent="-285750">
              <a:lnSpc>
                <a:spcPct val="150000"/>
              </a:lnSpc>
              <a:buFont typeface="Courier New"/>
              <a:buChar char="o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657350" lvl="3" indent="-285750">
              <a:lnSpc>
                <a:spcPct val="150000"/>
              </a:lnSpc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20D33353-0907-40B5-BD3B-77883B31AF03}"/>
              </a:ext>
            </a:extLst>
          </p:cNvPr>
          <p:cNvSpPr txBox="1"/>
          <p:nvPr/>
        </p:nvSpPr>
        <p:spPr>
          <a:xfrm>
            <a:off x="4542320" y="1283188"/>
            <a:ext cx="6038581" cy="4113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表2　動画付き論文標本数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FA8091-1519-4A81-9F53-5F659F753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56857"/>
              </p:ext>
            </p:extLst>
          </p:nvPr>
        </p:nvGraphicFramePr>
        <p:xfrm>
          <a:off x="6085586" y="1726059"/>
          <a:ext cx="2901916" cy="13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33">
                  <a:extLst>
                    <a:ext uri="{9D8B030D-6E8A-4147-A177-3AD203B41FA5}">
                      <a16:colId xmlns:a16="http://schemas.microsoft.com/office/drawing/2014/main" val="470700163"/>
                    </a:ext>
                  </a:extLst>
                </a:gridCol>
                <a:gridCol w="621839">
                  <a:extLst>
                    <a:ext uri="{9D8B030D-6E8A-4147-A177-3AD203B41FA5}">
                      <a16:colId xmlns:a16="http://schemas.microsoft.com/office/drawing/2014/main" val="2963798460"/>
                    </a:ext>
                  </a:extLst>
                </a:gridCol>
                <a:gridCol w="621839">
                  <a:extLst>
                    <a:ext uri="{9D8B030D-6E8A-4147-A177-3AD203B41FA5}">
                      <a16:colId xmlns:a16="http://schemas.microsoft.com/office/drawing/2014/main" val="2096859307"/>
                    </a:ext>
                  </a:extLst>
                </a:gridCol>
                <a:gridCol w="621839">
                  <a:extLst>
                    <a:ext uri="{9D8B030D-6E8A-4147-A177-3AD203B41FA5}">
                      <a16:colId xmlns:a16="http://schemas.microsoft.com/office/drawing/2014/main" val="2904288199"/>
                    </a:ext>
                  </a:extLst>
                </a:gridCol>
                <a:gridCol w="604566">
                  <a:extLst>
                    <a:ext uri="{9D8B030D-6E8A-4147-A177-3AD203B41FA5}">
                      <a16:colId xmlns:a16="http://schemas.microsoft.com/office/drawing/2014/main" val="2762952357"/>
                    </a:ext>
                  </a:extLst>
                </a:gridCol>
              </a:tblGrid>
              <a:tr h="346290"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endParaRPr lang="en-US" sz="1200" dirty="0">
                        <a:effectLst/>
                      </a:endParaRPr>
                    </a:p>
                  </a:txBody>
                  <a:tcPr marL="36576" marR="38100" marT="36576" marB="36576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COMP</a:t>
                      </a:r>
                    </a:p>
                  </a:txBody>
                  <a:tcPr marL="36576" marR="38100" marT="36576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LIFE</a:t>
                      </a:r>
                    </a:p>
                  </a:txBody>
                  <a:tcPr marL="36576" marR="36576" marT="36576" marB="36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7713"/>
                  </a:ext>
                </a:extLst>
              </a:tr>
              <a:tr h="346290"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2019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2014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2019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2014</a:t>
                      </a: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2229036329"/>
                  </a:ext>
                </a:extLst>
              </a:tr>
              <a:tr h="346290"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Lv2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98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57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77</a:t>
                      </a: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2512035751"/>
                  </a:ext>
                </a:extLst>
              </a:tr>
              <a:tr h="346290"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Lv3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35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33</a:t>
                      </a: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40626112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B9C614D-FE1B-4A6F-8F41-59BE5EEB2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69312"/>
              </p:ext>
            </p:extLst>
          </p:nvPr>
        </p:nvGraphicFramePr>
        <p:xfrm>
          <a:off x="3945852" y="4008138"/>
          <a:ext cx="5035343" cy="250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647">
                  <a:extLst>
                    <a:ext uri="{9D8B030D-6E8A-4147-A177-3AD203B41FA5}">
                      <a16:colId xmlns:a16="http://schemas.microsoft.com/office/drawing/2014/main" val="4143381733"/>
                    </a:ext>
                  </a:extLst>
                </a:gridCol>
                <a:gridCol w="2260089">
                  <a:extLst>
                    <a:ext uri="{9D8B030D-6E8A-4147-A177-3AD203B41FA5}">
                      <a16:colId xmlns:a16="http://schemas.microsoft.com/office/drawing/2014/main" val="4211384740"/>
                    </a:ext>
                  </a:extLst>
                </a:gridCol>
                <a:gridCol w="432075">
                  <a:extLst>
                    <a:ext uri="{9D8B030D-6E8A-4147-A177-3AD203B41FA5}">
                      <a16:colId xmlns:a16="http://schemas.microsoft.com/office/drawing/2014/main" val="2879620631"/>
                    </a:ext>
                  </a:extLst>
                </a:gridCol>
                <a:gridCol w="432075">
                  <a:extLst>
                    <a:ext uri="{9D8B030D-6E8A-4147-A177-3AD203B41FA5}">
                      <a16:colId xmlns:a16="http://schemas.microsoft.com/office/drawing/2014/main" val="1287435462"/>
                    </a:ext>
                  </a:extLst>
                </a:gridCol>
                <a:gridCol w="415457">
                  <a:extLst>
                    <a:ext uri="{9D8B030D-6E8A-4147-A177-3AD203B41FA5}">
                      <a16:colId xmlns:a16="http://schemas.microsoft.com/office/drawing/2014/main" val="886817566"/>
                    </a:ext>
                  </a:extLst>
                </a:gridCol>
              </a:tblGrid>
              <a:tr h="288090"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Property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6576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6576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Lv1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6576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Lv2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6576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Lv3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6576" marT="36576" marB="36576"/>
                </a:tc>
                <a:extLst>
                  <a:ext uri="{0D108BD9-81ED-4DB2-BD59-A6C34878D82A}">
                    <a16:rowId xmlns:a16="http://schemas.microsoft.com/office/drawing/2014/main" val="2841384915"/>
                  </a:ext>
                </a:extLst>
              </a:tr>
              <a:tr h="288090"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Source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Title of journal/proceeding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3226978345"/>
                  </a:ext>
                </a:extLst>
              </a:tr>
              <a:tr h="780244"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Doctype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Type of document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(Article/Conference paper/Review/...)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34888070"/>
                  </a:ext>
                </a:extLst>
              </a:tr>
              <a:tr h="288090"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Funded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Whether funded or not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3920294720"/>
                  </a:ext>
                </a:extLst>
              </a:tr>
              <a:tr h="432135"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# Affiliations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>
                        <a:spcAft>
                          <a:spcPts val="720"/>
                        </a:spcAft>
                      </a:pP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2161245729"/>
                  </a:ext>
                </a:extLst>
              </a:tr>
              <a:tr h="432135"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# Authors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>
                        <a:spcAft>
                          <a:spcPts val="720"/>
                        </a:spcAft>
                      </a:pP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20"/>
                        </a:spcAft>
                      </a:pPr>
                      <a:r>
                        <a:rPr lang="en-US" sz="1200">
                          <a:effectLst/>
                        </a:rPr>
                        <a:t>O</a:t>
                      </a:r>
                      <a:endParaRPr lang="en-US" sz="1200" dirty="0">
                        <a:effectLst/>
                      </a:endParaRP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1665300613"/>
                  </a:ext>
                </a:extLst>
              </a:tr>
            </a:tbl>
          </a:graphicData>
        </a:graphic>
      </p:graphicFrame>
      <p:sp>
        <p:nvSpPr>
          <p:cNvPr id="21" name="TextShape 2">
            <a:extLst>
              <a:ext uri="{FF2B5EF4-FFF2-40B4-BE49-F238E27FC236}">
                <a16:creationId xmlns:a16="http://schemas.microsoft.com/office/drawing/2014/main" id="{4EA381C4-7325-4B8B-8402-99C0D26148E3}"/>
              </a:ext>
            </a:extLst>
          </p:cNvPr>
          <p:cNvSpPr txBox="1"/>
          <p:nvPr/>
        </p:nvSpPr>
        <p:spPr>
          <a:xfrm>
            <a:off x="3418692" y="3578874"/>
            <a:ext cx="6038581" cy="4113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Clr>
                <a:srgbClr val="ED7D31"/>
              </a:buClr>
            </a:pPr>
            <a:r>
              <a:rPr lang="ja-JP" altLang="en-US" sz="16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表3　実験条件</a:t>
            </a:r>
            <a:endParaRPr lang="ja-JP" altLang="en-US" sz="16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5042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sz="24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論文の均質化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479923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COMP分野論文の機関数を除くと、どの年度においても動画付き論文が高い傾向を視認</a:t>
            </a:r>
          </a:p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→　著者数・機関数が高い論文に動画が公開される傾向が強い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1A0FE-4100-4118-B9F3-33E629CD892F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6B504E-070D-4DE8-A9BF-4B481DFDD346}"/>
              </a:ext>
            </a:extLst>
          </p:cNvPr>
          <p:cNvGrpSpPr/>
          <p:nvPr/>
        </p:nvGrpSpPr>
        <p:grpSpPr>
          <a:xfrm>
            <a:off x="662594" y="895730"/>
            <a:ext cx="7634811" cy="5249442"/>
            <a:chOff x="342942" y="1205696"/>
            <a:chExt cx="7634811" cy="5249442"/>
          </a:xfrm>
        </p:grpSpPr>
        <p:pic>
          <p:nvPicPr>
            <p:cNvPr id="3" name="Picture 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C6405EFA-11C1-456E-B0F6-E4D8A59EC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121" y="1511474"/>
              <a:ext cx="3847455" cy="2314283"/>
            </a:xfrm>
            <a:prstGeom prst="rect">
              <a:avLst/>
            </a:prstGeom>
          </p:spPr>
        </p:pic>
        <p:pic>
          <p:nvPicPr>
            <p:cNvPr id="5" name="Picture 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1CB6032F-9CDD-48A6-9191-45EB1AFA5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298" y="1511474"/>
              <a:ext cx="3847455" cy="2314283"/>
            </a:xfrm>
            <a:prstGeom prst="rect">
              <a:avLst/>
            </a:prstGeom>
          </p:spPr>
        </p:pic>
        <p:pic>
          <p:nvPicPr>
            <p:cNvPr id="6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EF01342-0FFB-4F53-B79B-9EEFF9B8D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315" y="3778101"/>
              <a:ext cx="3847455" cy="2314283"/>
            </a:xfrm>
            <a:prstGeom prst="rect">
              <a:avLst/>
            </a:prstGeom>
          </p:spPr>
        </p:pic>
        <p:pic>
          <p:nvPicPr>
            <p:cNvPr id="7" name="Picture 7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80A2757A-FE34-4A64-BB44-815A57CAC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0298" y="3778101"/>
              <a:ext cx="3847455" cy="2314283"/>
            </a:xfrm>
            <a:prstGeom prst="rect">
              <a:avLst/>
            </a:prstGeom>
          </p:spPr>
        </p:pic>
        <p:sp>
          <p:nvSpPr>
            <p:cNvPr id="2" name="TextShape 2">
              <a:extLst>
                <a:ext uri="{FF2B5EF4-FFF2-40B4-BE49-F238E27FC236}">
                  <a16:creationId xmlns:a16="http://schemas.microsoft.com/office/drawing/2014/main" id="{4844CE86-2FB2-4AC1-BF3A-0289D5313E5A}"/>
                </a:ext>
              </a:extLst>
            </p:cNvPr>
            <p:cNvSpPr txBox="1"/>
            <p:nvPr/>
          </p:nvSpPr>
          <p:spPr>
            <a:xfrm>
              <a:off x="1055201" y="1205697"/>
              <a:ext cx="2977666" cy="41137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buClr>
                  <a:srgbClr val="ED7D31"/>
                </a:buClr>
              </a:pPr>
              <a:r>
                <a:rPr lang="ja-JP" altLang="en-US" sz="1600" spc="-1">
                  <a:uFill>
                    <a:solidFill>
                      <a:srgbClr val="FFFFFF"/>
                    </a:solidFill>
                  </a:uFill>
                  <a:latin typeface="Meiryo"/>
                  <a:ea typeface="Meiryo"/>
                  <a:cs typeface="Arial"/>
                </a:rPr>
                <a:t>COMP</a:t>
              </a:r>
              <a:endParaRPr lang="ja-JP" altLang="en-US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endParaRPr>
            </a:p>
          </p:txBody>
        </p:sp>
        <p:sp>
          <p:nvSpPr>
            <p:cNvPr id="12" name="TextShape 2">
              <a:extLst>
                <a:ext uri="{FF2B5EF4-FFF2-40B4-BE49-F238E27FC236}">
                  <a16:creationId xmlns:a16="http://schemas.microsoft.com/office/drawing/2014/main" id="{5F588631-BAFF-4F80-AE7F-4D0A3C4F7EC5}"/>
                </a:ext>
              </a:extLst>
            </p:cNvPr>
            <p:cNvSpPr txBox="1"/>
            <p:nvPr/>
          </p:nvSpPr>
          <p:spPr>
            <a:xfrm>
              <a:off x="4571378" y="1205696"/>
              <a:ext cx="2977666" cy="41137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ja-JP" altLang="en-US" sz="1600" spc="-1">
                  <a:uFill>
                    <a:solidFill>
                      <a:srgbClr val="FFFFFF"/>
                    </a:solidFill>
                  </a:uFill>
                  <a:latin typeface="Meiryo"/>
                  <a:ea typeface="Meiryo"/>
                  <a:cs typeface="Arial"/>
                </a:rPr>
                <a:t>LIFE</a:t>
              </a:r>
              <a:endParaRPr lang="ja-JP" altLang="en-US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endParaRPr>
            </a:p>
          </p:txBody>
        </p:sp>
        <p:sp>
          <p:nvSpPr>
            <p:cNvPr id="13" name="TextShape 2">
              <a:extLst>
                <a:ext uri="{FF2B5EF4-FFF2-40B4-BE49-F238E27FC236}">
                  <a16:creationId xmlns:a16="http://schemas.microsoft.com/office/drawing/2014/main" id="{44DF848B-2651-4495-9A27-741FD540A400}"/>
                </a:ext>
              </a:extLst>
            </p:cNvPr>
            <p:cNvSpPr txBox="1"/>
            <p:nvPr/>
          </p:nvSpPr>
          <p:spPr>
            <a:xfrm rot="16200000">
              <a:off x="-940206" y="2581172"/>
              <a:ext cx="2977666" cy="41137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buClr>
                  <a:srgbClr val="ED7D31"/>
                </a:buClr>
              </a:pPr>
              <a:r>
                <a:rPr lang="ja-JP" altLang="en-US" sz="1600" spc="-1">
                  <a:uFill>
                    <a:solidFill>
                      <a:srgbClr val="FFFFFF"/>
                    </a:solidFill>
                  </a:uFill>
                  <a:latin typeface="Meiryo"/>
                  <a:ea typeface="Meiryo"/>
                  <a:cs typeface="Arial"/>
                </a:rPr>
                <a:t>機関数</a:t>
              </a:r>
              <a:endParaRPr lang="ja-JP" altLang="en-US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endParaRPr>
            </a:p>
          </p:txBody>
        </p:sp>
        <p:sp>
          <p:nvSpPr>
            <p:cNvPr id="14" name="TextShape 2">
              <a:extLst>
                <a:ext uri="{FF2B5EF4-FFF2-40B4-BE49-F238E27FC236}">
                  <a16:creationId xmlns:a16="http://schemas.microsoft.com/office/drawing/2014/main" id="{256A682B-1E69-4A71-90FA-3444DDC7E059}"/>
                </a:ext>
              </a:extLst>
            </p:cNvPr>
            <p:cNvSpPr txBox="1"/>
            <p:nvPr/>
          </p:nvSpPr>
          <p:spPr>
            <a:xfrm rot="16200000">
              <a:off x="-940206" y="4760620"/>
              <a:ext cx="2977666" cy="41137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ja-JP" altLang="en-US" sz="1600" spc="-1">
                  <a:uFill>
                    <a:solidFill>
                      <a:srgbClr val="FFFFFF"/>
                    </a:solidFill>
                  </a:uFill>
                  <a:latin typeface="Meiryo"/>
                  <a:ea typeface="Meiryo"/>
                  <a:cs typeface="Arial"/>
                </a:rPr>
                <a:t>著者数</a:t>
              </a:r>
              <a:endParaRPr lang="ja-JP" altLang="en-US" sz="16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9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43720" y="129600"/>
            <a:ext cx="8671320" cy="8002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r>
              <a:rPr lang="en-US" sz="2400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論文の均質化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243719" y="1175350"/>
            <a:ext cx="8479923" cy="532704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marL="285750" indent="-285750">
              <a:buFont typeface="Wingdings,Sans-Serif"/>
              <a:buChar char="q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計画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著者・機関数分布の定量的分析</a:t>
            </a:r>
          </a:p>
          <a:p>
            <a:pPr marL="742950" lvl="1" indent="-285750">
              <a:buFont typeface="Wingdings"/>
              <a:buChar char="§"/>
            </a:pPr>
            <a:endParaRPr lang="ja-JP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L</a:t>
            </a:r>
            <a:r>
              <a:rPr lang="en-US" altLang="ja-JP" sz="15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v2 → Lv3でL</a:t>
            </a: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IFE分野にお</a:t>
            </a: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ける</a:t>
            </a: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被引用数の大幅な低下</a:t>
            </a:r>
            <a:endParaRPr lang="ja-JP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+mn-lt"/>
            </a:endParaRPr>
          </a:p>
          <a:p>
            <a:pPr marL="1200150" lvl="2" indent="-285750">
              <a:buFont typeface="Arial"/>
              <a:buChar char="•"/>
            </a:pP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仮説：</a:t>
            </a: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動画付き論文の著者・機関数と被引用数に関して、</a:t>
            </a:r>
            <a:r>
              <a:rPr lang="en-US" alt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LIFE</a:t>
            </a: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分野では比例傾向にあって、</a:t>
            </a:r>
            <a:r>
              <a:rPr lang="en-US" alt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COMP</a:t>
            </a:r>
            <a:r>
              <a:rPr lang="ja-JP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分野ではそうでない</a:t>
            </a:r>
            <a:r>
              <a:rPr lang="ja-JP" altLang="en-US" sz="1500" spc="-1" dirty="0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+mn-lt"/>
              </a:rPr>
              <a:t> </a:t>
            </a:r>
            <a:endParaRPr lang="ja-JP" sz="1500" dirty="0">
              <a:latin typeface="Meiryo"/>
              <a:ea typeface="Meiryo"/>
              <a:cs typeface="+mn-lt"/>
            </a:endParaRPr>
          </a:p>
          <a:p>
            <a:pPr lvl="2"/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→　Lv2での著者・機関数と被引用数の回帰分析</a:t>
            </a:r>
            <a:endParaRPr lang="ja-JP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742950" lvl="1" indent="-285750">
              <a:buFont typeface="Wingdings"/>
              <a:buChar char="§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動画付き論文の標本数を確保して実験を行いたい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  <a:p>
            <a:pPr marL="1200150" lvl="2" indent="-285750">
              <a:buFont typeface="Arial"/>
              <a:buChar char="•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マッチング論文数を減らす</a:t>
            </a:r>
          </a:p>
          <a:p>
            <a:pPr marL="1200150" lvl="2" indent="-285750">
              <a:buFont typeface="Arial"/>
              <a:buChar char="•"/>
            </a:pPr>
            <a:r>
              <a:rPr lang="ja-JP" altLang="en-US" sz="1500" spc="-1">
                <a:uFill>
                  <a:solidFill>
                    <a:srgbClr val="FFFFFF"/>
                  </a:solidFill>
                </a:uFill>
                <a:latin typeface="Meiryo"/>
                <a:ea typeface="Meiryo"/>
                <a:cs typeface="Arial"/>
              </a:rPr>
              <a:t>許容誤差を設定</a:t>
            </a:r>
            <a:endParaRPr lang="ja-JP" altLang="en-US" sz="1500" spc="-1" dirty="0">
              <a:uFill>
                <a:solidFill>
                  <a:srgbClr val="FFFFFF"/>
                </a:solidFill>
              </a:uFill>
              <a:latin typeface="Meiryo"/>
              <a:ea typeface="Meiryo"/>
              <a:cs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0" y="42840"/>
            <a:ext cx="268560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ja-JP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452777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glow</Template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中　元　　雪　絵</dc:creator>
  <dc:description/>
  <cp:revision>985</cp:revision>
  <dcterms:created xsi:type="dcterms:W3CDTF">2020-01-21T06:13:03Z</dcterms:created>
  <dcterms:modified xsi:type="dcterms:W3CDTF">2020-12-23T07:03:55Z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画面に合わせる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