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16" r:id="rId3"/>
    <p:sldId id="320" r:id="rId4"/>
    <p:sldId id="333" r:id="rId5"/>
    <p:sldId id="334" r:id="rId6"/>
    <p:sldId id="324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E16FF-E372-4BEC-B32C-FA692EDD566E}" v="4505" dt="2019-10-14T04:56:22.139"/>
    <p1510:client id="{1DAE1D26-83F7-46FD-B526-5CCA56A5A6E1}" v="4910" dt="2019-10-12T08:03:42.832"/>
    <p1510:client id="{489619EC-AD84-4BCE-A082-1AB71FC3135F}" v="2" dt="2019-10-17T11:19:11.010"/>
    <p1510:client id="{50AAD240-E5D2-442F-B500-DD17EBADFEC1}" v="4053" dt="2019-10-10T13:18:28.143"/>
    <p1510:client id="{53E4DA11-F23D-453A-9EEE-2817244EBA3E}" v="2187" dt="2019-10-11T02:37:37.959"/>
    <p1510:client id="{5EBD4B78-EFF3-9E34-A824-79563E0D055C}" v="5389" dt="2020-05-17T10:24:47.563"/>
    <p1510:client id="{6AB81183-5C6E-426A-8CD3-8B6F9E321B98}" v="2430" dt="2019-10-15T07:30:08.475"/>
    <p1510:client id="{75439975-0A6D-3B1B-956E-5DC66629AFDF}" v="113" dt="2020-05-11T02:04:46.495"/>
    <p1510:client id="{7CC7BD4F-B13A-15FB-3FA2-9A247DB9E565}" v="1867" dt="2020-05-17T06:51:44.805"/>
    <p1510:client id="{7FA0BA16-E51A-420C-BAE6-B432F1A0B5D4}" v="947" dt="2019-10-15T02:30:17.026"/>
    <p1510:client id="{802CFB2C-02D0-BF38-6915-A28A33169BD0}" v="5424" dt="2020-04-28T02:50:54.180"/>
    <p1510:client id="{814C7603-8BF3-D263-E9CB-6DB27E454926}" v="73" dt="2020-05-17T05:07:27.804"/>
    <p1510:client id="{8A64BA33-9F16-BF85-D4F1-C5D186208EEC}" v="129" dt="2020-05-12T01:00:32.373"/>
    <p1510:client id="{9BFAED00-317D-2FF0-550C-1725973C6FA9}" v="1368" dt="2020-05-11T00:34:17.519"/>
    <p1510:client id="{A8050814-21CA-4333-B423-F8B5028F7EE4}" v="2402" dt="2019-10-15T10:44:52.447"/>
    <p1510:client id="{DE0834CF-C2C8-8858-8F2B-6202DAE30056}" v="2389" dt="2020-04-28T08:45:14.301"/>
    <p1510:client id="{E5378A48-5560-4ABB-9881-63FF32B3D0AB}" v="289" dt="2019-10-16T03:52:11.281"/>
    <p1510:client id="{FB16833B-4767-482D-85B2-B92379B8CAA5}" v="581" dt="2019-10-11T00:38:27.912"/>
    <p1510:client id="{FEA9D0F1-AC69-983D-A886-8D90E08B924B}" v="1415" dt="2020-04-28T05:15:4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Paper review(2)</a:t>
            </a:r>
            <a:endParaRPr lang="en-US" altLang="ja-JP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C942B5E6-3737-46B1-9820-C825391CF604}"/>
              </a:ext>
            </a:extLst>
          </p:cNvPr>
          <p:cNvSpPr>
            <a:spLocks noGrp="1"/>
          </p:cNvSpPr>
          <p:nvPr/>
        </p:nvSpPr>
        <p:spPr>
          <a:xfrm>
            <a:off x="601514" y="3166005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>
                <a:solidFill>
                  <a:srgbClr val="FFFFFF"/>
                </a:solidFill>
                <a:ea typeface="HGｺﾞｼｯｸE"/>
              </a:rPr>
              <a:t>2020-05-17</a:t>
            </a:r>
          </a:p>
          <a:p>
            <a:pPr algn="r"/>
            <a:r>
              <a:rPr lang="ja-JP" altLang="en-US">
                <a:solidFill>
                  <a:srgbClr val="FFFFFF"/>
                </a:solidFill>
                <a:ea typeface="HGｺﾞｼｯｸE"/>
              </a:rPr>
              <a:t>坂田・森研究室　M2　キム　フィミョン</a:t>
            </a:r>
            <a:endParaRPr lang="ja-JP" altLang="en-US">
              <a:solidFill>
                <a:srgbClr val="FFFFFF"/>
              </a:solidFill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1029615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オリジナルツイートの作り手に関して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Physical&amp;EngineeringでPublisher/journalsが最も多く、Individual citizensが最も少ない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ところが、ユーザータイプ上ではIndividual citizensが最も多かった</a:t>
            </a:r>
            <a:endParaRPr lang="ja-JP" altLang="en-US" dirty="0">
              <a:ea typeface="+mn-lt"/>
              <a:cs typeface="+mn-lt"/>
            </a:endParaRPr>
          </a:p>
          <a:p>
            <a:pPr marL="594360" lvl="2" indent="0">
              <a:buNone/>
            </a:pPr>
            <a:r>
              <a:rPr lang="ja-JP" altLang="en-US">
                <a:ea typeface="+mn-lt"/>
                <a:cs typeface="+mn-lt"/>
              </a:rPr>
              <a:t>→　大衆が出版・ジャーナルの投稿に興味を見せている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4.2 Tweet initiator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142B5C-EEF1-4D9B-B84A-B97C1351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84" y="2415374"/>
            <a:ext cx="8549832" cy="24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5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5213337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+mn-lt"/>
                <a:cs typeface="+mn-lt"/>
              </a:rPr>
              <a:t>Life&amp;Earth, Math&amp;Computerでは、テキストなし（論文タイトル・URLのみの）オリジナルツイート割合が非常に大きい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リツイート割合もかなり高い(35%以上)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リツイートの中で、修正なしリツイートは圧倒的(95%以上)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4.3 Quality of interaction and engagement(1/2)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1F4866-0E7B-4AA3-A331-2ECD3D430C59}"/>
              </a:ext>
            </a:extLst>
          </p:cNvPr>
          <p:cNvGrpSpPr/>
          <p:nvPr/>
        </p:nvGrpSpPr>
        <p:grpSpPr>
          <a:xfrm>
            <a:off x="6026552" y="2681972"/>
            <a:ext cx="6070921" cy="2377481"/>
            <a:chOff x="4531489" y="2122529"/>
            <a:chExt cx="7450237" cy="2927278"/>
          </a:xfrm>
        </p:grpSpPr>
        <p:pic>
          <p:nvPicPr>
            <p:cNvPr id="2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74754F6-12A3-4B4D-B4AC-CC7A4DF3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1489" y="2122529"/>
              <a:ext cx="7450237" cy="1436180"/>
            </a:xfrm>
            <a:prstGeom prst="rect">
              <a:avLst/>
            </a:prstGeom>
          </p:spPr>
        </p:pic>
        <p:pic>
          <p:nvPicPr>
            <p:cNvPr id="4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DF2DD28-0EE5-428E-A447-FDF82C5E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945" y="3602269"/>
              <a:ext cx="7257326" cy="1447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69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+mn-lt"/>
                <a:cs typeface="+mn-lt"/>
              </a:rPr>
              <a:t>ツイート目的に関して</a:t>
            </a:r>
            <a:endParaRPr lang="en-US" altLang="ja-JP"/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全分野にわたって、拡散(Dissemination)目的のツイートが圧倒的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4.3 Quality of interaction and engagement(2/2)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844FAA-5D12-4439-96D0-31CBC1CB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7" y="3062587"/>
            <a:ext cx="8096491" cy="18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1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ツイートを通じたコミュニケーション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「@xxx」：個人とのコミュニケーション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「#xxx」：グループとのコミュニケーション</a:t>
            </a: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>
                <a:ea typeface="+mn-lt"/>
                <a:cs typeface="+mn-lt"/>
              </a:rPr>
              <a:t>Life&amp;Earth：個人が低く、グループが飛び切り高い</a:t>
            </a:r>
            <a:endParaRPr lang="ja-JP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bot・関係組織が活性化しているため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4.4 Types of communication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F91DEE-E29A-46EE-A39D-137F054C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1" y="3316142"/>
            <a:ext cx="10594693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0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ユーモアによるFalse popularityについて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ツイート数が最も多い論文が、ユーモアによる炎上ケースだった(Physical&amp;Engineeringツイートの86%)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特殊なケースを除くと、ユーモアツイートはほぼ見られない</a:t>
            </a:r>
            <a:r>
              <a:rPr lang="en-US" altLang="ja-JP" dirty="0">
                <a:ea typeface="+mn-lt"/>
                <a:cs typeface="+mn-lt"/>
              </a:rPr>
              <a:t>。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4.5 Humor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3673AB-0A13-4CD2-B5BE-25844B02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84" y="3116496"/>
            <a:ext cx="8839199" cy="15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6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>
                <a:ea typeface="HGｺﾞｼｯｸE"/>
              </a:rPr>
              <a:t>Twitterは、個人や、学外組織等が参加するプラットフォームということから、知識共有・インタラクションの機会を提供する</a:t>
            </a:r>
            <a:endParaRPr lang="ja-JP" altLang="en-US" dirty="0">
              <a:ea typeface="HGｺﾞｼｯｸE"/>
            </a:endParaRPr>
          </a:p>
          <a:p>
            <a:pPr marL="342900" indent="-342900">
              <a:buAutoNum type="arabicPeriod"/>
            </a:pP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分野によって、個人ユーザーvs組織ユーザーの活性度・割合は異なる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今まで「大衆への露出　∝　大衆の当研究への関心」の論理はあったが、そこから「どんな有意味な現象が起こっているか」について分析した</a:t>
            </a:r>
            <a:endParaRPr lang="ja-JP" altLang="en-US" dirty="0">
              <a:ea typeface="HGｺﾞｼｯｸE"/>
              <a:cs typeface="+mn-lt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  <a:cs typeface="+mn-lt"/>
              </a:rPr>
              <a:t>→　「</a:t>
            </a:r>
            <a:r>
              <a:rPr lang="ja-JP">
                <a:ea typeface="+mn-lt"/>
                <a:cs typeface="+mn-lt"/>
              </a:rPr>
              <a:t>Twitter builds buzz, no doubt. But it produces little meaning.</a:t>
            </a:r>
            <a:r>
              <a:rPr lang="ja-JP" altLang="en-US">
                <a:ea typeface="HGｺﾞｼｯｸE"/>
                <a:cs typeface="+mn-lt"/>
              </a:rPr>
              <a:t>」</a:t>
            </a:r>
          </a:p>
          <a:p>
            <a:pPr marL="305435" indent="-305435"/>
            <a:endParaRPr lang="en-US" altLang="ja-JP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5. Discussion and 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32F1FD-D9F5-4FD3-B12A-DF905AEAD6CD}"/>
              </a:ext>
            </a:extLst>
          </p:cNvPr>
          <p:cNvSpPr txBox="1"/>
          <p:nvPr/>
        </p:nvSpPr>
        <p:spPr>
          <a:xfrm>
            <a:off x="576806" y="2737412"/>
            <a:ext cx="110094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903163"/>
                </a:solidFill>
                <a:ea typeface="+mn-lt"/>
                <a:cs typeface="+mn-lt"/>
              </a:rPr>
              <a:t>Investigating the quality of interactions and public engagement around scientific papers on Twitter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DCA00-AF32-481D-B42A-CC03016581B0}"/>
              </a:ext>
            </a:extLst>
          </p:cNvPr>
          <p:cNvSpPr txBox="1"/>
          <p:nvPr/>
        </p:nvSpPr>
        <p:spPr>
          <a:xfrm>
            <a:off x="576805" y="3161817"/>
            <a:ext cx="110094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Fereshteh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Didegah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Niels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Mejlgaard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Mads P.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Sørensen</a:t>
            </a:r>
            <a:endParaRPr lang="en-US" sz="1600" dirty="0" err="1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Journal of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Informetrics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2018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3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  <a:cs typeface="+mn-lt"/>
              </a:rPr>
              <a:t>Altmetricが関心を集めている。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その中でツイッターはaltmetricの重要なソース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ツイッター上のコミュニケーション規模は拡大しているが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学術研究とツイッターの相互作用の研究は行われてきた。</a:t>
            </a:r>
            <a:endParaRPr lang="ja-JP" altLang="en-US" dirty="0">
              <a:ea typeface="HGｺﾞｼｯｸE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  <a:cs typeface="+mn-lt"/>
              </a:rPr>
              <a:t>…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本研究の目的：ツイッター上でのインタラクションの目的・内容の質的分析</a:t>
            </a:r>
            <a:endParaRPr lang="ja-JP" altLang="en-US" dirty="0">
              <a:ea typeface="HGｺﾞｼｯｸE"/>
              <a:cs typeface="+mn-lt"/>
            </a:endParaRPr>
          </a:p>
          <a:p>
            <a:pPr marL="667385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分野別に分けて分析</a:t>
            </a:r>
          </a:p>
          <a:p>
            <a:pPr marL="667385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データにより精密にラベルをつける（主に手作業で）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70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§"/>
            </a:pPr>
            <a:r>
              <a:rPr lang="ja-JP" altLang="en-US">
                <a:ea typeface="HGｺﾞｼｯｸE"/>
                <a:cs typeface="+mn-lt"/>
              </a:rPr>
              <a:t>論文ツイートに関して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ツイートユーザーのタイプ・botの数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ツイートの</a:t>
            </a:r>
            <a:r>
              <a:rPr lang="ja-JP">
                <a:ea typeface="+mn-lt"/>
                <a:cs typeface="+mn-lt"/>
              </a:rPr>
              <a:t>オリジナル</a:t>
            </a:r>
            <a:r>
              <a:rPr lang="ja-JP" altLang="en-US">
                <a:ea typeface="HGｺﾞｼｯｸE"/>
                <a:cs typeface="+mn-lt"/>
              </a:rPr>
              <a:t>投稿者のタイプ</a:t>
            </a: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ツイートを取り巻くインタラクションのquality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ツイートの目的</a:t>
            </a: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ツイートが特定コミュニティーと相互作用の度合い</a:t>
            </a: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ツイート上のユーモアが論文の認知度を高める度合い</a:t>
            </a:r>
            <a:endParaRPr lang="ja-JP" altLang="en-US" dirty="0">
              <a:ea typeface="HGｺﾞｼｯｸE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Research questions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0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  <a:cs typeface="+mn-lt"/>
              </a:rPr>
              <a:t>Publications: WoS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大分野</a:t>
            </a:r>
            <a:endParaRPr lang="ja-JP" altLang="en-US" dirty="0">
              <a:ea typeface="HGｺﾞｼｯｸE"/>
              <a:cs typeface="+mn-lt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Social&amp;Humanities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Biomed&amp;Health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Life&amp;Earth</a:t>
            </a:r>
            <a:endParaRPr lang="ja-JP">
              <a:ea typeface="HGｺﾞｼｯｸE" panose="020B0909000000000000" pitchFamily="49" charset="-128"/>
              <a:cs typeface="+mn-lt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Physical&amp;Engineering</a:t>
            </a:r>
            <a:endParaRPr lang="ja-JP">
              <a:ea typeface="HGｺﾞｼｯｸE"/>
              <a:cs typeface="+mn-lt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Math&amp;Computer</a:t>
            </a:r>
            <a:endParaRPr lang="ja-JP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各大分野の下、論稿当たり平均被引用数が最も高い少分野を選択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各小分野から論稿６０本取得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Methods(1/2)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Methods</a:t>
            </a:r>
          </a:p>
        </p:txBody>
      </p:sp>
    </p:spTree>
    <p:extLst>
      <p:ext uri="{BB962C8B-B14F-4D97-AF65-F5344CB8AC3E}">
        <p14:creationId xmlns:p14="http://schemas.microsoft.com/office/powerpoint/2010/main" val="20593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Methods</a:t>
            </a: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DD9002-2D33-40A8-9574-CADC01A05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10" y="4823395"/>
            <a:ext cx="11029615" cy="2038531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BAEE6-4651-46A3-B61A-3445848C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2" y="140776"/>
            <a:ext cx="10970870" cy="47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>
                <a:ea typeface="+mn-lt"/>
                <a:cs typeface="+mn-lt"/>
              </a:rPr>
              <a:t>Twitter: Altmetric.comから取得</a:t>
            </a:r>
            <a:r>
              <a:rPr lang="en-US" altLang="ja-JP" dirty="0">
                <a:ea typeface="+mn-lt"/>
                <a:cs typeface="+mn-lt"/>
              </a:rPr>
              <a:t>(6388件)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各ツイートに、コード付与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A: Bot/ Not-bot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B: User type[Individual researcher, Research organizations, Publishers, ...]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C: Quality of interactions{Original: [Only title/URL, Extra text], Retweet: [Unmodified, modified]}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D: Addressing specific other users[Tweets with @, Tweets w/o @]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E: Addressing specific communities with common interests[Tweets with #, Tweets w/o#]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F: Type of engagement[Dissemination, Consultation, Evaluation]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G: Humor[Humor, Not humor]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Methods(2/2)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Methods</a:t>
            </a:r>
          </a:p>
        </p:txBody>
      </p:sp>
    </p:spTree>
    <p:extLst>
      <p:ext uri="{BB962C8B-B14F-4D97-AF65-F5344CB8AC3E}">
        <p14:creationId xmlns:p14="http://schemas.microsoft.com/office/powerpoint/2010/main" val="1236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1029615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ja-JP">
                <a:ea typeface="+mn-lt"/>
                <a:cs typeface="+mn-lt"/>
              </a:rPr>
              <a:t>各ツイートのユーザータイプを手作業で分類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Social&amp;Humanities 43%, Physical&amp;Engineering 62%: Individual citizens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但し、Physical&amp;Engineeringでは大規模なsexually-charged acronymが見られたため、一般化できない</a:t>
            </a: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Biomed&amp;Health: Individual professionals, Math&amp;Computer: Individual researchersが最も大きい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4.1 User types and bot accounts(1/2)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E951480-3F9E-422A-8465-FC8C6421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2" y="2326936"/>
            <a:ext cx="7594921" cy="26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1029615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Bot判別アプリ「Bot</a:t>
            </a:r>
            <a:r>
              <a:rPr lang="en-US" altLang="ja-JP" dirty="0">
                <a:ea typeface="+mn-lt"/>
                <a:cs typeface="+mn-lt"/>
              </a:rPr>
              <a:t> of Not?」</a:t>
            </a:r>
            <a:r>
              <a:rPr lang="en-US" altLang="ja-JP" dirty="0" err="1">
                <a:ea typeface="+mn-lt"/>
                <a:cs typeface="+mn-lt"/>
              </a:rPr>
              <a:t>でbot判定</a:t>
            </a:r>
            <a:endParaRPr lang="ja-JP" altLang="en-US" dirty="0" err="1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HumanがLife&amp;Earthでは35%、それ以外では80%以上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Botアカウントは、主に組織やビジネスで作られる(特に</a:t>
            </a:r>
            <a:r>
              <a:rPr lang="ja-JP">
                <a:ea typeface="+mn-lt"/>
                <a:cs typeface="+mn-lt"/>
              </a:rPr>
              <a:t>Life&amp;Earthで盛ん</a:t>
            </a:r>
            <a:r>
              <a:rPr lang="ja-JP" altLang="en-US">
                <a:ea typeface="+mn-lt"/>
                <a:cs typeface="+mn-lt"/>
              </a:rPr>
              <a:t>)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4.1 User types and bot accounts(2/2)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CC9EC6-F14F-4E27-AD88-E5804BDE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90" y="2957958"/>
            <a:ext cx="9012820" cy="18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1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Paper review(2)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6028</cp:revision>
  <dcterms:created xsi:type="dcterms:W3CDTF">2012-07-27T23:28:17Z</dcterms:created>
  <dcterms:modified xsi:type="dcterms:W3CDTF">2020-05-17T10:25:32Z</dcterms:modified>
</cp:coreProperties>
</file>