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312" r:id="rId4"/>
    <p:sldId id="259" r:id="rId5"/>
    <p:sldId id="314" r:id="rId6"/>
    <p:sldId id="313" r:id="rId7"/>
    <p:sldId id="31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489619EC-AD84-4BCE-A082-1AB71FC3135F}" v="2" dt="2019-10-17T11:19:11.010"/>
    <p1510:client id="{50AAD240-E5D2-442F-B500-DD17EBADFEC1}" v="4053" dt="2019-10-10T13:18:28.143"/>
    <p1510:client id="{53E4DA11-F23D-453A-9EEE-2817244EBA3E}" v="2187" dt="2019-10-11T02:37:37.959"/>
    <p1510:client id="{6AB81183-5C6E-426A-8CD3-8B6F9E321B98}" v="2430" dt="2019-10-15T07:30:08.475"/>
    <p1510:client id="{75439975-0A6D-3B1B-956E-5DC66629AFDF}" v="113" dt="2020-05-11T02:04:46.495"/>
    <p1510:client id="{7FA0BA16-E51A-420C-BAE6-B432F1A0B5D4}" v="947" dt="2019-10-15T02:30:17.026"/>
    <p1510:client id="{802CFB2C-02D0-BF38-6915-A28A33169BD0}" v="5424" dt="2020-04-28T02:50:54.180"/>
    <p1510:client id="{814C7603-8BF3-D263-E9CB-6DB27E454926}" v="73" dt="2020-05-17T05:07:27.804"/>
    <p1510:client id="{8A64BA33-9F16-BF85-D4F1-C5D186208EEC}" v="129" dt="2020-05-12T01:00:32.373"/>
    <p1510:client id="{9BFAED00-317D-2FF0-550C-1725973C6FA9}" v="1368" dt="2020-05-11T00:34:17.519"/>
    <p1510:client id="{A1C30E6F-D2BD-15BA-D893-278FFBE0DAD9}" v="332" dt="2020-05-18T02:41:18.515"/>
    <p1510:client id="{A8050814-21CA-4333-B423-F8B5028F7EE4}" v="2402" dt="2019-10-15T10:44:52.447"/>
    <p1510:client id="{B0F61423-7D0F-47C5-C37F-6EFB7F162B32}" v="584" dt="2020-05-18T02:23:04.467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近況報告（3）</a:t>
            </a:r>
            <a:endParaRPr kumimoji="1" lang="ja-JP" alt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5B3C12-F6B0-48DE-99E8-42CA3E92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C942B5E6-3737-46B1-9820-C825391CF604}"/>
              </a:ext>
            </a:extLst>
          </p:cNvPr>
          <p:cNvSpPr>
            <a:spLocks noGrp="1"/>
          </p:cNvSpPr>
          <p:nvPr/>
        </p:nvSpPr>
        <p:spPr>
          <a:xfrm>
            <a:off x="601514" y="316600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>
                <a:solidFill>
                  <a:srgbClr val="FFFFFF"/>
                </a:solidFill>
                <a:ea typeface="HGｺﾞｼｯｸE"/>
              </a:rPr>
              <a:t>2020-05-18</a:t>
            </a: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坂田・森研究室　M2　キム　フィミョン</a:t>
            </a:r>
            <a:endParaRPr lang="ja-JP" altLang="en-US">
              <a:solidFill>
                <a:srgbClr val="FFFFFF"/>
              </a:solidFill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B-5D84-4570-80CA-B4F539E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01123-F4AC-49C2-B7B2-201BF6BF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6521" cy="4388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HGｺﾞｼｯｸE"/>
              </a:rPr>
              <a:t>１　テーマ</a:t>
            </a:r>
            <a:endParaRPr lang="ja-JP"/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２　</a:t>
            </a:r>
            <a:r>
              <a:rPr lang="ja-JP" altLang="en-US">
                <a:ea typeface="HGｺﾞｼｯｸE"/>
                <a:cs typeface="+mn-lt"/>
              </a:rPr>
              <a:t>やったこと</a:t>
            </a:r>
            <a:endParaRPr lang="ja-JP" cap="all">
              <a:ea typeface="+mn-lt"/>
              <a:cs typeface="+mn-lt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３　計画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6225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１　テーマ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テーマ：論文言及YouTubeコンテンツを通じた、萌芽的研究分野の予測に関する研究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目標：</a:t>
            </a:r>
            <a:r>
              <a:rPr lang="ja-JP">
                <a:ea typeface="+mn-lt"/>
                <a:cs typeface="+mn-lt"/>
              </a:rPr>
              <a:t>プレプリント掲載早期のYTコンテンツの動向から、論文被引用の先行きを予測する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タスクの例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 altLang="en-US">
                <a:ea typeface="HGｺﾞｼｯｸE"/>
              </a:rPr>
              <a:t>の履歴と論文被引用履歴の相関</a:t>
            </a:r>
            <a:endParaRPr lang="ja-JP">
              <a:ea typeface="HGｺﾞｼｯｸE" panose="020B0909000000000000" pitchFamily="49" charset="-128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YTで「解説された論文」と、「ただ言及された論文」とで、被引用履歴の違い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「解説ビデオ」と「言及ビデオ」とで、</a:t>
            </a:r>
            <a:r>
              <a:rPr lang="ja-JP" altLang="en-US">
                <a:ea typeface="+mn-lt"/>
                <a:cs typeface="+mn-lt"/>
              </a:rPr>
              <a:t>視聴者</a:t>
            </a:r>
            <a:r>
              <a:rPr lang="ja-JP">
                <a:ea typeface="+mn-lt"/>
                <a:cs typeface="+mn-lt"/>
              </a:rPr>
              <a:t>の反応の</a:t>
            </a:r>
            <a:r>
              <a:rPr lang="ja-JP" altLang="en-US">
                <a:ea typeface="+mn-lt"/>
                <a:cs typeface="+mn-lt"/>
              </a:rPr>
              <a:t>違</a:t>
            </a:r>
            <a:r>
              <a:rPr lang="ja-JP">
                <a:ea typeface="+mn-lt"/>
                <a:cs typeface="+mn-lt"/>
              </a:rPr>
              <a:t>い</a:t>
            </a:r>
            <a:endParaRPr lang="ja-JP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研究分野による</a:t>
            </a:r>
            <a:r>
              <a:rPr lang="ja-JP" altLang="en-US">
                <a:ea typeface="HGｺﾞｼｯｸE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上記の</a:t>
            </a:r>
            <a:r>
              <a:rPr lang="ja-JP" altLang="en-US">
                <a:ea typeface="HGｺﾞｼｯｸE"/>
              </a:rPr>
              <a:t>傾向差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>
                <a:ea typeface="+mn-lt"/>
                <a:cs typeface="+mn-lt"/>
              </a:rPr>
              <a:t>ビデオ属性：チャネル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諸</a:t>
            </a:r>
            <a:r>
              <a:rPr lang="en-US" altLang="ja-JP" dirty="0">
                <a:ea typeface="+mn-lt"/>
                <a:cs typeface="+mn-lt"/>
              </a:rPr>
              <a:t>count</a:t>
            </a:r>
            <a:r>
              <a:rPr lang="ja-JP">
                <a:ea typeface="+mn-lt"/>
                <a:cs typeface="+mn-lt"/>
              </a:rPr>
              <a:t>(</a:t>
            </a:r>
            <a:r>
              <a:rPr lang="en-US" altLang="ja-JP" dirty="0">
                <a:ea typeface="+mn-lt"/>
                <a:cs typeface="+mn-lt"/>
              </a:rPr>
              <a:t>View,</a:t>
            </a:r>
            <a:r>
              <a:rPr lang="ja-JP" altLang="en-US">
                <a:ea typeface="+mn-lt"/>
                <a:cs typeface="+mn-lt"/>
              </a:rPr>
              <a:t> Like, Di</a:t>
            </a:r>
            <a:r>
              <a:rPr lang="en-US" altLang="ja-JP" dirty="0" err="1">
                <a:ea typeface="+mn-lt"/>
                <a:cs typeface="+mn-lt"/>
              </a:rPr>
              <a:t>slike</a:t>
            </a:r>
            <a:r>
              <a:rPr lang="en-US" altLang="ja-JP" dirty="0">
                <a:ea typeface="+mn-lt"/>
                <a:cs typeface="+mn-lt"/>
              </a:rPr>
              <a:t>, Comment</a:t>
            </a:r>
            <a:r>
              <a:rPr lang="ja-JP">
                <a:ea typeface="+mn-lt"/>
                <a:cs typeface="+mn-lt"/>
              </a:rPr>
              <a:t>)・</a:t>
            </a:r>
            <a:r>
              <a:rPr lang="ja-JP" altLang="en-US">
                <a:ea typeface="+mn-lt"/>
                <a:cs typeface="+mn-lt"/>
              </a:rPr>
              <a:t>公開日等</a:t>
            </a:r>
          </a:p>
        </p:txBody>
      </p:sp>
    </p:spTree>
    <p:extLst>
      <p:ext uri="{BB962C8B-B14F-4D97-AF65-F5344CB8AC3E}">
        <p14:creationId xmlns:p14="http://schemas.microsoft.com/office/powerpoint/2010/main" val="18372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　やったこと：ツイッターデータ入手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2ABD9F-92CA-475D-9F55-D299B827564B}"/>
              </a:ext>
            </a:extLst>
          </p:cNvPr>
          <p:cNvSpPr>
            <a:spLocks noGrp="1"/>
          </p:cNvSpPr>
          <p:nvPr/>
        </p:nvSpPr>
        <p:spPr>
          <a:xfrm>
            <a:off x="724067" y="2035047"/>
            <a:ext cx="10081269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dirty="0">
                <a:ea typeface="+mn-lt"/>
                <a:cs typeface="+mn-lt"/>
              </a:rPr>
              <a:t>課題：altmetric.com</a:t>
            </a:r>
            <a:r>
              <a:rPr lang="ja-JP" altLang="en-US">
                <a:ea typeface="+mn-lt"/>
                <a:cs typeface="+mn-lt"/>
              </a:rPr>
              <a:t>お試しアカウント</a:t>
            </a:r>
            <a:endParaRPr lang="en-US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en-US" sz="1800" dirty="0" err="1">
                <a:ea typeface="+mn-lt"/>
                <a:cs typeface="+mn-lt"/>
              </a:rPr>
              <a:t>毎日のアクセス回数に限度がある</a:t>
            </a:r>
            <a:r>
              <a:rPr lang="en-US" sz="1800" dirty="0">
                <a:ea typeface="+mn-lt"/>
                <a:cs typeface="+mn-lt"/>
              </a:rPr>
              <a:t>。（+</a:t>
            </a:r>
            <a:r>
              <a:rPr lang="en-US" sz="1800" dirty="0" err="1">
                <a:ea typeface="+mn-lt"/>
                <a:cs typeface="+mn-lt"/>
              </a:rPr>
              <a:t>アカウント登録には組織メルアドが必要</a:t>
            </a:r>
            <a:r>
              <a:rPr lang="en-US" sz="1800" dirty="0">
                <a:ea typeface="+mn-lt"/>
                <a:cs typeface="+mn-lt"/>
              </a:rPr>
              <a:t>）</a:t>
            </a:r>
            <a:endParaRPr lang="en-US" dirty="0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（</a:t>
            </a:r>
            <a:r>
              <a:rPr lang="en-US" sz="1800" dirty="0" err="1">
                <a:ea typeface="+mn-lt"/>
                <a:cs typeface="+mn-lt"/>
              </a:rPr>
              <a:t>一部のツイットにアクセスできない</a:t>
            </a:r>
            <a:r>
              <a:rPr lang="en-US" sz="1800" dirty="0">
                <a:ea typeface="+mn-lt"/>
                <a:cs typeface="+mn-lt"/>
              </a:rPr>
              <a:t>？）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r>
              <a:rPr lang="en-US" altLang="ja-JP" dirty="0" err="1">
                <a:ea typeface="HGｺﾞｼｯｸE"/>
              </a:rPr>
              <a:t>取り組み：お試しアカウントを作りまくってクローリングしきった</a:t>
            </a:r>
            <a:endParaRPr lang="en-US" altLang="ja-JP" dirty="0">
              <a:ea typeface="HGｺﾞｼｯｸE"/>
            </a:endParaRPr>
          </a:p>
          <a:p>
            <a:pPr marL="324485" lvl="1" indent="0">
              <a:buNone/>
            </a:pPr>
            <a:r>
              <a:rPr lang="en-US" altLang="ja-JP" dirty="0">
                <a:ea typeface="HGｺﾞｼｯｸE"/>
              </a:rPr>
              <a:t>→</a:t>
            </a:r>
            <a:r>
              <a:rPr lang="en-US" dirty="0" err="1">
                <a:ea typeface="+mn-lt"/>
                <a:cs typeface="+mn-lt"/>
              </a:rPr>
              <a:t>altmetric.comのツイッターデータは全部入手可能</a:t>
            </a:r>
            <a:endParaRPr lang="en-US" dirty="0" err="1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r>
              <a:rPr lang="en-US" altLang="ja-JP" dirty="0">
                <a:ea typeface="HGｺﾞｼｯｸE"/>
              </a:rPr>
              <a:t>課題：１万件までしか返してくれない→１００００件より前のツイートは取得できない</a:t>
            </a:r>
          </a:p>
        </p:txBody>
      </p:sp>
    </p:spTree>
    <p:extLst>
      <p:ext uri="{BB962C8B-B14F-4D97-AF65-F5344CB8AC3E}">
        <p14:creationId xmlns:p14="http://schemas.microsoft.com/office/powerpoint/2010/main" val="14028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　やったこと：被引用データ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2ABD9F-92CA-475D-9F55-D299B827564B}"/>
              </a:ext>
            </a:extLst>
          </p:cNvPr>
          <p:cNvSpPr>
            <a:spLocks noGrp="1"/>
          </p:cNvSpPr>
          <p:nvPr/>
        </p:nvSpPr>
        <p:spPr>
          <a:xfrm>
            <a:off x="724067" y="2035047"/>
            <a:ext cx="10081269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ja-JP" altLang="en-US">
                <a:ea typeface="+mn-lt"/>
                <a:cs typeface="+mn-lt"/>
              </a:rPr>
              <a:t>課題：Google Scholarでは引用論文を１０００本までしか返してくれない。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/>
              <a:buChar char="•"/>
            </a:pPr>
            <a:r>
              <a:rPr lang="ja-JP" altLang="en-US">
                <a:ea typeface="+mn-lt"/>
                <a:cs typeface="+mn-lt"/>
              </a:rPr>
              <a:t>被引用数１０００回以上の萌芽論文に対しては、全被引用履歴がとれない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取り組み：Scopusから入手する方法を考える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課題：arXivプレプリントはscopus DBにない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endParaRPr lang="en-US" altLang="ja-JP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52651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３　計画（1/2）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2ABD9F-92CA-475D-9F55-D299B827564B}"/>
              </a:ext>
            </a:extLst>
          </p:cNvPr>
          <p:cNvSpPr>
            <a:spLocks noGrp="1"/>
          </p:cNvSpPr>
          <p:nvPr/>
        </p:nvSpPr>
        <p:spPr>
          <a:xfrm>
            <a:off x="724067" y="2035047"/>
            <a:ext cx="5769700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ja-JP">
                <a:ea typeface="+mn-lt"/>
                <a:cs typeface="+mn-lt"/>
              </a:rPr>
              <a:t>仮説１</a:t>
            </a:r>
            <a:r>
              <a:rPr lang="ja-JP" altLang="en-US">
                <a:ea typeface="+mn-lt"/>
                <a:cs typeface="+mn-lt"/>
              </a:rPr>
              <a:t>「</a:t>
            </a:r>
            <a:r>
              <a:rPr lang="en-US" altLang="ja-JP" dirty="0">
                <a:ea typeface="+mn-lt"/>
                <a:cs typeface="+mn-lt"/>
              </a:rPr>
              <a:t>YT</a:t>
            </a:r>
            <a:r>
              <a:rPr lang="ja-JP" altLang="en-US">
                <a:ea typeface="+mn-lt"/>
                <a:cs typeface="+mn-lt"/>
              </a:rPr>
              <a:t>解説ビデオは、先に</a:t>
            </a:r>
            <a:r>
              <a:rPr lang="en-US" altLang="ja-JP" dirty="0">
                <a:ea typeface="+mn-lt"/>
                <a:cs typeface="+mn-lt"/>
              </a:rPr>
              <a:t>Twitter</a:t>
            </a:r>
            <a:r>
              <a:rPr lang="ja-JP" altLang="en-US">
                <a:ea typeface="+mn-lt"/>
                <a:cs typeface="+mn-lt"/>
              </a:rPr>
              <a:t>で盛り上がった論文に限って掲載される」</a:t>
            </a:r>
            <a:r>
              <a:rPr lang="ja-JP">
                <a:ea typeface="+mn-lt"/>
                <a:cs typeface="+mn-lt"/>
              </a:rPr>
              <a:t>の続き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被引用データ取得の続き</a:t>
            </a:r>
            <a:endParaRPr lang="en-US">
              <a:ea typeface="+mn-lt"/>
              <a:cs typeface="+mn-lt"/>
            </a:endParaRPr>
          </a:p>
          <a:p>
            <a:pPr marL="899795" lvl="2" indent="-26987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Scopus</a:t>
            </a:r>
            <a:endParaRPr lang="ja-JP" altLang="en-US" dirty="0">
              <a:ea typeface="+mn-lt"/>
              <a:cs typeface="+mn-lt"/>
            </a:endParaRPr>
          </a:p>
          <a:p>
            <a:pPr marL="899795" lvl="2" indent="-269875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(浅谷さん)</a:t>
            </a:r>
            <a:endParaRPr lang="ja-JP" altLang="en-US" dirty="0">
              <a:ea typeface="+mn-lt"/>
              <a:cs typeface="+mn-lt"/>
            </a:endParaRPr>
          </a:p>
          <a:p>
            <a:pPr marL="899795" lvl="2" indent="-269875">
              <a:buFont typeface="Arial" panose="05020102010507070707" pitchFamily="18" charset="2"/>
              <a:buChar char="•"/>
            </a:pP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+mn-lt"/>
                <a:cs typeface="+mn-lt"/>
              </a:rPr>
              <a:t>200本の論文に対して右のようなデータが得られたとして？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4A8FC6E-4275-48EA-A79F-7F5D7DAA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65" y="2268025"/>
            <a:ext cx="5521124" cy="35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３　計画（2/2）</a:t>
            </a:r>
            <a:endParaRPr lang="ja-JP" altLang="en-US" dirty="0">
              <a:ea typeface="HGｺﾞｼｯｸE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2ABD9F-92CA-475D-9F55-D299B827564B}"/>
              </a:ext>
            </a:extLst>
          </p:cNvPr>
          <p:cNvSpPr>
            <a:spLocks noGrp="1"/>
          </p:cNvSpPr>
          <p:nvPr/>
        </p:nvSpPr>
        <p:spPr>
          <a:xfrm>
            <a:off x="724067" y="2035047"/>
            <a:ext cx="10081269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dirty="0">
                <a:ea typeface="+mn-lt"/>
                <a:cs typeface="+mn-lt"/>
              </a:rPr>
              <a:t>仮説２</a:t>
            </a:r>
            <a:r>
              <a:rPr lang="ja-JP" altLang="en-US">
                <a:ea typeface="+mn-lt"/>
                <a:cs typeface="+mn-lt"/>
              </a:rPr>
              <a:t>「</a:t>
            </a:r>
            <a:r>
              <a:rPr lang="en-US" dirty="0" err="1">
                <a:ea typeface="+mn-lt"/>
                <a:cs typeface="+mn-lt"/>
              </a:rPr>
              <a:t>集中解説ビデオと複数言及ビデオとでは、属性の伸びが違う</a:t>
            </a:r>
            <a:r>
              <a:rPr lang="en-US" dirty="0">
                <a:ea typeface="+mn-lt"/>
                <a:cs typeface="+mn-lt"/>
              </a:rPr>
              <a:t>」</a:t>
            </a:r>
            <a:r>
              <a:rPr lang="ja-JP" altLang="en-US">
                <a:ea typeface="+mn-lt"/>
                <a:cs typeface="+mn-lt"/>
              </a:rPr>
              <a:t>の検証</a:t>
            </a:r>
            <a:endParaRPr lang="en-US" altLang="ja-JP"/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分類作業：URL言及有無→手分けで微調整</a:t>
            </a: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属性データの前処理器実装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チャネル情報の活用</a:t>
            </a:r>
            <a:endParaRPr lang="en-US" altLang="ja-JP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人気・非人気チャネルとでコンテンツの波及効果は違う？</a:t>
            </a:r>
            <a:endParaRPr lang="en-US" altLang="ja-JP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２グループに分類して、今までの分析を行うことも面白そう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918050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近況報告（3）</vt:lpstr>
      <vt:lpstr>目次</vt:lpstr>
      <vt:lpstr>１　テーマ</vt:lpstr>
      <vt:lpstr>２　やったこと：ツイッターデータ入手</vt:lpstr>
      <vt:lpstr>２　やったこと：被引用データ</vt:lpstr>
      <vt:lpstr>３　計画（1/2）</vt:lpstr>
      <vt:lpstr>３　計画（2/2）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5103</cp:revision>
  <dcterms:created xsi:type="dcterms:W3CDTF">2012-07-27T23:28:17Z</dcterms:created>
  <dcterms:modified xsi:type="dcterms:W3CDTF">2020-05-18T02:41:57Z</dcterms:modified>
</cp:coreProperties>
</file>