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68727" autoAdjust="0"/>
  </p:normalViewPr>
  <p:slideViewPr>
    <p:cSldViewPr snapToGrid="0">
      <p:cViewPr varScale="1">
        <p:scale>
          <a:sx n="106" d="100"/>
          <a:sy n="106" d="100"/>
        </p:scale>
        <p:origin x="84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924-EAB9-4A9C-91A9-275E0D6265C6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EBF6B-EC3E-4B74-B427-F5DF0C31E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46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GET 6 CHALICES (6</a:t>
            </a:r>
            <a:r>
              <a:rPr lang="ko-KR" altLang="en-US" dirty="0"/>
              <a:t>개의 성배 구하기</a:t>
            </a:r>
            <a:r>
              <a:rPr lang="en-US" altLang="ko-KR" dirty="0"/>
              <a:t>)</a:t>
            </a:r>
            <a:r>
              <a:rPr lang="ko-KR" altLang="en-US" dirty="0"/>
              <a:t>를 제작한 </a:t>
            </a:r>
            <a:r>
              <a:rPr lang="en-US" altLang="ko-KR" dirty="0"/>
              <a:t>2020120159 </a:t>
            </a:r>
            <a:r>
              <a:rPr lang="ko-KR" altLang="en-US" dirty="0"/>
              <a:t>김소연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EBF6B-EC3E-4B74-B427-F5DF0C31E9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5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화면에 보이는 것과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배경</a:t>
            </a:r>
            <a:r>
              <a:rPr lang="en-US" altLang="ko-KR" dirty="0"/>
              <a:t>, </a:t>
            </a:r>
            <a:r>
              <a:rPr lang="ko-KR" altLang="en-US" dirty="0" err="1"/>
              <a:t>에셋</a:t>
            </a:r>
            <a:r>
              <a:rPr lang="en-US" altLang="ko-KR" dirty="0"/>
              <a:t>, </a:t>
            </a:r>
            <a:r>
              <a:rPr lang="ko-KR" altLang="en-US" dirty="0"/>
              <a:t>플레이영상</a:t>
            </a:r>
            <a:r>
              <a:rPr lang="en-US" altLang="ko-KR" dirty="0"/>
              <a:t>, </a:t>
            </a:r>
            <a:r>
              <a:rPr lang="ko-KR" altLang="en-US" dirty="0"/>
              <a:t>보완점</a:t>
            </a:r>
            <a:r>
              <a:rPr lang="en-US" altLang="ko-KR" dirty="0"/>
              <a:t>, </a:t>
            </a:r>
            <a:r>
              <a:rPr lang="ko-KR" altLang="en-US" dirty="0"/>
              <a:t>한계점 등을 볼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EBF6B-EC3E-4B74-B427-F5DF0C31E9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47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배경 및 기획 아이디어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평소 </a:t>
            </a:r>
            <a:r>
              <a:rPr lang="ko-KR" altLang="en-US" dirty="0" err="1"/>
              <a:t>포켓몬스터같은</a:t>
            </a:r>
            <a:r>
              <a:rPr lang="ko-KR" altLang="en-US" dirty="0"/>
              <a:t> </a:t>
            </a:r>
            <a:r>
              <a:rPr lang="en-US" altLang="ko-KR" dirty="0"/>
              <a:t>2d</a:t>
            </a:r>
            <a:r>
              <a:rPr lang="ko-KR" altLang="en-US" dirty="0"/>
              <a:t>게임에 대한 선호로 </a:t>
            </a:r>
            <a:r>
              <a:rPr lang="en-US" altLang="ko-KR" dirty="0"/>
              <a:t>2d</a:t>
            </a:r>
            <a:r>
              <a:rPr lang="ko-KR" altLang="en-US" dirty="0"/>
              <a:t>를 선택하게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작업에 </a:t>
            </a:r>
            <a:r>
              <a:rPr lang="ko-KR" altLang="en-US" dirty="0" err="1"/>
              <a:t>있어선</a:t>
            </a:r>
            <a:r>
              <a:rPr lang="ko-KR" altLang="en-US" dirty="0"/>
              <a:t> </a:t>
            </a:r>
            <a:r>
              <a:rPr lang="ko-KR" altLang="en-US" dirty="0" err="1"/>
              <a:t>유튜버</a:t>
            </a:r>
            <a:r>
              <a:rPr lang="ko-KR" altLang="en-US" dirty="0"/>
              <a:t> </a:t>
            </a:r>
            <a:r>
              <a:rPr lang="ko-KR" altLang="en-US" dirty="0" err="1"/>
              <a:t>골드메탈님과</a:t>
            </a:r>
            <a:r>
              <a:rPr lang="ko-KR" altLang="en-US" dirty="0"/>
              <a:t> </a:t>
            </a:r>
            <a:r>
              <a:rPr lang="ko-KR" altLang="en-US" dirty="0" err="1"/>
              <a:t>케이디님</a:t>
            </a:r>
            <a:r>
              <a:rPr lang="ko-KR" altLang="en-US" dirty="0"/>
              <a:t> 강좌로 많은 도움을 받았습니다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가능하면 유니티 내장 기능을 사용하려 노력했고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전체적인 게임은 </a:t>
            </a:r>
            <a:r>
              <a:rPr lang="ko-KR" altLang="en-US" dirty="0" err="1"/>
              <a:t>팩맨</a:t>
            </a:r>
            <a:r>
              <a:rPr lang="ko-KR" altLang="en-US" dirty="0"/>
              <a:t> 느낌을 따서</a:t>
            </a:r>
            <a:endParaRPr lang="en-US" altLang="ko-KR" dirty="0"/>
          </a:p>
          <a:p>
            <a:r>
              <a:rPr lang="ko-KR" altLang="en-US" dirty="0"/>
              <a:t>플레이어가 </a:t>
            </a:r>
            <a:r>
              <a:rPr lang="en-US" altLang="ko-KR" dirty="0"/>
              <a:t>Enemy</a:t>
            </a:r>
            <a:r>
              <a:rPr lang="ko-KR" altLang="en-US" dirty="0"/>
              <a:t>들을 피해 성배 </a:t>
            </a:r>
            <a:r>
              <a:rPr lang="en-US" altLang="ko-KR" dirty="0"/>
              <a:t>6</a:t>
            </a:r>
            <a:r>
              <a:rPr lang="ko-KR" altLang="en-US" dirty="0"/>
              <a:t>개를 </a:t>
            </a:r>
            <a:r>
              <a:rPr lang="ko-KR" altLang="en-US" dirty="0" err="1"/>
              <a:t>찾아나오는</a:t>
            </a:r>
            <a:r>
              <a:rPr lang="ko-KR" altLang="en-US" dirty="0"/>
              <a:t> 구성입니다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EBF6B-EC3E-4B74-B427-F5DF0C31E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5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제작을 하신 분들이라면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3d</a:t>
            </a:r>
            <a:r>
              <a:rPr lang="ko-KR" altLang="en-US" dirty="0"/>
              <a:t>와 달리 </a:t>
            </a:r>
            <a:r>
              <a:rPr lang="ko-KR" altLang="en-US" dirty="0" err="1"/>
              <a:t>에셋</a:t>
            </a:r>
            <a:r>
              <a:rPr lang="ko-KR" altLang="en-US" dirty="0"/>
              <a:t> 부족에 고통을 받으셨을 것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캐릭터가 </a:t>
            </a:r>
            <a:r>
              <a:rPr lang="en-US" altLang="ko-KR" dirty="0"/>
              <a:t>4</a:t>
            </a:r>
            <a:r>
              <a:rPr lang="ko-KR" altLang="en-US" dirty="0"/>
              <a:t>방면으로 이동하는 </a:t>
            </a:r>
            <a:r>
              <a:rPr lang="en-US" altLang="ko-KR" dirty="0"/>
              <a:t>4way</a:t>
            </a:r>
            <a:r>
              <a:rPr lang="ko-KR" altLang="en-US" dirty="0"/>
              <a:t>는 구하기 어려워</a:t>
            </a:r>
            <a:endParaRPr lang="en-US" altLang="ko-KR" dirty="0"/>
          </a:p>
          <a:p>
            <a:r>
              <a:rPr lang="ko-KR" altLang="en-US" dirty="0"/>
              <a:t>배경화면을 비롯해 포토샵으로 직접 제작을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ko-KR" altLang="en-US" dirty="0" err="1"/>
              <a:t>에셋</a:t>
            </a:r>
            <a:r>
              <a:rPr lang="ko-KR" altLang="en-US" dirty="0"/>
              <a:t> 제작 비용이 컸습니다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EBF6B-EC3E-4B74-B427-F5DF0C31E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8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플레이 영상을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EBF6B-EC3E-4B74-B427-F5DF0C31E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5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확장성을 염두에 두고 만든 게임이므로</a:t>
            </a:r>
            <a:endParaRPr lang="en-US" altLang="ko-KR" dirty="0"/>
          </a:p>
          <a:p>
            <a:r>
              <a:rPr lang="ko-KR" altLang="en-US" dirty="0"/>
              <a:t>알파버전을 넘어 베타로 갈 수 있도록</a:t>
            </a:r>
            <a:endParaRPr lang="en-US" altLang="ko-KR" dirty="0"/>
          </a:p>
          <a:p>
            <a:r>
              <a:rPr lang="ko-KR" altLang="en-US" dirty="0"/>
              <a:t>개인 프로젝트로 힘쓰겠습니다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EBF6B-EC3E-4B74-B427-F5DF0C31E9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8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57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7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39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2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4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23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8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1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1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9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1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75C22B6-FDEF-4C71-B36F-AA9C6F10230B}"/>
              </a:ext>
            </a:extLst>
          </p:cNvPr>
          <p:cNvGrpSpPr/>
          <p:nvPr/>
        </p:nvGrpSpPr>
        <p:grpSpPr>
          <a:xfrm>
            <a:off x="5129216" y="2126242"/>
            <a:ext cx="2525617" cy="881834"/>
            <a:chOff x="5272429" y="2239227"/>
            <a:chExt cx="1651339" cy="629147"/>
          </a:xfrm>
        </p:grpSpPr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9BD8EADF-21D8-4D4E-B97F-7FF784C454D6}"/>
                </a:ext>
              </a:extLst>
            </p:cNvPr>
            <p:cNvSpPr/>
            <p:nvPr/>
          </p:nvSpPr>
          <p:spPr>
            <a:xfrm>
              <a:off x="5344432" y="2289782"/>
              <a:ext cx="1503135" cy="359956"/>
            </a:xfrm>
            <a:custGeom>
              <a:avLst/>
              <a:gdLst>
                <a:gd name="connsiteX0" fmla="*/ 0 w 1955800"/>
                <a:gd name="connsiteY0" fmla="*/ 323956 h 359956"/>
                <a:gd name="connsiteX1" fmla="*/ 1955800 w 1955800"/>
                <a:gd name="connsiteY1" fmla="*/ 323956 h 359956"/>
                <a:gd name="connsiteX2" fmla="*/ 1955800 w 1955800"/>
                <a:gd name="connsiteY2" fmla="*/ 359956 h 359956"/>
                <a:gd name="connsiteX3" fmla="*/ 0 w 1955800"/>
                <a:gd name="connsiteY3" fmla="*/ 359956 h 359956"/>
                <a:gd name="connsiteX4" fmla="*/ 0 w 1955800"/>
                <a:gd name="connsiteY4" fmla="*/ 0 h 359956"/>
                <a:gd name="connsiteX5" fmla="*/ 1955800 w 1955800"/>
                <a:gd name="connsiteY5" fmla="*/ 0 h 359956"/>
                <a:gd name="connsiteX6" fmla="*/ 1955800 w 1955800"/>
                <a:gd name="connsiteY6" fmla="*/ 36000 h 359956"/>
                <a:gd name="connsiteX7" fmla="*/ 0 w 1955800"/>
                <a:gd name="connsiteY7" fmla="*/ 36000 h 35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5800" h="359956">
                  <a:moveTo>
                    <a:pt x="0" y="323956"/>
                  </a:moveTo>
                  <a:lnTo>
                    <a:pt x="1955800" y="323956"/>
                  </a:lnTo>
                  <a:lnTo>
                    <a:pt x="1955800" y="359956"/>
                  </a:lnTo>
                  <a:lnTo>
                    <a:pt x="0" y="359956"/>
                  </a:lnTo>
                  <a:close/>
                  <a:moveTo>
                    <a:pt x="0" y="0"/>
                  </a:moveTo>
                  <a:lnTo>
                    <a:pt x="1955800" y="0"/>
                  </a:lnTo>
                  <a:lnTo>
                    <a:pt x="19558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1D6DA24C-FC5E-42FB-965E-39A436C17AC2}"/>
                </a:ext>
              </a:extLst>
            </p:cNvPr>
            <p:cNvSpPr/>
            <p:nvPr/>
          </p:nvSpPr>
          <p:spPr>
            <a:xfrm>
              <a:off x="6851768" y="2325782"/>
              <a:ext cx="72000" cy="288000"/>
            </a:xfrm>
            <a:custGeom>
              <a:avLst/>
              <a:gdLst>
                <a:gd name="connsiteX0" fmla="*/ 0 w 72000"/>
                <a:gd name="connsiteY0" fmla="*/ 252000 h 288000"/>
                <a:gd name="connsiteX1" fmla="*/ 36000 w 72000"/>
                <a:gd name="connsiteY1" fmla="*/ 252000 h 288000"/>
                <a:gd name="connsiteX2" fmla="*/ 36000 w 72000"/>
                <a:gd name="connsiteY2" fmla="*/ 288000 h 288000"/>
                <a:gd name="connsiteX3" fmla="*/ 0 w 72000"/>
                <a:gd name="connsiteY3" fmla="*/ 288000 h 288000"/>
                <a:gd name="connsiteX4" fmla="*/ 36000 w 72000"/>
                <a:gd name="connsiteY4" fmla="*/ 36000 h 288000"/>
                <a:gd name="connsiteX5" fmla="*/ 72000 w 72000"/>
                <a:gd name="connsiteY5" fmla="*/ 36000 h 288000"/>
                <a:gd name="connsiteX6" fmla="*/ 72000 w 72000"/>
                <a:gd name="connsiteY6" fmla="*/ 252000 h 288000"/>
                <a:gd name="connsiteX7" fmla="*/ 36000 w 72000"/>
                <a:gd name="connsiteY7" fmla="*/ 252000 h 288000"/>
                <a:gd name="connsiteX8" fmla="*/ 0 w 72000"/>
                <a:gd name="connsiteY8" fmla="*/ 0 h 288000"/>
                <a:gd name="connsiteX9" fmla="*/ 36000 w 72000"/>
                <a:gd name="connsiteY9" fmla="*/ 0 h 288000"/>
                <a:gd name="connsiteX10" fmla="*/ 36000 w 72000"/>
                <a:gd name="connsiteY10" fmla="*/ 36000 h 288000"/>
                <a:gd name="connsiteX11" fmla="*/ 0 w 72000"/>
                <a:gd name="connsiteY11" fmla="*/ 36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2000" h="288000">
                  <a:moveTo>
                    <a:pt x="0" y="252000"/>
                  </a:moveTo>
                  <a:lnTo>
                    <a:pt x="36000" y="252000"/>
                  </a:lnTo>
                  <a:lnTo>
                    <a:pt x="36000" y="288000"/>
                  </a:lnTo>
                  <a:lnTo>
                    <a:pt x="0" y="288000"/>
                  </a:lnTo>
                  <a:close/>
                  <a:moveTo>
                    <a:pt x="36000" y="36000"/>
                  </a:moveTo>
                  <a:lnTo>
                    <a:pt x="72000" y="36000"/>
                  </a:lnTo>
                  <a:lnTo>
                    <a:pt x="72000" y="252000"/>
                  </a:lnTo>
                  <a:lnTo>
                    <a:pt x="36000" y="252000"/>
                  </a:lnTo>
                  <a:close/>
                  <a:moveTo>
                    <a:pt x="0" y="0"/>
                  </a:move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A24D3FC1-6E92-4826-9FDC-1C65CC05768C}"/>
                </a:ext>
              </a:extLst>
            </p:cNvPr>
            <p:cNvSpPr/>
            <p:nvPr/>
          </p:nvSpPr>
          <p:spPr>
            <a:xfrm flipH="1">
              <a:off x="5272429" y="2325782"/>
              <a:ext cx="72000" cy="288000"/>
            </a:xfrm>
            <a:custGeom>
              <a:avLst/>
              <a:gdLst>
                <a:gd name="connsiteX0" fmla="*/ 36000 w 72000"/>
                <a:gd name="connsiteY0" fmla="*/ 252000 h 288000"/>
                <a:gd name="connsiteX1" fmla="*/ 0 w 72000"/>
                <a:gd name="connsiteY1" fmla="*/ 252000 h 288000"/>
                <a:gd name="connsiteX2" fmla="*/ 0 w 72000"/>
                <a:gd name="connsiteY2" fmla="*/ 288000 h 288000"/>
                <a:gd name="connsiteX3" fmla="*/ 36000 w 72000"/>
                <a:gd name="connsiteY3" fmla="*/ 288000 h 288000"/>
                <a:gd name="connsiteX4" fmla="*/ 72000 w 72000"/>
                <a:gd name="connsiteY4" fmla="*/ 36000 h 288000"/>
                <a:gd name="connsiteX5" fmla="*/ 36000 w 72000"/>
                <a:gd name="connsiteY5" fmla="*/ 36000 h 288000"/>
                <a:gd name="connsiteX6" fmla="*/ 36000 w 72000"/>
                <a:gd name="connsiteY6" fmla="*/ 252000 h 288000"/>
                <a:gd name="connsiteX7" fmla="*/ 72000 w 72000"/>
                <a:gd name="connsiteY7" fmla="*/ 252000 h 288000"/>
                <a:gd name="connsiteX8" fmla="*/ 36000 w 72000"/>
                <a:gd name="connsiteY8" fmla="*/ 0 h 288000"/>
                <a:gd name="connsiteX9" fmla="*/ 0 w 72000"/>
                <a:gd name="connsiteY9" fmla="*/ 0 h 288000"/>
                <a:gd name="connsiteX10" fmla="*/ 0 w 72000"/>
                <a:gd name="connsiteY10" fmla="*/ 36000 h 288000"/>
                <a:gd name="connsiteX11" fmla="*/ 36000 w 72000"/>
                <a:gd name="connsiteY11" fmla="*/ 36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2000" h="288000">
                  <a:moveTo>
                    <a:pt x="36000" y="252000"/>
                  </a:moveTo>
                  <a:lnTo>
                    <a:pt x="0" y="252000"/>
                  </a:lnTo>
                  <a:lnTo>
                    <a:pt x="0" y="288000"/>
                  </a:lnTo>
                  <a:lnTo>
                    <a:pt x="36000" y="288000"/>
                  </a:lnTo>
                  <a:close/>
                  <a:moveTo>
                    <a:pt x="72000" y="36000"/>
                  </a:moveTo>
                  <a:lnTo>
                    <a:pt x="36000" y="36000"/>
                  </a:lnTo>
                  <a:lnTo>
                    <a:pt x="36000" y="252000"/>
                  </a:lnTo>
                  <a:lnTo>
                    <a:pt x="72000" y="252000"/>
                  </a:lnTo>
                  <a:close/>
                  <a:moveTo>
                    <a:pt x="36000" y="0"/>
                  </a:moveTo>
                  <a:lnTo>
                    <a:pt x="0" y="0"/>
                  </a:lnTo>
                  <a:lnTo>
                    <a:pt x="0" y="36000"/>
                  </a:lnTo>
                  <a:lnTo>
                    <a:pt x="36000" y="36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9E383A6B-C748-4C47-8C6A-2ED43D9947D3}"/>
                </a:ext>
              </a:extLst>
            </p:cNvPr>
            <p:cNvGrpSpPr/>
            <p:nvPr/>
          </p:nvGrpSpPr>
          <p:grpSpPr>
            <a:xfrm>
              <a:off x="5499395" y="2580375"/>
              <a:ext cx="250562" cy="287999"/>
              <a:chOff x="990181" y="649738"/>
              <a:chExt cx="250562" cy="287999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1DFB8C9F-AAA3-454C-91FE-48FB676E5932}"/>
                  </a:ext>
                </a:extLst>
              </p:cNvPr>
              <p:cNvSpPr/>
              <p:nvPr/>
            </p:nvSpPr>
            <p:spPr>
              <a:xfrm>
                <a:off x="1204743" y="685737"/>
                <a:ext cx="36000" cy="108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3D57A708-EB81-48F3-A7C2-43591FF77BC9}"/>
                  </a:ext>
                </a:extLst>
              </p:cNvPr>
              <p:cNvSpPr/>
              <p:nvPr/>
            </p:nvSpPr>
            <p:spPr>
              <a:xfrm>
                <a:off x="1062181" y="685737"/>
                <a:ext cx="36000" cy="108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2ED04AAB-37F3-4DD6-BA7D-3A1EAE004775}"/>
                  </a:ext>
                </a:extLst>
              </p:cNvPr>
              <p:cNvSpPr/>
              <p:nvPr/>
            </p:nvSpPr>
            <p:spPr>
              <a:xfrm>
                <a:off x="1168743" y="793737"/>
                <a:ext cx="36000" cy="36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CAB086C9-4F7E-4903-8B25-471FA29B9BBF}"/>
                  </a:ext>
                </a:extLst>
              </p:cNvPr>
              <p:cNvSpPr/>
              <p:nvPr/>
            </p:nvSpPr>
            <p:spPr>
              <a:xfrm>
                <a:off x="1132743" y="829737"/>
                <a:ext cx="36000" cy="36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122D4CF9-96FE-44B3-A222-22B335BD8725}"/>
                  </a:ext>
                </a:extLst>
              </p:cNvPr>
              <p:cNvSpPr/>
              <p:nvPr/>
            </p:nvSpPr>
            <p:spPr>
              <a:xfrm>
                <a:off x="1026181" y="793737"/>
                <a:ext cx="36000" cy="108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43EA7D33-5AD9-4F7E-AD2A-3152233BEDF9}"/>
                  </a:ext>
                </a:extLst>
              </p:cNvPr>
              <p:cNvSpPr/>
              <p:nvPr/>
            </p:nvSpPr>
            <p:spPr>
              <a:xfrm>
                <a:off x="1026181" y="865737"/>
                <a:ext cx="108000" cy="36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89BBEF0D-111E-4744-AB7F-274F159F1CE7}"/>
                  </a:ext>
                </a:extLst>
              </p:cNvPr>
              <p:cNvSpPr/>
              <p:nvPr/>
            </p:nvSpPr>
            <p:spPr>
              <a:xfrm>
                <a:off x="990181" y="901737"/>
                <a:ext cx="36000" cy="36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3BB7043-2F21-4426-9CAE-669618DBAD12}"/>
                  </a:ext>
                </a:extLst>
              </p:cNvPr>
              <p:cNvSpPr/>
              <p:nvPr/>
            </p:nvSpPr>
            <p:spPr>
              <a:xfrm>
                <a:off x="1096744" y="649738"/>
                <a:ext cx="108000" cy="107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F940459-9D7D-492A-9037-F189AA6FDD3D}"/>
                </a:ext>
              </a:extLst>
            </p:cNvPr>
            <p:cNvSpPr txBox="1"/>
            <p:nvPr/>
          </p:nvSpPr>
          <p:spPr>
            <a:xfrm>
              <a:off x="5344720" y="2239227"/>
              <a:ext cx="1505566" cy="46112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i="1" kern="0" dirty="0">
                  <a:solidFill>
                    <a:srgbClr val="FF0000"/>
                  </a:solidFill>
                  <a:latin typeface="Neo둥근모" panose="02010509060201040203" pitchFamily="1" charset="-127"/>
                  <a:ea typeface="Neo둥근모" panose="02010509060201040203" pitchFamily="1" charset="-127"/>
                </a:rPr>
                <a:t>2020120159  </a:t>
              </a:r>
              <a:r>
                <a:rPr lang="ko-KR" altLang="en-US" i="1" kern="0" dirty="0">
                  <a:solidFill>
                    <a:srgbClr val="FF0000"/>
                  </a:solidFill>
                  <a:latin typeface="Neo둥근모" panose="02010509060201040203" pitchFamily="1" charset="-127"/>
                  <a:ea typeface="Neo둥근모" panose="02010509060201040203" pitchFamily="1" charset="-127"/>
                </a:rPr>
                <a:t>김소연</a:t>
              </a:r>
              <a:endParaRPr lang="ko-KR" altLang="en-US" sz="300" i="1" dirty="0">
                <a:solidFill>
                  <a:srgbClr val="FF0000"/>
                </a:solidFill>
                <a:latin typeface="Neo둥근모" panose="02010509060201040203" pitchFamily="1" charset="-127"/>
                <a:ea typeface="Neo둥근모" panose="02010509060201040203" pitchFamily="1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B5E8223-3482-4928-8BE5-D6F5BB559FE6}"/>
              </a:ext>
            </a:extLst>
          </p:cNvPr>
          <p:cNvSpPr txBox="1"/>
          <p:nvPr/>
        </p:nvSpPr>
        <p:spPr>
          <a:xfrm>
            <a:off x="2909582" y="3105230"/>
            <a:ext cx="6372836" cy="10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Impact" panose="020B0806030902050204" pitchFamily="34" charset="0"/>
              </a:rPr>
              <a:t>GET 6 CHALICES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컴퓨터그래픽스</a:t>
            </a: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소프트웨어융합학과 </a:t>
            </a: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2020120159 </a:t>
            </a: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김소연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51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D8A4C532-0E5B-331E-1DDC-26E12574E5DF}"/>
              </a:ext>
            </a:extLst>
          </p:cNvPr>
          <p:cNvGrpSpPr/>
          <p:nvPr/>
        </p:nvGrpSpPr>
        <p:grpSpPr>
          <a:xfrm>
            <a:off x="1012591" y="1817728"/>
            <a:ext cx="2022117" cy="3024924"/>
            <a:chOff x="2135052" y="3859313"/>
            <a:chExt cx="1734426" cy="2489382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EFE85DE-668A-2591-67D1-11C2146CB99B}"/>
                </a:ext>
              </a:extLst>
            </p:cNvPr>
            <p:cNvSpPr/>
            <p:nvPr/>
          </p:nvSpPr>
          <p:spPr>
            <a:xfrm>
              <a:off x="2208296" y="3939289"/>
              <a:ext cx="1300030" cy="2345398"/>
            </a:xfrm>
            <a:prstGeom prst="roundRect">
              <a:avLst>
                <a:gd name="adj" fmla="val 50000"/>
              </a:avLst>
            </a:prstGeom>
            <a:solidFill>
              <a:srgbClr val="FF2E2E"/>
            </a:solidFill>
            <a:ln>
              <a:solidFill>
                <a:srgbClr val="12986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300" b="1" dirty="0">
                <a:solidFill>
                  <a:prstClr val="black">
                    <a:lumMod val="75000"/>
                    <a:lumOff val="25000"/>
                  </a:prstClr>
                </a:solidFill>
                <a:latin typeface="Neo둥근모" panose="02010509060201040203" pitchFamily="1" charset="-127"/>
                <a:ea typeface="Neo둥근모" panose="02010509060201040203" pitchFamily="1" charset="-127"/>
                <a:cs typeface="Aharoni" panose="02010803020104030203" pitchFamily="2" charset="-79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2650132-1131-3BDC-DB9D-E639A1BCAA5D}"/>
                </a:ext>
              </a:extLst>
            </p:cNvPr>
            <p:cNvSpPr/>
            <p:nvPr/>
          </p:nvSpPr>
          <p:spPr>
            <a:xfrm>
              <a:off x="2265447" y="4023504"/>
              <a:ext cx="1185729" cy="21769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F2E2E"/>
              </a:solidFill>
            </a:ln>
            <a:effectLst>
              <a:outerShdw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ko-KR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eo둥근모" panose="02010509060201040203" pitchFamily="1" charset="-127"/>
                  <a:ea typeface="Neo둥근모" panose="02010509060201040203" pitchFamily="1" charset="-127"/>
                  <a:cs typeface="Aharoni" panose="02010803020104030203" pitchFamily="2" charset="-79"/>
                </a:rPr>
                <a:t>배경 및 기획 </a:t>
              </a:r>
              <a:endPara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Neo둥근모" panose="02010509060201040203" pitchFamily="1" charset="-127"/>
                <a:ea typeface="Neo둥근모" panose="02010509060201040203" pitchFamily="1" charset="-127"/>
                <a:cs typeface="Aharoni" panose="02010803020104030203" pitchFamily="2" charset="-79"/>
              </a:endParaRPr>
            </a:p>
            <a:p>
              <a:pPr algn="ctr">
                <a:defRPr/>
              </a:pPr>
              <a:r>
                <a:rPr lang="ko-KR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eo둥근모" panose="02010509060201040203" pitchFamily="1" charset="-127"/>
                  <a:ea typeface="Neo둥근모" panose="02010509060201040203" pitchFamily="1" charset="-127"/>
                  <a:cs typeface="Aharoni" panose="02010803020104030203" pitchFamily="2" charset="-79"/>
                </a:rPr>
                <a:t>아이디어</a:t>
              </a:r>
              <a:endPara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Neo둥근모" panose="02010509060201040203" pitchFamily="1" charset="-127"/>
                <a:ea typeface="Neo둥근모" panose="02010509060201040203" pitchFamily="1" charset="-127"/>
                <a:cs typeface="Aharoni" panose="02010803020104030203" pitchFamily="2" charset="-79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E35320F-1EEE-7A56-9168-563F1DA1E9BD}"/>
                </a:ext>
              </a:extLst>
            </p:cNvPr>
            <p:cNvGrpSpPr/>
            <p:nvPr/>
          </p:nvGrpSpPr>
          <p:grpSpPr>
            <a:xfrm>
              <a:off x="2135052" y="3859313"/>
              <a:ext cx="1734426" cy="2489382"/>
              <a:chOff x="1177025" y="1854192"/>
              <a:chExt cx="1734426" cy="2489382"/>
            </a:xfrm>
          </p:grpSpPr>
          <p:sp>
            <p:nvSpPr>
              <p:cNvPr id="8" name="왼쪽 대괄호 7">
                <a:extLst>
                  <a:ext uri="{FF2B5EF4-FFF2-40B4-BE49-F238E27FC236}">
                    <a16:creationId xmlns:a16="http://schemas.microsoft.com/office/drawing/2014/main" id="{B96B7C2D-C669-1417-AE87-635D1B8AFAC5}"/>
                  </a:ext>
                </a:extLst>
              </p:cNvPr>
              <p:cNvSpPr/>
              <p:nvPr/>
            </p:nvSpPr>
            <p:spPr>
              <a:xfrm rot="5400000">
                <a:off x="1515428" y="1515789"/>
                <a:ext cx="769620" cy="1446426"/>
              </a:xfrm>
              <a:prstGeom prst="leftBracket">
                <a:avLst>
                  <a:gd name="adj" fmla="val 160599"/>
                </a:avLst>
              </a:prstGeom>
              <a:ln w="12700">
                <a:solidFill>
                  <a:srgbClr val="FF2E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  <a:latin typeface="Neo둥근모" panose="02010509060201040203" pitchFamily="1" charset="-127"/>
                  <a:ea typeface="Neo둥근모" panose="02010509060201040203" pitchFamily="1" charset="-127"/>
                </a:endParaRPr>
              </a:p>
            </p:txBody>
          </p:sp>
          <p:sp>
            <p:nvSpPr>
              <p:cNvPr id="9" name="왼쪽 대괄호 8">
                <a:extLst>
                  <a:ext uri="{FF2B5EF4-FFF2-40B4-BE49-F238E27FC236}">
                    <a16:creationId xmlns:a16="http://schemas.microsoft.com/office/drawing/2014/main" id="{9F6E7D4F-734B-186D-D6E8-BAEF1549CAEC}"/>
                  </a:ext>
                </a:extLst>
              </p:cNvPr>
              <p:cNvSpPr/>
              <p:nvPr/>
            </p:nvSpPr>
            <p:spPr>
              <a:xfrm rot="16200000">
                <a:off x="1515428" y="3235551"/>
                <a:ext cx="769620" cy="1446426"/>
              </a:xfrm>
              <a:prstGeom prst="leftBracket">
                <a:avLst>
                  <a:gd name="adj" fmla="val 160599"/>
                </a:avLst>
              </a:prstGeom>
              <a:ln w="12700">
                <a:solidFill>
                  <a:srgbClr val="FF2E2E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  <a:latin typeface="Neo둥근모" panose="02010509060201040203" pitchFamily="1" charset="-127"/>
                  <a:ea typeface="Neo둥근모" panose="02010509060201040203" pitchFamily="1" charset="-127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25F0BD57-BBCF-1151-DB28-D99B1728593A}"/>
                  </a:ext>
                </a:extLst>
              </p:cNvPr>
              <p:cNvCxnSpPr>
                <a:stCxn id="8" idx="2"/>
                <a:endCxn id="9" idx="0"/>
              </p:cNvCxnSpPr>
              <p:nvPr/>
            </p:nvCxnSpPr>
            <p:spPr>
              <a:xfrm>
                <a:off x="1177025" y="2623812"/>
                <a:ext cx="0" cy="950142"/>
              </a:xfrm>
              <a:prstGeom prst="line">
                <a:avLst/>
              </a:prstGeom>
              <a:ln w="12700">
                <a:solidFill>
                  <a:srgbClr val="FF2E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6D3D33B9-56EE-F444-C179-D620B43E7CEB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>
                <a:off x="2623451" y="2623812"/>
                <a:ext cx="0" cy="432000"/>
              </a:xfrm>
              <a:prstGeom prst="line">
                <a:avLst/>
              </a:prstGeom>
              <a:ln w="12700">
                <a:solidFill>
                  <a:srgbClr val="FF2E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CD16556A-0912-7F5F-F93E-275CCDE1EA5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767451" y="2906203"/>
                <a:ext cx="0" cy="288000"/>
              </a:xfrm>
              <a:prstGeom prst="line">
                <a:avLst/>
              </a:prstGeom>
              <a:ln w="12700">
                <a:solidFill>
                  <a:srgbClr val="FF2E2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01B96B0-C880-FA30-1D82-CB1214002957}"/>
                </a:ext>
              </a:extLst>
            </p:cNvPr>
            <p:cNvSpPr/>
            <p:nvPr/>
          </p:nvSpPr>
          <p:spPr>
            <a:xfrm>
              <a:off x="2265445" y="4023503"/>
              <a:ext cx="1185729" cy="118572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FF2E2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3000" b="1" dirty="0">
                  <a:solidFill>
                    <a:schemeClr val="bg1"/>
                  </a:solidFill>
                  <a:latin typeface="Neo둥근모" panose="02010509060201040203" pitchFamily="1" charset="-127"/>
                  <a:ea typeface="Neo둥근모" panose="02010509060201040203" pitchFamily="1" charset="-127"/>
                  <a:cs typeface="Aharoni" panose="02010803020104030203" pitchFamily="2" charset="-79"/>
                </a:rPr>
                <a:t>1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B61B60-2952-9F2E-8A41-646E8D5815D0}"/>
              </a:ext>
            </a:extLst>
          </p:cNvPr>
          <p:cNvGrpSpPr/>
          <p:nvPr/>
        </p:nvGrpSpPr>
        <p:grpSpPr>
          <a:xfrm>
            <a:off x="3811453" y="1817728"/>
            <a:ext cx="2022117" cy="3024924"/>
            <a:chOff x="2135052" y="3859313"/>
            <a:chExt cx="1734426" cy="2489382"/>
          </a:xfrm>
        </p:grpSpPr>
        <p:sp>
          <p:nvSpPr>
            <p:cNvPr id="46" name="사각형: 둥근 모서리 6">
              <a:extLst>
                <a:ext uri="{FF2B5EF4-FFF2-40B4-BE49-F238E27FC236}">
                  <a16:creationId xmlns:a16="http://schemas.microsoft.com/office/drawing/2014/main" id="{230E0736-00E6-65AD-3AC2-13A9BED13897}"/>
                </a:ext>
              </a:extLst>
            </p:cNvPr>
            <p:cNvSpPr/>
            <p:nvPr/>
          </p:nvSpPr>
          <p:spPr>
            <a:xfrm>
              <a:off x="2208296" y="3939289"/>
              <a:ext cx="1300030" cy="2345398"/>
            </a:xfrm>
            <a:prstGeom prst="roundRect">
              <a:avLst>
                <a:gd name="adj" fmla="val 50000"/>
              </a:avLst>
            </a:prstGeom>
            <a:solidFill>
              <a:srgbClr val="FF2E2E"/>
            </a:solidFill>
            <a:ln>
              <a:solidFill>
                <a:srgbClr val="12986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300" b="1" dirty="0">
                <a:solidFill>
                  <a:prstClr val="black">
                    <a:lumMod val="75000"/>
                    <a:lumOff val="25000"/>
                  </a:prstClr>
                </a:solidFill>
                <a:latin typeface="Neo둥근모" panose="02010509060201040203" pitchFamily="1" charset="-127"/>
                <a:ea typeface="Neo둥근모" panose="02010509060201040203" pitchFamily="1" charset="-127"/>
                <a:cs typeface="Aharoni" panose="02010803020104030203" pitchFamily="2" charset="-79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5C091BDE-0C94-BA04-FA86-8D0A8D82C911}"/>
                </a:ext>
              </a:extLst>
            </p:cNvPr>
            <p:cNvSpPr/>
            <p:nvPr/>
          </p:nvSpPr>
          <p:spPr>
            <a:xfrm>
              <a:off x="2265447" y="4023504"/>
              <a:ext cx="1185729" cy="21769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F2E2E"/>
              </a:solidFill>
            </a:ln>
            <a:effectLst>
              <a:outerShdw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en-US" altLang="ko-KR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eo둥근모" panose="02010509060201040203" pitchFamily="1" charset="-127"/>
                  <a:ea typeface="Neo둥근모" panose="02010509060201040203" pitchFamily="1" charset="-127"/>
                  <a:cs typeface="Aharoni" panose="02010803020104030203" pitchFamily="2" charset="-79"/>
                </a:rPr>
                <a:t>2D Sprite</a:t>
              </a:r>
              <a:br>
                <a:rPr lang="en-US" altLang="ko-KR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eo둥근모" panose="02010509060201040203" pitchFamily="1" charset="-127"/>
                  <a:ea typeface="Neo둥근모" panose="02010509060201040203" pitchFamily="1" charset="-127"/>
                  <a:cs typeface="Aharoni" panose="02010803020104030203" pitchFamily="2" charset="-79"/>
                </a:rPr>
              </a:br>
              <a:r>
                <a:rPr lang="en-US" altLang="ko-KR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eo둥근모" panose="02010509060201040203" pitchFamily="1" charset="-127"/>
                  <a:ea typeface="Neo둥근모" panose="02010509060201040203" pitchFamily="1" charset="-127"/>
                  <a:cs typeface="Aharoni" panose="02010803020104030203" pitchFamily="2" charset="-79"/>
                </a:rPr>
                <a:t>Asset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DAAE78D-5336-B7FB-E895-13F0DC9A1CA0}"/>
                </a:ext>
              </a:extLst>
            </p:cNvPr>
            <p:cNvGrpSpPr/>
            <p:nvPr/>
          </p:nvGrpSpPr>
          <p:grpSpPr>
            <a:xfrm>
              <a:off x="2135052" y="3859313"/>
              <a:ext cx="1734426" cy="2489382"/>
              <a:chOff x="1177025" y="1854192"/>
              <a:chExt cx="1734426" cy="2489382"/>
            </a:xfrm>
          </p:grpSpPr>
          <p:sp>
            <p:nvSpPr>
              <p:cNvPr id="50" name="왼쪽 대괄호 49">
                <a:extLst>
                  <a:ext uri="{FF2B5EF4-FFF2-40B4-BE49-F238E27FC236}">
                    <a16:creationId xmlns:a16="http://schemas.microsoft.com/office/drawing/2014/main" id="{A9626E5D-DFB9-2597-6B3E-6C3F9284D3F6}"/>
                  </a:ext>
                </a:extLst>
              </p:cNvPr>
              <p:cNvSpPr/>
              <p:nvPr/>
            </p:nvSpPr>
            <p:spPr>
              <a:xfrm rot="5400000">
                <a:off x="1515428" y="1515789"/>
                <a:ext cx="769620" cy="1446426"/>
              </a:xfrm>
              <a:prstGeom prst="leftBracket">
                <a:avLst>
                  <a:gd name="adj" fmla="val 160599"/>
                </a:avLst>
              </a:prstGeom>
              <a:ln w="12700">
                <a:solidFill>
                  <a:srgbClr val="FF2E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  <a:latin typeface="Neo둥근모" panose="02010509060201040203" pitchFamily="1" charset="-127"/>
                  <a:ea typeface="Neo둥근모" panose="02010509060201040203" pitchFamily="1" charset="-127"/>
                </a:endParaRPr>
              </a:p>
            </p:txBody>
          </p:sp>
          <p:sp>
            <p:nvSpPr>
              <p:cNvPr id="51" name="왼쪽 대괄호 50">
                <a:extLst>
                  <a:ext uri="{FF2B5EF4-FFF2-40B4-BE49-F238E27FC236}">
                    <a16:creationId xmlns:a16="http://schemas.microsoft.com/office/drawing/2014/main" id="{FCDFF12D-6338-D7BD-B340-E3B6B8D1CEC2}"/>
                  </a:ext>
                </a:extLst>
              </p:cNvPr>
              <p:cNvSpPr/>
              <p:nvPr/>
            </p:nvSpPr>
            <p:spPr>
              <a:xfrm rot="16200000">
                <a:off x="1515428" y="3235551"/>
                <a:ext cx="769620" cy="1446426"/>
              </a:xfrm>
              <a:prstGeom prst="leftBracket">
                <a:avLst>
                  <a:gd name="adj" fmla="val 160599"/>
                </a:avLst>
              </a:prstGeom>
              <a:ln w="12700">
                <a:solidFill>
                  <a:srgbClr val="FF2E2E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  <a:latin typeface="Neo둥근모" panose="02010509060201040203" pitchFamily="1" charset="-127"/>
                  <a:ea typeface="Neo둥근모" panose="02010509060201040203" pitchFamily="1" charset="-127"/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0E79F444-771D-EF91-5326-404DD394F31E}"/>
                  </a:ext>
                </a:extLst>
              </p:cNvPr>
              <p:cNvCxnSpPr>
                <a:stCxn id="50" idx="2"/>
                <a:endCxn id="51" idx="0"/>
              </p:cNvCxnSpPr>
              <p:nvPr/>
            </p:nvCxnSpPr>
            <p:spPr>
              <a:xfrm>
                <a:off x="1177025" y="2623812"/>
                <a:ext cx="0" cy="950142"/>
              </a:xfrm>
              <a:prstGeom prst="line">
                <a:avLst/>
              </a:prstGeom>
              <a:ln w="12700">
                <a:solidFill>
                  <a:srgbClr val="FF2E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70FE955B-9B7D-9854-B437-2FAD821C82C4}"/>
                  </a:ext>
                </a:extLst>
              </p:cNvPr>
              <p:cNvCxnSpPr>
                <a:cxnSpLocks/>
                <a:stCxn id="50" idx="0"/>
                <a:endCxn id="51" idx="2"/>
              </p:cNvCxnSpPr>
              <p:nvPr/>
            </p:nvCxnSpPr>
            <p:spPr>
              <a:xfrm>
                <a:off x="2623451" y="2623812"/>
                <a:ext cx="0" cy="432000"/>
              </a:xfrm>
              <a:prstGeom prst="line">
                <a:avLst/>
              </a:prstGeom>
              <a:ln w="12700">
                <a:solidFill>
                  <a:srgbClr val="FF2E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D5700839-93BF-5006-5B05-3668922507A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767451" y="2906203"/>
                <a:ext cx="0" cy="288000"/>
              </a:xfrm>
              <a:prstGeom prst="line">
                <a:avLst/>
              </a:prstGeom>
              <a:ln w="12700">
                <a:solidFill>
                  <a:srgbClr val="FF2E2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44D69BB-04C2-27F0-5430-3E5F53EA43EC}"/>
                </a:ext>
              </a:extLst>
            </p:cNvPr>
            <p:cNvSpPr/>
            <p:nvPr/>
          </p:nvSpPr>
          <p:spPr>
            <a:xfrm>
              <a:off x="2265445" y="4023503"/>
              <a:ext cx="1185729" cy="118572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FF2E2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3000" b="1" dirty="0">
                  <a:solidFill>
                    <a:schemeClr val="bg1"/>
                  </a:solidFill>
                  <a:latin typeface="Neo둥근모" panose="02010509060201040203" pitchFamily="1" charset="-127"/>
                  <a:ea typeface="Neo둥근모" panose="02010509060201040203" pitchFamily="1" charset="-127"/>
                  <a:cs typeface="Aharoni" panose="02010803020104030203" pitchFamily="2" charset="-79"/>
                </a:rPr>
                <a:t>2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7541462-3A72-7C24-0590-9C0FD99B09C0}"/>
              </a:ext>
            </a:extLst>
          </p:cNvPr>
          <p:cNvGrpSpPr/>
          <p:nvPr/>
        </p:nvGrpSpPr>
        <p:grpSpPr>
          <a:xfrm>
            <a:off x="6610315" y="1817728"/>
            <a:ext cx="2022117" cy="3024924"/>
            <a:chOff x="2135052" y="3859313"/>
            <a:chExt cx="1734426" cy="2489382"/>
          </a:xfrm>
        </p:grpSpPr>
        <p:sp>
          <p:nvSpPr>
            <p:cNvPr id="58" name="사각형: 둥근 모서리 6">
              <a:extLst>
                <a:ext uri="{FF2B5EF4-FFF2-40B4-BE49-F238E27FC236}">
                  <a16:creationId xmlns:a16="http://schemas.microsoft.com/office/drawing/2014/main" id="{C9FBA5F9-FB03-040F-AFF2-09E200FFDD19}"/>
                </a:ext>
              </a:extLst>
            </p:cNvPr>
            <p:cNvSpPr/>
            <p:nvPr/>
          </p:nvSpPr>
          <p:spPr>
            <a:xfrm>
              <a:off x="2208296" y="3939289"/>
              <a:ext cx="1300030" cy="2345398"/>
            </a:xfrm>
            <a:prstGeom prst="roundRect">
              <a:avLst>
                <a:gd name="adj" fmla="val 50000"/>
              </a:avLst>
            </a:prstGeom>
            <a:solidFill>
              <a:srgbClr val="FF2E2E"/>
            </a:solidFill>
            <a:ln>
              <a:solidFill>
                <a:srgbClr val="12986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300" b="1" dirty="0">
                <a:solidFill>
                  <a:prstClr val="black">
                    <a:lumMod val="75000"/>
                    <a:lumOff val="25000"/>
                  </a:prstClr>
                </a:solidFill>
                <a:latin typeface="Neo둥근모" panose="02010509060201040203" pitchFamily="1" charset="-127"/>
                <a:ea typeface="Neo둥근모" panose="02010509060201040203" pitchFamily="1" charset="-127"/>
                <a:cs typeface="Aharoni" panose="02010803020104030203" pitchFamily="2" charset="-79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C22C77E-FFB9-37A7-B93B-17922738F1CC}"/>
                </a:ext>
              </a:extLst>
            </p:cNvPr>
            <p:cNvSpPr/>
            <p:nvPr/>
          </p:nvSpPr>
          <p:spPr>
            <a:xfrm>
              <a:off x="2265447" y="4023504"/>
              <a:ext cx="1185729" cy="21769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F2E2E"/>
              </a:solidFill>
            </a:ln>
            <a:effectLst>
              <a:outerShdw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ko-KR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eo둥근모" panose="02010509060201040203" pitchFamily="1" charset="-127"/>
                  <a:ea typeface="Neo둥근모" panose="02010509060201040203" pitchFamily="1" charset="-127"/>
                  <a:cs typeface="Aharoni" panose="02010803020104030203" pitchFamily="2" charset="-79"/>
                </a:rPr>
                <a:t>게임</a:t>
              </a:r>
              <a:endPara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Neo둥근모" panose="02010509060201040203" pitchFamily="1" charset="-127"/>
                <a:ea typeface="Neo둥근모" panose="02010509060201040203" pitchFamily="1" charset="-127"/>
                <a:cs typeface="Aharoni" panose="02010803020104030203" pitchFamily="2" charset="-79"/>
              </a:endParaRPr>
            </a:p>
            <a:p>
              <a:pPr algn="ctr">
                <a:defRPr/>
              </a:pPr>
              <a:r>
                <a:rPr lang="ko-KR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eo둥근모" panose="02010509060201040203" pitchFamily="1" charset="-127"/>
                  <a:ea typeface="Neo둥근모" panose="02010509060201040203" pitchFamily="1" charset="-127"/>
                  <a:cs typeface="Aharoni" panose="02010803020104030203" pitchFamily="2" charset="-79"/>
                </a:rPr>
                <a:t>플레이</a:t>
              </a:r>
              <a:endPara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Neo둥근모" panose="02010509060201040203" pitchFamily="1" charset="-127"/>
                <a:ea typeface="Neo둥근모" panose="02010509060201040203" pitchFamily="1" charset="-127"/>
                <a:cs typeface="Aharoni" panose="02010803020104030203" pitchFamily="2" charset="-79"/>
              </a:endParaRPr>
            </a:p>
            <a:p>
              <a:pPr algn="ctr">
                <a:defRPr/>
              </a:pPr>
              <a:r>
                <a:rPr lang="ko-KR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eo둥근모" panose="02010509060201040203" pitchFamily="1" charset="-127"/>
                  <a:ea typeface="Neo둥근모" panose="02010509060201040203" pitchFamily="1" charset="-127"/>
                  <a:cs typeface="Aharoni" panose="02010803020104030203" pitchFamily="2" charset="-79"/>
                </a:rPr>
                <a:t>영상</a:t>
              </a:r>
              <a:endPara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Neo둥근모" panose="02010509060201040203" pitchFamily="1" charset="-127"/>
                <a:ea typeface="Neo둥근모" panose="02010509060201040203" pitchFamily="1" charset="-127"/>
                <a:cs typeface="Aharoni" panose="02010803020104030203" pitchFamily="2" charset="-79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9381DD37-6796-4121-6980-7AF79EACFEDC}"/>
                </a:ext>
              </a:extLst>
            </p:cNvPr>
            <p:cNvGrpSpPr/>
            <p:nvPr/>
          </p:nvGrpSpPr>
          <p:grpSpPr>
            <a:xfrm>
              <a:off x="2135052" y="3859313"/>
              <a:ext cx="1734426" cy="2489382"/>
              <a:chOff x="1177025" y="1854192"/>
              <a:chExt cx="1734426" cy="2489382"/>
            </a:xfrm>
          </p:grpSpPr>
          <p:sp>
            <p:nvSpPr>
              <p:cNvPr id="62" name="왼쪽 대괄호 61">
                <a:extLst>
                  <a:ext uri="{FF2B5EF4-FFF2-40B4-BE49-F238E27FC236}">
                    <a16:creationId xmlns:a16="http://schemas.microsoft.com/office/drawing/2014/main" id="{A78DFC15-9179-14FF-6329-CA7B3A7F3C99}"/>
                  </a:ext>
                </a:extLst>
              </p:cNvPr>
              <p:cNvSpPr/>
              <p:nvPr/>
            </p:nvSpPr>
            <p:spPr>
              <a:xfrm rot="5400000">
                <a:off x="1515428" y="1515789"/>
                <a:ext cx="769620" cy="1446426"/>
              </a:xfrm>
              <a:prstGeom prst="leftBracket">
                <a:avLst>
                  <a:gd name="adj" fmla="val 160599"/>
                </a:avLst>
              </a:prstGeom>
              <a:ln w="12700">
                <a:solidFill>
                  <a:srgbClr val="FF2E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  <a:latin typeface="Neo둥근모" panose="02010509060201040203" pitchFamily="1" charset="-127"/>
                  <a:ea typeface="Neo둥근모" panose="02010509060201040203" pitchFamily="1" charset="-127"/>
                </a:endParaRPr>
              </a:p>
            </p:txBody>
          </p:sp>
          <p:sp>
            <p:nvSpPr>
              <p:cNvPr id="63" name="왼쪽 대괄호 62">
                <a:extLst>
                  <a:ext uri="{FF2B5EF4-FFF2-40B4-BE49-F238E27FC236}">
                    <a16:creationId xmlns:a16="http://schemas.microsoft.com/office/drawing/2014/main" id="{FBA231EA-0A6E-A6B1-E2B7-79DCAFE4CABD}"/>
                  </a:ext>
                </a:extLst>
              </p:cNvPr>
              <p:cNvSpPr/>
              <p:nvPr/>
            </p:nvSpPr>
            <p:spPr>
              <a:xfrm rot="16200000">
                <a:off x="1515428" y="3235551"/>
                <a:ext cx="769620" cy="1446426"/>
              </a:xfrm>
              <a:prstGeom prst="leftBracket">
                <a:avLst>
                  <a:gd name="adj" fmla="val 160599"/>
                </a:avLst>
              </a:prstGeom>
              <a:ln w="12700">
                <a:solidFill>
                  <a:srgbClr val="FF2E2E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  <a:latin typeface="Neo둥근모" panose="02010509060201040203" pitchFamily="1" charset="-127"/>
                  <a:ea typeface="Neo둥근모" panose="02010509060201040203" pitchFamily="1" charset="-127"/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2C5D2BAC-EC27-514C-1652-E51F334C30CD}"/>
                  </a:ext>
                </a:extLst>
              </p:cNvPr>
              <p:cNvCxnSpPr>
                <a:stCxn id="62" idx="2"/>
                <a:endCxn id="63" idx="0"/>
              </p:cNvCxnSpPr>
              <p:nvPr/>
            </p:nvCxnSpPr>
            <p:spPr>
              <a:xfrm>
                <a:off x="1177025" y="2623812"/>
                <a:ext cx="0" cy="950142"/>
              </a:xfrm>
              <a:prstGeom prst="line">
                <a:avLst/>
              </a:prstGeom>
              <a:ln w="12700">
                <a:solidFill>
                  <a:srgbClr val="FF2E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69C654CA-5B6E-FC9D-C0E9-58652FF3724E}"/>
                  </a:ext>
                </a:extLst>
              </p:cNvPr>
              <p:cNvCxnSpPr>
                <a:cxnSpLocks/>
                <a:stCxn id="62" idx="0"/>
                <a:endCxn id="63" idx="2"/>
              </p:cNvCxnSpPr>
              <p:nvPr/>
            </p:nvCxnSpPr>
            <p:spPr>
              <a:xfrm>
                <a:off x="2623451" y="2623812"/>
                <a:ext cx="0" cy="432000"/>
              </a:xfrm>
              <a:prstGeom prst="line">
                <a:avLst/>
              </a:prstGeom>
              <a:ln w="12700">
                <a:solidFill>
                  <a:srgbClr val="FF2E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42A3B3E2-8348-FCD6-D2CD-0031C0304D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767451" y="2906203"/>
                <a:ext cx="0" cy="288000"/>
              </a:xfrm>
              <a:prstGeom prst="line">
                <a:avLst/>
              </a:prstGeom>
              <a:ln w="12700">
                <a:solidFill>
                  <a:srgbClr val="FF2E2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8782FAF-E04E-3B70-9F89-F42ADFBEEF50}"/>
                </a:ext>
              </a:extLst>
            </p:cNvPr>
            <p:cNvSpPr/>
            <p:nvPr/>
          </p:nvSpPr>
          <p:spPr>
            <a:xfrm>
              <a:off x="2265445" y="4023503"/>
              <a:ext cx="1185729" cy="118572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FF2E2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3000" b="1" dirty="0">
                  <a:solidFill>
                    <a:schemeClr val="bg1"/>
                  </a:solidFill>
                  <a:latin typeface="Neo둥근모" panose="02010509060201040203" pitchFamily="1" charset="-127"/>
                  <a:ea typeface="Neo둥근모" panose="02010509060201040203" pitchFamily="1" charset="-127"/>
                  <a:cs typeface="Aharoni" panose="02010803020104030203" pitchFamily="2" charset="-79"/>
                </a:rPr>
                <a:t>3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D91B243-16DE-A46F-51BB-D4E35375A0D2}"/>
              </a:ext>
            </a:extLst>
          </p:cNvPr>
          <p:cNvGrpSpPr/>
          <p:nvPr/>
        </p:nvGrpSpPr>
        <p:grpSpPr>
          <a:xfrm>
            <a:off x="9409176" y="1827429"/>
            <a:ext cx="1686346" cy="3024924"/>
            <a:chOff x="2135052" y="3859313"/>
            <a:chExt cx="1446426" cy="2489382"/>
          </a:xfrm>
        </p:grpSpPr>
        <p:sp>
          <p:nvSpPr>
            <p:cNvPr id="68" name="사각형: 둥근 모서리 6">
              <a:extLst>
                <a:ext uri="{FF2B5EF4-FFF2-40B4-BE49-F238E27FC236}">
                  <a16:creationId xmlns:a16="http://schemas.microsoft.com/office/drawing/2014/main" id="{15D62326-0281-E435-E2EB-C260A0D6DB17}"/>
                </a:ext>
              </a:extLst>
            </p:cNvPr>
            <p:cNvSpPr/>
            <p:nvPr/>
          </p:nvSpPr>
          <p:spPr>
            <a:xfrm>
              <a:off x="2208296" y="3939289"/>
              <a:ext cx="1300030" cy="2345398"/>
            </a:xfrm>
            <a:prstGeom prst="roundRect">
              <a:avLst>
                <a:gd name="adj" fmla="val 50000"/>
              </a:avLst>
            </a:prstGeom>
            <a:solidFill>
              <a:srgbClr val="FF2E2E"/>
            </a:solidFill>
            <a:ln>
              <a:solidFill>
                <a:srgbClr val="12986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300" b="1" dirty="0">
                <a:solidFill>
                  <a:prstClr val="black">
                    <a:lumMod val="75000"/>
                    <a:lumOff val="25000"/>
                  </a:prstClr>
                </a:solidFill>
                <a:latin typeface="Neo둥근모" panose="02010509060201040203" pitchFamily="1" charset="-127"/>
                <a:ea typeface="Neo둥근모" panose="02010509060201040203" pitchFamily="1" charset="-127"/>
                <a:cs typeface="Aharoni" panose="02010803020104030203" pitchFamily="2" charset="-79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E29FB199-CD83-1FA6-3801-75C105D230B2}"/>
                </a:ext>
              </a:extLst>
            </p:cNvPr>
            <p:cNvSpPr/>
            <p:nvPr/>
          </p:nvSpPr>
          <p:spPr>
            <a:xfrm>
              <a:off x="2265447" y="4023504"/>
              <a:ext cx="1185729" cy="21769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F2E2E"/>
              </a:solidFill>
            </a:ln>
            <a:effectLst>
              <a:outerShdw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defRPr/>
              </a:pPr>
              <a:r>
                <a:rPr lang="ko-KR" altLang="en-US" sz="15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Neo둥근모" panose="02010509060201040203" pitchFamily="1" charset="-127"/>
                  <a:ea typeface="Neo둥근모" panose="02010509060201040203" pitchFamily="1" charset="-127"/>
                  <a:cs typeface="Aharoni" panose="02010803020104030203" pitchFamily="2" charset="-79"/>
                </a:rPr>
                <a:t>보안점</a:t>
              </a:r>
              <a:r>
                <a:rPr lang="en-US" altLang="ko-KR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eo둥근모" panose="02010509060201040203" pitchFamily="1" charset="-127"/>
                  <a:ea typeface="Neo둥근모" panose="02010509060201040203" pitchFamily="1" charset="-127"/>
                  <a:cs typeface="Aharoni" panose="02010803020104030203" pitchFamily="2" charset="-79"/>
                </a:rPr>
                <a:t>,</a:t>
              </a:r>
            </a:p>
            <a:p>
              <a:pPr algn="ctr">
                <a:defRPr/>
              </a:pPr>
              <a:r>
                <a:rPr lang="ko-KR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eo둥근모" panose="02010509060201040203" pitchFamily="1" charset="-127"/>
                  <a:ea typeface="Neo둥근모" panose="02010509060201040203" pitchFamily="1" charset="-127"/>
                  <a:cs typeface="Aharoni" panose="02010803020104030203" pitchFamily="2" charset="-79"/>
                </a:rPr>
                <a:t>한계점</a:t>
              </a:r>
              <a:r>
                <a:rPr lang="en-US" altLang="ko-KR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eo둥근모" panose="02010509060201040203" pitchFamily="1" charset="-127"/>
                  <a:ea typeface="Neo둥근모" panose="02010509060201040203" pitchFamily="1" charset="-127"/>
                  <a:cs typeface="Aharoni" panose="02010803020104030203" pitchFamily="2" charset="-79"/>
                </a:rPr>
                <a:t>,</a:t>
              </a:r>
            </a:p>
            <a:p>
              <a:pPr algn="ctr">
                <a:defRPr/>
              </a:pPr>
              <a:r>
                <a:rPr lang="ko-KR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Neo둥근모" panose="02010509060201040203" pitchFamily="1" charset="-127"/>
                  <a:ea typeface="Neo둥근모" panose="02010509060201040203" pitchFamily="1" charset="-127"/>
                  <a:cs typeface="Aharoni" panose="02010803020104030203" pitchFamily="2" charset="-79"/>
                </a:rPr>
                <a:t>앞으로</a:t>
              </a:r>
              <a:endParaRPr lang="en-US" altLang="ko-KR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Neo둥근모" panose="02010509060201040203" pitchFamily="1" charset="-127"/>
                <a:ea typeface="Neo둥근모" panose="02010509060201040203" pitchFamily="1" charset="-127"/>
                <a:cs typeface="Aharoni" panose="02010803020104030203" pitchFamily="2" charset="-79"/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F98D095D-602C-7C9C-A0BA-467BEA8B2E9C}"/>
                </a:ext>
              </a:extLst>
            </p:cNvPr>
            <p:cNvGrpSpPr/>
            <p:nvPr/>
          </p:nvGrpSpPr>
          <p:grpSpPr>
            <a:xfrm>
              <a:off x="2135052" y="3859313"/>
              <a:ext cx="1446426" cy="2489382"/>
              <a:chOff x="1177025" y="1854192"/>
              <a:chExt cx="1446426" cy="2489382"/>
            </a:xfrm>
          </p:grpSpPr>
          <p:sp>
            <p:nvSpPr>
              <p:cNvPr id="72" name="왼쪽 대괄호 71">
                <a:extLst>
                  <a:ext uri="{FF2B5EF4-FFF2-40B4-BE49-F238E27FC236}">
                    <a16:creationId xmlns:a16="http://schemas.microsoft.com/office/drawing/2014/main" id="{32763F5B-0BCE-127F-6835-13440C3EE8E0}"/>
                  </a:ext>
                </a:extLst>
              </p:cNvPr>
              <p:cNvSpPr/>
              <p:nvPr/>
            </p:nvSpPr>
            <p:spPr>
              <a:xfrm rot="5400000">
                <a:off x="1515428" y="1515789"/>
                <a:ext cx="769620" cy="1446426"/>
              </a:xfrm>
              <a:prstGeom prst="leftBracket">
                <a:avLst>
                  <a:gd name="adj" fmla="val 160599"/>
                </a:avLst>
              </a:prstGeom>
              <a:ln w="12700">
                <a:solidFill>
                  <a:srgbClr val="FF2E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  <a:latin typeface="Neo둥근모" panose="02010509060201040203" pitchFamily="1" charset="-127"/>
                  <a:ea typeface="Neo둥근모" panose="02010509060201040203" pitchFamily="1" charset="-127"/>
                </a:endParaRPr>
              </a:p>
            </p:txBody>
          </p:sp>
          <p:sp>
            <p:nvSpPr>
              <p:cNvPr id="73" name="왼쪽 대괄호 72">
                <a:extLst>
                  <a:ext uri="{FF2B5EF4-FFF2-40B4-BE49-F238E27FC236}">
                    <a16:creationId xmlns:a16="http://schemas.microsoft.com/office/drawing/2014/main" id="{752DFA5F-8526-66CB-2156-31E160EFF9C0}"/>
                  </a:ext>
                </a:extLst>
              </p:cNvPr>
              <p:cNvSpPr/>
              <p:nvPr/>
            </p:nvSpPr>
            <p:spPr>
              <a:xfrm rot="16200000">
                <a:off x="1515428" y="3235551"/>
                <a:ext cx="769620" cy="1446426"/>
              </a:xfrm>
              <a:prstGeom prst="leftBracket">
                <a:avLst>
                  <a:gd name="adj" fmla="val 160599"/>
                </a:avLst>
              </a:prstGeom>
              <a:ln w="12700">
                <a:solidFill>
                  <a:srgbClr val="FF2E2E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  <a:latin typeface="Neo둥근모" panose="02010509060201040203" pitchFamily="1" charset="-127"/>
                  <a:ea typeface="Neo둥근모" panose="02010509060201040203" pitchFamily="1" charset="-127"/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CEEEEC1A-27D0-AFD8-D203-7BB975989F7E}"/>
                  </a:ext>
                </a:extLst>
              </p:cNvPr>
              <p:cNvCxnSpPr>
                <a:stCxn id="72" idx="2"/>
                <a:endCxn id="73" idx="0"/>
              </p:cNvCxnSpPr>
              <p:nvPr/>
            </p:nvCxnSpPr>
            <p:spPr>
              <a:xfrm>
                <a:off x="1177025" y="2623812"/>
                <a:ext cx="0" cy="950142"/>
              </a:xfrm>
              <a:prstGeom prst="line">
                <a:avLst/>
              </a:prstGeom>
              <a:ln w="12700">
                <a:solidFill>
                  <a:srgbClr val="FF2E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FA83FD5F-3CB7-2850-1DBA-71DAF352F084}"/>
                  </a:ext>
                </a:extLst>
              </p:cNvPr>
              <p:cNvCxnSpPr>
                <a:cxnSpLocks/>
                <a:stCxn id="72" idx="0"/>
                <a:endCxn id="73" idx="2"/>
              </p:cNvCxnSpPr>
              <p:nvPr/>
            </p:nvCxnSpPr>
            <p:spPr>
              <a:xfrm>
                <a:off x="2623451" y="2623812"/>
                <a:ext cx="0" cy="432000"/>
              </a:xfrm>
              <a:prstGeom prst="line">
                <a:avLst/>
              </a:prstGeom>
              <a:ln w="12700">
                <a:solidFill>
                  <a:srgbClr val="FF2E2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FE540C49-D4C5-C5A4-E417-A0DF941109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7449" y="3050203"/>
                <a:ext cx="16002" cy="375452"/>
              </a:xfrm>
              <a:prstGeom prst="line">
                <a:avLst/>
              </a:prstGeom>
              <a:ln w="12700">
                <a:solidFill>
                  <a:srgbClr val="FF2E2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C151BC4-9137-E9E9-395A-C1A75010C50D}"/>
                </a:ext>
              </a:extLst>
            </p:cNvPr>
            <p:cNvSpPr/>
            <p:nvPr/>
          </p:nvSpPr>
          <p:spPr>
            <a:xfrm>
              <a:off x="2265445" y="4023503"/>
              <a:ext cx="1185729" cy="118572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FF2E2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3000" b="1" dirty="0">
                  <a:solidFill>
                    <a:schemeClr val="bg1"/>
                  </a:solidFill>
                  <a:latin typeface="Neo둥근모" panose="02010509060201040203" pitchFamily="1" charset="-127"/>
                  <a:ea typeface="Neo둥근모" panose="02010509060201040203" pitchFamily="1" charset="-127"/>
                  <a:cs typeface="Aharoni" panose="02010803020104030203" pitchFamily="2" charset="-79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697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C3E59-989A-D5AC-B94D-EAEA1FD2CFF6}"/>
              </a:ext>
            </a:extLst>
          </p:cNvPr>
          <p:cNvSpPr txBox="1"/>
          <p:nvPr/>
        </p:nvSpPr>
        <p:spPr>
          <a:xfrm>
            <a:off x="488115" y="983198"/>
            <a:ext cx="35702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Neo둥근모" panose="02010509060201040203" pitchFamily="1" charset="-127"/>
                <a:ea typeface="Neo둥근모" panose="02010509060201040203" pitchFamily="1" charset="-127"/>
              </a:rPr>
              <a:t>1. </a:t>
            </a:r>
            <a:r>
              <a:rPr lang="ko-KR" altLang="en-US" sz="2200" dirty="0">
                <a:latin typeface="Neo둥근모" panose="02010509060201040203" pitchFamily="1" charset="-127"/>
                <a:ea typeface="Neo둥근모" panose="02010509060201040203" pitchFamily="1" charset="-127"/>
              </a:rPr>
              <a:t>배경 및 기획 아이디어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341016-C28E-F0D7-4A3A-0129B4F37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523" y="696688"/>
            <a:ext cx="2410828" cy="17591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69F2CB-931F-7F19-2511-0B201D088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9831" y="696688"/>
            <a:ext cx="2354054" cy="1759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DA9E06-3D9A-AD5C-A7EB-929DFA900AAF}"/>
              </a:ext>
            </a:extLst>
          </p:cNvPr>
          <p:cNvSpPr txBox="1"/>
          <p:nvPr/>
        </p:nvSpPr>
        <p:spPr>
          <a:xfrm>
            <a:off x="488115" y="1807017"/>
            <a:ext cx="6149928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포켓몬스터 골드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, </a:t>
            </a:r>
            <a:r>
              <a:rPr lang="ko-KR" altLang="en-US" dirty="0" err="1">
                <a:latin typeface="Neo둥근모" panose="02010509060201040203" pitchFamily="1" charset="-127"/>
                <a:ea typeface="Neo둥근모" panose="02010509060201040203" pitchFamily="1" charset="-127"/>
              </a:rPr>
              <a:t>스타듀벨리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 같은 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2d 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게임에 대한 선호</a:t>
            </a:r>
            <a:endParaRPr lang="en-US" altLang="ko-KR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-&gt; 2d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ko-KR" altLang="en-US" dirty="0" err="1">
                <a:latin typeface="Neo둥근모" panose="02010509060201040203" pitchFamily="1" charset="-127"/>
                <a:ea typeface="Neo둥근모" panose="02010509060201040203" pitchFamily="1" charset="-127"/>
              </a:rPr>
              <a:t>쯔꾸르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 게임 제작을 결정</a:t>
            </a:r>
            <a:endParaRPr lang="en-US" altLang="ko-KR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-&gt; </a:t>
            </a:r>
            <a:r>
              <a:rPr lang="ko-KR" altLang="en-US" dirty="0" err="1">
                <a:latin typeface="Neo둥근모" panose="02010509060201040203" pitchFamily="1" charset="-127"/>
                <a:ea typeface="Neo둥근모" panose="02010509060201040203" pitchFamily="1" charset="-127"/>
              </a:rPr>
              <a:t>유튜버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‘</a:t>
            </a:r>
            <a:r>
              <a:rPr lang="ko-KR" altLang="en-US" dirty="0" err="1">
                <a:latin typeface="Neo둥근모" panose="02010509060201040203" pitchFamily="1" charset="-127"/>
                <a:ea typeface="Neo둥근모" panose="02010509060201040203" pitchFamily="1" charset="-127"/>
              </a:rPr>
              <a:t>골드메탈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’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님과 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‘</a:t>
            </a:r>
            <a:r>
              <a:rPr lang="ko-KR" altLang="en-US" dirty="0" err="1">
                <a:latin typeface="Neo둥근모" panose="02010509060201040203" pitchFamily="1" charset="-127"/>
                <a:ea typeface="Neo둥근모" panose="02010509060201040203" pitchFamily="1" charset="-127"/>
              </a:rPr>
              <a:t>케이디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’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님 강좌로 코드와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충돌처리 및 유니티 기능에 대해 참고를 많이 함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-&gt; Tiled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 보단 유니티 내장 기능인 </a:t>
            </a:r>
            <a:r>
              <a:rPr lang="ko-KR" altLang="en-US" dirty="0" err="1">
                <a:latin typeface="Neo둥근모" panose="02010509060201040203" pitchFamily="1" charset="-127"/>
                <a:ea typeface="Neo둥근모" panose="02010509060201040203" pitchFamily="1" charset="-127"/>
              </a:rPr>
              <a:t>타일맵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 사용에 집중</a:t>
            </a:r>
            <a:endParaRPr lang="en-US" altLang="ko-KR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-&gt; 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맵 구성은 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‘</a:t>
            </a:r>
            <a:r>
              <a:rPr lang="ko-KR" altLang="en-US" dirty="0" err="1">
                <a:latin typeface="Neo둥근모" panose="02010509060201040203" pitchFamily="1" charset="-127"/>
                <a:ea typeface="Neo둥근모" panose="02010509060201040203" pitchFamily="1" charset="-127"/>
              </a:rPr>
              <a:t>팩맨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＇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게임을 따서 만들었고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, 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플레이어가 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Enemy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들을 피해 성배 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6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개를 찾아 나오는 구성</a:t>
            </a:r>
            <a:endParaRPr lang="en-US" altLang="ko-KR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E671CE-4CA3-EBC9-67D9-91D534993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8523" y="2566329"/>
            <a:ext cx="2219635" cy="17814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C5155F0-1422-061A-60B3-9E723163CD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1449" y="2566329"/>
            <a:ext cx="2548490" cy="14483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D0DAF4-8AE1-B15D-1F7F-A6E22F0F90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5971" y="3457041"/>
            <a:ext cx="1008833" cy="998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3D83A7-852C-15DC-5546-D4962E5E9C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3115" y="3585966"/>
            <a:ext cx="952633" cy="85737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D48CA97-9865-6A74-A000-BB7DFE15F0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8331" y="4600089"/>
            <a:ext cx="3337363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9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1D02FD-25EA-104D-132F-B768D2B72528}"/>
              </a:ext>
            </a:extLst>
          </p:cNvPr>
          <p:cNvSpPr txBox="1"/>
          <p:nvPr/>
        </p:nvSpPr>
        <p:spPr>
          <a:xfrm>
            <a:off x="488115" y="983198"/>
            <a:ext cx="3711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Neo둥근모" panose="02010509060201040203" pitchFamily="1" charset="-127"/>
                <a:ea typeface="Neo둥근모" panose="02010509060201040203" pitchFamily="1" charset="-127"/>
              </a:rPr>
              <a:t>2. 2D sprite Asset </a:t>
            </a:r>
            <a:r>
              <a:rPr lang="ko-KR" altLang="en-US" sz="2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구하기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8F1C0-D39D-BCE4-A0F7-5AFC618BFDC3}"/>
              </a:ext>
            </a:extLst>
          </p:cNvPr>
          <p:cNvSpPr txBox="1"/>
          <p:nvPr/>
        </p:nvSpPr>
        <p:spPr>
          <a:xfrm>
            <a:off x="488115" y="1807017"/>
            <a:ext cx="6149928" cy="22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2D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는 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3D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에 비해 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Asset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을 구하는 게 어려움</a:t>
            </a:r>
            <a:endParaRPr lang="en-US" altLang="ko-KR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특히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, </a:t>
            </a:r>
            <a:r>
              <a:rPr lang="ko-KR" altLang="en-US" dirty="0" err="1">
                <a:latin typeface="Neo둥근모" panose="02010509060201040203" pitchFamily="1" charset="-127"/>
                <a:ea typeface="Neo둥근모" panose="02010509060201040203" pitchFamily="1" charset="-127"/>
              </a:rPr>
              <a:t>스타듀벨리같은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4way asset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의 경우 부족</a:t>
            </a:r>
            <a:endParaRPr lang="en-US" altLang="ko-KR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기본 구성을 따서 포토샵으로 직접 도트를 찍음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-&gt; </a:t>
            </a:r>
            <a:r>
              <a:rPr lang="ko-KR" altLang="en-US" dirty="0" err="1">
                <a:latin typeface="Neo둥근모" panose="02010509060201040203" pitchFamily="1" charset="-127"/>
                <a:ea typeface="Neo둥근모" panose="02010509060201040203" pitchFamily="1" charset="-127"/>
              </a:rPr>
              <a:t>에셋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 제작 기간에서 큰 소요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endParaRPr lang="en-US" altLang="ko-KR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16436F-0DCF-7003-B3B7-A93D33C1E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908" y="754598"/>
            <a:ext cx="3311204" cy="45988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88F49A-8CDD-C895-81BA-1D9A1760A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29" y="5146038"/>
            <a:ext cx="691611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6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75D44F-BE54-5ED2-3EF0-D99DB766CCC7}"/>
              </a:ext>
            </a:extLst>
          </p:cNvPr>
          <p:cNvSpPr txBox="1"/>
          <p:nvPr/>
        </p:nvSpPr>
        <p:spPr>
          <a:xfrm>
            <a:off x="3182382" y="2959641"/>
            <a:ext cx="582723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500" dirty="0">
                <a:latin typeface="Neo둥근모" panose="02010509060201040203" pitchFamily="1" charset="-127"/>
                <a:ea typeface="Neo둥근모" panose="02010509060201040203" pitchFamily="1" charset="-127"/>
              </a:rPr>
              <a:t>게임 플레이 영상</a:t>
            </a:r>
            <a:endParaRPr lang="en-US" altLang="ko-KR" sz="55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35B49-2A5E-6944-824B-46B56C98F061}"/>
              </a:ext>
            </a:extLst>
          </p:cNvPr>
          <p:cNvSpPr txBox="1"/>
          <p:nvPr/>
        </p:nvSpPr>
        <p:spPr>
          <a:xfrm>
            <a:off x="488115" y="983198"/>
            <a:ext cx="28648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Neo둥근모" panose="02010509060201040203" pitchFamily="1" charset="-127"/>
                <a:ea typeface="Neo둥근모" panose="02010509060201040203" pitchFamily="1" charset="-127"/>
              </a:rPr>
              <a:t>3. </a:t>
            </a:r>
            <a:r>
              <a:rPr lang="ko-KR" altLang="en-US" sz="2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게임 플레이 영상</a:t>
            </a:r>
          </a:p>
        </p:txBody>
      </p:sp>
    </p:spTree>
    <p:extLst>
      <p:ext uri="{BB962C8B-B14F-4D97-AF65-F5344CB8AC3E}">
        <p14:creationId xmlns:p14="http://schemas.microsoft.com/office/powerpoint/2010/main" val="72101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1D02FD-25EA-104D-132F-B768D2B72528}"/>
              </a:ext>
            </a:extLst>
          </p:cNvPr>
          <p:cNvSpPr txBox="1"/>
          <p:nvPr/>
        </p:nvSpPr>
        <p:spPr>
          <a:xfrm>
            <a:off x="488115" y="983198"/>
            <a:ext cx="3711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Neo둥근모" panose="02010509060201040203" pitchFamily="1" charset="-127"/>
                <a:ea typeface="Neo둥근모" panose="02010509060201040203" pitchFamily="1" charset="-127"/>
              </a:rPr>
              <a:t>4. </a:t>
            </a:r>
            <a:r>
              <a:rPr lang="ko-KR" altLang="en-US" sz="2200" dirty="0">
                <a:latin typeface="Neo둥근모" panose="02010509060201040203" pitchFamily="1" charset="-127"/>
                <a:ea typeface="Neo둥근모" panose="02010509060201040203" pitchFamily="1" charset="-127"/>
              </a:rPr>
              <a:t>보완점</a:t>
            </a:r>
            <a:r>
              <a:rPr lang="en-US" altLang="ko-KR" sz="2200" dirty="0">
                <a:latin typeface="Neo둥근모" panose="02010509060201040203" pitchFamily="1" charset="-127"/>
                <a:ea typeface="Neo둥근모" panose="02010509060201040203" pitchFamily="1" charset="-127"/>
              </a:rPr>
              <a:t>, </a:t>
            </a:r>
            <a:r>
              <a:rPr lang="ko-KR" altLang="en-US" sz="2200" dirty="0">
                <a:latin typeface="Neo둥근모" panose="02010509060201040203" pitchFamily="1" charset="-127"/>
                <a:ea typeface="Neo둥근모" panose="02010509060201040203" pitchFamily="1" charset="-127"/>
              </a:rPr>
              <a:t>한계점</a:t>
            </a:r>
            <a:r>
              <a:rPr lang="en-US" altLang="ko-KR" sz="2200" dirty="0">
                <a:latin typeface="Neo둥근모" panose="02010509060201040203" pitchFamily="1" charset="-127"/>
                <a:ea typeface="Neo둥근모" panose="02010509060201040203" pitchFamily="1" charset="-127"/>
              </a:rPr>
              <a:t>, </a:t>
            </a:r>
            <a:r>
              <a:rPr lang="ko-KR" altLang="en-US" sz="2200" dirty="0">
                <a:latin typeface="Neo둥근모" panose="02010509060201040203" pitchFamily="1" charset="-127"/>
                <a:ea typeface="Neo둥근모" panose="02010509060201040203" pitchFamily="1" charset="-127"/>
              </a:rPr>
              <a:t>앞으로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8F1C0-D39D-BCE4-A0F7-5AFC618BFDC3}"/>
              </a:ext>
            </a:extLst>
          </p:cNvPr>
          <p:cNvSpPr txBox="1"/>
          <p:nvPr/>
        </p:nvSpPr>
        <p:spPr>
          <a:xfrm>
            <a:off x="488115" y="1414085"/>
            <a:ext cx="6149928" cy="500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- 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확장성을 염두에 두고 만든 게임입니다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집을 들어가는 경우는 게임에서 필요한 부분이 아닌 부분들이 있지만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, 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지속적인 작업을 해 나갈 경우 게임을 풍성하게 만들 수 있는 요소들입니다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현재 게임 규모도 비교적 큰 편이고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, 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코드가 최적화 되지 않은 부분들이 많습니다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알파버전을 넘어 베타로 갈 수 있도록 스토리 추가 등 방학을 이용해 계속 개인 프로젝트로 진행할 예정입니다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906987-261A-E9D9-4EB2-F5C0F7DC5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366" y="859677"/>
            <a:ext cx="4010585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0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CFF0F080-32A2-F0E4-3A48-5FF137E89673}"/>
              </a:ext>
            </a:extLst>
          </p:cNvPr>
          <p:cNvSpPr txBox="1"/>
          <p:nvPr/>
        </p:nvSpPr>
        <p:spPr>
          <a:xfrm>
            <a:off x="4163420" y="2959641"/>
            <a:ext cx="406393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500" dirty="0">
                <a:latin typeface="Neo둥근모" panose="02010509060201040203" pitchFamily="1" charset="-127"/>
                <a:ea typeface="Neo둥근모" panose="02010509060201040203" pitchFamily="1" charset="-127"/>
              </a:rPr>
              <a:t>감사합니다</a:t>
            </a:r>
            <a:r>
              <a:rPr lang="en-US" altLang="ko-KR" sz="55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57F774-F028-9BCD-032E-AA74BAC01AC7}"/>
              </a:ext>
            </a:extLst>
          </p:cNvPr>
          <p:cNvGrpSpPr/>
          <p:nvPr/>
        </p:nvGrpSpPr>
        <p:grpSpPr>
          <a:xfrm>
            <a:off x="5129216" y="2126241"/>
            <a:ext cx="2525617" cy="881832"/>
            <a:chOff x="5272429" y="2239228"/>
            <a:chExt cx="1651339" cy="629146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061E39EE-C831-4468-EF4B-154BAF66E2AC}"/>
                </a:ext>
              </a:extLst>
            </p:cNvPr>
            <p:cNvSpPr/>
            <p:nvPr/>
          </p:nvSpPr>
          <p:spPr>
            <a:xfrm>
              <a:off x="5344432" y="2289782"/>
              <a:ext cx="1503135" cy="359956"/>
            </a:xfrm>
            <a:custGeom>
              <a:avLst/>
              <a:gdLst>
                <a:gd name="connsiteX0" fmla="*/ 0 w 1955800"/>
                <a:gd name="connsiteY0" fmla="*/ 323956 h 359956"/>
                <a:gd name="connsiteX1" fmla="*/ 1955800 w 1955800"/>
                <a:gd name="connsiteY1" fmla="*/ 323956 h 359956"/>
                <a:gd name="connsiteX2" fmla="*/ 1955800 w 1955800"/>
                <a:gd name="connsiteY2" fmla="*/ 359956 h 359956"/>
                <a:gd name="connsiteX3" fmla="*/ 0 w 1955800"/>
                <a:gd name="connsiteY3" fmla="*/ 359956 h 359956"/>
                <a:gd name="connsiteX4" fmla="*/ 0 w 1955800"/>
                <a:gd name="connsiteY4" fmla="*/ 0 h 359956"/>
                <a:gd name="connsiteX5" fmla="*/ 1955800 w 1955800"/>
                <a:gd name="connsiteY5" fmla="*/ 0 h 359956"/>
                <a:gd name="connsiteX6" fmla="*/ 1955800 w 1955800"/>
                <a:gd name="connsiteY6" fmla="*/ 36000 h 359956"/>
                <a:gd name="connsiteX7" fmla="*/ 0 w 1955800"/>
                <a:gd name="connsiteY7" fmla="*/ 36000 h 35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5800" h="359956">
                  <a:moveTo>
                    <a:pt x="0" y="323956"/>
                  </a:moveTo>
                  <a:lnTo>
                    <a:pt x="1955800" y="323956"/>
                  </a:lnTo>
                  <a:lnTo>
                    <a:pt x="1955800" y="359956"/>
                  </a:lnTo>
                  <a:lnTo>
                    <a:pt x="0" y="359956"/>
                  </a:lnTo>
                  <a:close/>
                  <a:moveTo>
                    <a:pt x="0" y="0"/>
                  </a:moveTo>
                  <a:lnTo>
                    <a:pt x="1955800" y="0"/>
                  </a:lnTo>
                  <a:lnTo>
                    <a:pt x="19558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2265673A-EC6F-84CE-FAAD-C8ECBB294AE1}"/>
                </a:ext>
              </a:extLst>
            </p:cNvPr>
            <p:cNvSpPr/>
            <p:nvPr/>
          </p:nvSpPr>
          <p:spPr>
            <a:xfrm>
              <a:off x="6851768" y="2325782"/>
              <a:ext cx="72000" cy="288000"/>
            </a:xfrm>
            <a:custGeom>
              <a:avLst/>
              <a:gdLst>
                <a:gd name="connsiteX0" fmla="*/ 0 w 72000"/>
                <a:gd name="connsiteY0" fmla="*/ 252000 h 288000"/>
                <a:gd name="connsiteX1" fmla="*/ 36000 w 72000"/>
                <a:gd name="connsiteY1" fmla="*/ 252000 h 288000"/>
                <a:gd name="connsiteX2" fmla="*/ 36000 w 72000"/>
                <a:gd name="connsiteY2" fmla="*/ 288000 h 288000"/>
                <a:gd name="connsiteX3" fmla="*/ 0 w 72000"/>
                <a:gd name="connsiteY3" fmla="*/ 288000 h 288000"/>
                <a:gd name="connsiteX4" fmla="*/ 36000 w 72000"/>
                <a:gd name="connsiteY4" fmla="*/ 36000 h 288000"/>
                <a:gd name="connsiteX5" fmla="*/ 72000 w 72000"/>
                <a:gd name="connsiteY5" fmla="*/ 36000 h 288000"/>
                <a:gd name="connsiteX6" fmla="*/ 72000 w 72000"/>
                <a:gd name="connsiteY6" fmla="*/ 252000 h 288000"/>
                <a:gd name="connsiteX7" fmla="*/ 36000 w 72000"/>
                <a:gd name="connsiteY7" fmla="*/ 252000 h 288000"/>
                <a:gd name="connsiteX8" fmla="*/ 0 w 72000"/>
                <a:gd name="connsiteY8" fmla="*/ 0 h 288000"/>
                <a:gd name="connsiteX9" fmla="*/ 36000 w 72000"/>
                <a:gd name="connsiteY9" fmla="*/ 0 h 288000"/>
                <a:gd name="connsiteX10" fmla="*/ 36000 w 72000"/>
                <a:gd name="connsiteY10" fmla="*/ 36000 h 288000"/>
                <a:gd name="connsiteX11" fmla="*/ 0 w 72000"/>
                <a:gd name="connsiteY11" fmla="*/ 36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2000" h="288000">
                  <a:moveTo>
                    <a:pt x="0" y="252000"/>
                  </a:moveTo>
                  <a:lnTo>
                    <a:pt x="36000" y="252000"/>
                  </a:lnTo>
                  <a:lnTo>
                    <a:pt x="36000" y="288000"/>
                  </a:lnTo>
                  <a:lnTo>
                    <a:pt x="0" y="288000"/>
                  </a:lnTo>
                  <a:close/>
                  <a:moveTo>
                    <a:pt x="36000" y="36000"/>
                  </a:moveTo>
                  <a:lnTo>
                    <a:pt x="72000" y="36000"/>
                  </a:lnTo>
                  <a:lnTo>
                    <a:pt x="72000" y="252000"/>
                  </a:lnTo>
                  <a:lnTo>
                    <a:pt x="36000" y="252000"/>
                  </a:lnTo>
                  <a:close/>
                  <a:moveTo>
                    <a:pt x="0" y="0"/>
                  </a:moveTo>
                  <a:lnTo>
                    <a:pt x="36000" y="0"/>
                  </a:lnTo>
                  <a:lnTo>
                    <a:pt x="36000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0D5BEEB8-0F86-067E-748F-A3EC35A48FAF}"/>
                </a:ext>
              </a:extLst>
            </p:cNvPr>
            <p:cNvSpPr/>
            <p:nvPr/>
          </p:nvSpPr>
          <p:spPr>
            <a:xfrm flipH="1">
              <a:off x="5272429" y="2325782"/>
              <a:ext cx="72000" cy="288000"/>
            </a:xfrm>
            <a:custGeom>
              <a:avLst/>
              <a:gdLst>
                <a:gd name="connsiteX0" fmla="*/ 36000 w 72000"/>
                <a:gd name="connsiteY0" fmla="*/ 252000 h 288000"/>
                <a:gd name="connsiteX1" fmla="*/ 0 w 72000"/>
                <a:gd name="connsiteY1" fmla="*/ 252000 h 288000"/>
                <a:gd name="connsiteX2" fmla="*/ 0 w 72000"/>
                <a:gd name="connsiteY2" fmla="*/ 288000 h 288000"/>
                <a:gd name="connsiteX3" fmla="*/ 36000 w 72000"/>
                <a:gd name="connsiteY3" fmla="*/ 288000 h 288000"/>
                <a:gd name="connsiteX4" fmla="*/ 72000 w 72000"/>
                <a:gd name="connsiteY4" fmla="*/ 36000 h 288000"/>
                <a:gd name="connsiteX5" fmla="*/ 36000 w 72000"/>
                <a:gd name="connsiteY5" fmla="*/ 36000 h 288000"/>
                <a:gd name="connsiteX6" fmla="*/ 36000 w 72000"/>
                <a:gd name="connsiteY6" fmla="*/ 252000 h 288000"/>
                <a:gd name="connsiteX7" fmla="*/ 72000 w 72000"/>
                <a:gd name="connsiteY7" fmla="*/ 252000 h 288000"/>
                <a:gd name="connsiteX8" fmla="*/ 36000 w 72000"/>
                <a:gd name="connsiteY8" fmla="*/ 0 h 288000"/>
                <a:gd name="connsiteX9" fmla="*/ 0 w 72000"/>
                <a:gd name="connsiteY9" fmla="*/ 0 h 288000"/>
                <a:gd name="connsiteX10" fmla="*/ 0 w 72000"/>
                <a:gd name="connsiteY10" fmla="*/ 36000 h 288000"/>
                <a:gd name="connsiteX11" fmla="*/ 36000 w 72000"/>
                <a:gd name="connsiteY11" fmla="*/ 3600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2000" h="288000">
                  <a:moveTo>
                    <a:pt x="36000" y="252000"/>
                  </a:moveTo>
                  <a:lnTo>
                    <a:pt x="0" y="252000"/>
                  </a:lnTo>
                  <a:lnTo>
                    <a:pt x="0" y="288000"/>
                  </a:lnTo>
                  <a:lnTo>
                    <a:pt x="36000" y="288000"/>
                  </a:lnTo>
                  <a:close/>
                  <a:moveTo>
                    <a:pt x="72000" y="36000"/>
                  </a:moveTo>
                  <a:lnTo>
                    <a:pt x="36000" y="36000"/>
                  </a:lnTo>
                  <a:lnTo>
                    <a:pt x="36000" y="252000"/>
                  </a:lnTo>
                  <a:lnTo>
                    <a:pt x="72000" y="252000"/>
                  </a:lnTo>
                  <a:close/>
                  <a:moveTo>
                    <a:pt x="36000" y="0"/>
                  </a:moveTo>
                  <a:lnTo>
                    <a:pt x="0" y="0"/>
                  </a:lnTo>
                  <a:lnTo>
                    <a:pt x="0" y="36000"/>
                  </a:lnTo>
                  <a:lnTo>
                    <a:pt x="36000" y="36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832C4FC-49E8-1674-969C-664B8029AE71}"/>
                </a:ext>
              </a:extLst>
            </p:cNvPr>
            <p:cNvGrpSpPr/>
            <p:nvPr/>
          </p:nvGrpSpPr>
          <p:grpSpPr>
            <a:xfrm>
              <a:off x="5499395" y="2580375"/>
              <a:ext cx="250562" cy="287999"/>
              <a:chOff x="990181" y="649738"/>
              <a:chExt cx="250562" cy="28799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BD6942A-6F7A-DD7B-7ADB-E0E147931178}"/>
                  </a:ext>
                </a:extLst>
              </p:cNvPr>
              <p:cNvSpPr/>
              <p:nvPr/>
            </p:nvSpPr>
            <p:spPr>
              <a:xfrm>
                <a:off x="1204743" y="685737"/>
                <a:ext cx="36000" cy="108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6709F77-103F-8F5B-6636-FF2F95395F08}"/>
                  </a:ext>
                </a:extLst>
              </p:cNvPr>
              <p:cNvSpPr/>
              <p:nvPr/>
            </p:nvSpPr>
            <p:spPr>
              <a:xfrm>
                <a:off x="1062181" y="685737"/>
                <a:ext cx="36000" cy="108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1E444EF-772A-B10B-D860-8E72FC7D8DA1}"/>
                  </a:ext>
                </a:extLst>
              </p:cNvPr>
              <p:cNvSpPr/>
              <p:nvPr/>
            </p:nvSpPr>
            <p:spPr>
              <a:xfrm>
                <a:off x="1168743" y="793737"/>
                <a:ext cx="36000" cy="36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69AAD15-98FE-8A96-B756-A48FE2195369}"/>
                  </a:ext>
                </a:extLst>
              </p:cNvPr>
              <p:cNvSpPr/>
              <p:nvPr/>
            </p:nvSpPr>
            <p:spPr>
              <a:xfrm>
                <a:off x="1132743" y="829737"/>
                <a:ext cx="36000" cy="36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8DEFC9-BE86-D2F5-9365-2CA31A392083}"/>
                  </a:ext>
                </a:extLst>
              </p:cNvPr>
              <p:cNvSpPr/>
              <p:nvPr/>
            </p:nvSpPr>
            <p:spPr>
              <a:xfrm>
                <a:off x="1026181" y="793737"/>
                <a:ext cx="36000" cy="108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6B1A192-7DAD-FC1E-E41B-4E3DBAFED918}"/>
                  </a:ext>
                </a:extLst>
              </p:cNvPr>
              <p:cNvSpPr/>
              <p:nvPr/>
            </p:nvSpPr>
            <p:spPr>
              <a:xfrm>
                <a:off x="1026181" y="865737"/>
                <a:ext cx="108000" cy="36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0AFD01B-7B44-0C22-9EBA-E990476D4F04}"/>
                  </a:ext>
                </a:extLst>
              </p:cNvPr>
              <p:cNvSpPr/>
              <p:nvPr/>
            </p:nvSpPr>
            <p:spPr>
              <a:xfrm>
                <a:off x="990181" y="901737"/>
                <a:ext cx="36000" cy="36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F03FA8B-657B-D37B-7618-69DE8A140BB4}"/>
                  </a:ext>
                </a:extLst>
              </p:cNvPr>
              <p:cNvSpPr/>
              <p:nvPr/>
            </p:nvSpPr>
            <p:spPr>
              <a:xfrm>
                <a:off x="1096744" y="649738"/>
                <a:ext cx="108000" cy="107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720580-3A0C-0214-F2B7-516FC189156D}"/>
                </a:ext>
              </a:extLst>
            </p:cNvPr>
            <p:cNvSpPr txBox="1"/>
            <p:nvPr/>
          </p:nvSpPr>
          <p:spPr>
            <a:xfrm>
              <a:off x="5344720" y="2239228"/>
              <a:ext cx="1505566" cy="46112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i="1" kern="0" dirty="0">
                  <a:solidFill>
                    <a:srgbClr val="FF0000"/>
                  </a:solidFill>
                  <a:latin typeface="Neo둥근모" panose="02010509060201040203" pitchFamily="1" charset="-127"/>
                  <a:ea typeface="Neo둥근모" panose="02010509060201040203" pitchFamily="1" charset="-127"/>
                </a:rPr>
                <a:t>2020120159  </a:t>
              </a:r>
              <a:r>
                <a:rPr lang="ko-KR" altLang="en-US" i="1" kern="0" dirty="0">
                  <a:solidFill>
                    <a:srgbClr val="FF0000"/>
                  </a:solidFill>
                  <a:latin typeface="Neo둥근모" panose="02010509060201040203" pitchFamily="1" charset="-127"/>
                  <a:ea typeface="Neo둥근모" panose="02010509060201040203" pitchFamily="1" charset="-127"/>
                </a:rPr>
                <a:t>김소연</a:t>
              </a:r>
              <a:endParaRPr lang="ko-KR" altLang="en-US" sz="300" i="1" dirty="0">
                <a:solidFill>
                  <a:srgbClr val="FF0000"/>
                </a:solidFill>
                <a:latin typeface="Neo둥근모" panose="02010509060201040203" pitchFamily="1" charset="-127"/>
                <a:ea typeface="Neo둥근모" panose="02010509060201040203" pitchFamily="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314822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367</Words>
  <Application>Microsoft Office PowerPoint</Application>
  <PresentationFormat>와이드스크린</PresentationFormat>
  <Paragraphs>60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Neo둥근모</vt:lpstr>
      <vt:lpstr>맑은 고딕</vt:lpstr>
      <vt:lpstr>Arial</vt:lpstr>
      <vt:lpstr>Impact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syeon112</cp:lastModifiedBy>
  <cp:revision>21</cp:revision>
  <dcterms:created xsi:type="dcterms:W3CDTF">2021-07-29T02:47:51Z</dcterms:created>
  <dcterms:modified xsi:type="dcterms:W3CDTF">2022-06-23T09:10:37Z</dcterms:modified>
</cp:coreProperties>
</file>