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67" r:id="rId3"/>
    <p:sldId id="260" r:id="rId4"/>
    <p:sldId id="269" r:id="rId5"/>
    <p:sldId id="272" r:id="rId6"/>
    <p:sldId id="268" r:id="rId7"/>
    <p:sldId id="271" r:id="rId8"/>
    <p:sldId id="270" r:id="rId9"/>
  </p:sldIdLst>
  <p:sldSz cx="12192000" cy="6858000"/>
  <p:notesSz cx="6858000" cy="9144000"/>
  <p:embeddedFontLst>
    <p:embeddedFont>
      <p:font typeface="나눔고딕 ExtraBold" panose="020B0600000101010101" charset="-127"/>
      <p:bold r:id="rId10"/>
    </p:embeddedFont>
    <p:embeddedFont>
      <p:font typeface="나눔고딕" pitchFamily="2" charset="-127"/>
      <p:regular r:id="rId11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97A54"/>
    <a:srgbClr val="F2E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12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73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74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35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96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74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06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16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27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39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6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44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eoul.go.kr/dataList/OA-2562/S/1/datasetView.do?tab=S" TargetMode="External"/><Relationship Id="rId2" Type="http://schemas.openxmlformats.org/officeDocument/2006/relationships/hyperlink" Target="https://kosis.kr/index/index.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372BC45D-6654-2921-41BE-258670BC2579}"/>
              </a:ext>
            </a:extLst>
          </p:cNvPr>
          <p:cNvSpPr/>
          <p:nvPr/>
        </p:nvSpPr>
        <p:spPr>
          <a:xfrm>
            <a:off x="5615273" y="2287554"/>
            <a:ext cx="961453" cy="466628"/>
          </a:xfrm>
          <a:custGeom>
            <a:avLst/>
            <a:gdLst>
              <a:gd name="connsiteX0" fmla="*/ 180594 w 961453"/>
              <a:gd name="connsiteY0" fmla="*/ 0 h 466628"/>
              <a:gd name="connsiteX1" fmla="*/ 780859 w 961453"/>
              <a:gd name="connsiteY1" fmla="*/ 0 h 466628"/>
              <a:gd name="connsiteX2" fmla="*/ 961453 w 961453"/>
              <a:gd name="connsiteY2" fmla="*/ 180594 h 466628"/>
              <a:gd name="connsiteX3" fmla="*/ 780859 w 961453"/>
              <a:gd name="connsiteY3" fmla="*/ 361188 h 466628"/>
              <a:gd name="connsiteX4" fmla="*/ 261844 w 961453"/>
              <a:gd name="connsiteY4" fmla="*/ 361188 h 466628"/>
              <a:gd name="connsiteX5" fmla="*/ 261844 w 961453"/>
              <a:gd name="connsiteY5" fmla="*/ 466628 h 466628"/>
              <a:gd name="connsiteX6" fmla="*/ 71916 w 961453"/>
              <a:gd name="connsiteY6" fmla="*/ 326135 h 466628"/>
              <a:gd name="connsiteX7" fmla="*/ 79358 w 961453"/>
              <a:gd name="connsiteY7" fmla="*/ 326135 h 466628"/>
              <a:gd name="connsiteX8" fmla="*/ 52895 w 961453"/>
              <a:gd name="connsiteY8" fmla="*/ 308293 h 466628"/>
              <a:gd name="connsiteX9" fmla="*/ 0 w 961453"/>
              <a:gd name="connsiteY9" fmla="*/ 180594 h 466628"/>
              <a:gd name="connsiteX10" fmla="*/ 180594 w 961453"/>
              <a:gd name="connsiteY10" fmla="*/ 0 h 46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1453" h="466628">
                <a:moveTo>
                  <a:pt x="180594" y="0"/>
                </a:moveTo>
                <a:lnTo>
                  <a:pt x="780859" y="0"/>
                </a:lnTo>
                <a:cubicBezTo>
                  <a:pt x="880598" y="0"/>
                  <a:pt x="961453" y="80855"/>
                  <a:pt x="961453" y="180594"/>
                </a:cubicBezTo>
                <a:cubicBezTo>
                  <a:pt x="961453" y="280333"/>
                  <a:pt x="880598" y="361188"/>
                  <a:pt x="780859" y="361188"/>
                </a:cubicBezTo>
                <a:lnTo>
                  <a:pt x="261844" y="361188"/>
                </a:lnTo>
                <a:lnTo>
                  <a:pt x="261844" y="466628"/>
                </a:lnTo>
                <a:lnTo>
                  <a:pt x="71916" y="326135"/>
                </a:lnTo>
                <a:lnTo>
                  <a:pt x="79358" y="326135"/>
                </a:lnTo>
                <a:lnTo>
                  <a:pt x="52895" y="308293"/>
                </a:lnTo>
                <a:cubicBezTo>
                  <a:pt x="20214" y="275612"/>
                  <a:pt x="0" y="230464"/>
                  <a:pt x="0" y="180594"/>
                </a:cubicBezTo>
                <a:cubicBezTo>
                  <a:pt x="0" y="80855"/>
                  <a:pt x="80855" y="0"/>
                  <a:pt x="180594" y="0"/>
                </a:cubicBezTo>
                <a:close/>
              </a:path>
            </a:pathLst>
          </a:custGeom>
          <a:solidFill>
            <a:srgbClr val="F07F57"/>
          </a:solidFill>
          <a:ln>
            <a:noFill/>
          </a:ln>
          <a:effectLst>
            <a:outerShdw dist="88900" dir="2700000" algn="tl" rotWithShape="0">
              <a:prstClr val="black">
                <a:alpha val="18000"/>
              </a:prstClr>
            </a:outerShdw>
          </a:effectLst>
          <a:scene3d>
            <a:camera prst="obliqueBottomRight"/>
            <a:lightRig rig="soft" dir="t">
              <a:rot lat="0" lon="0" rev="6000000"/>
            </a:lightRig>
          </a:scene3d>
          <a:sp3d prstMaterial="matte">
            <a:bevelB w="0" h="241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17807E-828E-8D95-ADBD-4D21A9DD90FE}"/>
              </a:ext>
            </a:extLst>
          </p:cNvPr>
          <p:cNvSpPr/>
          <p:nvPr/>
        </p:nvSpPr>
        <p:spPr>
          <a:xfrm>
            <a:off x="5789874" y="2376868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dist="38100" dir="600000" algn="tl" rotWithShape="0">
              <a:prstClr val="black">
                <a:alpha val="18000"/>
              </a:prstClr>
            </a:outerShdw>
          </a:effectLst>
          <a:scene3d>
            <a:camera prst="obliqueBottomRight"/>
            <a:lightRig rig="soft" dir="t">
              <a:rot lat="0" lon="0" rev="9600000"/>
            </a:lightRig>
          </a:scene3d>
          <a:sp3d prstMaterial="matte">
            <a:bevelB w="0" h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endParaRPr lang="ko-KR" altLang="en-US" sz="600" b="1" dirty="0"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57CC466-0C4D-42D7-3A89-DD71EF66E469}"/>
              </a:ext>
            </a:extLst>
          </p:cNvPr>
          <p:cNvSpPr/>
          <p:nvPr/>
        </p:nvSpPr>
        <p:spPr>
          <a:xfrm>
            <a:off x="6006468" y="2376868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dist="38100" dir="600000" algn="tl" rotWithShape="0">
              <a:prstClr val="black">
                <a:alpha val="18000"/>
              </a:prstClr>
            </a:outerShdw>
          </a:effectLst>
          <a:scene3d>
            <a:camera prst="obliqueBottomRight"/>
            <a:lightRig rig="soft" dir="t">
              <a:rot lat="0" lon="0" rev="9600000"/>
            </a:lightRig>
          </a:scene3d>
          <a:sp3d prstMaterial="matte">
            <a:bevelB w="0" h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endParaRPr lang="ko-KR" altLang="en-US" sz="600" b="1" dirty="0"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FB1C015-A9EE-A6F7-500C-D0E15ACD2C37}"/>
              </a:ext>
            </a:extLst>
          </p:cNvPr>
          <p:cNvSpPr/>
          <p:nvPr/>
        </p:nvSpPr>
        <p:spPr>
          <a:xfrm>
            <a:off x="6223062" y="2376868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dist="38100" dir="600000" algn="tl" rotWithShape="0">
              <a:prstClr val="black">
                <a:alpha val="18000"/>
              </a:prstClr>
            </a:outerShdw>
          </a:effectLst>
          <a:scene3d>
            <a:camera prst="obliqueBottomRight"/>
            <a:lightRig rig="soft" dir="t">
              <a:rot lat="0" lon="0" rev="9600000"/>
            </a:lightRig>
          </a:scene3d>
          <a:sp3d prstMaterial="matte">
            <a:bevelB w="0" h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endParaRPr lang="ko-KR" altLang="en-US" sz="600" b="1" dirty="0"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68DEB5-DCD7-3657-8148-68C33A8BFDEB}"/>
              </a:ext>
            </a:extLst>
          </p:cNvPr>
          <p:cNvSpPr txBox="1"/>
          <p:nvPr/>
        </p:nvSpPr>
        <p:spPr>
          <a:xfrm>
            <a:off x="2306723" y="3008640"/>
            <a:ext cx="7578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kern="0" dirty="0">
                <a:ln w="15875">
                  <a:noFill/>
                </a:ln>
                <a:solidFill>
                  <a:srgbClr val="F28E6A"/>
                </a:solidFill>
                <a:effectLst>
                  <a:outerShdw dist="38100" dir="2700000" algn="tl">
                    <a:srgbClr val="CE6D4B"/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4400" kern="0" dirty="0">
                <a:ln w="15875">
                  <a:noFill/>
                </a:ln>
                <a:solidFill>
                  <a:srgbClr val="F28E6A"/>
                </a:solidFill>
                <a:effectLst>
                  <a:outerShdw dist="38100" dir="2700000" algn="tl">
                    <a:srgbClr val="CE6D4B"/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 정보 </a:t>
            </a:r>
            <a:r>
              <a:rPr lang="ko-KR" altLang="en-US" sz="4400" kern="0" dirty="0" err="1">
                <a:ln w="15875">
                  <a:noFill/>
                </a:ln>
                <a:solidFill>
                  <a:srgbClr val="F28E6A"/>
                </a:solidFill>
                <a:effectLst>
                  <a:outerShdw dist="38100" dir="2700000" algn="tl">
                    <a:srgbClr val="CE6D4B"/>
                  </a:outerShdw>
                </a:effectLst>
                <a:latin typeface="나눔고딕 ExtraBold" panose="020B0600000101010101" charset="-127"/>
                <a:ea typeface="나눔고딕 ExtraBold" panose="020B0600000101010101" charset="-127"/>
              </a:rPr>
              <a:t>이썬</a:t>
            </a:r>
            <a:r>
              <a:rPr lang="en-US" altLang="ko-KR" sz="4400" kern="0" dirty="0">
                <a:ln w="15875">
                  <a:noFill/>
                </a:ln>
                <a:solidFill>
                  <a:srgbClr val="F28E6A"/>
                </a:solidFill>
                <a:effectLst>
                  <a:outerShdw dist="38100" dir="2700000" algn="tl">
                    <a:srgbClr val="CE6D4B"/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</a:t>
            </a:r>
            <a:r>
              <a:rPr lang="ko-KR" altLang="en-US" sz="4400" kern="0" dirty="0">
                <a:ln w="15875">
                  <a:noFill/>
                </a:ln>
                <a:solidFill>
                  <a:srgbClr val="F28E6A"/>
                </a:solidFill>
                <a:effectLst>
                  <a:outerShdw dist="38100" dir="2700000" algn="tl">
                    <a:srgbClr val="CE6D4B"/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기획서 </a:t>
            </a:r>
            <a:endParaRPr lang="en-US" altLang="ko-KR" sz="4400" kern="0" dirty="0">
              <a:ln w="15875">
                <a:noFill/>
              </a:ln>
              <a:solidFill>
                <a:srgbClr val="F28E6A"/>
              </a:solidFill>
              <a:effectLst>
                <a:outerShdw dist="38100" dir="2700000" algn="tl">
                  <a:srgbClr val="CE6D4B"/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85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0917443-05CA-FFB1-9C85-AB24B1F91C00}"/>
              </a:ext>
            </a:extLst>
          </p:cNvPr>
          <p:cNvGrpSpPr/>
          <p:nvPr/>
        </p:nvGrpSpPr>
        <p:grpSpPr>
          <a:xfrm>
            <a:off x="375867" y="1784659"/>
            <a:ext cx="2520000" cy="3600000"/>
            <a:chOff x="770514" y="1822509"/>
            <a:chExt cx="2119994" cy="2716241"/>
          </a:xfrm>
        </p:grpSpPr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C72706E0-2289-6B51-62F0-ADD810E2E5AE}"/>
                </a:ext>
              </a:extLst>
            </p:cNvPr>
            <p:cNvSpPr/>
            <p:nvPr/>
          </p:nvSpPr>
          <p:spPr>
            <a:xfrm>
              <a:off x="770514" y="2219630"/>
              <a:ext cx="2118385" cy="1422450"/>
            </a:xfrm>
            <a:prstGeom prst="round2SameRect">
              <a:avLst>
                <a:gd name="adj1" fmla="val 9037"/>
                <a:gd name="adj2" fmla="val 0"/>
              </a:avLst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양쪽 모서리가 둥근 사각형 48">
              <a:extLst>
                <a:ext uri="{FF2B5EF4-FFF2-40B4-BE49-F238E27FC236}">
                  <a16:creationId xmlns:a16="http://schemas.microsoft.com/office/drawing/2014/main" id="{0839CE76-2FAE-48F3-AFFE-E127A8396D03}"/>
                </a:ext>
              </a:extLst>
            </p:cNvPr>
            <p:cNvSpPr/>
            <p:nvPr/>
          </p:nvSpPr>
          <p:spPr>
            <a:xfrm>
              <a:off x="770515" y="3642079"/>
              <a:ext cx="2119993" cy="896671"/>
            </a:xfrm>
            <a:prstGeom prst="round2SameRect">
              <a:avLst>
                <a:gd name="adj1" fmla="val 0"/>
                <a:gd name="adj2" fmla="val 12817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기획하게 된 배경에 대해 </a:t>
              </a:r>
              <a:endPara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일상의 </a:t>
              </a:r>
              <a:r>
                <a:rPr lang="en-US" altLang="ko-KR" sz="1200" b="1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‘</a:t>
              </a:r>
              <a:r>
                <a:rPr lang="ko-KR" altLang="en-US" sz="1200" b="1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문제점</a:t>
              </a:r>
              <a:r>
                <a:rPr lang="en-US" altLang="ko-KR" sz="1200" b="1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‘</a:t>
              </a:r>
              <a:r>
                <a:rPr lang="en-US" altLang="ko-KR" sz="12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기준으로 탐구한다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27" name="모서리가 둥근 직사각형 53">
              <a:extLst>
                <a:ext uri="{FF2B5EF4-FFF2-40B4-BE49-F238E27FC236}">
                  <a16:creationId xmlns:a16="http://schemas.microsoft.com/office/drawing/2014/main" id="{7DDF29FB-472F-3E8B-E9C0-466FEFE7DD8D}"/>
                </a:ext>
              </a:extLst>
            </p:cNvPr>
            <p:cNvSpPr/>
            <p:nvPr/>
          </p:nvSpPr>
          <p:spPr>
            <a:xfrm>
              <a:off x="770515" y="1822509"/>
              <a:ext cx="2119993" cy="27181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배경 및 기획 의도</a:t>
              </a:r>
              <a:endParaRPr lang="en-US" altLang="ko-KR" sz="16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7280DF1-C24D-C9FF-D279-2226D81A2742}"/>
                </a:ext>
              </a:extLst>
            </p:cNvPr>
            <p:cNvSpPr/>
            <p:nvPr/>
          </p:nvSpPr>
          <p:spPr>
            <a:xfrm>
              <a:off x="2777983" y="2321357"/>
              <a:ext cx="85703" cy="8509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9FD0B56-3F03-B9A1-75A6-F4C8375954E9}"/>
                </a:ext>
              </a:extLst>
            </p:cNvPr>
            <p:cNvSpPr/>
            <p:nvPr/>
          </p:nvSpPr>
          <p:spPr>
            <a:xfrm>
              <a:off x="2777983" y="1915891"/>
              <a:ext cx="85703" cy="850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모서리가 둥근 직사각형 58">
              <a:extLst>
                <a:ext uri="{FF2B5EF4-FFF2-40B4-BE49-F238E27FC236}">
                  <a16:creationId xmlns:a16="http://schemas.microsoft.com/office/drawing/2014/main" id="{A1D0D774-4A4A-F148-81F5-E6B6F3351E9A}"/>
                </a:ext>
              </a:extLst>
            </p:cNvPr>
            <p:cNvSpPr/>
            <p:nvPr/>
          </p:nvSpPr>
          <p:spPr>
            <a:xfrm>
              <a:off x="2806187" y="1951475"/>
              <a:ext cx="33892" cy="42731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000">
                  <a:srgbClr val="FFFEFC">
                    <a:shade val="30000"/>
                    <a:satMod val="115000"/>
                  </a:srgbClr>
                </a:gs>
                <a:gs pos="61000">
                  <a:srgbClr val="FFFEFC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1C61707-7847-2A38-4A05-98C82A4781FC}"/>
                </a:ext>
              </a:extLst>
            </p:cNvPr>
            <p:cNvSpPr/>
            <p:nvPr/>
          </p:nvSpPr>
          <p:spPr>
            <a:xfrm>
              <a:off x="883176" y="2321357"/>
              <a:ext cx="85703" cy="8509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BE0BA40-5777-80DD-F211-FE8208B1CAA2}"/>
                </a:ext>
              </a:extLst>
            </p:cNvPr>
            <p:cNvSpPr/>
            <p:nvPr/>
          </p:nvSpPr>
          <p:spPr>
            <a:xfrm>
              <a:off x="883176" y="1915891"/>
              <a:ext cx="85703" cy="850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모서리가 둥근 직사각형 98">
              <a:extLst>
                <a:ext uri="{FF2B5EF4-FFF2-40B4-BE49-F238E27FC236}">
                  <a16:creationId xmlns:a16="http://schemas.microsoft.com/office/drawing/2014/main" id="{D906F141-8C21-995E-510F-47F134694423}"/>
                </a:ext>
              </a:extLst>
            </p:cNvPr>
            <p:cNvSpPr/>
            <p:nvPr/>
          </p:nvSpPr>
          <p:spPr>
            <a:xfrm>
              <a:off x="911380" y="1951475"/>
              <a:ext cx="33892" cy="42731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000">
                  <a:srgbClr val="FFFEFC">
                    <a:shade val="30000"/>
                    <a:satMod val="115000"/>
                  </a:srgbClr>
                </a:gs>
                <a:gs pos="61000">
                  <a:srgbClr val="FFFEFC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B5CEB7D-FA2E-47F8-8864-BE48299A6E9C}"/>
              </a:ext>
            </a:extLst>
          </p:cNvPr>
          <p:cNvGrpSpPr/>
          <p:nvPr/>
        </p:nvGrpSpPr>
        <p:grpSpPr>
          <a:xfrm>
            <a:off x="3305139" y="1784659"/>
            <a:ext cx="2520000" cy="3600000"/>
            <a:chOff x="4809134" y="1895641"/>
            <a:chExt cx="2920085" cy="2902512"/>
          </a:xfrm>
        </p:grpSpPr>
        <p:sp>
          <p:nvSpPr>
            <p:cNvPr id="34" name="사각형: 둥근 위쪽 모서리 33">
              <a:extLst>
                <a:ext uri="{FF2B5EF4-FFF2-40B4-BE49-F238E27FC236}">
                  <a16:creationId xmlns:a16="http://schemas.microsoft.com/office/drawing/2014/main" id="{80C88097-8887-A384-0DC1-6D7660E13B68}"/>
                </a:ext>
              </a:extLst>
            </p:cNvPr>
            <p:cNvSpPr/>
            <p:nvPr/>
          </p:nvSpPr>
          <p:spPr>
            <a:xfrm>
              <a:off x="4809134" y="2319996"/>
              <a:ext cx="2917870" cy="1519996"/>
            </a:xfrm>
            <a:prstGeom prst="round2SameRect">
              <a:avLst>
                <a:gd name="adj1" fmla="val 9934"/>
                <a:gd name="adj2" fmla="val 0"/>
              </a:avLst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양쪽 모서리가 둥근 사각형 100">
              <a:extLst>
                <a:ext uri="{FF2B5EF4-FFF2-40B4-BE49-F238E27FC236}">
                  <a16:creationId xmlns:a16="http://schemas.microsoft.com/office/drawing/2014/main" id="{8E02A5D6-B2C3-51B1-6855-0E31595F62B4}"/>
                </a:ext>
              </a:extLst>
            </p:cNvPr>
            <p:cNvSpPr/>
            <p:nvPr/>
          </p:nvSpPr>
          <p:spPr>
            <a:xfrm>
              <a:off x="4809136" y="3839992"/>
              <a:ext cx="2920083" cy="958161"/>
            </a:xfrm>
            <a:prstGeom prst="round2SameRect">
              <a:avLst>
                <a:gd name="adj1" fmla="val 0"/>
                <a:gd name="adj2" fmla="val 12105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어떤 데이터를 분석할지 자료를 논한다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또한 목표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하위 목표를 세우고 </a:t>
              </a:r>
              <a:endPara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미리 결과를 예상해 본다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36" name="모서리가 둥근 직사각형 101">
              <a:extLst>
                <a:ext uri="{FF2B5EF4-FFF2-40B4-BE49-F238E27FC236}">
                  <a16:creationId xmlns:a16="http://schemas.microsoft.com/office/drawing/2014/main" id="{7E91B9DA-C3E5-DC8E-FECF-11077CBEA3B5}"/>
                </a:ext>
              </a:extLst>
            </p:cNvPr>
            <p:cNvSpPr/>
            <p:nvPr/>
          </p:nvSpPr>
          <p:spPr>
            <a:xfrm>
              <a:off x="4809134" y="1895641"/>
              <a:ext cx="2920084" cy="290460"/>
            </a:xfrm>
            <a:prstGeom prst="roundRect">
              <a:avLst>
                <a:gd name="adj" fmla="val 50000"/>
              </a:avLst>
            </a:prstGeom>
            <a:solidFill>
              <a:srgbClr val="F07F5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목표 및 세부목표</a:t>
              </a:r>
              <a:endParaRPr lang="en-US" altLang="ko-KR" sz="5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EFF2D98-C0BF-A984-F4E9-D67D9834ABF5}"/>
                </a:ext>
              </a:extLst>
            </p:cNvPr>
            <p:cNvSpPr/>
            <p:nvPr/>
          </p:nvSpPr>
          <p:spPr>
            <a:xfrm>
              <a:off x="7432255" y="2428699"/>
              <a:ext cx="118047" cy="9092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8324F46-BEF7-3DF3-B4DD-A6ECBFF43F02}"/>
                </a:ext>
              </a:extLst>
            </p:cNvPr>
            <p:cNvSpPr/>
            <p:nvPr/>
          </p:nvSpPr>
          <p:spPr>
            <a:xfrm>
              <a:off x="7432255" y="1995428"/>
              <a:ext cx="118047" cy="909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모서리가 둥근 직사각형 104">
              <a:extLst>
                <a:ext uri="{FF2B5EF4-FFF2-40B4-BE49-F238E27FC236}">
                  <a16:creationId xmlns:a16="http://schemas.microsoft.com/office/drawing/2014/main" id="{67EC5A49-47AF-7421-ABFE-DA62EBCE89DA}"/>
                </a:ext>
              </a:extLst>
            </p:cNvPr>
            <p:cNvSpPr/>
            <p:nvPr/>
          </p:nvSpPr>
          <p:spPr>
            <a:xfrm>
              <a:off x="7469109" y="2033452"/>
              <a:ext cx="44285" cy="45661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000">
                  <a:srgbClr val="FFFEFC">
                    <a:shade val="30000"/>
                    <a:satMod val="115000"/>
                  </a:srgbClr>
                </a:gs>
                <a:gs pos="61000">
                  <a:srgbClr val="FFFEFC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4A865B0-FB5F-827D-272C-1E9503D1E8FF}"/>
                </a:ext>
              </a:extLst>
            </p:cNvPr>
            <p:cNvSpPr/>
            <p:nvPr/>
          </p:nvSpPr>
          <p:spPr>
            <a:xfrm>
              <a:off x="4956347" y="2428699"/>
              <a:ext cx="118047" cy="9092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FA75C0D-D980-FBD2-A952-1BF5BC12DD62}"/>
                </a:ext>
              </a:extLst>
            </p:cNvPr>
            <p:cNvSpPr/>
            <p:nvPr/>
          </p:nvSpPr>
          <p:spPr>
            <a:xfrm>
              <a:off x="4956347" y="1995428"/>
              <a:ext cx="118047" cy="909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모서리가 둥근 직사각형 107">
              <a:extLst>
                <a:ext uri="{FF2B5EF4-FFF2-40B4-BE49-F238E27FC236}">
                  <a16:creationId xmlns:a16="http://schemas.microsoft.com/office/drawing/2014/main" id="{6A52107C-8F44-66D4-1087-FFEA2272405D}"/>
                </a:ext>
              </a:extLst>
            </p:cNvPr>
            <p:cNvSpPr/>
            <p:nvPr/>
          </p:nvSpPr>
          <p:spPr>
            <a:xfrm>
              <a:off x="4993201" y="2033452"/>
              <a:ext cx="44285" cy="45661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000">
                  <a:srgbClr val="FFFEFC">
                    <a:shade val="30000"/>
                    <a:satMod val="115000"/>
                  </a:srgbClr>
                </a:gs>
                <a:gs pos="61000">
                  <a:srgbClr val="FFFEFC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F47A390-A738-465B-84AC-F2B0D7EEF41D}"/>
              </a:ext>
            </a:extLst>
          </p:cNvPr>
          <p:cNvGrpSpPr/>
          <p:nvPr/>
        </p:nvGrpSpPr>
        <p:grpSpPr>
          <a:xfrm>
            <a:off x="375867" y="306315"/>
            <a:ext cx="11213486" cy="533031"/>
            <a:chOff x="375867" y="306315"/>
            <a:chExt cx="11213486" cy="533031"/>
          </a:xfrm>
        </p:grpSpPr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F501B679-D90F-463A-BFA6-48776456F752}"/>
                </a:ext>
              </a:extLst>
            </p:cNvPr>
            <p:cNvSpPr/>
            <p:nvPr/>
          </p:nvSpPr>
          <p:spPr>
            <a:xfrm>
              <a:off x="439367" y="306315"/>
              <a:ext cx="6563096" cy="528638"/>
            </a:xfrm>
            <a:custGeom>
              <a:avLst/>
              <a:gdLst>
                <a:gd name="connsiteX0" fmla="*/ 5335181 w 6563096"/>
                <a:gd name="connsiteY0" fmla="*/ 0 h 528638"/>
                <a:gd name="connsiteX1" fmla="*/ 6343496 w 6563096"/>
                <a:gd name="connsiteY1" fmla="*/ 0 h 528638"/>
                <a:gd name="connsiteX2" fmla="*/ 6563096 w 6563096"/>
                <a:gd name="connsiteY2" fmla="*/ 219600 h 528638"/>
                <a:gd name="connsiteX3" fmla="*/ 6343496 w 6563096"/>
                <a:gd name="connsiteY3" fmla="*/ 439200 h 528638"/>
                <a:gd name="connsiteX4" fmla="*/ 5525411 w 6563096"/>
                <a:gd name="connsiteY4" fmla="*/ 439200 h 528638"/>
                <a:gd name="connsiteX5" fmla="*/ 5518784 w 6563096"/>
                <a:gd name="connsiteY5" fmla="*/ 439868 h 528638"/>
                <a:gd name="connsiteX6" fmla="*/ 266606 w 6563096"/>
                <a:gd name="connsiteY6" fmla="*/ 439867 h 528638"/>
                <a:gd name="connsiteX7" fmla="*/ 266606 w 6563096"/>
                <a:gd name="connsiteY7" fmla="*/ 528638 h 528638"/>
                <a:gd name="connsiteX8" fmla="*/ 76678 w 6563096"/>
                <a:gd name="connsiteY8" fmla="*/ 388145 h 528638"/>
                <a:gd name="connsiteX9" fmla="*/ 83246 w 6563096"/>
                <a:gd name="connsiteY9" fmla="*/ 388145 h 528638"/>
                <a:gd name="connsiteX10" fmla="*/ 64417 w 6563096"/>
                <a:gd name="connsiteY10" fmla="*/ 375450 h 528638"/>
                <a:gd name="connsiteX11" fmla="*/ 17284 w 6563096"/>
                <a:gd name="connsiteY11" fmla="*/ 305542 h 528638"/>
                <a:gd name="connsiteX12" fmla="*/ 0 w 6563096"/>
                <a:gd name="connsiteY12" fmla="*/ 219935 h 528638"/>
                <a:gd name="connsiteX13" fmla="*/ 17284 w 6563096"/>
                <a:gd name="connsiteY13" fmla="*/ 134327 h 528638"/>
                <a:gd name="connsiteX14" fmla="*/ 219933 w 6563096"/>
                <a:gd name="connsiteY14" fmla="*/ 2 h 528638"/>
                <a:gd name="connsiteX15" fmla="*/ 5335161 w 6563096"/>
                <a:gd name="connsiteY15" fmla="*/ 2 h 5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63096" h="528638">
                  <a:moveTo>
                    <a:pt x="5335181" y="0"/>
                  </a:moveTo>
                  <a:lnTo>
                    <a:pt x="6343496" y="0"/>
                  </a:lnTo>
                  <a:cubicBezTo>
                    <a:pt x="6464778" y="0"/>
                    <a:pt x="6563096" y="98318"/>
                    <a:pt x="6563096" y="219600"/>
                  </a:cubicBezTo>
                  <a:cubicBezTo>
                    <a:pt x="6563096" y="340882"/>
                    <a:pt x="6464778" y="439200"/>
                    <a:pt x="6343496" y="439200"/>
                  </a:cubicBezTo>
                  <a:lnTo>
                    <a:pt x="5525411" y="439200"/>
                  </a:lnTo>
                  <a:lnTo>
                    <a:pt x="5518784" y="439868"/>
                  </a:lnTo>
                  <a:lnTo>
                    <a:pt x="266606" y="439867"/>
                  </a:lnTo>
                  <a:lnTo>
                    <a:pt x="266606" y="528638"/>
                  </a:lnTo>
                  <a:lnTo>
                    <a:pt x="76678" y="388145"/>
                  </a:lnTo>
                  <a:lnTo>
                    <a:pt x="83246" y="388145"/>
                  </a:lnTo>
                  <a:lnTo>
                    <a:pt x="64417" y="375450"/>
                  </a:lnTo>
                  <a:cubicBezTo>
                    <a:pt x="44517" y="355550"/>
                    <a:pt x="28413" y="331855"/>
                    <a:pt x="17284" y="305542"/>
                  </a:cubicBezTo>
                  <a:lnTo>
                    <a:pt x="0" y="219935"/>
                  </a:lnTo>
                  <a:lnTo>
                    <a:pt x="17284" y="134327"/>
                  </a:lnTo>
                  <a:cubicBezTo>
                    <a:pt x="50671" y="55390"/>
                    <a:pt x="128834" y="2"/>
                    <a:pt x="219933" y="2"/>
                  </a:cubicBezTo>
                  <a:lnTo>
                    <a:pt x="5335161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889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6000000"/>
              </a:lightRig>
            </a:scene3d>
            <a:sp3d prstMaterial="matte">
              <a:bevelB w="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57188" latinLnBrk="0">
                <a:defRPr/>
              </a:pPr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5E38AE4A-32F9-41A5-9C2E-B69234FF5345}"/>
                </a:ext>
              </a:extLst>
            </p:cNvPr>
            <p:cNvSpPr/>
            <p:nvPr/>
          </p:nvSpPr>
          <p:spPr>
            <a:xfrm>
              <a:off x="375867" y="310708"/>
              <a:ext cx="6563096" cy="528638"/>
            </a:xfrm>
            <a:custGeom>
              <a:avLst/>
              <a:gdLst>
                <a:gd name="connsiteX0" fmla="*/ 5335181 w 6563096"/>
                <a:gd name="connsiteY0" fmla="*/ 0 h 528638"/>
                <a:gd name="connsiteX1" fmla="*/ 6343496 w 6563096"/>
                <a:gd name="connsiteY1" fmla="*/ 0 h 528638"/>
                <a:gd name="connsiteX2" fmla="*/ 6563096 w 6563096"/>
                <a:gd name="connsiteY2" fmla="*/ 219600 h 528638"/>
                <a:gd name="connsiteX3" fmla="*/ 6343496 w 6563096"/>
                <a:gd name="connsiteY3" fmla="*/ 439200 h 528638"/>
                <a:gd name="connsiteX4" fmla="*/ 5525411 w 6563096"/>
                <a:gd name="connsiteY4" fmla="*/ 439200 h 528638"/>
                <a:gd name="connsiteX5" fmla="*/ 5518784 w 6563096"/>
                <a:gd name="connsiteY5" fmla="*/ 439868 h 528638"/>
                <a:gd name="connsiteX6" fmla="*/ 266606 w 6563096"/>
                <a:gd name="connsiteY6" fmla="*/ 439867 h 528638"/>
                <a:gd name="connsiteX7" fmla="*/ 266606 w 6563096"/>
                <a:gd name="connsiteY7" fmla="*/ 528638 h 528638"/>
                <a:gd name="connsiteX8" fmla="*/ 76678 w 6563096"/>
                <a:gd name="connsiteY8" fmla="*/ 388145 h 528638"/>
                <a:gd name="connsiteX9" fmla="*/ 83246 w 6563096"/>
                <a:gd name="connsiteY9" fmla="*/ 388145 h 528638"/>
                <a:gd name="connsiteX10" fmla="*/ 64417 w 6563096"/>
                <a:gd name="connsiteY10" fmla="*/ 375450 h 528638"/>
                <a:gd name="connsiteX11" fmla="*/ 17284 w 6563096"/>
                <a:gd name="connsiteY11" fmla="*/ 305542 h 528638"/>
                <a:gd name="connsiteX12" fmla="*/ 0 w 6563096"/>
                <a:gd name="connsiteY12" fmla="*/ 219935 h 528638"/>
                <a:gd name="connsiteX13" fmla="*/ 17284 w 6563096"/>
                <a:gd name="connsiteY13" fmla="*/ 134327 h 528638"/>
                <a:gd name="connsiteX14" fmla="*/ 219933 w 6563096"/>
                <a:gd name="connsiteY14" fmla="*/ 2 h 528638"/>
                <a:gd name="connsiteX15" fmla="*/ 5335161 w 6563096"/>
                <a:gd name="connsiteY15" fmla="*/ 2 h 5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63096" h="528638">
                  <a:moveTo>
                    <a:pt x="5335181" y="0"/>
                  </a:moveTo>
                  <a:lnTo>
                    <a:pt x="6343496" y="0"/>
                  </a:lnTo>
                  <a:cubicBezTo>
                    <a:pt x="6464778" y="0"/>
                    <a:pt x="6563096" y="98318"/>
                    <a:pt x="6563096" y="219600"/>
                  </a:cubicBezTo>
                  <a:cubicBezTo>
                    <a:pt x="6563096" y="340882"/>
                    <a:pt x="6464778" y="439200"/>
                    <a:pt x="6343496" y="439200"/>
                  </a:cubicBezTo>
                  <a:lnTo>
                    <a:pt x="5525411" y="439200"/>
                  </a:lnTo>
                  <a:lnTo>
                    <a:pt x="5518784" y="439868"/>
                  </a:lnTo>
                  <a:lnTo>
                    <a:pt x="266606" y="439867"/>
                  </a:lnTo>
                  <a:lnTo>
                    <a:pt x="266606" y="528638"/>
                  </a:lnTo>
                  <a:lnTo>
                    <a:pt x="76678" y="388145"/>
                  </a:lnTo>
                  <a:lnTo>
                    <a:pt x="83246" y="388145"/>
                  </a:lnTo>
                  <a:lnTo>
                    <a:pt x="64417" y="375450"/>
                  </a:lnTo>
                  <a:cubicBezTo>
                    <a:pt x="44517" y="355550"/>
                    <a:pt x="28413" y="331855"/>
                    <a:pt x="17284" y="305542"/>
                  </a:cubicBezTo>
                  <a:lnTo>
                    <a:pt x="0" y="219935"/>
                  </a:lnTo>
                  <a:lnTo>
                    <a:pt x="17284" y="134327"/>
                  </a:lnTo>
                  <a:cubicBezTo>
                    <a:pt x="50671" y="55390"/>
                    <a:pt x="128834" y="2"/>
                    <a:pt x="219933" y="2"/>
                  </a:cubicBezTo>
                  <a:lnTo>
                    <a:pt x="5335161" y="2"/>
                  </a:lnTo>
                  <a:close/>
                </a:path>
              </a:pathLst>
            </a:custGeom>
            <a:solidFill>
              <a:srgbClr val="F07F57"/>
            </a:solidFill>
            <a:ln>
              <a:noFill/>
            </a:ln>
            <a:effectLst/>
            <a:scene3d>
              <a:camera prst="obliqueBottomRight"/>
              <a:lightRig rig="soft" dir="t">
                <a:rot lat="0" lon="0" rev="6000000"/>
              </a:lightRig>
            </a:scene3d>
            <a:sp3d prstMaterial="matte">
              <a:bevelB w="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57188" latinLnBrk="0">
                <a:defRPr/>
              </a:pPr>
              <a:r>
                <a:rPr lang="ko-KR" altLang="en-US" sz="900" i="1" kern="0" dirty="0">
                  <a:ln w="158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2000" i="1" kern="0" dirty="0">
                  <a:ln w="15875">
                    <a:noFill/>
                  </a:ln>
                  <a:solidFill>
                    <a:prstClr val="white"/>
                  </a:solidFill>
                  <a:effectLst>
                    <a:outerShdw dist="38100" dir="2700000" algn="tl">
                      <a:srgbClr val="CE6D4B"/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기획서</a:t>
              </a:r>
              <a:endPara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BCCD816-0085-4D56-A0F0-D8621A2D12B5}"/>
                </a:ext>
              </a:extLst>
            </p:cNvPr>
            <p:cNvSpPr/>
            <p:nvPr/>
          </p:nvSpPr>
          <p:spPr>
            <a:xfrm>
              <a:off x="515982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EA05C62-E4BE-44D9-832D-2BA4865A9C04}"/>
                </a:ext>
              </a:extLst>
            </p:cNvPr>
            <p:cNvSpPr/>
            <p:nvPr/>
          </p:nvSpPr>
          <p:spPr>
            <a:xfrm>
              <a:off x="6382728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C0B7C8E-5708-4F02-804C-A94CE314B6B5}"/>
                </a:ext>
              </a:extLst>
            </p:cNvPr>
            <p:cNvSpPr/>
            <p:nvPr/>
          </p:nvSpPr>
          <p:spPr>
            <a:xfrm>
              <a:off x="6599322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CB01C05-86D9-4965-90E1-E9D7305F1F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9353" y="839345"/>
              <a:ext cx="4320000" cy="1"/>
            </a:xfrm>
            <a:prstGeom prst="line">
              <a:avLst/>
            </a:prstGeom>
            <a:ln>
              <a:solidFill>
                <a:srgbClr val="F07F5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0A88A8B-ADE8-97B5-C27F-039A1CA1AF0E}"/>
              </a:ext>
            </a:extLst>
          </p:cNvPr>
          <p:cNvGrpSpPr/>
          <p:nvPr/>
        </p:nvGrpSpPr>
        <p:grpSpPr>
          <a:xfrm>
            <a:off x="6234411" y="1784659"/>
            <a:ext cx="2520000" cy="3600000"/>
            <a:chOff x="8909797" y="1829969"/>
            <a:chExt cx="2119994" cy="2723185"/>
          </a:xfrm>
        </p:grpSpPr>
        <p:sp>
          <p:nvSpPr>
            <p:cNvPr id="101" name="사각형: 둥근 위쪽 모서리 21">
              <a:extLst>
                <a:ext uri="{FF2B5EF4-FFF2-40B4-BE49-F238E27FC236}">
                  <a16:creationId xmlns:a16="http://schemas.microsoft.com/office/drawing/2014/main" id="{FFB867F4-8598-5BD2-10BF-28C22285E338}"/>
                </a:ext>
              </a:extLst>
            </p:cNvPr>
            <p:cNvSpPr/>
            <p:nvPr/>
          </p:nvSpPr>
          <p:spPr>
            <a:xfrm>
              <a:off x="8909797" y="2234034"/>
              <a:ext cx="2118385" cy="1422450"/>
            </a:xfrm>
            <a:prstGeom prst="round2SameRect">
              <a:avLst>
                <a:gd name="adj1" fmla="val 9037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2" name="양쪽 모서리가 둥근 사각형 58">
              <a:extLst>
                <a:ext uri="{FF2B5EF4-FFF2-40B4-BE49-F238E27FC236}">
                  <a16:creationId xmlns:a16="http://schemas.microsoft.com/office/drawing/2014/main" id="{6168406D-4518-A81D-CFD2-6E3D3A127AB3}"/>
                </a:ext>
              </a:extLst>
            </p:cNvPr>
            <p:cNvSpPr/>
            <p:nvPr/>
          </p:nvSpPr>
          <p:spPr>
            <a:xfrm>
              <a:off x="8909798" y="3656483"/>
              <a:ext cx="2119993" cy="896671"/>
            </a:xfrm>
            <a:prstGeom prst="round2SameRect">
              <a:avLst>
                <a:gd name="adj1" fmla="val 0"/>
                <a:gd name="adj2" fmla="val 12817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예상 되는 </a:t>
              </a:r>
              <a:r>
                <a:rPr lang="en-US" altLang="ko-KR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‘</a:t>
              </a:r>
              <a:r>
                <a:rPr lang="ko-KR" altLang="en-US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학습 정보 </a:t>
              </a:r>
              <a:r>
                <a:rPr lang="ko-KR" altLang="en-US" sz="1200" dirty="0" err="1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이썬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‘ </a:t>
              </a: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앱의 프로그램 흐름을 </a:t>
              </a:r>
              <a:r>
                <a:rPr lang="ko-KR" altLang="en-US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플로우차트로</a:t>
              </a: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보고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프로토타입 예상하기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103" name="모서리가 둥근 직사각형 53">
              <a:extLst>
                <a:ext uri="{FF2B5EF4-FFF2-40B4-BE49-F238E27FC236}">
                  <a16:creationId xmlns:a16="http://schemas.microsoft.com/office/drawing/2014/main" id="{1DF8ABE0-83E5-B7DE-6CE9-07FF05EB7C6C}"/>
                </a:ext>
              </a:extLst>
            </p:cNvPr>
            <p:cNvSpPr/>
            <p:nvPr/>
          </p:nvSpPr>
          <p:spPr>
            <a:xfrm>
              <a:off x="8909797" y="1829969"/>
              <a:ext cx="2119993" cy="271819"/>
            </a:xfrm>
            <a:prstGeom prst="roundRect">
              <a:avLst>
                <a:gd name="adj" fmla="val 50000"/>
              </a:avLst>
            </a:prstGeom>
            <a:solidFill>
              <a:srgbClr val="40404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세부사항 및 프로토타입</a:t>
              </a:r>
              <a:endParaRPr lang="en-US" altLang="ko-KR" sz="16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ED1410-DEAD-4A75-5D7B-962A086E67F5}"/>
                </a:ext>
              </a:extLst>
            </p:cNvPr>
            <p:cNvSpPr/>
            <p:nvPr/>
          </p:nvSpPr>
          <p:spPr>
            <a:xfrm>
              <a:off x="10917266" y="2335761"/>
              <a:ext cx="85703" cy="8509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5D4F8BE7-43E9-F838-CC14-4BAA76C960B4}"/>
                </a:ext>
              </a:extLst>
            </p:cNvPr>
            <p:cNvSpPr/>
            <p:nvPr/>
          </p:nvSpPr>
          <p:spPr>
            <a:xfrm>
              <a:off x="10917266" y="1930295"/>
              <a:ext cx="85703" cy="850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6" name="모서리가 둥근 직사각형 58">
              <a:extLst>
                <a:ext uri="{FF2B5EF4-FFF2-40B4-BE49-F238E27FC236}">
                  <a16:creationId xmlns:a16="http://schemas.microsoft.com/office/drawing/2014/main" id="{389E4A0B-B442-EE14-D7B4-249D0F53D7CD}"/>
                </a:ext>
              </a:extLst>
            </p:cNvPr>
            <p:cNvSpPr/>
            <p:nvPr/>
          </p:nvSpPr>
          <p:spPr>
            <a:xfrm>
              <a:off x="10945470" y="1965879"/>
              <a:ext cx="33892" cy="42731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000">
                  <a:srgbClr val="FFFEFC">
                    <a:shade val="30000"/>
                    <a:satMod val="115000"/>
                  </a:srgbClr>
                </a:gs>
                <a:gs pos="61000">
                  <a:srgbClr val="FFFEFC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DB42FD33-C88A-C511-D7CC-CA26ADEC2398}"/>
                </a:ext>
              </a:extLst>
            </p:cNvPr>
            <p:cNvSpPr/>
            <p:nvPr/>
          </p:nvSpPr>
          <p:spPr>
            <a:xfrm>
              <a:off x="9022459" y="2335761"/>
              <a:ext cx="85703" cy="8509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28ED3706-4106-73EA-9C75-2A1779B85531}"/>
                </a:ext>
              </a:extLst>
            </p:cNvPr>
            <p:cNvSpPr/>
            <p:nvPr/>
          </p:nvSpPr>
          <p:spPr>
            <a:xfrm>
              <a:off x="9022459" y="1930295"/>
              <a:ext cx="85703" cy="850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9" name="모서리가 둥근 직사각형 98">
              <a:extLst>
                <a:ext uri="{FF2B5EF4-FFF2-40B4-BE49-F238E27FC236}">
                  <a16:creationId xmlns:a16="http://schemas.microsoft.com/office/drawing/2014/main" id="{817B6579-A12E-6945-FD85-2B27523C4D21}"/>
                </a:ext>
              </a:extLst>
            </p:cNvPr>
            <p:cNvSpPr/>
            <p:nvPr/>
          </p:nvSpPr>
          <p:spPr>
            <a:xfrm>
              <a:off x="9050663" y="1965879"/>
              <a:ext cx="33892" cy="42731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000">
                  <a:srgbClr val="FFFEFC">
                    <a:shade val="30000"/>
                    <a:satMod val="115000"/>
                  </a:srgbClr>
                </a:gs>
                <a:gs pos="61000">
                  <a:srgbClr val="FFFEFC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C30D0A-AEFC-DA32-8FA9-ED3EB66F2246}"/>
              </a:ext>
            </a:extLst>
          </p:cNvPr>
          <p:cNvGrpSpPr/>
          <p:nvPr/>
        </p:nvGrpSpPr>
        <p:grpSpPr>
          <a:xfrm>
            <a:off x="9163684" y="1784659"/>
            <a:ext cx="2520000" cy="3600000"/>
            <a:chOff x="9129750" y="1859009"/>
            <a:chExt cx="2459603" cy="3402943"/>
          </a:xfrm>
        </p:grpSpPr>
        <p:sp>
          <p:nvSpPr>
            <p:cNvPr id="81" name="사각형: 둥근 위쪽 모서리 21" descr="빨간색 펜이 맨 위에 있는 일정관리 맨 위쪽 모습">
              <a:extLst>
                <a:ext uri="{FF2B5EF4-FFF2-40B4-BE49-F238E27FC236}">
                  <a16:creationId xmlns:a16="http://schemas.microsoft.com/office/drawing/2014/main" id="{CAD38E26-AC32-C53B-02B8-8416B65B3773}"/>
                </a:ext>
              </a:extLst>
            </p:cNvPr>
            <p:cNvSpPr/>
            <p:nvPr/>
          </p:nvSpPr>
          <p:spPr>
            <a:xfrm>
              <a:off x="9129750" y="2356528"/>
              <a:ext cx="2457735" cy="1782063"/>
            </a:xfrm>
            <a:prstGeom prst="round2SameRect">
              <a:avLst>
                <a:gd name="adj1" fmla="val 9037"/>
                <a:gd name="adj2" fmla="val 0"/>
              </a:avLst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2" name="양쪽 모서리가 둥근 사각형 58">
              <a:extLst>
                <a:ext uri="{FF2B5EF4-FFF2-40B4-BE49-F238E27FC236}">
                  <a16:creationId xmlns:a16="http://schemas.microsoft.com/office/drawing/2014/main" id="{A02E23DF-0A39-8AFD-A553-CFEC88F751DD}"/>
                </a:ext>
              </a:extLst>
            </p:cNvPr>
            <p:cNvSpPr/>
            <p:nvPr/>
          </p:nvSpPr>
          <p:spPr>
            <a:xfrm>
              <a:off x="9129752" y="4138591"/>
              <a:ext cx="2459601" cy="1123361"/>
            </a:xfrm>
            <a:prstGeom prst="round2SameRect">
              <a:avLst>
                <a:gd name="adj1" fmla="val 0"/>
                <a:gd name="adj2" fmla="val 12817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제출일에 맞게 프로그램을 제작하기 위해 역할을 분담하고 일정을 계획한다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83" name="모서리가 둥근 직사각형 53">
              <a:extLst>
                <a:ext uri="{FF2B5EF4-FFF2-40B4-BE49-F238E27FC236}">
                  <a16:creationId xmlns:a16="http://schemas.microsoft.com/office/drawing/2014/main" id="{935F4E1D-362D-A625-A66E-E7C416FEC1B7}"/>
                </a:ext>
              </a:extLst>
            </p:cNvPr>
            <p:cNvSpPr/>
            <p:nvPr/>
          </p:nvSpPr>
          <p:spPr>
            <a:xfrm>
              <a:off x="9129752" y="1859009"/>
              <a:ext cx="2459601" cy="34053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역할 분담 및 일정계획</a:t>
              </a:r>
              <a:endParaRPr lang="en-US" altLang="ko-KR" sz="16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F7DED04-A2E3-D134-23EC-9EF2FACCB4CD}"/>
                </a:ext>
              </a:extLst>
            </p:cNvPr>
            <p:cNvSpPr/>
            <p:nvPr/>
          </p:nvSpPr>
          <p:spPr>
            <a:xfrm>
              <a:off x="11458802" y="2483973"/>
              <a:ext cx="99432" cy="10660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709D9C3-5063-AA44-0427-1B7F947D4BC8}"/>
                </a:ext>
              </a:extLst>
            </p:cNvPr>
            <p:cNvSpPr/>
            <p:nvPr/>
          </p:nvSpPr>
          <p:spPr>
            <a:xfrm>
              <a:off x="11458802" y="1976000"/>
              <a:ext cx="99432" cy="1066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모서리가 둥근 직사각형 58">
              <a:extLst>
                <a:ext uri="{FF2B5EF4-FFF2-40B4-BE49-F238E27FC236}">
                  <a16:creationId xmlns:a16="http://schemas.microsoft.com/office/drawing/2014/main" id="{19114AA4-FE04-38C6-4341-8F48AF9F0E4C}"/>
                </a:ext>
              </a:extLst>
            </p:cNvPr>
            <p:cNvSpPr/>
            <p:nvPr/>
          </p:nvSpPr>
          <p:spPr>
            <a:xfrm>
              <a:off x="11491524" y="2020581"/>
              <a:ext cx="39321" cy="53534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000">
                  <a:srgbClr val="FFFEFC">
                    <a:shade val="30000"/>
                    <a:satMod val="115000"/>
                  </a:srgbClr>
                </a:gs>
                <a:gs pos="61000">
                  <a:srgbClr val="FFFEFC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B5E81739-AA55-4BEF-89BF-671DD03269D7}"/>
                </a:ext>
              </a:extLst>
            </p:cNvPr>
            <p:cNvSpPr/>
            <p:nvPr/>
          </p:nvSpPr>
          <p:spPr>
            <a:xfrm>
              <a:off x="9260461" y="2483973"/>
              <a:ext cx="99432" cy="10660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61619E27-6C49-A8B2-14A7-58D56809B43C}"/>
                </a:ext>
              </a:extLst>
            </p:cNvPr>
            <p:cNvSpPr/>
            <p:nvPr/>
          </p:nvSpPr>
          <p:spPr>
            <a:xfrm>
              <a:off x="9260461" y="1976000"/>
              <a:ext cx="99432" cy="1066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모서리가 둥근 직사각형 98">
              <a:extLst>
                <a:ext uri="{FF2B5EF4-FFF2-40B4-BE49-F238E27FC236}">
                  <a16:creationId xmlns:a16="http://schemas.microsoft.com/office/drawing/2014/main" id="{925FF87C-B213-C5D0-1756-15E6A2FBCCD6}"/>
                </a:ext>
              </a:extLst>
            </p:cNvPr>
            <p:cNvSpPr/>
            <p:nvPr/>
          </p:nvSpPr>
          <p:spPr>
            <a:xfrm>
              <a:off x="9293183" y="2020581"/>
              <a:ext cx="39321" cy="53534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000">
                  <a:srgbClr val="FFFEFC">
                    <a:shade val="30000"/>
                    <a:satMod val="115000"/>
                  </a:srgbClr>
                </a:gs>
                <a:gs pos="61000">
                  <a:srgbClr val="FFFEFC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181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E912EF-258A-E82D-E490-9CF9A4DBAB7B}"/>
              </a:ext>
            </a:extLst>
          </p:cNvPr>
          <p:cNvSpPr/>
          <p:nvPr/>
        </p:nvSpPr>
        <p:spPr>
          <a:xfrm>
            <a:off x="439366" y="831510"/>
            <a:ext cx="10811582" cy="5731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초등학교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중학교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고등학교의 학습은 일관적으로 수업에 대한 방향성이 정해져 있습니다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그래서 학원이나 학교 선생님께서 제공해주는 수업을 기반으로 학습을 하였습니다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대학교를 비롯하여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그 이후의 학습은 자기 주도적으로 원하는 바를 선택해서 배울 수 있습니다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이러한 학습의 자유는 선택권과 해방감을 주었지만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무엇을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배워야할지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어디서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배워야할지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정보를 얻는 것에 대한 막막함 또한 주었습니다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학원을 다니기에는 진로가 명확하지 않은 상태라 비용과 시간에 대한 부담도 느껴졌습니다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조원들과 이야기를 나누어 보니 모두 같은 고민을 하고 있었습니다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따라서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무엇을 배워야 할지에 대한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정보 접근성의 문제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시간과 비용에 대한 부담감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무료 강좌에 대한 정보를 정리한 프로그램의 필요성을 느끼게 되어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저희와 비슷한 고민을 가진 사람들에 대한 분석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하고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무료 인터넷 강좌 정보 탐색 프로그램 제작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학습 정보 </a:t>
            </a:r>
            <a:r>
              <a:rPr lang="ko-KR" altLang="en-US" sz="1400" b="1" dirty="0" err="1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이썬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기획하게 되었습니다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b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이름은 파이썬 언어의 이름을 따서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학습 정보 </a:t>
            </a:r>
            <a:r>
              <a:rPr lang="ko-KR" altLang="en-US" sz="1400" b="1" dirty="0" err="1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이썬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하였습니다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C16120-E515-438F-EF25-A721E1956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027" y="1102408"/>
            <a:ext cx="1343962" cy="16799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A84D10-3C28-3353-1C5B-BA68BEDAF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703" y="1102408"/>
            <a:ext cx="1343961" cy="16799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895363-AD13-6AA8-DDC5-C94407495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728" b="89297" l="4423" r="94349">
                        <a14:foregroundMark x1="35872" y1="9480" x2="58722" y2="6728"/>
                        <a14:foregroundMark x1="58722" y1="6728" x2="41769" y2="6728"/>
                        <a14:foregroundMark x1="83649" y1="33639" x2="83047" y2="45260"/>
                        <a14:foregroundMark x1="84029" y1="26300" x2="83649" y2="33639"/>
                        <a14:foregroundMark x1="4914" y1="31804" x2="13022" y2="35168"/>
                        <a14:foregroundMark x1="14742" y1="45872" x2="14742" y2="45872"/>
                        <a14:foregroundMark x1="86380" y1="33639" x2="85258" y2="22936"/>
                        <a14:foregroundMark x1="86732" y1="37003" x2="86380" y2="33639"/>
                        <a14:foregroundMark x1="90663" y1="24159" x2="90663" y2="24159"/>
                        <a14:foregroundMark x1="94349" y1="26911" x2="94349" y2="26911"/>
                        <a14:backgroundMark x1="83538" y1="33639" x2="83538" y2="33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05057" y="3065738"/>
            <a:ext cx="2090951" cy="167995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C767C1C-EEB3-4EB8-A3D8-8B48B63436D1}"/>
              </a:ext>
            </a:extLst>
          </p:cNvPr>
          <p:cNvGrpSpPr/>
          <p:nvPr/>
        </p:nvGrpSpPr>
        <p:grpSpPr>
          <a:xfrm>
            <a:off x="304105" y="160707"/>
            <a:ext cx="11213486" cy="533031"/>
            <a:chOff x="375867" y="306315"/>
            <a:chExt cx="11213486" cy="533031"/>
          </a:xfrm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8AAA90DB-DD5C-42F9-9565-9F1A15BE1306}"/>
                </a:ext>
              </a:extLst>
            </p:cNvPr>
            <p:cNvSpPr/>
            <p:nvPr/>
          </p:nvSpPr>
          <p:spPr>
            <a:xfrm>
              <a:off x="439367" y="306315"/>
              <a:ext cx="6563096" cy="528638"/>
            </a:xfrm>
            <a:custGeom>
              <a:avLst/>
              <a:gdLst>
                <a:gd name="connsiteX0" fmla="*/ 5335181 w 6563096"/>
                <a:gd name="connsiteY0" fmla="*/ 0 h 528638"/>
                <a:gd name="connsiteX1" fmla="*/ 6343496 w 6563096"/>
                <a:gd name="connsiteY1" fmla="*/ 0 h 528638"/>
                <a:gd name="connsiteX2" fmla="*/ 6563096 w 6563096"/>
                <a:gd name="connsiteY2" fmla="*/ 219600 h 528638"/>
                <a:gd name="connsiteX3" fmla="*/ 6343496 w 6563096"/>
                <a:gd name="connsiteY3" fmla="*/ 439200 h 528638"/>
                <a:gd name="connsiteX4" fmla="*/ 5525411 w 6563096"/>
                <a:gd name="connsiteY4" fmla="*/ 439200 h 528638"/>
                <a:gd name="connsiteX5" fmla="*/ 5518784 w 6563096"/>
                <a:gd name="connsiteY5" fmla="*/ 439868 h 528638"/>
                <a:gd name="connsiteX6" fmla="*/ 266606 w 6563096"/>
                <a:gd name="connsiteY6" fmla="*/ 439867 h 528638"/>
                <a:gd name="connsiteX7" fmla="*/ 266606 w 6563096"/>
                <a:gd name="connsiteY7" fmla="*/ 528638 h 528638"/>
                <a:gd name="connsiteX8" fmla="*/ 76678 w 6563096"/>
                <a:gd name="connsiteY8" fmla="*/ 388145 h 528638"/>
                <a:gd name="connsiteX9" fmla="*/ 83246 w 6563096"/>
                <a:gd name="connsiteY9" fmla="*/ 388145 h 528638"/>
                <a:gd name="connsiteX10" fmla="*/ 64417 w 6563096"/>
                <a:gd name="connsiteY10" fmla="*/ 375450 h 528638"/>
                <a:gd name="connsiteX11" fmla="*/ 17284 w 6563096"/>
                <a:gd name="connsiteY11" fmla="*/ 305542 h 528638"/>
                <a:gd name="connsiteX12" fmla="*/ 0 w 6563096"/>
                <a:gd name="connsiteY12" fmla="*/ 219935 h 528638"/>
                <a:gd name="connsiteX13" fmla="*/ 17284 w 6563096"/>
                <a:gd name="connsiteY13" fmla="*/ 134327 h 528638"/>
                <a:gd name="connsiteX14" fmla="*/ 219933 w 6563096"/>
                <a:gd name="connsiteY14" fmla="*/ 2 h 528638"/>
                <a:gd name="connsiteX15" fmla="*/ 5335161 w 6563096"/>
                <a:gd name="connsiteY15" fmla="*/ 2 h 5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63096" h="528638">
                  <a:moveTo>
                    <a:pt x="5335181" y="0"/>
                  </a:moveTo>
                  <a:lnTo>
                    <a:pt x="6343496" y="0"/>
                  </a:lnTo>
                  <a:cubicBezTo>
                    <a:pt x="6464778" y="0"/>
                    <a:pt x="6563096" y="98318"/>
                    <a:pt x="6563096" y="219600"/>
                  </a:cubicBezTo>
                  <a:cubicBezTo>
                    <a:pt x="6563096" y="340882"/>
                    <a:pt x="6464778" y="439200"/>
                    <a:pt x="6343496" y="439200"/>
                  </a:cubicBezTo>
                  <a:lnTo>
                    <a:pt x="5525411" y="439200"/>
                  </a:lnTo>
                  <a:lnTo>
                    <a:pt x="5518784" y="439868"/>
                  </a:lnTo>
                  <a:lnTo>
                    <a:pt x="266606" y="439867"/>
                  </a:lnTo>
                  <a:lnTo>
                    <a:pt x="266606" y="528638"/>
                  </a:lnTo>
                  <a:lnTo>
                    <a:pt x="76678" y="388145"/>
                  </a:lnTo>
                  <a:lnTo>
                    <a:pt x="83246" y="388145"/>
                  </a:lnTo>
                  <a:lnTo>
                    <a:pt x="64417" y="375450"/>
                  </a:lnTo>
                  <a:cubicBezTo>
                    <a:pt x="44517" y="355550"/>
                    <a:pt x="28413" y="331855"/>
                    <a:pt x="17284" y="305542"/>
                  </a:cubicBezTo>
                  <a:lnTo>
                    <a:pt x="0" y="219935"/>
                  </a:lnTo>
                  <a:lnTo>
                    <a:pt x="17284" y="134327"/>
                  </a:lnTo>
                  <a:cubicBezTo>
                    <a:pt x="50671" y="55390"/>
                    <a:pt x="128834" y="2"/>
                    <a:pt x="219933" y="2"/>
                  </a:cubicBezTo>
                  <a:lnTo>
                    <a:pt x="5335161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889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6000000"/>
              </a:lightRig>
            </a:scene3d>
            <a:sp3d prstMaterial="matte">
              <a:bevelB w="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57188" latinLnBrk="0">
                <a:defRPr/>
              </a:pPr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5D79E24A-20F7-41EF-8D69-23001F2E6D1B}"/>
                </a:ext>
              </a:extLst>
            </p:cNvPr>
            <p:cNvSpPr/>
            <p:nvPr/>
          </p:nvSpPr>
          <p:spPr>
            <a:xfrm>
              <a:off x="375867" y="310708"/>
              <a:ext cx="6563096" cy="528638"/>
            </a:xfrm>
            <a:custGeom>
              <a:avLst/>
              <a:gdLst>
                <a:gd name="connsiteX0" fmla="*/ 5335181 w 6563096"/>
                <a:gd name="connsiteY0" fmla="*/ 0 h 528638"/>
                <a:gd name="connsiteX1" fmla="*/ 6343496 w 6563096"/>
                <a:gd name="connsiteY1" fmla="*/ 0 h 528638"/>
                <a:gd name="connsiteX2" fmla="*/ 6563096 w 6563096"/>
                <a:gd name="connsiteY2" fmla="*/ 219600 h 528638"/>
                <a:gd name="connsiteX3" fmla="*/ 6343496 w 6563096"/>
                <a:gd name="connsiteY3" fmla="*/ 439200 h 528638"/>
                <a:gd name="connsiteX4" fmla="*/ 5525411 w 6563096"/>
                <a:gd name="connsiteY4" fmla="*/ 439200 h 528638"/>
                <a:gd name="connsiteX5" fmla="*/ 5518784 w 6563096"/>
                <a:gd name="connsiteY5" fmla="*/ 439868 h 528638"/>
                <a:gd name="connsiteX6" fmla="*/ 266606 w 6563096"/>
                <a:gd name="connsiteY6" fmla="*/ 439867 h 528638"/>
                <a:gd name="connsiteX7" fmla="*/ 266606 w 6563096"/>
                <a:gd name="connsiteY7" fmla="*/ 528638 h 528638"/>
                <a:gd name="connsiteX8" fmla="*/ 76678 w 6563096"/>
                <a:gd name="connsiteY8" fmla="*/ 388145 h 528638"/>
                <a:gd name="connsiteX9" fmla="*/ 83246 w 6563096"/>
                <a:gd name="connsiteY9" fmla="*/ 388145 h 528638"/>
                <a:gd name="connsiteX10" fmla="*/ 64417 w 6563096"/>
                <a:gd name="connsiteY10" fmla="*/ 375450 h 528638"/>
                <a:gd name="connsiteX11" fmla="*/ 17284 w 6563096"/>
                <a:gd name="connsiteY11" fmla="*/ 305542 h 528638"/>
                <a:gd name="connsiteX12" fmla="*/ 0 w 6563096"/>
                <a:gd name="connsiteY12" fmla="*/ 219935 h 528638"/>
                <a:gd name="connsiteX13" fmla="*/ 17284 w 6563096"/>
                <a:gd name="connsiteY13" fmla="*/ 134327 h 528638"/>
                <a:gd name="connsiteX14" fmla="*/ 219933 w 6563096"/>
                <a:gd name="connsiteY14" fmla="*/ 2 h 528638"/>
                <a:gd name="connsiteX15" fmla="*/ 5335161 w 6563096"/>
                <a:gd name="connsiteY15" fmla="*/ 2 h 5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63096" h="528638">
                  <a:moveTo>
                    <a:pt x="5335181" y="0"/>
                  </a:moveTo>
                  <a:lnTo>
                    <a:pt x="6343496" y="0"/>
                  </a:lnTo>
                  <a:cubicBezTo>
                    <a:pt x="6464778" y="0"/>
                    <a:pt x="6563096" y="98318"/>
                    <a:pt x="6563096" y="219600"/>
                  </a:cubicBezTo>
                  <a:cubicBezTo>
                    <a:pt x="6563096" y="340882"/>
                    <a:pt x="6464778" y="439200"/>
                    <a:pt x="6343496" y="439200"/>
                  </a:cubicBezTo>
                  <a:lnTo>
                    <a:pt x="5525411" y="439200"/>
                  </a:lnTo>
                  <a:lnTo>
                    <a:pt x="5518784" y="439868"/>
                  </a:lnTo>
                  <a:lnTo>
                    <a:pt x="266606" y="439867"/>
                  </a:lnTo>
                  <a:lnTo>
                    <a:pt x="266606" y="528638"/>
                  </a:lnTo>
                  <a:lnTo>
                    <a:pt x="76678" y="388145"/>
                  </a:lnTo>
                  <a:lnTo>
                    <a:pt x="83246" y="388145"/>
                  </a:lnTo>
                  <a:lnTo>
                    <a:pt x="64417" y="375450"/>
                  </a:lnTo>
                  <a:cubicBezTo>
                    <a:pt x="44517" y="355550"/>
                    <a:pt x="28413" y="331855"/>
                    <a:pt x="17284" y="305542"/>
                  </a:cubicBezTo>
                  <a:lnTo>
                    <a:pt x="0" y="219935"/>
                  </a:lnTo>
                  <a:lnTo>
                    <a:pt x="17284" y="134327"/>
                  </a:lnTo>
                  <a:cubicBezTo>
                    <a:pt x="50671" y="55390"/>
                    <a:pt x="128834" y="2"/>
                    <a:pt x="219933" y="2"/>
                  </a:cubicBezTo>
                  <a:lnTo>
                    <a:pt x="5335161" y="2"/>
                  </a:lnTo>
                  <a:close/>
                </a:path>
              </a:pathLst>
            </a:custGeom>
            <a:solidFill>
              <a:srgbClr val="F07F57"/>
            </a:solidFill>
            <a:ln>
              <a:noFill/>
            </a:ln>
            <a:effectLst/>
            <a:scene3d>
              <a:camera prst="obliqueBottomRight"/>
              <a:lightRig rig="soft" dir="t">
                <a:rot lat="0" lon="0" rev="6000000"/>
              </a:lightRig>
            </a:scene3d>
            <a:sp3d prstMaterial="matte">
              <a:bevelB w="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57188" latinLnBrk="0">
                <a:defRPr/>
              </a:pPr>
              <a:r>
                <a:rPr lang="ko-KR" altLang="en-US" sz="900" i="1" kern="0" dirty="0">
                  <a:ln w="158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2000" i="1" kern="0" dirty="0">
                  <a:ln w="15875">
                    <a:noFill/>
                  </a:ln>
                  <a:solidFill>
                    <a:prstClr val="white"/>
                  </a:solidFill>
                  <a:effectLst>
                    <a:outerShdw dist="38100" dir="2700000" algn="tl">
                      <a:srgbClr val="CE6D4B"/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기획서</a:t>
              </a:r>
              <a:endPara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4F4B8A6-AF09-452C-B9B5-414BBEF509F1}"/>
                </a:ext>
              </a:extLst>
            </p:cNvPr>
            <p:cNvSpPr/>
            <p:nvPr/>
          </p:nvSpPr>
          <p:spPr>
            <a:xfrm>
              <a:off x="515982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96B51D4-57F1-4B31-939F-DAB9AA83EDDE}"/>
                </a:ext>
              </a:extLst>
            </p:cNvPr>
            <p:cNvSpPr/>
            <p:nvPr/>
          </p:nvSpPr>
          <p:spPr>
            <a:xfrm>
              <a:off x="6382728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8FC8390-EA15-4E09-ABBA-C4C1D6ECD330}"/>
                </a:ext>
              </a:extLst>
            </p:cNvPr>
            <p:cNvSpPr/>
            <p:nvPr/>
          </p:nvSpPr>
          <p:spPr>
            <a:xfrm>
              <a:off x="6599322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F450AFC-767A-4FA6-BBAC-07BD0C15B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9353" y="839345"/>
              <a:ext cx="4320000" cy="1"/>
            </a:xfrm>
            <a:prstGeom prst="line">
              <a:avLst/>
            </a:prstGeom>
            <a:ln>
              <a:solidFill>
                <a:srgbClr val="F07F5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A985CE8-86CF-4ABD-A2FD-62921F679E40}"/>
              </a:ext>
            </a:extLst>
          </p:cNvPr>
          <p:cNvSpPr txBox="1"/>
          <p:nvPr/>
        </p:nvSpPr>
        <p:spPr>
          <a:xfrm>
            <a:off x="439366" y="945653"/>
            <a:ext cx="30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배경 및 기획 의도</a:t>
            </a:r>
          </a:p>
        </p:txBody>
      </p:sp>
    </p:spTree>
    <p:extLst>
      <p:ext uri="{BB962C8B-B14F-4D97-AF65-F5344CB8AC3E}">
        <p14:creationId xmlns:p14="http://schemas.microsoft.com/office/powerpoint/2010/main" val="316900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E912EF-258A-E82D-E490-9CF9A4DBAB7B}"/>
              </a:ext>
            </a:extLst>
          </p:cNvPr>
          <p:cNvSpPr/>
          <p:nvPr/>
        </p:nvSpPr>
        <p:spPr>
          <a:xfrm>
            <a:off x="315685" y="1137976"/>
            <a:ext cx="11434060" cy="5763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7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 </a:t>
            </a:r>
            <a:r>
              <a:rPr lang="en-US" altLang="ko-KR" sz="17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7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 정보 찾기에 어려움을 해소하기 위해</a:t>
            </a:r>
            <a:r>
              <a:rPr lang="en-US" altLang="ko-KR" sz="17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7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무료 온라인 학습 정보 제공 안내 앱을 제작</a:t>
            </a:r>
            <a:r>
              <a:rPr lang="ko-KR" altLang="en-US" sz="17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하는 것</a:t>
            </a:r>
            <a:r>
              <a:rPr lang="en-US" altLang="ko-KR" sz="17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7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세부목표</a:t>
            </a:r>
            <a:endParaRPr lang="en-US" altLang="ko-KR" sz="1700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5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분석할 데이터 정리 </a:t>
            </a:r>
            <a:b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‘KOSIS(</a:t>
            </a:r>
            <a:r>
              <a:rPr lang="ko-KR" altLang="en-US" sz="13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국가통계포털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)’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제공해주는 학습 관련 데이터들 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https://kosis.kr/index/index.do</a:t>
            </a:r>
            <a:b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평생학습 정보접근성 </a:t>
            </a:r>
            <a:b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평생학습 불참요인 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중도 포기 요인</a:t>
            </a:r>
            <a:b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 학습매체 및 학습방법 선호도</a:t>
            </a:r>
            <a:endParaRPr lang="en-US" altLang="ko-KR" sz="13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5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 예측</a:t>
            </a:r>
            <a:r>
              <a:rPr lang="en-US" altLang="ko-KR" sz="15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-  </a:t>
            </a:r>
            <a:r>
              <a:rPr lang="ko-KR" altLang="en-US" sz="15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 결과와 일치할까</a:t>
            </a:r>
            <a:r>
              <a:rPr lang="en-US" altLang="ko-KR" sz="15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b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우리처럼 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평생학습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접근성 부족이 큰 문제일 것이다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 정보 자체를 몰라서 접근하지 못하는 사람들이 많을 것이다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시간 부족과 금전적 문제로 학습이 부담되어 포기하는 사람이 많을 것이다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 시간을 아끼기 위해 인터넷 강의를 선호할 것이다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5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제작</a:t>
            </a:r>
            <a:br>
              <a:rPr lang="en-US" altLang="ko-KR" sz="15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 </a:t>
            </a:r>
            <a:r>
              <a:rPr lang="ko-KR" altLang="en-US" sz="13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열린데이터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광장의 서울시 평생학습 포털 사이버 강의 정보 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https://data.seoul.go.kr/dataList/OA-2562/S/1/datasetView.do?tab=S</a:t>
            </a:r>
            <a:b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위의 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 API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r>
              <a:rPr lang="en-US" altLang="ko-KR" sz="13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실시간으로 받아오는 것을 이용해 배우고 싶은 분야를 검색해 강의 종류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 전담 기관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수강신청 날짜</a:t>
            </a:r>
            <a:r>
              <a:rPr lang="en-US" altLang="ko-KR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수업 시작 날짜를 한 눈에 파악하는 프로그램</a:t>
            </a:r>
            <a:r>
              <a:rPr lang="en-US" altLang="ko-KR" sz="135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35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 정보 </a:t>
            </a:r>
            <a:r>
              <a:rPr lang="ko-KR" altLang="en-US" sz="135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이썬</a:t>
            </a:r>
            <a:r>
              <a:rPr lang="en-US" altLang="ko-KR" sz="135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35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만들기</a:t>
            </a:r>
            <a:endParaRPr lang="en-US" altLang="ko-KR" sz="13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FF7FE-94E9-2A82-2B10-033EEC0D2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061" y="1874641"/>
            <a:ext cx="2553056" cy="9335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0A9BD5-52DA-9A5B-4F02-F12A87D6E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2992" y="4983359"/>
            <a:ext cx="2257740" cy="64779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07B5F2C-50A3-DE1E-80E5-172F065A0B15}"/>
              </a:ext>
            </a:extLst>
          </p:cNvPr>
          <p:cNvGrpSpPr/>
          <p:nvPr/>
        </p:nvGrpSpPr>
        <p:grpSpPr>
          <a:xfrm>
            <a:off x="175570" y="119962"/>
            <a:ext cx="11213486" cy="533031"/>
            <a:chOff x="375867" y="306315"/>
            <a:chExt cx="11213486" cy="533031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85EC6ED6-62BB-484E-B76B-083E013D99BE}"/>
                </a:ext>
              </a:extLst>
            </p:cNvPr>
            <p:cNvSpPr/>
            <p:nvPr/>
          </p:nvSpPr>
          <p:spPr>
            <a:xfrm>
              <a:off x="439367" y="306315"/>
              <a:ext cx="6563096" cy="528638"/>
            </a:xfrm>
            <a:custGeom>
              <a:avLst/>
              <a:gdLst>
                <a:gd name="connsiteX0" fmla="*/ 5335181 w 6563096"/>
                <a:gd name="connsiteY0" fmla="*/ 0 h 528638"/>
                <a:gd name="connsiteX1" fmla="*/ 6343496 w 6563096"/>
                <a:gd name="connsiteY1" fmla="*/ 0 h 528638"/>
                <a:gd name="connsiteX2" fmla="*/ 6563096 w 6563096"/>
                <a:gd name="connsiteY2" fmla="*/ 219600 h 528638"/>
                <a:gd name="connsiteX3" fmla="*/ 6343496 w 6563096"/>
                <a:gd name="connsiteY3" fmla="*/ 439200 h 528638"/>
                <a:gd name="connsiteX4" fmla="*/ 5525411 w 6563096"/>
                <a:gd name="connsiteY4" fmla="*/ 439200 h 528638"/>
                <a:gd name="connsiteX5" fmla="*/ 5518784 w 6563096"/>
                <a:gd name="connsiteY5" fmla="*/ 439868 h 528638"/>
                <a:gd name="connsiteX6" fmla="*/ 266606 w 6563096"/>
                <a:gd name="connsiteY6" fmla="*/ 439867 h 528638"/>
                <a:gd name="connsiteX7" fmla="*/ 266606 w 6563096"/>
                <a:gd name="connsiteY7" fmla="*/ 528638 h 528638"/>
                <a:gd name="connsiteX8" fmla="*/ 76678 w 6563096"/>
                <a:gd name="connsiteY8" fmla="*/ 388145 h 528638"/>
                <a:gd name="connsiteX9" fmla="*/ 83246 w 6563096"/>
                <a:gd name="connsiteY9" fmla="*/ 388145 h 528638"/>
                <a:gd name="connsiteX10" fmla="*/ 64417 w 6563096"/>
                <a:gd name="connsiteY10" fmla="*/ 375450 h 528638"/>
                <a:gd name="connsiteX11" fmla="*/ 17284 w 6563096"/>
                <a:gd name="connsiteY11" fmla="*/ 305542 h 528638"/>
                <a:gd name="connsiteX12" fmla="*/ 0 w 6563096"/>
                <a:gd name="connsiteY12" fmla="*/ 219935 h 528638"/>
                <a:gd name="connsiteX13" fmla="*/ 17284 w 6563096"/>
                <a:gd name="connsiteY13" fmla="*/ 134327 h 528638"/>
                <a:gd name="connsiteX14" fmla="*/ 219933 w 6563096"/>
                <a:gd name="connsiteY14" fmla="*/ 2 h 528638"/>
                <a:gd name="connsiteX15" fmla="*/ 5335161 w 6563096"/>
                <a:gd name="connsiteY15" fmla="*/ 2 h 5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63096" h="528638">
                  <a:moveTo>
                    <a:pt x="5335181" y="0"/>
                  </a:moveTo>
                  <a:lnTo>
                    <a:pt x="6343496" y="0"/>
                  </a:lnTo>
                  <a:cubicBezTo>
                    <a:pt x="6464778" y="0"/>
                    <a:pt x="6563096" y="98318"/>
                    <a:pt x="6563096" y="219600"/>
                  </a:cubicBezTo>
                  <a:cubicBezTo>
                    <a:pt x="6563096" y="340882"/>
                    <a:pt x="6464778" y="439200"/>
                    <a:pt x="6343496" y="439200"/>
                  </a:cubicBezTo>
                  <a:lnTo>
                    <a:pt x="5525411" y="439200"/>
                  </a:lnTo>
                  <a:lnTo>
                    <a:pt x="5518784" y="439868"/>
                  </a:lnTo>
                  <a:lnTo>
                    <a:pt x="266606" y="439867"/>
                  </a:lnTo>
                  <a:lnTo>
                    <a:pt x="266606" y="528638"/>
                  </a:lnTo>
                  <a:lnTo>
                    <a:pt x="76678" y="388145"/>
                  </a:lnTo>
                  <a:lnTo>
                    <a:pt x="83246" y="388145"/>
                  </a:lnTo>
                  <a:lnTo>
                    <a:pt x="64417" y="375450"/>
                  </a:lnTo>
                  <a:cubicBezTo>
                    <a:pt x="44517" y="355550"/>
                    <a:pt x="28413" y="331855"/>
                    <a:pt x="17284" y="305542"/>
                  </a:cubicBezTo>
                  <a:lnTo>
                    <a:pt x="0" y="219935"/>
                  </a:lnTo>
                  <a:lnTo>
                    <a:pt x="17284" y="134327"/>
                  </a:lnTo>
                  <a:cubicBezTo>
                    <a:pt x="50671" y="55390"/>
                    <a:pt x="128834" y="2"/>
                    <a:pt x="219933" y="2"/>
                  </a:cubicBezTo>
                  <a:lnTo>
                    <a:pt x="5335161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889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6000000"/>
              </a:lightRig>
            </a:scene3d>
            <a:sp3d prstMaterial="matte">
              <a:bevelB w="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57188" latinLnBrk="0">
                <a:defRPr/>
              </a:pPr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43667656-8C9D-49C4-9C30-88E013D70A2A}"/>
                </a:ext>
              </a:extLst>
            </p:cNvPr>
            <p:cNvSpPr/>
            <p:nvPr/>
          </p:nvSpPr>
          <p:spPr>
            <a:xfrm>
              <a:off x="375867" y="310708"/>
              <a:ext cx="6563096" cy="528638"/>
            </a:xfrm>
            <a:custGeom>
              <a:avLst/>
              <a:gdLst>
                <a:gd name="connsiteX0" fmla="*/ 5335181 w 6563096"/>
                <a:gd name="connsiteY0" fmla="*/ 0 h 528638"/>
                <a:gd name="connsiteX1" fmla="*/ 6343496 w 6563096"/>
                <a:gd name="connsiteY1" fmla="*/ 0 h 528638"/>
                <a:gd name="connsiteX2" fmla="*/ 6563096 w 6563096"/>
                <a:gd name="connsiteY2" fmla="*/ 219600 h 528638"/>
                <a:gd name="connsiteX3" fmla="*/ 6343496 w 6563096"/>
                <a:gd name="connsiteY3" fmla="*/ 439200 h 528638"/>
                <a:gd name="connsiteX4" fmla="*/ 5525411 w 6563096"/>
                <a:gd name="connsiteY4" fmla="*/ 439200 h 528638"/>
                <a:gd name="connsiteX5" fmla="*/ 5518784 w 6563096"/>
                <a:gd name="connsiteY5" fmla="*/ 439868 h 528638"/>
                <a:gd name="connsiteX6" fmla="*/ 266606 w 6563096"/>
                <a:gd name="connsiteY6" fmla="*/ 439867 h 528638"/>
                <a:gd name="connsiteX7" fmla="*/ 266606 w 6563096"/>
                <a:gd name="connsiteY7" fmla="*/ 528638 h 528638"/>
                <a:gd name="connsiteX8" fmla="*/ 76678 w 6563096"/>
                <a:gd name="connsiteY8" fmla="*/ 388145 h 528638"/>
                <a:gd name="connsiteX9" fmla="*/ 83246 w 6563096"/>
                <a:gd name="connsiteY9" fmla="*/ 388145 h 528638"/>
                <a:gd name="connsiteX10" fmla="*/ 64417 w 6563096"/>
                <a:gd name="connsiteY10" fmla="*/ 375450 h 528638"/>
                <a:gd name="connsiteX11" fmla="*/ 17284 w 6563096"/>
                <a:gd name="connsiteY11" fmla="*/ 305542 h 528638"/>
                <a:gd name="connsiteX12" fmla="*/ 0 w 6563096"/>
                <a:gd name="connsiteY12" fmla="*/ 219935 h 528638"/>
                <a:gd name="connsiteX13" fmla="*/ 17284 w 6563096"/>
                <a:gd name="connsiteY13" fmla="*/ 134327 h 528638"/>
                <a:gd name="connsiteX14" fmla="*/ 219933 w 6563096"/>
                <a:gd name="connsiteY14" fmla="*/ 2 h 528638"/>
                <a:gd name="connsiteX15" fmla="*/ 5335161 w 6563096"/>
                <a:gd name="connsiteY15" fmla="*/ 2 h 5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63096" h="528638">
                  <a:moveTo>
                    <a:pt x="5335181" y="0"/>
                  </a:moveTo>
                  <a:lnTo>
                    <a:pt x="6343496" y="0"/>
                  </a:lnTo>
                  <a:cubicBezTo>
                    <a:pt x="6464778" y="0"/>
                    <a:pt x="6563096" y="98318"/>
                    <a:pt x="6563096" y="219600"/>
                  </a:cubicBezTo>
                  <a:cubicBezTo>
                    <a:pt x="6563096" y="340882"/>
                    <a:pt x="6464778" y="439200"/>
                    <a:pt x="6343496" y="439200"/>
                  </a:cubicBezTo>
                  <a:lnTo>
                    <a:pt x="5525411" y="439200"/>
                  </a:lnTo>
                  <a:lnTo>
                    <a:pt x="5518784" y="439868"/>
                  </a:lnTo>
                  <a:lnTo>
                    <a:pt x="266606" y="439867"/>
                  </a:lnTo>
                  <a:lnTo>
                    <a:pt x="266606" y="528638"/>
                  </a:lnTo>
                  <a:lnTo>
                    <a:pt x="76678" y="388145"/>
                  </a:lnTo>
                  <a:lnTo>
                    <a:pt x="83246" y="388145"/>
                  </a:lnTo>
                  <a:lnTo>
                    <a:pt x="64417" y="375450"/>
                  </a:lnTo>
                  <a:cubicBezTo>
                    <a:pt x="44517" y="355550"/>
                    <a:pt x="28413" y="331855"/>
                    <a:pt x="17284" y="305542"/>
                  </a:cubicBezTo>
                  <a:lnTo>
                    <a:pt x="0" y="219935"/>
                  </a:lnTo>
                  <a:lnTo>
                    <a:pt x="17284" y="134327"/>
                  </a:lnTo>
                  <a:cubicBezTo>
                    <a:pt x="50671" y="55390"/>
                    <a:pt x="128834" y="2"/>
                    <a:pt x="219933" y="2"/>
                  </a:cubicBezTo>
                  <a:lnTo>
                    <a:pt x="5335161" y="2"/>
                  </a:lnTo>
                  <a:close/>
                </a:path>
              </a:pathLst>
            </a:custGeom>
            <a:solidFill>
              <a:srgbClr val="F07F57"/>
            </a:solidFill>
            <a:ln>
              <a:noFill/>
            </a:ln>
            <a:effectLst/>
            <a:scene3d>
              <a:camera prst="obliqueBottomRight"/>
              <a:lightRig rig="soft" dir="t">
                <a:rot lat="0" lon="0" rev="6000000"/>
              </a:lightRig>
            </a:scene3d>
            <a:sp3d prstMaterial="matte">
              <a:bevelB w="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57188" latinLnBrk="0">
                <a:defRPr/>
              </a:pPr>
              <a:r>
                <a:rPr lang="ko-KR" altLang="en-US" sz="900" i="1" kern="0" dirty="0">
                  <a:ln w="158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2000" i="1" kern="0" dirty="0">
                  <a:ln w="15875">
                    <a:noFill/>
                  </a:ln>
                  <a:solidFill>
                    <a:prstClr val="white"/>
                  </a:solidFill>
                  <a:effectLst>
                    <a:outerShdw dist="38100" dir="2700000" algn="tl">
                      <a:srgbClr val="CE6D4B"/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기획서</a:t>
              </a:r>
              <a:endPara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5A22CCF-C084-4C03-907F-04C7C91880D0}"/>
                </a:ext>
              </a:extLst>
            </p:cNvPr>
            <p:cNvSpPr/>
            <p:nvPr/>
          </p:nvSpPr>
          <p:spPr>
            <a:xfrm>
              <a:off x="515982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2E8C31D-60E5-4DC3-A94A-7211FF264B25}"/>
                </a:ext>
              </a:extLst>
            </p:cNvPr>
            <p:cNvSpPr/>
            <p:nvPr/>
          </p:nvSpPr>
          <p:spPr>
            <a:xfrm>
              <a:off x="6382728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342A6D8-7D8F-4CE8-AC8F-99AAFA9AE423}"/>
                </a:ext>
              </a:extLst>
            </p:cNvPr>
            <p:cNvSpPr/>
            <p:nvPr/>
          </p:nvSpPr>
          <p:spPr>
            <a:xfrm>
              <a:off x="6599322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58CD0C7-F820-49BA-8DE9-6D869E4247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9353" y="839345"/>
              <a:ext cx="4320000" cy="1"/>
            </a:xfrm>
            <a:prstGeom prst="line">
              <a:avLst/>
            </a:prstGeom>
            <a:ln>
              <a:solidFill>
                <a:srgbClr val="F07F5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D30CC24-6B74-4F52-9958-C56D199892C6}"/>
              </a:ext>
            </a:extLst>
          </p:cNvPr>
          <p:cNvSpPr txBox="1"/>
          <p:nvPr/>
        </p:nvSpPr>
        <p:spPr>
          <a:xfrm>
            <a:off x="175570" y="784198"/>
            <a:ext cx="26068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 및 세부 목표</a:t>
            </a:r>
          </a:p>
        </p:txBody>
      </p:sp>
    </p:spTree>
    <p:extLst>
      <p:ext uri="{BB962C8B-B14F-4D97-AF65-F5344CB8AC3E}">
        <p14:creationId xmlns:p14="http://schemas.microsoft.com/office/powerpoint/2010/main" val="243119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0C8F8FC-6A57-6DAD-41AE-428B57F7A63D}"/>
              </a:ext>
            </a:extLst>
          </p:cNvPr>
          <p:cNvGrpSpPr/>
          <p:nvPr/>
        </p:nvGrpSpPr>
        <p:grpSpPr>
          <a:xfrm>
            <a:off x="175570" y="158269"/>
            <a:ext cx="11213486" cy="533031"/>
            <a:chOff x="375867" y="306315"/>
            <a:chExt cx="11213486" cy="533031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0812689-8000-4D55-9ABE-0642EC3137AE}"/>
                </a:ext>
              </a:extLst>
            </p:cNvPr>
            <p:cNvSpPr/>
            <p:nvPr/>
          </p:nvSpPr>
          <p:spPr>
            <a:xfrm>
              <a:off x="439367" y="306315"/>
              <a:ext cx="6563096" cy="528638"/>
            </a:xfrm>
            <a:custGeom>
              <a:avLst/>
              <a:gdLst>
                <a:gd name="connsiteX0" fmla="*/ 5335181 w 6563096"/>
                <a:gd name="connsiteY0" fmla="*/ 0 h 528638"/>
                <a:gd name="connsiteX1" fmla="*/ 6343496 w 6563096"/>
                <a:gd name="connsiteY1" fmla="*/ 0 h 528638"/>
                <a:gd name="connsiteX2" fmla="*/ 6563096 w 6563096"/>
                <a:gd name="connsiteY2" fmla="*/ 219600 h 528638"/>
                <a:gd name="connsiteX3" fmla="*/ 6343496 w 6563096"/>
                <a:gd name="connsiteY3" fmla="*/ 439200 h 528638"/>
                <a:gd name="connsiteX4" fmla="*/ 5525411 w 6563096"/>
                <a:gd name="connsiteY4" fmla="*/ 439200 h 528638"/>
                <a:gd name="connsiteX5" fmla="*/ 5518784 w 6563096"/>
                <a:gd name="connsiteY5" fmla="*/ 439868 h 528638"/>
                <a:gd name="connsiteX6" fmla="*/ 266606 w 6563096"/>
                <a:gd name="connsiteY6" fmla="*/ 439867 h 528638"/>
                <a:gd name="connsiteX7" fmla="*/ 266606 w 6563096"/>
                <a:gd name="connsiteY7" fmla="*/ 528638 h 528638"/>
                <a:gd name="connsiteX8" fmla="*/ 76678 w 6563096"/>
                <a:gd name="connsiteY8" fmla="*/ 388145 h 528638"/>
                <a:gd name="connsiteX9" fmla="*/ 83246 w 6563096"/>
                <a:gd name="connsiteY9" fmla="*/ 388145 h 528638"/>
                <a:gd name="connsiteX10" fmla="*/ 64417 w 6563096"/>
                <a:gd name="connsiteY10" fmla="*/ 375450 h 528638"/>
                <a:gd name="connsiteX11" fmla="*/ 17284 w 6563096"/>
                <a:gd name="connsiteY11" fmla="*/ 305542 h 528638"/>
                <a:gd name="connsiteX12" fmla="*/ 0 w 6563096"/>
                <a:gd name="connsiteY12" fmla="*/ 219935 h 528638"/>
                <a:gd name="connsiteX13" fmla="*/ 17284 w 6563096"/>
                <a:gd name="connsiteY13" fmla="*/ 134327 h 528638"/>
                <a:gd name="connsiteX14" fmla="*/ 219933 w 6563096"/>
                <a:gd name="connsiteY14" fmla="*/ 2 h 528638"/>
                <a:gd name="connsiteX15" fmla="*/ 5335161 w 6563096"/>
                <a:gd name="connsiteY15" fmla="*/ 2 h 5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63096" h="528638">
                  <a:moveTo>
                    <a:pt x="5335181" y="0"/>
                  </a:moveTo>
                  <a:lnTo>
                    <a:pt x="6343496" y="0"/>
                  </a:lnTo>
                  <a:cubicBezTo>
                    <a:pt x="6464778" y="0"/>
                    <a:pt x="6563096" y="98318"/>
                    <a:pt x="6563096" y="219600"/>
                  </a:cubicBezTo>
                  <a:cubicBezTo>
                    <a:pt x="6563096" y="340882"/>
                    <a:pt x="6464778" y="439200"/>
                    <a:pt x="6343496" y="439200"/>
                  </a:cubicBezTo>
                  <a:lnTo>
                    <a:pt x="5525411" y="439200"/>
                  </a:lnTo>
                  <a:lnTo>
                    <a:pt x="5518784" y="439868"/>
                  </a:lnTo>
                  <a:lnTo>
                    <a:pt x="266606" y="439867"/>
                  </a:lnTo>
                  <a:lnTo>
                    <a:pt x="266606" y="528638"/>
                  </a:lnTo>
                  <a:lnTo>
                    <a:pt x="76678" y="388145"/>
                  </a:lnTo>
                  <a:lnTo>
                    <a:pt x="83246" y="388145"/>
                  </a:lnTo>
                  <a:lnTo>
                    <a:pt x="64417" y="375450"/>
                  </a:lnTo>
                  <a:cubicBezTo>
                    <a:pt x="44517" y="355550"/>
                    <a:pt x="28413" y="331855"/>
                    <a:pt x="17284" y="305542"/>
                  </a:cubicBezTo>
                  <a:lnTo>
                    <a:pt x="0" y="219935"/>
                  </a:lnTo>
                  <a:lnTo>
                    <a:pt x="17284" y="134327"/>
                  </a:lnTo>
                  <a:cubicBezTo>
                    <a:pt x="50671" y="55390"/>
                    <a:pt x="128834" y="2"/>
                    <a:pt x="219933" y="2"/>
                  </a:cubicBezTo>
                  <a:lnTo>
                    <a:pt x="5335161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889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6000000"/>
              </a:lightRig>
            </a:scene3d>
            <a:sp3d prstMaterial="matte">
              <a:bevelB w="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57188" latinLnBrk="0">
                <a:defRPr/>
              </a:pPr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D29EEEE5-E787-4DD7-BF88-A8B89520B241}"/>
                </a:ext>
              </a:extLst>
            </p:cNvPr>
            <p:cNvSpPr/>
            <p:nvPr/>
          </p:nvSpPr>
          <p:spPr>
            <a:xfrm>
              <a:off x="375867" y="310708"/>
              <a:ext cx="6563096" cy="528638"/>
            </a:xfrm>
            <a:custGeom>
              <a:avLst/>
              <a:gdLst>
                <a:gd name="connsiteX0" fmla="*/ 5335181 w 6563096"/>
                <a:gd name="connsiteY0" fmla="*/ 0 h 528638"/>
                <a:gd name="connsiteX1" fmla="*/ 6343496 w 6563096"/>
                <a:gd name="connsiteY1" fmla="*/ 0 h 528638"/>
                <a:gd name="connsiteX2" fmla="*/ 6563096 w 6563096"/>
                <a:gd name="connsiteY2" fmla="*/ 219600 h 528638"/>
                <a:gd name="connsiteX3" fmla="*/ 6343496 w 6563096"/>
                <a:gd name="connsiteY3" fmla="*/ 439200 h 528638"/>
                <a:gd name="connsiteX4" fmla="*/ 5525411 w 6563096"/>
                <a:gd name="connsiteY4" fmla="*/ 439200 h 528638"/>
                <a:gd name="connsiteX5" fmla="*/ 5518784 w 6563096"/>
                <a:gd name="connsiteY5" fmla="*/ 439868 h 528638"/>
                <a:gd name="connsiteX6" fmla="*/ 266606 w 6563096"/>
                <a:gd name="connsiteY6" fmla="*/ 439867 h 528638"/>
                <a:gd name="connsiteX7" fmla="*/ 266606 w 6563096"/>
                <a:gd name="connsiteY7" fmla="*/ 528638 h 528638"/>
                <a:gd name="connsiteX8" fmla="*/ 76678 w 6563096"/>
                <a:gd name="connsiteY8" fmla="*/ 388145 h 528638"/>
                <a:gd name="connsiteX9" fmla="*/ 83246 w 6563096"/>
                <a:gd name="connsiteY9" fmla="*/ 388145 h 528638"/>
                <a:gd name="connsiteX10" fmla="*/ 64417 w 6563096"/>
                <a:gd name="connsiteY10" fmla="*/ 375450 h 528638"/>
                <a:gd name="connsiteX11" fmla="*/ 17284 w 6563096"/>
                <a:gd name="connsiteY11" fmla="*/ 305542 h 528638"/>
                <a:gd name="connsiteX12" fmla="*/ 0 w 6563096"/>
                <a:gd name="connsiteY12" fmla="*/ 219935 h 528638"/>
                <a:gd name="connsiteX13" fmla="*/ 17284 w 6563096"/>
                <a:gd name="connsiteY13" fmla="*/ 134327 h 528638"/>
                <a:gd name="connsiteX14" fmla="*/ 219933 w 6563096"/>
                <a:gd name="connsiteY14" fmla="*/ 2 h 528638"/>
                <a:gd name="connsiteX15" fmla="*/ 5335161 w 6563096"/>
                <a:gd name="connsiteY15" fmla="*/ 2 h 5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63096" h="528638">
                  <a:moveTo>
                    <a:pt x="5335181" y="0"/>
                  </a:moveTo>
                  <a:lnTo>
                    <a:pt x="6343496" y="0"/>
                  </a:lnTo>
                  <a:cubicBezTo>
                    <a:pt x="6464778" y="0"/>
                    <a:pt x="6563096" y="98318"/>
                    <a:pt x="6563096" y="219600"/>
                  </a:cubicBezTo>
                  <a:cubicBezTo>
                    <a:pt x="6563096" y="340882"/>
                    <a:pt x="6464778" y="439200"/>
                    <a:pt x="6343496" y="439200"/>
                  </a:cubicBezTo>
                  <a:lnTo>
                    <a:pt x="5525411" y="439200"/>
                  </a:lnTo>
                  <a:lnTo>
                    <a:pt x="5518784" y="439868"/>
                  </a:lnTo>
                  <a:lnTo>
                    <a:pt x="266606" y="439867"/>
                  </a:lnTo>
                  <a:lnTo>
                    <a:pt x="266606" y="528638"/>
                  </a:lnTo>
                  <a:lnTo>
                    <a:pt x="76678" y="388145"/>
                  </a:lnTo>
                  <a:lnTo>
                    <a:pt x="83246" y="388145"/>
                  </a:lnTo>
                  <a:lnTo>
                    <a:pt x="64417" y="375450"/>
                  </a:lnTo>
                  <a:cubicBezTo>
                    <a:pt x="44517" y="355550"/>
                    <a:pt x="28413" y="331855"/>
                    <a:pt x="17284" y="305542"/>
                  </a:cubicBezTo>
                  <a:lnTo>
                    <a:pt x="0" y="219935"/>
                  </a:lnTo>
                  <a:lnTo>
                    <a:pt x="17284" y="134327"/>
                  </a:lnTo>
                  <a:cubicBezTo>
                    <a:pt x="50671" y="55390"/>
                    <a:pt x="128834" y="2"/>
                    <a:pt x="219933" y="2"/>
                  </a:cubicBezTo>
                  <a:lnTo>
                    <a:pt x="5335161" y="2"/>
                  </a:lnTo>
                  <a:close/>
                </a:path>
              </a:pathLst>
            </a:custGeom>
            <a:solidFill>
              <a:srgbClr val="F07F57"/>
            </a:solidFill>
            <a:ln>
              <a:noFill/>
            </a:ln>
            <a:effectLst/>
            <a:scene3d>
              <a:camera prst="obliqueBottomRight"/>
              <a:lightRig rig="soft" dir="t">
                <a:rot lat="0" lon="0" rev="6000000"/>
              </a:lightRig>
            </a:scene3d>
            <a:sp3d prstMaterial="matte">
              <a:bevelB w="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57188" latinLnBrk="0">
                <a:defRPr/>
              </a:pPr>
              <a:r>
                <a:rPr lang="ko-KR" altLang="en-US" sz="900" i="1" kern="0" dirty="0">
                  <a:ln w="158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2000" i="1" kern="0" dirty="0">
                  <a:ln w="15875">
                    <a:noFill/>
                  </a:ln>
                  <a:solidFill>
                    <a:prstClr val="white"/>
                  </a:solidFill>
                  <a:effectLst>
                    <a:outerShdw dist="38100" dir="2700000" algn="tl">
                      <a:srgbClr val="CE6D4B"/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기획서</a:t>
              </a:r>
              <a:endPara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BF96A74-0E69-4E02-AE6E-EAC30B34ABAE}"/>
                </a:ext>
              </a:extLst>
            </p:cNvPr>
            <p:cNvSpPr/>
            <p:nvPr/>
          </p:nvSpPr>
          <p:spPr>
            <a:xfrm>
              <a:off x="515982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CBFE927-4453-40B8-9B56-AB1CA7ABB6A3}"/>
                </a:ext>
              </a:extLst>
            </p:cNvPr>
            <p:cNvSpPr/>
            <p:nvPr/>
          </p:nvSpPr>
          <p:spPr>
            <a:xfrm>
              <a:off x="6382728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86C6B8D-98FB-4CF3-BD17-09727CA8B119}"/>
                </a:ext>
              </a:extLst>
            </p:cNvPr>
            <p:cNvSpPr/>
            <p:nvPr/>
          </p:nvSpPr>
          <p:spPr>
            <a:xfrm>
              <a:off x="6599322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BCFB1AF-CFE4-44AB-8FBB-8AF5DEDF69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9353" y="839345"/>
              <a:ext cx="4320000" cy="1"/>
            </a:xfrm>
            <a:prstGeom prst="line">
              <a:avLst/>
            </a:prstGeom>
            <a:ln>
              <a:solidFill>
                <a:srgbClr val="F07F5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4DE77CF-B8A1-412B-A8DB-9CA82580A2B3}"/>
              </a:ext>
            </a:extLst>
          </p:cNvPr>
          <p:cNvSpPr txBox="1"/>
          <p:nvPr/>
        </p:nvSpPr>
        <p:spPr>
          <a:xfrm>
            <a:off x="184535" y="882852"/>
            <a:ext cx="4902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고딕 ExtraBold" panose="020B0600000101010101" charset="-127"/>
                <a:ea typeface="나눔고딕 ExtraBold" panose="020B0600000101010101" charset="-127"/>
              </a:rPr>
              <a:t>4. </a:t>
            </a:r>
            <a:r>
              <a:rPr lang="ko-KR" altLang="en-US" sz="2400" dirty="0">
                <a:latin typeface="나눔고딕 ExtraBold" panose="020B0600000101010101" charset="-127"/>
                <a:ea typeface="나눔고딕 ExtraBold" panose="020B0600000101010101" charset="-127"/>
              </a:rPr>
              <a:t>개발 세부 사항 및 프로토타입 </a:t>
            </a:r>
            <a:r>
              <a:rPr lang="en-US" altLang="ko-KR" sz="2400" dirty="0">
                <a:latin typeface="나눔고딕 ExtraBold" panose="020B0600000101010101" charset="-127"/>
                <a:ea typeface="나눔고딕 ExtraBold" panose="020B0600000101010101" charset="-127"/>
              </a:rPr>
              <a:t>– 1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1E237D4-EF5E-69D0-44CF-6371D00966AF}"/>
              </a:ext>
            </a:extLst>
          </p:cNvPr>
          <p:cNvGrpSpPr/>
          <p:nvPr/>
        </p:nvGrpSpPr>
        <p:grpSpPr>
          <a:xfrm>
            <a:off x="2146797" y="1494602"/>
            <a:ext cx="9183738" cy="5200736"/>
            <a:chOff x="5389834" y="912403"/>
            <a:chExt cx="7272264" cy="589614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E4A8E38-2539-D0A3-906C-28EC236DE470}"/>
                </a:ext>
              </a:extLst>
            </p:cNvPr>
            <p:cNvGrpSpPr/>
            <p:nvPr/>
          </p:nvGrpSpPr>
          <p:grpSpPr>
            <a:xfrm>
              <a:off x="5389834" y="912403"/>
              <a:ext cx="7272264" cy="4914656"/>
              <a:chOff x="5389833" y="912402"/>
              <a:chExt cx="7774837" cy="5254299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8D7D13E-9609-4A3F-2B9F-6D8BB9052465}"/>
                  </a:ext>
                </a:extLst>
              </p:cNvPr>
              <p:cNvGrpSpPr/>
              <p:nvPr/>
            </p:nvGrpSpPr>
            <p:grpSpPr>
              <a:xfrm>
                <a:off x="5389833" y="912402"/>
                <a:ext cx="5327472" cy="5254299"/>
                <a:chOff x="6676657" y="844725"/>
                <a:chExt cx="5327472" cy="5254299"/>
              </a:xfrm>
            </p:grpSpPr>
            <p:sp>
              <p:nvSpPr>
                <p:cNvPr id="3" name="사각형: 둥근 모서리 2">
                  <a:extLst>
                    <a:ext uri="{FF2B5EF4-FFF2-40B4-BE49-F238E27FC236}">
                      <a16:creationId xmlns:a16="http://schemas.microsoft.com/office/drawing/2014/main" id="{4084B091-E9CB-3909-4D57-74932568355E}"/>
                    </a:ext>
                  </a:extLst>
                </p:cNvPr>
                <p:cNvSpPr/>
                <p:nvPr/>
              </p:nvSpPr>
              <p:spPr>
                <a:xfrm>
                  <a:off x="6802166" y="844725"/>
                  <a:ext cx="1945341" cy="708199"/>
                </a:xfrm>
                <a:prstGeom prst="roundRect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latin typeface="나눔고딕" pitchFamily="2" charset="-127"/>
                      <a:ea typeface="나눔고딕" pitchFamily="2" charset="-127"/>
                    </a:rPr>
                    <a:t>학습 정보를 제공 받고 싶다</a:t>
                  </a:r>
                  <a:r>
                    <a:rPr lang="en-US" altLang="ko-KR" sz="1200" dirty="0">
                      <a:latin typeface="나눔고딕" pitchFamily="2" charset="-127"/>
                      <a:ea typeface="나눔고딕" pitchFamily="2" charset="-127"/>
                    </a:rPr>
                    <a:t>.</a:t>
                  </a:r>
                  <a:endParaRPr lang="ko-KR" altLang="en-US" sz="1200" dirty="0"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4" name="다이아몬드 3">
                  <a:extLst>
                    <a:ext uri="{FF2B5EF4-FFF2-40B4-BE49-F238E27FC236}">
                      <a16:creationId xmlns:a16="http://schemas.microsoft.com/office/drawing/2014/main" id="{28BB9553-A039-E2E1-1981-62572CA16417}"/>
                    </a:ext>
                  </a:extLst>
                </p:cNvPr>
                <p:cNvSpPr/>
                <p:nvPr/>
              </p:nvSpPr>
              <p:spPr>
                <a:xfrm>
                  <a:off x="6676659" y="1830823"/>
                  <a:ext cx="2196353" cy="851656"/>
                </a:xfrm>
                <a:prstGeom prst="diamond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latin typeface="나눔고딕" pitchFamily="2" charset="-127"/>
                      <a:ea typeface="나눔고딕" pitchFamily="2" charset="-127"/>
                    </a:rPr>
                    <a:t>배우고 싶은 분야가 있는가</a:t>
                  </a:r>
                  <a:r>
                    <a:rPr lang="en-US" altLang="ko-KR" sz="1200" dirty="0">
                      <a:latin typeface="나눔고딕" pitchFamily="2" charset="-127"/>
                      <a:ea typeface="나눔고딕" pitchFamily="2" charset="-127"/>
                    </a:rPr>
                    <a:t>?</a:t>
                  </a:r>
                  <a:endParaRPr lang="ko-KR" altLang="en-US" sz="1200" dirty="0"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3" name="다이아몬드 12">
                  <a:extLst>
                    <a:ext uri="{FF2B5EF4-FFF2-40B4-BE49-F238E27FC236}">
                      <a16:creationId xmlns:a16="http://schemas.microsoft.com/office/drawing/2014/main" id="{7FFAB637-8CF6-C348-3A2E-DCACCF9D31AC}"/>
                    </a:ext>
                  </a:extLst>
                </p:cNvPr>
                <p:cNvSpPr/>
                <p:nvPr/>
              </p:nvSpPr>
              <p:spPr>
                <a:xfrm>
                  <a:off x="6676658" y="2960378"/>
                  <a:ext cx="2196353" cy="851656"/>
                </a:xfrm>
                <a:prstGeom prst="diamond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latin typeface="나눔고딕" pitchFamily="2" charset="-127"/>
                      <a:ea typeface="나눔고딕" pitchFamily="2" charset="-127"/>
                    </a:rPr>
                    <a:t>강의 카테고리 검색</a:t>
                  </a:r>
                </a:p>
              </p:txBody>
            </p:sp>
            <p:sp>
              <p:nvSpPr>
                <p:cNvPr id="14" name="다이아몬드 13">
                  <a:extLst>
                    <a:ext uri="{FF2B5EF4-FFF2-40B4-BE49-F238E27FC236}">
                      <a16:creationId xmlns:a16="http://schemas.microsoft.com/office/drawing/2014/main" id="{DA072371-8F90-C55C-5FE4-C5E0BCB78765}"/>
                    </a:ext>
                  </a:extLst>
                </p:cNvPr>
                <p:cNvSpPr/>
                <p:nvPr/>
              </p:nvSpPr>
              <p:spPr>
                <a:xfrm>
                  <a:off x="6676658" y="4103873"/>
                  <a:ext cx="2196353" cy="851656"/>
                </a:xfrm>
                <a:prstGeom prst="diamond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err="1">
                      <a:latin typeface="나눔고딕" pitchFamily="2" charset="-127"/>
                      <a:ea typeface="나눔고딕" pitchFamily="2" charset="-127"/>
                    </a:rPr>
                    <a:t>강의명</a:t>
                  </a:r>
                  <a:r>
                    <a:rPr lang="ko-KR" altLang="en-US" sz="1200" dirty="0">
                      <a:latin typeface="나눔고딕" pitchFamily="2" charset="-127"/>
                      <a:ea typeface="나눔고딕" pitchFamily="2" charset="-127"/>
                    </a:rPr>
                    <a:t> 검색</a:t>
                  </a:r>
                  <a:r>
                    <a:rPr lang="en-US" altLang="ko-KR" sz="1200" dirty="0">
                      <a:latin typeface="나눔고딕" pitchFamily="2" charset="-127"/>
                      <a:ea typeface="나눔고딕" pitchFamily="2" charset="-127"/>
                    </a:rPr>
                    <a:t>(</a:t>
                  </a:r>
                  <a:r>
                    <a:rPr lang="ko-KR" altLang="en-US" sz="1200" dirty="0">
                      <a:latin typeface="나눔고딕" pitchFamily="2" charset="-127"/>
                      <a:ea typeface="나눔고딕" pitchFamily="2" charset="-127"/>
                    </a:rPr>
                    <a:t>정확하지 않아도 됨</a:t>
                  </a:r>
                  <a:r>
                    <a:rPr lang="en-US" altLang="ko-KR" sz="1200" dirty="0">
                      <a:latin typeface="나눔고딕" pitchFamily="2" charset="-127"/>
                      <a:ea typeface="나눔고딕" pitchFamily="2" charset="-127"/>
                    </a:rPr>
                    <a:t>)</a:t>
                  </a:r>
                  <a:endParaRPr lang="ko-KR" altLang="en-US" sz="1200" dirty="0"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5" name="다이아몬드 14">
                  <a:extLst>
                    <a:ext uri="{FF2B5EF4-FFF2-40B4-BE49-F238E27FC236}">
                      <a16:creationId xmlns:a16="http://schemas.microsoft.com/office/drawing/2014/main" id="{C323D0A9-E87D-70DD-06C6-3DA2DA3CDDC1}"/>
                    </a:ext>
                  </a:extLst>
                </p:cNvPr>
                <p:cNvSpPr/>
                <p:nvPr/>
              </p:nvSpPr>
              <p:spPr>
                <a:xfrm>
                  <a:off x="6676657" y="5247368"/>
                  <a:ext cx="2196353" cy="851656"/>
                </a:xfrm>
                <a:prstGeom prst="diamond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latin typeface="나눔고딕" pitchFamily="2" charset="-127"/>
                      <a:ea typeface="나눔고딕" pitchFamily="2" charset="-127"/>
                    </a:rPr>
                    <a:t>결과가 만족스러운가</a:t>
                  </a:r>
                  <a:r>
                    <a:rPr lang="en-US" altLang="ko-KR" sz="1200" dirty="0">
                      <a:latin typeface="나눔고딕" pitchFamily="2" charset="-127"/>
                      <a:ea typeface="나눔고딕" pitchFamily="2" charset="-127"/>
                    </a:rPr>
                    <a:t>?</a:t>
                  </a:r>
                  <a:endParaRPr lang="ko-KR" altLang="en-US" sz="1200" dirty="0"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cxnSp>
              <p:nvCxnSpPr>
                <p:cNvPr id="7" name="직선 화살표 연결선 6">
                  <a:extLst>
                    <a:ext uri="{FF2B5EF4-FFF2-40B4-BE49-F238E27FC236}">
                      <a16:creationId xmlns:a16="http://schemas.microsoft.com/office/drawing/2014/main" id="{5B417C72-D4E4-B137-9249-F5A4B9903A48}"/>
                    </a:ext>
                  </a:extLst>
                </p:cNvPr>
                <p:cNvCxnSpPr>
                  <a:cxnSpLocks/>
                  <a:stCxn id="3" idx="2"/>
                </p:cNvCxnSpPr>
                <p:nvPr/>
              </p:nvCxnSpPr>
              <p:spPr>
                <a:xfrm>
                  <a:off x="7774837" y="1552924"/>
                  <a:ext cx="0" cy="28484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화살표 연결선 24">
                  <a:extLst>
                    <a:ext uri="{FF2B5EF4-FFF2-40B4-BE49-F238E27FC236}">
                      <a16:creationId xmlns:a16="http://schemas.microsoft.com/office/drawing/2014/main" id="{4A54E434-0077-D38B-4040-4DD17A9A6B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4835" y="2682479"/>
                  <a:ext cx="0" cy="28484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화살표 연결선 26">
                  <a:extLst>
                    <a:ext uri="{FF2B5EF4-FFF2-40B4-BE49-F238E27FC236}">
                      <a16:creationId xmlns:a16="http://schemas.microsoft.com/office/drawing/2014/main" id="{8987759F-845B-3835-99DB-F2359DB850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4834" y="3812034"/>
                  <a:ext cx="0" cy="28484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화살표 연결선 27">
                  <a:extLst>
                    <a:ext uri="{FF2B5EF4-FFF2-40B4-BE49-F238E27FC236}">
                      <a16:creationId xmlns:a16="http://schemas.microsoft.com/office/drawing/2014/main" id="{20309833-9C96-9639-37A1-9613527D52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7271" y="4955529"/>
                  <a:ext cx="0" cy="28484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A030153B-E08E-0A70-D8F9-B02B88C1036F}"/>
                    </a:ext>
                  </a:extLst>
                </p:cNvPr>
                <p:cNvSpPr/>
                <p:nvPr/>
              </p:nvSpPr>
              <p:spPr>
                <a:xfrm>
                  <a:off x="9921883" y="1904057"/>
                  <a:ext cx="1945341" cy="708199"/>
                </a:xfrm>
                <a:prstGeom prst="roundRect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latin typeface="나눔고딕" pitchFamily="2" charset="-127"/>
                      <a:ea typeface="나눔고딕" pitchFamily="2" charset="-127"/>
                    </a:rPr>
                    <a:t>강의 카테고리 훑어보기</a:t>
                  </a:r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518B7AD0-0A5E-F527-4427-484E9A5754E7}"/>
                    </a:ext>
                  </a:extLst>
                </p:cNvPr>
                <p:cNvSpPr/>
                <p:nvPr/>
              </p:nvSpPr>
              <p:spPr>
                <a:xfrm>
                  <a:off x="9921883" y="3032106"/>
                  <a:ext cx="1945341" cy="708199"/>
                </a:xfrm>
                <a:prstGeom prst="roundRect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>
                      <a:latin typeface="나눔고딕" pitchFamily="2" charset="-127"/>
                      <a:ea typeface="나눔고딕" pitchFamily="2" charset="-127"/>
                    </a:rPr>
                    <a:t>검색된 목록 살펴보기</a:t>
                  </a:r>
                  <a:endParaRPr lang="ko-KR" altLang="en-US" sz="1200" dirty="0"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cxnSp>
              <p:nvCxnSpPr>
                <p:cNvPr id="11" name="직선 화살표 연결선 10">
                  <a:extLst>
                    <a:ext uri="{FF2B5EF4-FFF2-40B4-BE49-F238E27FC236}">
                      <a16:creationId xmlns:a16="http://schemas.microsoft.com/office/drawing/2014/main" id="{F3029ED5-76E8-250B-27F6-BD8EB824755B}"/>
                    </a:ext>
                  </a:extLst>
                </p:cNvPr>
                <p:cNvCxnSpPr>
                  <a:cxnSpLocks/>
                  <a:stCxn id="4" idx="3"/>
                  <a:endCxn id="29" idx="1"/>
                </p:cNvCxnSpPr>
                <p:nvPr/>
              </p:nvCxnSpPr>
              <p:spPr>
                <a:xfrm>
                  <a:off x="8873012" y="2256651"/>
                  <a:ext cx="1048871" cy="15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화살표 연결선 30">
                  <a:extLst>
                    <a:ext uri="{FF2B5EF4-FFF2-40B4-BE49-F238E27FC236}">
                      <a16:creationId xmlns:a16="http://schemas.microsoft.com/office/drawing/2014/main" id="{493A2BE4-85DA-EB64-8608-3DCC57929F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81974" y="3377245"/>
                  <a:ext cx="1048871" cy="15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화살표 연결선 31">
                  <a:extLst>
                    <a:ext uri="{FF2B5EF4-FFF2-40B4-BE49-F238E27FC236}">
                      <a16:creationId xmlns:a16="http://schemas.microsoft.com/office/drawing/2014/main" id="{B7EB0575-D4F6-4EAC-E93B-40C4FAF8EF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05953" y="3740305"/>
                  <a:ext cx="0" cy="28484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다이아몬드 32">
                  <a:extLst>
                    <a:ext uri="{FF2B5EF4-FFF2-40B4-BE49-F238E27FC236}">
                      <a16:creationId xmlns:a16="http://schemas.microsoft.com/office/drawing/2014/main" id="{432AA890-BDB9-3B90-8C10-F2BC5257EC8D}"/>
                    </a:ext>
                  </a:extLst>
                </p:cNvPr>
                <p:cNvSpPr/>
                <p:nvPr/>
              </p:nvSpPr>
              <p:spPr>
                <a:xfrm>
                  <a:off x="9807776" y="4025146"/>
                  <a:ext cx="2196353" cy="851656"/>
                </a:xfrm>
                <a:prstGeom prst="diamond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latin typeface="나눔고딕" pitchFamily="2" charset="-127"/>
                      <a:ea typeface="나눔고딕" pitchFamily="2" charset="-127"/>
                    </a:rPr>
                    <a:t>결과가 만족스러운가</a:t>
                  </a:r>
                </a:p>
              </p:txBody>
            </p:sp>
            <p:cxnSp>
              <p:nvCxnSpPr>
                <p:cNvPr id="34" name="연결선: 꺾임 33">
                  <a:extLst>
                    <a:ext uri="{FF2B5EF4-FFF2-40B4-BE49-F238E27FC236}">
                      <a16:creationId xmlns:a16="http://schemas.microsoft.com/office/drawing/2014/main" id="{4F7B781C-099C-EA68-C7F0-784EF0FD2311}"/>
                    </a:ext>
                  </a:extLst>
                </p:cNvPr>
                <p:cNvCxnSpPr>
                  <a:stCxn id="33" idx="1"/>
                  <a:endCxn id="14" idx="3"/>
                </p:cNvCxnSpPr>
                <p:nvPr/>
              </p:nvCxnSpPr>
              <p:spPr>
                <a:xfrm rot="10800000" flipV="1">
                  <a:off x="8873012" y="4450973"/>
                  <a:ext cx="934765" cy="78727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6B074690-4EEF-EA07-1313-9AEE475E0CC2}"/>
                  </a:ext>
                </a:extLst>
              </p:cNvPr>
              <p:cNvSpPr/>
              <p:nvPr/>
            </p:nvSpPr>
            <p:spPr>
              <a:xfrm>
                <a:off x="11219329" y="4164552"/>
                <a:ext cx="1945341" cy="708199"/>
              </a:xfrm>
              <a:prstGeom prst="roundRect">
                <a:avLst/>
              </a:prstGeom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나눔고딕" pitchFamily="2" charset="-127"/>
                    <a:ea typeface="나눔고딕" pitchFamily="2" charset="-127"/>
                  </a:rPr>
                  <a:t>해당 사이트 검색</a:t>
                </a:r>
                <a:endParaRPr lang="en-US" altLang="ko-KR" sz="1200" dirty="0">
                  <a:latin typeface="나눔고딕" pitchFamily="2" charset="-127"/>
                  <a:ea typeface="나눔고딕" pitchFamily="2" charset="-127"/>
                </a:endParaRPr>
              </a:p>
              <a:p>
                <a:pPr algn="ctr"/>
                <a:r>
                  <a:rPr lang="ko-KR" altLang="en-US" sz="1200" dirty="0">
                    <a:latin typeface="나눔고딕" pitchFamily="2" charset="-127"/>
                    <a:ea typeface="나눔고딕" pitchFamily="2" charset="-127"/>
                  </a:rPr>
                  <a:t>및 수강하기</a:t>
                </a:r>
              </a:p>
            </p:txBody>
          </p: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20F14BCF-A4DE-372F-4C0A-69820CC53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17305" y="4527081"/>
                <a:ext cx="5020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7476AF72-F943-1A76-B47B-BB0B44BDB879}"/>
                  </a:ext>
                </a:extLst>
              </p:cNvPr>
              <p:cNvCxnSpPr>
                <a:cxnSpLocks/>
                <a:endCxn id="15" idx="3"/>
              </p:cNvCxnSpPr>
              <p:nvPr/>
            </p:nvCxnSpPr>
            <p:spPr>
              <a:xfrm flipH="1">
                <a:off x="7586186" y="5740873"/>
                <a:ext cx="460581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B9B6270F-AD07-8767-86E6-335DC3F525BB}"/>
                  </a:ext>
                </a:extLst>
              </p:cNvPr>
              <p:cNvCxnSpPr>
                <a:endCxn id="36" idx="2"/>
              </p:cNvCxnSpPr>
              <p:nvPr/>
            </p:nvCxnSpPr>
            <p:spPr>
              <a:xfrm flipV="1">
                <a:off x="12192000" y="4872751"/>
                <a:ext cx="0" cy="8681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CE291FD-664A-2617-D18D-7445F19B206E}"/>
                </a:ext>
              </a:extLst>
            </p:cNvPr>
            <p:cNvSpPr/>
            <p:nvPr/>
          </p:nvSpPr>
          <p:spPr>
            <a:xfrm>
              <a:off x="6399025" y="6127310"/>
              <a:ext cx="3434693" cy="681241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고딕" pitchFamily="2" charset="-127"/>
                  <a:ea typeface="나눔고딕" pitchFamily="2" charset="-127"/>
                </a:rPr>
                <a:t>배우고 싶은 것에 대해서 다시 생각해보기</a:t>
              </a:r>
              <a:endParaRPr lang="en-US" altLang="ko-KR" sz="1200" dirty="0">
                <a:latin typeface="나눔고딕" pitchFamily="2" charset="-127"/>
                <a:ea typeface="나눔고딕" pitchFamily="2" charset="-127"/>
              </a:endParaRPr>
            </a:p>
            <a:p>
              <a:pPr algn="ctr"/>
              <a:r>
                <a:rPr lang="ko-KR" altLang="en-US" sz="1200" dirty="0">
                  <a:latin typeface="나눔고딕" pitchFamily="2" charset="-127"/>
                  <a:ea typeface="나눔고딕" pitchFamily="2" charset="-127"/>
                </a:rPr>
                <a:t>혹은 현장 강의나 유료강의도 고려해보기</a:t>
              </a:r>
            </a:p>
          </p:txBody>
        </p: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B4E8DBDA-F98D-CFC2-6AFA-3CE482CDFDBE}"/>
                </a:ext>
              </a:extLst>
            </p:cNvPr>
            <p:cNvCxnSpPr>
              <a:cxnSpLocks/>
              <a:stCxn id="15" idx="2"/>
              <a:endCxn id="44" idx="0"/>
            </p:cNvCxnSpPr>
            <p:nvPr/>
          </p:nvCxnSpPr>
          <p:spPr>
            <a:xfrm rot="16200000" flipH="1">
              <a:off x="7116573" y="5127510"/>
              <a:ext cx="300251" cy="16993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C2F696F-671C-8488-56E7-DE21A0076BF9}"/>
                </a:ext>
              </a:extLst>
            </p:cNvPr>
            <p:cNvSpPr txBox="1"/>
            <p:nvPr/>
          </p:nvSpPr>
          <p:spPr>
            <a:xfrm>
              <a:off x="7721711" y="1956062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나눔고딕" pitchFamily="2" charset="-127"/>
                  <a:ea typeface="나눔고딕" pitchFamily="2" charset="-127"/>
                </a:rPr>
                <a:t>No</a:t>
              </a:r>
              <a:endParaRPr lang="ko-KR" altLang="en-US" sz="1200" b="1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F5F5015-23F7-1C4F-C596-07F4F9D299D8}"/>
                </a:ext>
              </a:extLst>
            </p:cNvPr>
            <p:cNvSpPr txBox="1"/>
            <p:nvPr/>
          </p:nvSpPr>
          <p:spPr>
            <a:xfrm>
              <a:off x="6412769" y="3677332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나눔고딕" pitchFamily="2" charset="-127"/>
                  <a:ea typeface="나눔고딕" pitchFamily="2" charset="-127"/>
                </a:rPr>
                <a:t>No</a:t>
              </a:r>
              <a:endParaRPr lang="ko-KR" altLang="en-US" sz="1200" b="1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AF72EF9-9D52-2D1E-E829-2621BB3C2B38}"/>
                </a:ext>
              </a:extLst>
            </p:cNvPr>
            <p:cNvSpPr txBox="1"/>
            <p:nvPr/>
          </p:nvSpPr>
          <p:spPr>
            <a:xfrm>
              <a:off x="6417022" y="262079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나눔고딕" pitchFamily="2" charset="-127"/>
                  <a:ea typeface="나눔고딕" pitchFamily="2" charset="-127"/>
                </a:rPr>
                <a:t>Yes</a:t>
              </a:r>
              <a:endParaRPr lang="ko-KR" altLang="en-US" sz="1200" b="1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AD34472-37AF-4251-A85C-3A49AECFCE73}"/>
                </a:ext>
              </a:extLst>
            </p:cNvPr>
            <p:cNvSpPr txBox="1"/>
            <p:nvPr/>
          </p:nvSpPr>
          <p:spPr>
            <a:xfrm>
              <a:off x="7721711" y="3005628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나눔고딕" pitchFamily="2" charset="-127"/>
                  <a:ea typeface="나눔고딕" pitchFamily="2" charset="-127"/>
                </a:rPr>
                <a:t>Yes</a:t>
              </a:r>
              <a:endParaRPr lang="ko-KR" altLang="en-US" sz="1200" b="1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D40A8ED-5FCE-E063-C38E-246BFEA2FB36}"/>
                </a:ext>
              </a:extLst>
            </p:cNvPr>
            <p:cNvSpPr txBox="1"/>
            <p:nvPr/>
          </p:nvSpPr>
          <p:spPr>
            <a:xfrm>
              <a:off x="7721711" y="4042422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나눔고딕" pitchFamily="2" charset="-127"/>
                  <a:ea typeface="나눔고딕" pitchFamily="2" charset="-127"/>
                </a:rPr>
                <a:t>No</a:t>
              </a:r>
              <a:endParaRPr lang="ko-KR" altLang="en-US" sz="1200" b="1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D5FB36-2C13-2261-1FBD-BAEB80DFB439}"/>
                </a:ext>
              </a:extLst>
            </p:cNvPr>
            <p:cNvSpPr txBox="1"/>
            <p:nvPr/>
          </p:nvSpPr>
          <p:spPr>
            <a:xfrm>
              <a:off x="10360266" y="4057295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나눔고딕" pitchFamily="2" charset="-127"/>
                  <a:ea typeface="나눔고딕" pitchFamily="2" charset="-127"/>
                </a:rPr>
                <a:t>Yes</a:t>
              </a:r>
              <a:endParaRPr lang="ko-KR" altLang="en-US" sz="1200" b="1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A0D983-5AE9-F014-3920-FD1D6798ED83}"/>
                </a:ext>
              </a:extLst>
            </p:cNvPr>
            <p:cNvSpPr txBox="1"/>
            <p:nvPr/>
          </p:nvSpPr>
          <p:spPr>
            <a:xfrm>
              <a:off x="7049553" y="5682225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나눔고딕" pitchFamily="2" charset="-127"/>
                  <a:ea typeface="나눔고딕" pitchFamily="2" charset="-127"/>
                </a:rPr>
                <a:t>No</a:t>
              </a:r>
              <a:endParaRPr lang="ko-KR" altLang="en-US" sz="1200" b="1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086F9C1-797C-952B-EAC9-A753AEE8B892}"/>
                </a:ext>
              </a:extLst>
            </p:cNvPr>
            <p:cNvSpPr txBox="1"/>
            <p:nvPr/>
          </p:nvSpPr>
          <p:spPr>
            <a:xfrm>
              <a:off x="10722831" y="5151758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나눔고딕" pitchFamily="2" charset="-127"/>
                  <a:ea typeface="나눔고딕" pitchFamily="2" charset="-127"/>
                </a:rPr>
                <a:t>Yes</a:t>
              </a:r>
              <a:endParaRPr lang="ko-KR" altLang="en-US" sz="1200" b="1"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59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DAD67D-7AEC-7AED-CCB5-98DF93D3F94A}"/>
              </a:ext>
            </a:extLst>
          </p:cNvPr>
          <p:cNvSpPr/>
          <p:nvPr/>
        </p:nvSpPr>
        <p:spPr>
          <a:xfrm>
            <a:off x="7424800" y="1008668"/>
            <a:ext cx="4508119" cy="5479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수업 중 학습한 </a:t>
            </a:r>
            <a:r>
              <a:rPr lang="en-US" altLang="ko-KR" sz="1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Python</a:t>
            </a:r>
            <a:r>
              <a:rPr lang="ko-KR" altLang="en-US" sz="1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5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tkinter</a:t>
            </a:r>
            <a:r>
              <a:rPr lang="en-US" altLang="ko-KR" sz="1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이용해서 만들 예정입니다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Label1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강의 카테고리</a:t>
            </a:r>
            <a:endParaRPr lang="en-US" altLang="ko-KR" sz="15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ComboBox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 카테고리를 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나누어 </a:t>
            </a:r>
            <a:r>
              <a:rPr lang="en-US" altLang="ko-KR" sz="15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comboBox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나눠 사용자가 선택</a:t>
            </a:r>
            <a:endParaRPr lang="en-US" altLang="ko-KR" sz="15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Button1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카테고리로 검색하기</a:t>
            </a:r>
            <a:endParaRPr lang="en-US" altLang="ko-KR" sz="15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5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Label2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5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강의명</a:t>
            </a:r>
            <a:endParaRPr lang="en-US" altLang="ko-KR" sz="15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Entry2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entry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사용자에게 강의 이름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명확하게 알지 않아도 됨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sz="15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입력받음</a:t>
            </a:r>
            <a:endParaRPr lang="en-US" altLang="ko-KR" sz="15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Button2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강의명으로 검색하기</a:t>
            </a:r>
            <a:endParaRPr lang="en-US" altLang="ko-KR" sz="15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5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Button1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Button2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클릭의 검색 결과는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Treeview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검색된 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뜸</a:t>
            </a:r>
            <a:endParaRPr lang="en-US" altLang="ko-KR" sz="15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14C639-E35C-E739-E778-307F0C01F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7" y="1807558"/>
            <a:ext cx="6499595" cy="43570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FF57A32-7918-43CB-B7FC-029CEA4A6BD6}"/>
              </a:ext>
            </a:extLst>
          </p:cNvPr>
          <p:cNvGrpSpPr/>
          <p:nvPr/>
        </p:nvGrpSpPr>
        <p:grpSpPr>
          <a:xfrm>
            <a:off x="375867" y="306315"/>
            <a:ext cx="11213486" cy="533031"/>
            <a:chOff x="375867" y="306315"/>
            <a:chExt cx="11213486" cy="533031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0812689-8000-4D55-9ABE-0642EC3137AE}"/>
                </a:ext>
              </a:extLst>
            </p:cNvPr>
            <p:cNvSpPr/>
            <p:nvPr/>
          </p:nvSpPr>
          <p:spPr>
            <a:xfrm>
              <a:off x="439367" y="306315"/>
              <a:ext cx="6563096" cy="528638"/>
            </a:xfrm>
            <a:custGeom>
              <a:avLst/>
              <a:gdLst>
                <a:gd name="connsiteX0" fmla="*/ 5335181 w 6563096"/>
                <a:gd name="connsiteY0" fmla="*/ 0 h 528638"/>
                <a:gd name="connsiteX1" fmla="*/ 6343496 w 6563096"/>
                <a:gd name="connsiteY1" fmla="*/ 0 h 528638"/>
                <a:gd name="connsiteX2" fmla="*/ 6563096 w 6563096"/>
                <a:gd name="connsiteY2" fmla="*/ 219600 h 528638"/>
                <a:gd name="connsiteX3" fmla="*/ 6343496 w 6563096"/>
                <a:gd name="connsiteY3" fmla="*/ 439200 h 528638"/>
                <a:gd name="connsiteX4" fmla="*/ 5525411 w 6563096"/>
                <a:gd name="connsiteY4" fmla="*/ 439200 h 528638"/>
                <a:gd name="connsiteX5" fmla="*/ 5518784 w 6563096"/>
                <a:gd name="connsiteY5" fmla="*/ 439868 h 528638"/>
                <a:gd name="connsiteX6" fmla="*/ 266606 w 6563096"/>
                <a:gd name="connsiteY6" fmla="*/ 439867 h 528638"/>
                <a:gd name="connsiteX7" fmla="*/ 266606 w 6563096"/>
                <a:gd name="connsiteY7" fmla="*/ 528638 h 528638"/>
                <a:gd name="connsiteX8" fmla="*/ 76678 w 6563096"/>
                <a:gd name="connsiteY8" fmla="*/ 388145 h 528638"/>
                <a:gd name="connsiteX9" fmla="*/ 83246 w 6563096"/>
                <a:gd name="connsiteY9" fmla="*/ 388145 h 528638"/>
                <a:gd name="connsiteX10" fmla="*/ 64417 w 6563096"/>
                <a:gd name="connsiteY10" fmla="*/ 375450 h 528638"/>
                <a:gd name="connsiteX11" fmla="*/ 17284 w 6563096"/>
                <a:gd name="connsiteY11" fmla="*/ 305542 h 528638"/>
                <a:gd name="connsiteX12" fmla="*/ 0 w 6563096"/>
                <a:gd name="connsiteY12" fmla="*/ 219935 h 528638"/>
                <a:gd name="connsiteX13" fmla="*/ 17284 w 6563096"/>
                <a:gd name="connsiteY13" fmla="*/ 134327 h 528638"/>
                <a:gd name="connsiteX14" fmla="*/ 219933 w 6563096"/>
                <a:gd name="connsiteY14" fmla="*/ 2 h 528638"/>
                <a:gd name="connsiteX15" fmla="*/ 5335161 w 6563096"/>
                <a:gd name="connsiteY15" fmla="*/ 2 h 5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63096" h="528638">
                  <a:moveTo>
                    <a:pt x="5335181" y="0"/>
                  </a:moveTo>
                  <a:lnTo>
                    <a:pt x="6343496" y="0"/>
                  </a:lnTo>
                  <a:cubicBezTo>
                    <a:pt x="6464778" y="0"/>
                    <a:pt x="6563096" y="98318"/>
                    <a:pt x="6563096" y="219600"/>
                  </a:cubicBezTo>
                  <a:cubicBezTo>
                    <a:pt x="6563096" y="340882"/>
                    <a:pt x="6464778" y="439200"/>
                    <a:pt x="6343496" y="439200"/>
                  </a:cubicBezTo>
                  <a:lnTo>
                    <a:pt x="5525411" y="439200"/>
                  </a:lnTo>
                  <a:lnTo>
                    <a:pt x="5518784" y="439868"/>
                  </a:lnTo>
                  <a:lnTo>
                    <a:pt x="266606" y="439867"/>
                  </a:lnTo>
                  <a:lnTo>
                    <a:pt x="266606" y="528638"/>
                  </a:lnTo>
                  <a:lnTo>
                    <a:pt x="76678" y="388145"/>
                  </a:lnTo>
                  <a:lnTo>
                    <a:pt x="83246" y="388145"/>
                  </a:lnTo>
                  <a:lnTo>
                    <a:pt x="64417" y="375450"/>
                  </a:lnTo>
                  <a:cubicBezTo>
                    <a:pt x="44517" y="355550"/>
                    <a:pt x="28413" y="331855"/>
                    <a:pt x="17284" y="305542"/>
                  </a:cubicBezTo>
                  <a:lnTo>
                    <a:pt x="0" y="219935"/>
                  </a:lnTo>
                  <a:lnTo>
                    <a:pt x="17284" y="134327"/>
                  </a:lnTo>
                  <a:cubicBezTo>
                    <a:pt x="50671" y="55390"/>
                    <a:pt x="128834" y="2"/>
                    <a:pt x="219933" y="2"/>
                  </a:cubicBezTo>
                  <a:lnTo>
                    <a:pt x="5335161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889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6000000"/>
              </a:lightRig>
            </a:scene3d>
            <a:sp3d prstMaterial="matte">
              <a:bevelB w="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57188" latinLnBrk="0">
                <a:defRPr/>
              </a:pPr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D29EEEE5-E787-4DD7-BF88-A8B89520B241}"/>
                </a:ext>
              </a:extLst>
            </p:cNvPr>
            <p:cNvSpPr/>
            <p:nvPr/>
          </p:nvSpPr>
          <p:spPr>
            <a:xfrm>
              <a:off x="375867" y="310708"/>
              <a:ext cx="6563096" cy="528638"/>
            </a:xfrm>
            <a:custGeom>
              <a:avLst/>
              <a:gdLst>
                <a:gd name="connsiteX0" fmla="*/ 5335181 w 6563096"/>
                <a:gd name="connsiteY0" fmla="*/ 0 h 528638"/>
                <a:gd name="connsiteX1" fmla="*/ 6343496 w 6563096"/>
                <a:gd name="connsiteY1" fmla="*/ 0 h 528638"/>
                <a:gd name="connsiteX2" fmla="*/ 6563096 w 6563096"/>
                <a:gd name="connsiteY2" fmla="*/ 219600 h 528638"/>
                <a:gd name="connsiteX3" fmla="*/ 6343496 w 6563096"/>
                <a:gd name="connsiteY3" fmla="*/ 439200 h 528638"/>
                <a:gd name="connsiteX4" fmla="*/ 5525411 w 6563096"/>
                <a:gd name="connsiteY4" fmla="*/ 439200 h 528638"/>
                <a:gd name="connsiteX5" fmla="*/ 5518784 w 6563096"/>
                <a:gd name="connsiteY5" fmla="*/ 439868 h 528638"/>
                <a:gd name="connsiteX6" fmla="*/ 266606 w 6563096"/>
                <a:gd name="connsiteY6" fmla="*/ 439867 h 528638"/>
                <a:gd name="connsiteX7" fmla="*/ 266606 w 6563096"/>
                <a:gd name="connsiteY7" fmla="*/ 528638 h 528638"/>
                <a:gd name="connsiteX8" fmla="*/ 76678 w 6563096"/>
                <a:gd name="connsiteY8" fmla="*/ 388145 h 528638"/>
                <a:gd name="connsiteX9" fmla="*/ 83246 w 6563096"/>
                <a:gd name="connsiteY9" fmla="*/ 388145 h 528638"/>
                <a:gd name="connsiteX10" fmla="*/ 64417 w 6563096"/>
                <a:gd name="connsiteY10" fmla="*/ 375450 h 528638"/>
                <a:gd name="connsiteX11" fmla="*/ 17284 w 6563096"/>
                <a:gd name="connsiteY11" fmla="*/ 305542 h 528638"/>
                <a:gd name="connsiteX12" fmla="*/ 0 w 6563096"/>
                <a:gd name="connsiteY12" fmla="*/ 219935 h 528638"/>
                <a:gd name="connsiteX13" fmla="*/ 17284 w 6563096"/>
                <a:gd name="connsiteY13" fmla="*/ 134327 h 528638"/>
                <a:gd name="connsiteX14" fmla="*/ 219933 w 6563096"/>
                <a:gd name="connsiteY14" fmla="*/ 2 h 528638"/>
                <a:gd name="connsiteX15" fmla="*/ 5335161 w 6563096"/>
                <a:gd name="connsiteY15" fmla="*/ 2 h 5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63096" h="528638">
                  <a:moveTo>
                    <a:pt x="5335181" y="0"/>
                  </a:moveTo>
                  <a:lnTo>
                    <a:pt x="6343496" y="0"/>
                  </a:lnTo>
                  <a:cubicBezTo>
                    <a:pt x="6464778" y="0"/>
                    <a:pt x="6563096" y="98318"/>
                    <a:pt x="6563096" y="219600"/>
                  </a:cubicBezTo>
                  <a:cubicBezTo>
                    <a:pt x="6563096" y="340882"/>
                    <a:pt x="6464778" y="439200"/>
                    <a:pt x="6343496" y="439200"/>
                  </a:cubicBezTo>
                  <a:lnTo>
                    <a:pt x="5525411" y="439200"/>
                  </a:lnTo>
                  <a:lnTo>
                    <a:pt x="5518784" y="439868"/>
                  </a:lnTo>
                  <a:lnTo>
                    <a:pt x="266606" y="439867"/>
                  </a:lnTo>
                  <a:lnTo>
                    <a:pt x="266606" y="528638"/>
                  </a:lnTo>
                  <a:lnTo>
                    <a:pt x="76678" y="388145"/>
                  </a:lnTo>
                  <a:lnTo>
                    <a:pt x="83246" y="388145"/>
                  </a:lnTo>
                  <a:lnTo>
                    <a:pt x="64417" y="375450"/>
                  </a:lnTo>
                  <a:cubicBezTo>
                    <a:pt x="44517" y="355550"/>
                    <a:pt x="28413" y="331855"/>
                    <a:pt x="17284" y="305542"/>
                  </a:cubicBezTo>
                  <a:lnTo>
                    <a:pt x="0" y="219935"/>
                  </a:lnTo>
                  <a:lnTo>
                    <a:pt x="17284" y="134327"/>
                  </a:lnTo>
                  <a:cubicBezTo>
                    <a:pt x="50671" y="55390"/>
                    <a:pt x="128834" y="2"/>
                    <a:pt x="219933" y="2"/>
                  </a:cubicBezTo>
                  <a:lnTo>
                    <a:pt x="5335161" y="2"/>
                  </a:lnTo>
                  <a:close/>
                </a:path>
              </a:pathLst>
            </a:custGeom>
            <a:solidFill>
              <a:srgbClr val="F07F57"/>
            </a:solidFill>
            <a:ln>
              <a:noFill/>
            </a:ln>
            <a:effectLst/>
            <a:scene3d>
              <a:camera prst="obliqueBottomRight"/>
              <a:lightRig rig="soft" dir="t">
                <a:rot lat="0" lon="0" rev="6000000"/>
              </a:lightRig>
            </a:scene3d>
            <a:sp3d prstMaterial="matte">
              <a:bevelB w="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57188" latinLnBrk="0">
                <a:defRPr/>
              </a:pPr>
              <a:r>
                <a:rPr lang="ko-KR" altLang="en-US" sz="900" i="1" kern="0" dirty="0">
                  <a:ln w="158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2000" i="1" kern="0" dirty="0">
                  <a:ln w="15875">
                    <a:noFill/>
                  </a:ln>
                  <a:solidFill>
                    <a:prstClr val="white"/>
                  </a:solidFill>
                  <a:effectLst>
                    <a:outerShdw dist="38100" dir="2700000" algn="tl">
                      <a:srgbClr val="CE6D4B"/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기획서</a:t>
              </a:r>
              <a:endPara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BF96A74-0E69-4E02-AE6E-EAC30B34ABAE}"/>
                </a:ext>
              </a:extLst>
            </p:cNvPr>
            <p:cNvSpPr/>
            <p:nvPr/>
          </p:nvSpPr>
          <p:spPr>
            <a:xfrm>
              <a:off x="515982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CBFE927-4453-40B8-9B56-AB1CA7ABB6A3}"/>
                </a:ext>
              </a:extLst>
            </p:cNvPr>
            <p:cNvSpPr/>
            <p:nvPr/>
          </p:nvSpPr>
          <p:spPr>
            <a:xfrm>
              <a:off x="6382728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86C6B8D-98FB-4CF3-BD17-09727CA8B119}"/>
                </a:ext>
              </a:extLst>
            </p:cNvPr>
            <p:cNvSpPr/>
            <p:nvPr/>
          </p:nvSpPr>
          <p:spPr>
            <a:xfrm>
              <a:off x="6599322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BCFB1AF-CFE4-44AB-8FBB-8AF5DEDF69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9353" y="839345"/>
              <a:ext cx="4320000" cy="1"/>
            </a:xfrm>
            <a:prstGeom prst="line">
              <a:avLst/>
            </a:prstGeom>
            <a:ln>
              <a:solidFill>
                <a:srgbClr val="F07F5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A689A84-35F1-DBEB-0415-5C512A5BE9BF}"/>
              </a:ext>
            </a:extLst>
          </p:cNvPr>
          <p:cNvSpPr txBox="1"/>
          <p:nvPr/>
        </p:nvSpPr>
        <p:spPr>
          <a:xfrm>
            <a:off x="515982" y="1182672"/>
            <a:ext cx="4887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세부 사항 및 프로토타입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- 2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094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DAD67D-7AEC-7AED-CCB5-98DF93D3F94A}"/>
              </a:ext>
            </a:extLst>
          </p:cNvPr>
          <p:cNvSpPr/>
          <p:nvPr/>
        </p:nvSpPr>
        <p:spPr>
          <a:xfrm>
            <a:off x="439367" y="1651099"/>
            <a:ext cx="10628069" cy="4762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 Do List</a:t>
            </a:r>
            <a:b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</a:t>
            </a:r>
            <a:b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평생학습 정보접근성</a:t>
            </a:r>
            <a:b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평생학습 불참요인 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중도 포기 요인</a:t>
            </a:r>
            <a:b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 학습매체 및 학습방법 선호도 </a:t>
            </a:r>
            <a:b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‘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 정보 </a:t>
            </a:r>
            <a:r>
              <a:rPr lang="ko-KR" altLang="en-US" sz="15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이썬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 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프로그램은 함께 제작</a:t>
            </a:r>
            <a:endParaRPr lang="en-US" altLang="ko-KR" sz="15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5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계획</a:t>
            </a:r>
            <a:br>
              <a:rPr lang="en-US" altLang="ko-KR" sz="1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6/10(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 제출</a:t>
            </a:r>
            <a:b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6/11(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)~6/13(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학습 및 각자 맡은 데이터에 대해 분석 연습</a:t>
            </a:r>
            <a:b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6/14(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~6/16(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이어서 분석 및 분석한 데이터 합치기</a:t>
            </a:r>
            <a:b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6/17(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)~6/20(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제작</a:t>
            </a:r>
            <a:endParaRPr lang="en-US" altLang="ko-KR" sz="15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43D177B-6564-2F5C-FB0B-4B58B91869DB}"/>
              </a:ext>
            </a:extLst>
          </p:cNvPr>
          <p:cNvGrpSpPr/>
          <p:nvPr/>
        </p:nvGrpSpPr>
        <p:grpSpPr>
          <a:xfrm>
            <a:off x="375867" y="306315"/>
            <a:ext cx="11213486" cy="533031"/>
            <a:chOff x="375867" y="306315"/>
            <a:chExt cx="11213486" cy="533031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0812689-8000-4D55-9ABE-0642EC3137AE}"/>
                </a:ext>
              </a:extLst>
            </p:cNvPr>
            <p:cNvSpPr/>
            <p:nvPr/>
          </p:nvSpPr>
          <p:spPr>
            <a:xfrm>
              <a:off x="439367" y="306315"/>
              <a:ext cx="6563096" cy="528638"/>
            </a:xfrm>
            <a:custGeom>
              <a:avLst/>
              <a:gdLst>
                <a:gd name="connsiteX0" fmla="*/ 5335181 w 6563096"/>
                <a:gd name="connsiteY0" fmla="*/ 0 h 528638"/>
                <a:gd name="connsiteX1" fmla="*/ 6343496 w 6563096"/>
                <a:gd name="connsiteY1" fmla="*/ 0 h 528638"/>
                <a:gd name="connsiteX2" fmla="*/ 6563096 w 6563096"/>
                <a:gd name="connsiteY2" fmla="*/ 219600 h 528638"/>
                <a:gd name="connsiteX3" fmla="*/ 6343496 w 6563096"/>
                <a:gd name="connsiteY3" fmla="*/ 439200 h 528638"/>
                <a:gd name="connsiteX4" fmla="*/ 5525411 w 6563096"/>
                <a:gd name="connsiteY4" fmla="*/ 439200 h 528638"/>
                <a:gd name="connsiteX5" fmla="*/ 5518784 w 6563096"/>
                <a:gd name="connsiteY5" fmla="*/ 439868 h 528638"/>
                <a:gd name="connsiteX6" fmla="*/ 266606 w 6563096"/>
                <a:gd name="connsiteY6" fmla="*/ 439867 h 528638"/>
                <a:gd name="connsiteX7" fmla="*/ 266606 w 6563096"/>
                <a:gd name="connsiteY7" fmla="*/ 528638 h 528638"/>
                <a:gd name="connsiteX8" fmla="*/ 76678 w 6563096"/>
                <a:gd name="connsiteY8" fmla="*/ 388145 h 528638"/>
                <a:gd name="connsiteX9" fmla="*/ 83246 w 6563096"/>
                <a:gd name="connsiteY9" fmla="*/ 388145 h 528638"/>
                <a:gd name="connsiteX10" fmla="*/ 64417 w 6563096"/>
                <a:gd name="connsiteY10" fmla="*/ 375450 h 528638"/>
                <a:gd name="connsiteX11" fmla="*/ 17284 w 6563096"/>
                <a:gd name="connsiteY11" fmla="*/ 305542 h 528638"/>
                <a:gd name="connsiteX12" fmla="*/ 0 w 6563096"/>
                <a:gd name="connsiteY12" fmla="*/ 219935 h 528638"/>
                <a:gd name="connsiteX13" fmla="*/ 17284 w 6563096"/>
                <a:gd name="connsiteY13" fmla="*/ 134327 h 528638"/>
                <a:gd name="connsiteX14" fmla="*/ 219933 w 6563096"/>
                <a:gd name="connsiteY14" fmla="*/ 2 h 528638"/>
                <a:gd name="connsiteX15" fmla="*/ 5335161 w 6563096"/>
                <a:gd name="connsiteY15" fmla="*/ 2 h 5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63096" h="528638">
                  <a:moveTo>
                    <a:pt x="5335181" y="0"/>
                  </a:moveTo>
                  <a:lnTo>
                    <a:pt x="6343496" y="0"/>
                  </a:lnTo>
                  <a:cubicBezTo>
                    <a:pt x="6464778" y="0"/>
                    <a:pt x="6563096" y="98318"/>
                    <a:pt x="6563096" y="219600"/>
                  </a:cubicBezTo>
                  <a:cubicBezTo>
                    <a:pt x="6563096" y="340882"/>
                    <a:pt x="6464778" y="439200"/>
                    <a:pt x="6343496" y="439200"/>
                  </a:cubicBezTo>
                  <a:lnTo>
                    <a:pt x="5525411" y="439200"/>
                  </a:lnTo>
                  <a:lnTo>
                    <a:pt x="5518784" y="439868"/>
                  </a:lnTo>
                  <a:lnTo>
                    <a:pt x="266606" y="439867"/>
                  </a:lnTo>
                  <a:lnTo>
                    <a:pt x="266606" y="528638"/>
                  </a:lnTo>
                  <a:lnTo>
                    <a:pt x="76678" y="388145"/>
                  </a:lnTo>
                  <a:lnTo>
                    <a:pt x="83246" y="388145"/>
                  </a:lnTo>
                  <a:lnTo>
                    <a:pt x="64417" y="375450"/>
                  </a:lnTo>
                  <a:cubicBezTo>
                    <a:pt x="44517" y="355550"/>
                    <a:pt x="28413" y="331855"/>
                    <a:pt x="17284" y="305542"/>
                  </a:cubicBezTo>
                  <a:lnTo>
                    <a:pt x="0" y="219935"/>
                  </a:lnTo>
                  <a:lnTo>
                    <a:pt x="17284" y="134327"/>
                  </a:lnTo>
                  <a:cubicBezTo>
                    <a:pt x="50671" y="55390"/>
                    <a:pt x="128834" y="2"/>
                    <a:pt x="219933" y="2"/>
                  </a:cubicBezTo>
                  <a:lnTo>
                    <a:pt x="5335161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889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6000000"/>
              </a:lightRig>
            </a:scene3d>
            <a:sp3d prstMaterial="matte">
              <a:bevelB w="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57188" latinLnBrk="0">
                <a:defRPr/>
              </a:pPr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D29EEEE5-E787-4DD7-BF88-A8B89520B241}"/>
                </a:ext>
              </a:extLst>
            </p:cNvPr>
            <p:cNvSpPr/>
            <p:nvPr/>
          </p:nvSpPr>
          <p:spPr>
            <a:xfrm>
              <a:off x="375867" y="310708"/>
              <a:ext cx="6563096" cy="528638"/>
            </a:xfrm>
            <a:custGeom>
              <a:avLst/>
              <a:gdLst>
                <a:gd name="connsiteX0" fmla="*/ 5335181 w 6563096"/>
                <a:gd name="connsiteY0" fmla="*/ 0 h 528638"/>
                <a:gd name="connsiteX1" fmla="*/ 6343496 w 6563096"/>
                <a:gd name="connsiteY1" fmla="*/ 0 h 528638"/>
                <a:gd name="connsiteX2" fmla="*/ 6563096 w 6563096"/>
                <a:gd name="connsiteY2" fmla="*/ 219600 h 528638"/>
                <a:gd name="connsiteX3" fmla="*/ 6343496 w 6563096"/>
                <a:gd name="connsiteY3" fmla="*/ 439200 h 528638"/>
                <a:gd name="connsiteX4" fmla="*/ 5525411 w 6563096"/>
                <a:gd name="connsiteY4" fmla="*/ 439200 h 528638"/>
                <a:gd name="connsiteX5" fmla="*/ 5518784 w 6563096"/>
                <a:gd name="connsiteY5" fmla="*/ 439868 h 528638"/>
                <a:gd name="connsiteX6" fmla="*/ 266606 w 6563096"/>
                <a:gd name="connsiteY6" fmla="*/ 439867 h 528638"/>
                <a:gd name="connsiteX7" fmla="*/ 266606 w 6563096"/>
                <a:gd name="connsiteY7" fmla="*/ 528638 h 528638"/>
                <a:gd name="connsiteX8" fmla="*/ 76678 w 6563096"/>
                <a:gd name="connsiteY8" fmla="*/ 388145 h 528638"/>
                <a:gd name="connsiteX9" fmla="*/ 83246 w 6563096"/>
                <a:gd name="connsiteY9" fmla="*/ 388145 h 528638"/>
                <a:gd name="connsiteX10" fmla="*/ 64417 w 6563096"/>
                <a:gd name="connsiteY10" fmla="*/ 375450 h 528638"/>
                <a:gd name="connsiteX11" fmla="*/ 17284 w 6563096"/>
                <a:gd name="connsiteY11" fmla="*/ 305542 h 528638"/>
                <a:gd name="connsiteX12" fmla="*/ 0 w 6563096"/>
                <a:gd name="connsiteY12" fmla="*/ 219935 h 528638"/>
                <a:gd name="connsiteX13" fmla="*/ 17284 w 6563096"/>
                <a:gd name="connsiteY13" fmla="*/ 134327 h 528638"/>
                <a:gd name="connsiteX14" fmla="*/ 219933 w 6563096"/>
                <a:gd name="connsiteY14" fmla="*/ 2 h 528638"/>
                <a:gd name="connsiteX15" fmla="*/ 5335161 w 6563096"/>
                <a:gd name="connsiteY15" fmla="*/ 2 h 5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63096" h="528638">
                  <a:moveTo>
                    <a:pt x="5335181" y="0"/>
                  </a:moveTo>
                  <a:lnTo>
                    <a:pt x="6343496" y="0"/>
                  </a:lnTo>
                  <a:cubicBezTo>
                    <a:pt x="6464778" y="0"/>
                    <a:pt x="6563096" y="98318"/>
                    <a:pt x="6563096" y="219600"/>
                  </a:cubicBezTo>
                  <a:cubicBezTo>
                    <a:pt x="6563096" y="340882"/>
                    <a:pt x="6464778" y="439200"/>
                    <a:pt x="6343496" y="439200"/>
                  </a:cubicBezTo>
                  <a:lnTo>
                    <a:pt x="5525411" y="439200"/>
                  </a:lnTo>
                  <a:lnTo>
                    <a:pt x="5518784" y="439868"/>
                  </a:lnTo>
                  <a:lnTo>
                    <a:pt x="266606" y="439867"/>
                  </a:lnTo>
                  <a:lnTo>
                    <a:pt x="266606" y="528638"/>
                  </a:lnTo>
                  <a:lnTo>
                    <a:pt x="76678" y="388145"/>
                  </a:lnTo>
                  <a:lnTo>
                    <a:pt x="83246" y="388145"/>
                  </a:lnTo>
                  <a:lnTo>
                    <a:pt x="64417" y="375450"/>
                  </a:lnTo>
                  <a:cubicBezTo>
                    <a:pt x="44517" y="355550"/>
                    <a:pt x="28413" y="331855"/>
                    <a:pt x="17284" y="305542"/>
                  </a:cubicBezTo>
                  <a:lnTo>
                    <a:pt x="0" y="219935"/>
                  </a:lnTo>
                  <a:lnTo>
                    <a:pt x="17284" y="134327"/>
                  </a:lnTo>
                  <a:cubicBezTo>
                    <a:pt x="50671" y="55390"/>
                    <a:pt x="128834" y="2"/>
                    <a:pt x="219933" y="2"/>
                  </a:cubicBezTo>
                  <a:lnTo>
                    <a:pt x="5335161" y="2"/>
                  </a:lnTo>
                  <a:close/>
                </a:path>
              </a:pathLst>
            </a:custGeom>
            <a:solidFill>
              <a:srgbClr val="F07F57"/>
            </a:solidFill>
            <a:ln>
              <a:noFill/>
            </a:ln>
            <a:effectLst/>
            <a:scene3d>
              <a:camera prst="obliqueBottomRight"/>
              <a:lightRig rig="soft" dir="t">
                <a:rot lat="0" lon="0" rev="6000000"/>
              </a:lightRig>
            </a:scene3d>
            <a:sp3d prstMaterial="matte">
              <a:bevelB w="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57188" latinLnBrk="0">
                <a:defRPr/>
              </a:pPr>
              <a:r>
                <a:rPr lang="ko-KR" altLang="en-US" sz="900" i="1" kern="0" dirty="0">
                  <a:ln w="158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2000" i="1" kern="0" dirty="0">
                  <a:ln w="15875">
                    <a:noFill/>
                  </a:ln>
                  <a:solidFill>
                    <a:prstClr val="white"/>
                  </a:solidFill>
                  <a:effectLst>
                    <a:outerShdw dist="38100" dir="2700000" algn="tl">
                      <a:srgbClr val="CE6D4B"/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기획서</a:t>
              </a:r>
              <a:endPara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BF96A74-0E69-4E02-AE6E-EAC30B34ABAE}"/>
                </a:ext>
              </a:extLst>
            </p:cNvPr>
            <p:cNvSpPr/>
            <p:nvPr/>
          </p:nvSpPr>
          <p:spPr>
            <a:xfrm>
              <a:off x="515982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CBFE927-4453-40B8-9B56-AB1CA7ABB6A3}"/>
                </a:ext>
              </a:extLst>
            </p:cNvPr>
            <p:cNvSpPr/>
            <p:nvPr/>
          </p:nvSpPr>
          <p:spPr>
            <a:xfrm>
              <a:off x="6382728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86C6B8D-98FB-4CF3-BD17-09727CA8B119}"/>
                </a:ext>
              </a:extLst>
            </p:cNvPr>
            <p:cNvSpPr/>
            <p:nvPr/>
          </p:nvSpPr>
          <p:spPr>
            <a:xfrm>
              <a:off x="6599322" y="452873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38100" dir="600000" algn="tl" rotWithShape="0">
                <a:prstClr val="black">
                  <a:alpha val="18000"/>
                </a:prstClr>
              </a:outerShdw>
            </a:effectLst>
            <a:scene3d>
              <a:camera prst="obliqueBottomRight"/>
              <a:lightRig rig="soft" dir="t">
                <a:rot lat="0" lon="0" rev="9600000"/>
              </a:lightRig>
            </a:scene3d>
            <a:sp3d prstMaterial="matte">
              <a:bevelB w="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BCFB1AF-CFE4-44AB-8FBB-8AF5DEDF69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9353" y="839345"/>
              <a:ext cx="4320000" cy="1"/>
            </a:xfrm>
            <a:prstGeom prst="line">
              <a:avLst/>
            </a:prstGeom>
            <a:ln>
              <a:solidFill>
                <a:srgbClr val="F07F5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4DE77CF-B8A1-412B-A8DB-9CA82580A2B3}"/>
              </a:ext>
            </a:extLst>
          </p:cNvPr>
          <p:cNvSpPr txBox="1"/>
          <p:nvPr/>
        </p:nvSpPr>
        <p:spPr>
          <a:xfrm>
            <a:off x="439367" y="1081119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일정 계획</a:t>
            </a:r>
          </a:p>
        </p:txBody>
      </p:sp>
    </p:spTree>
    <p:extLst>
      <p:ext uri="{BB962C8B-B14F-4D97-AF65-F5344CB8AC3E}">
        <p14:creationId xmlns:p14="http://schemas.microsoft.com/office/powerpoint/2010/main" val="380715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372BC45D-6654-2921-41BE-258670BC2579}"/>
              </a:ext>
            </a:extLst>
          </p:cNvPr>
          <p:cNvSpPr/>
          <p:nvPr/>
        </p:nvSpPr>
        <p:spPr>
          <a:xfrm>
            <a:off x="5615273" y="2287554"/>
            <a:ext cx="961453" cy="466628"/>
          </a:xfrm>
          <a:custGeom>
            <a:avLst/>
            <a:gdLst>
              <a:gd name="connsiteX0" fmla="*/ 180594 w 961453"/>
              <a:gd name="connsiteY0" fmla="*/ 0 h 466628"/>
              <a:gd name="connsiteX1" fmla="*/ 780859 w 961453"/>
              <a:gd name="connsiteY1" fmla="*/ 0 h 466628"/>
              <a:gd name="connsiteX2" fmla="*/ 961453 w 961453"/>
              <a:gd name="connsiteY2" fmla="*/ 180594 h 466628"/>
              <a:gd name="connsiteX3" fmla="*/ 780859 w 961453"/>
              <a:gd name="connsiteY3" fmla="*/ 361188 h 466628"/>
              <a:gd name="connsiteX4" fmla="*/ 261844 w 961453"/>
              <a:gd name="connsiteY4" fmla="*/ 361188 h 466628"/>
              <a:gd name="connsiteX5" fmla="*/ 261844 w 961453"/>
              <a:gd name="connsiteY5" fmla="*/ 466628 h 466628"/>
              <a:gd name="connsiteX6" fmla="*/ 71916 w 961453"/>
              <a:gd name="connsiteY6" fmla="*/ 326135 h 466628"/>
              <a:gd name="connsiteX7" fmla="*/ 79358 w 961453"/>
              <a:gd name="connsiteY7" fmla="*/ 326135 h 466628"/>
              <a:gd name="connsiteX8" fmla="*/ 52895 w 961453"/>
              <a:gd name="connsiteY8" fmla="*/ 308293 h 466628"/>
              <a:gd name="connsiteX9" fmla="*/ 0 w 961453"/>
              <a:gd name="connsiteY9" fmla="*/ 180594 h 466628"/>
              <a:gd name="connsiteX10" fmla="*/ 180594 w 961453"/>
              <a:gd name="connsiteY10" fmla="*/ 0 h 46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1453" h="466628">
                <a:moveTo>
                  <a:pt x="180594" y="0"/>
                </a:moveTo>
                <a:lnTo>
                  <a:pt x="780859" y="0"/>
                </a:lnTo>
                <a:cubicBezTo>
                  <a:pt x="880598" y="0"/>
                  <a:pt x="961453" y="80855"/>
                  <a:pt x="961453" y="180594"/>
                </a:cubicBezTo>
                <a:cubicBezTo>
                  <a:pt x="961453" y="280333"/>
                  <a:pt x="880598" y="361188"/>
                  <a:pt x="780859" y="361188"/>
                </a:cubicBezTo>
                <a:lnTo>
                  <a:pt x="261844" y="361188"/>
                </a:lnTo>
                <a:lnTo>
                  <a:pt x="261844" y="466628"/>
                </a:lnTo>
                <a:lnTo>
                  <a:pt x="71916" y="326135"/>
                </a:lnTo>
                <a:lnTo>
                  <a:pt x="79358" y="326135"/>
                </a:lnTo>
                <a:lnTo>
                  <a:pt x="52895" y="308293"/>
                </a:lnTo>
                <a:cubicBezTo>
                  <a:pt x="20214" y="275612"/>
                  <a:pt x="0" y="230464"/>
                  <a:pt x="0" y="180594"/>
                </a:cubicBezTo>
                <a:cubicBezTo>
                  <a:pt x="0" y="80855"/>
                  <a:pt x="80855" y="0"/>
                  <a:pt x="180594" y="0"/>
                </a:cubicBezTo>
                <a:close/>
              </a:path>
            </a:pathLst>
          </a:custGeom>
          <a:solidFill>
            <a:srgbClr val="F07F57"/>
          </a:solidFill>
          <a:ln>
            <a:noFill/>
          </a:ln>
          <a:effectLst>
            <a:outerShdw dist="88900" dir="2700000" algn="tl" rotWithShape="0">
              <a:prstClr val="black">
                <a:alpha val="18000"/>
              </a:prstClr>
            </a:outerShdw>
          </a:effectLst>
          <a:scene3d>
            <a:camera prst="obliqueBottomRight"/>
            <a:lightRig rig="soft" dir="t">
              <a:rot lat="0" lon="0" rev="6000000"/>
            </a:lightRig>
          </a:scene3d>
          <a:sp3d prstMaterial="matte">
            <a:bevelB w="0" h="241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17807E-828E-8D95-ADBD-4D21A9DD90FE}"/>
              </a:ext>
            </a:extLst>
          </p:cNvPr>
          <p:cNvSpPr/>
          <p:nvPr/>
        </p:nvSpPr>
        <p:spPr>
          <a:xfrm>
            <a:off x="5789874" y="2376868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dist="38100" dir="600000" algn="tl" rotWithShape="0">
              <a:prstClr val="black">
                <a:alpha val="18000"/>
              </a:prstClr>
            </a:outerShdw>
          </a:effectLst>
          <a:scene3d>
            <a:camera prst="obliqueBottomRight"/>
            <a:lightRig rig="soft" dir="t">
              <a:rot lat="0" lon="0" rev="9600000"/>
            </a:lightRig>
          </a:scene3d>
          <a:sp3d prstMaterial="matte">
            <a:bevelB w="0" h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endParaRPr lang="ko-KR" altLang="en-US" sz="600" b="1" dirty="0"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57CC466-0C4D-42D7-3A89-DD71EF66E469}"/>
              </a:ext>
            </a:extLst>
          </p:cNvPr>
          <p:cNvSpPr/>
          <p:nvPr/>
        </p:nvSpPr>
        <p:spPr>
          <a:xfrm>
            <a:off x="6006468" y="2376868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dist="38100" dir="600000" algn="tl" rotWithShape="0">
              <a:prstClr val="black">
                <a:alpha val="18000"/>
              </a:prstClr>
            </a:outerShdw>
          </a:effectLst>
          <a:scene3d>
            <a:camera prst="obliqueBottomRight"/>
            <a:lightRig rig="soft" dir="t">
              <a:rot lat="0" lon="0" rev="9600000"/>
            </a:lightRig>
          </a:scene3d>
          <a:sp3d prstMaterial="matte">
            <a:bevelB w="0" h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endParaRPr lang="ko-KR" altLang="en-US" sz="600" b="1" dirty="0"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FB1C015-A9EE-A6F7-500C-D0E15ACD2C37}"/>
              </a:ext>
            </a:extLst>
          </p:cNvPr>
          <p:cNvSpPr/>
          <p:nvPr/>
        </p:nvSpPr>
        <p:spPr>
          <a:xfrm>
            <a:off x="6223062" y="2376868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dist="38100" dir="600000" algn="tl" rotWithShape="0">
              <a:prstClr val="black">
                <a:alpha val="18000"/>
              </a:prstClr>
            </a:outerShdw>
          </a:effectLst>
          <a:scene3d>
            <a:camera prst="obliqueBottomRight"/>
            <a:lightRig rig="soft" dir="t">
              <a:rot lat="0" lon="0" rev="9600000"/>
            </a:lightRig>
          </a:scene3d>
          <a:sp3d prstMaterial="matte">
            <a:bevelB w="0" h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endParaRPr lang="ko-KR" altLang="en-US" sz="600" b="1" dirty="0"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68DEB5-DCD7-3657-8148-68C33A8BFDEB}"/>
              </a:ext>
            </a:extLst>
          </p:cNvPr>
          <p:cNvSpPr txBox="1"/>
          <p:nvPr/>
        </p:nvSpPr>
        <p:spPr>
          <a:xfrm>
            <a:off x="2564975" y="2520868"/>
            <a:ext cx="6882985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endParaRPr lang="en-US" altLang="ko-KR" sz="3600" i="1" kern="0" dirty="0">
              <a:ln w="15875">
                <a:noFill/>
              </a:ln>
              <a:solidFill>
                <a:srgbClr val="F28E6A"/>
              </a:solidFill>
              <a:effectLst>
                <a:outerShdw dist="38100" dir="2700000" algn="tl">
                  <a:srgbClr val="CE6D4B"/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>
              <a:defRPr/>
            </a:pPr>
            <a:r>
              <a:rPr lang="en-US" altLang="ko-KR" sz="3600" i="1" kern="0" dirty="0">
                <a:ln w="15875">
                  <a:noFill/>
                </a:ln>
                <a:solidFill>
                  <a:srgbClr val="F28E6A"/>
                </a:solidFill>
                <a:effectLst>
                  <a:outerShdw dist="38100" dir="2700000" algn="tl">
                    <a:srgbClr val="CE6D4B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THANK</a:t>
            </a:r>
            <a:r>
              <a:rPr lang="ko-KR" altLang="en-US" sz="3600" i="1" kern="0" dirty="0">
                <a:ln w="15875">
                  <a:noFill/>
                </a:ln>
                <a:solidFill>
                  <a:srgbClr val="F28E6A"/>
                </a:solidFill>
                <a:effectLst>
                  <a:outerShdw dist="38100" dir="2700000" algn="tl">
                    <a:srgbClr val="CE6D4B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600" i="1" kern="0" dirty="0">
                <a:ln w="15875">
                  <a:noFill/>
                </a:ln>
                <a:solidFill>
                  <a:srgbClr val="F28E6A"/>
                </a:solidFill>
                <a:effectLst>
                  <a:outerShdw dist="38100" dir="2700000" algn="tl">
                    <a:srgbClr val="CE6D4B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YOU! </a:t>
            </a:r>
          </a:p>
          <a:p>
            <a:pPr algn="ctr" latinLnBrk="0">
              <a:defRPr/>
            </a:pPr>
            <a:endParaRPr lang="en-US" altLang="ko-KR" sz="1500" b="1" kern="0" dirty="0">
              <a:solidFill>
                <a:prstClr val="black">
                  <a:lumMod val="50000"/>
                  <a:lumOff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5285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682</Words>
  <Application>Microsoft Office PowerPoint</Application>
  <PresentationFormat>와이드스크린</PresentationFormat>
  <Paragraphs>82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나눔고딕 ExtraBold</vt:lpstr>
      <vt:lpstr>Arial</vt:lpstr>
      <vt:lpstr>맑은 고딕</vt:lpstr>
      <vt:lpstr>나눔고딕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syeon112</cp:lastModifiedBy>
  <cp:revision>64</cp:revision>
  <dcterms:created xsi:type="dcterms:W3CDTF">2022-06-07T03:06:50Z</dcterms:created>
  <dcterms:modified xsi:type="dcterms:W3CDTF">2022-06-23T07:37:17Z</dcterms:modified>
</cp:coreProperties>
</file>