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7" r:id="rId3"/>
    <p:sldId id="260" r:id="rId4"/>
    <p:sldId id="269" r:id="rId5"/>
    <p:sldId id="273" r:id="rId6"/>
    <p:sldId id="274" r:id="rId7"/>
    <p:sldId id="275" r:id="rId8"/>
    <p:sldId id="268" r:id="rId9"/>
    <p:sldId id="277" r:id="rId10"/>
    <p:sldId id="278" r:id="rId11"/>
    <p:sldId id="270" r:id="rId12"/>
  </p:sldIdLst>
  <p:sldSz cx="12192000" cy="6858000"/>
  <p:notesSz cx="6858000" cy="9144000"/>
  <p:embeddedFontLst>
    <p:embeddedFont>
      <p:font typeface="나눔고딕 ExtraBold" panose="020B0600000101010101" charset="-127"/>
      <p:bold r:id="rId13"/>
    </p:embeddedFont>
    <p:embeddedFont>
      <p:font typeface="나눔고딕" pitchFamily="2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97A54"/>
    <a:srgbClr val="F2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2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5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4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6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6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4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562/S/1/datasetView.do?tab=S" TargetMode="External"/><Relationship Id="rId2" Type="http://schemas.openxmlformats.org/officeDocument/2006/relationships/hyperlink" Target="https://kosis.kr/index/index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tGwBCX0Ai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72BC45D-6654-2921-41BE-258670BC2579}"/>
              </a:ext>
            </a:extLst>
          </p:cNvPr>
          <p:cNvSpPr/>
          <p:nvPr/>
        </p:nvSpPr>
        <p:spPr>
          <a:xfrm>
            <a:off x="5615273" y="2287554"/>
            <a:ext cx="961453" cy="466628"/>
          </a:xfrm>
          <a:custGeom>
            <a:avLst/>
            <a:gdLst>
              <a:gd name="connsiteX0" fmla="*/ 180594 w 961453"/>
              <a:gd name="connsiteY0" fmla="*/ 0 h 466628"/>
              <a:gd name="connsiteX1" fmla="*/ 780859 w 961453"/>
              <a:gd name="connsiteY1" fmla="*/ 0 h 466628"/>
              <a:gd name="connsiteX2" fmla="*/ 961453 w 961453"/>
              <a:gd name="connsiteY2" fmla="*/ 180594 h 466628"/>
              <a:gd name="connsiteX3" fmla="*/ 780859 w 961453"/>
              <a:gd name="connsiteY3" fmla="*/ 361188 h 466628"/>
              <a:gd name="connsiteX4" fmla="*/ 261844 w 961453"/>
              <a:gd name="connsiteY4" fmla="*/ 361188 h 466628"/>
              <a:gd name="connsiteX5" fmla="*/ 261844 w 961453"/>
              <a:gd name="connsiteY5" fmla="*/ 466628 h 466628"/>
              <a:gd name="connsiteX6" fmla="*/ 71916 w 961453"/>
              <a:gd name="connsiteY6" fmla="*/ 326135 h 466628"/>
              <a:gd name="connsiteX7" fmla="*/ 79358 w 961453"/>
              <a:gd name="connsiteY7" fmla="*/ 326135 h 466628"/>
              <a:gd name="connsiteX8" fmla="*/ 52895 w 961453"/>
              <a:gd name="connsiteY8" fmla="*/ 308293 h 466628"/>
              <a:gd name="connsiteX9" fmla="*/ 0 w 961453"/>
              <a:gd name="connsiteY9" fmla="*/ 180594 h 466628"/>
              <a:gd name="connsiteX10" fmla="*/ 180594 w 961453"/>
              <a:gd name="connsiteY10" fmla="*/ 0 h 4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453" h="466628">
                <a:moveTo>
                  <a:pt x="180594" y="0"/>
                </a:moveTo>
                <a:lnTo>
                  <a:pt x="780859" y="0"/>
                </a:lnTo>
                <a:cubicBezTo>
                  <a:pt x="880598" y="0"/>
                  <a:pt x="961453" y="80855"/>
                  <a:pt x="961453" y="180594"/>
                </a:cubicBezTo>
                <a:cubicBezTo>
                  <a:pt x="961453" y="280333"/>
                  <a:pt x="880598" y="361188"/>
                  <a:pt x="780859" y="361188"/>
                </a:cubicBezTo>
                <a:lnTo>
                  <a:pt x="261844" y="361188"/>
                </a:lnTo>
                <a:lnTo>
                  <a:pt x="261844" y="466628"/>
                </a:lnTo>
                <a:lnTo>
                  <a:pt x="71916" y="326135"/>
                </a:lnTo>
                <a:lnTo>
                  <a:pt x="79358" y="326135"/>
                </a:lnTo>
                <a:lnTo>
                  <a:pt x="52895" y="308293"/>
                </a:lnTo>
                <a:cubicBezTo>
                  <a:pt x="20214" y="275612"/>
                  <a:pt x="0" y="230464"/>
                  <a:pt x="0" y="180594"/>
                </a:cubicBezTo>
                <a:cubicBezTo>
                  <a:pt x="0" y="80855"/>
                  <a:pt x="80855" y="0"/>
                  <a:pt x="180594" y="0"/>
                </a:cubicBezTo>
                <a:close/>
              </a:path>
            </a:pathLst>
          </a:custGeom>
          <a:solidFill>
            <a:srgbClr val="F07F57"/>
          </a:solidFill>
          <a:ln>
            <a:noFill/>
          </a:ln>
          <a:effectLst>
            <a:outerShdw dist="88900" dir="27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6000000"/>
            </a:lightRig>
          </a:scene3d>
          <a:sp3d prstMaterial="matte">
            <a:bevelB w="0" h="241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17807E-828E-8D95-ADBD-4D21A9DD90FE}"/>
              </a:ext>
            </a:extLst>
          </p:cNvPr>
          <p:cNvSpPr/>
          <p:nvPr/>
        </p:nvSpPr>
        <p:spPr>
          <a:xfrm>
            <a:off x="5789874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7CC466-0C4D-42D7-3A89-DD71EF66E469}"/>
              </a:ext>
            </a:extLst>
          </p:cNvPr>
          <p:cNvSpPr/>
          <p:nvPr/>
        </p:nvSpPr>
        <p:spPr>
          <a:xfrm>
            <a:off x="6006468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B1C015-A9EE-A6F7-500C-D0E15ACD2C37}"/>
              </a:ext>
            </a:extLst>
          </p:cNvPr>
          <p:cNvSpPr/>
          <p:nvPr/>
        </p:nvSpPr>
        <p:spPr>
          <a:xfrm>
            <a:off x="6223062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8DEB5-DCD7-3657-8148-68C33A8BFDEB}"/>
              </a:ext>
            </a:extLst>
          </p:cNvPr>
          <p:cNvSpPr txBox="1"/>
          <p:nvPr/>
        </p:nvSpPr>
        <p:spPr>
          <a:xfrm>
            <a:off x="2306723" y="3008640"/>
            <a:ext cx="7578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4400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정보 </a:t>
            </a:r>
            <a:r>
              <a:rPr lang="ko-KR" altLang="en-US" sz="4400" kern="0" dirty="0" err="1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이썬</a:t>
            </a:r>
            <a:r>
              <a:rPr lang="en-US" altLang="ko-KR" sz="4400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4400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보고서 </a:t>
            </a:r>
            <a:endParaRPr lang="en-US" altLang="ko-KR" sz="4400" kern="0" dirty="0">
              <a:ln w="15875">
                <a:noFill/>
              </a:ln>
              <a:solidFill>
                <a:srgbClr val="F28E6A"/>
              </a:solidFill>
              <a:effectLst>
                <a:outerShdw dist="38100" dir="2700000" algn="tl">
                  <a:srgbClr val="CE6D4B"/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85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8559DC0-1B14-484B-A5EC-F83561B1F6FF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C838344-BA58-4388-A86B-7A5E295CE3BE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42F7E34-062A-43A5-BC89-F94D88745AE5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1" u="none" strike="noStrike" kern="0" cap="none" spc="0" normalizeH="0" baseline="0" noProof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보고서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EEC5206-01E8-44A9-8F4D-8A81FEC7EF8E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6050228-F3C8-479A-BFE1-2637B236D672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241A9-54A2-4294-9A5E-7B8196B5D54B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52664C0-AA32-4D5A-981B-3B8A499AD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1A064-5D89-43A6-BD5E-5C7DD811C579}"/>
              </a:ext>
            </a:extLst>
          </p:cNvPr>
          <p:cNvSpPr txBox="1"/>
          <p:nvPr/>
        </p:nvSpPr>
        <p:spPr>
          <a:xfrm>
            <a:off x="367605" y="1053418"/>
            <a:ext cx="656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한계점 및 발전방안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F808E-0C92-ACF1-2BC6-41BDE3B34A8D}"/>
              </a:ext>
            </a:extLst>
          </p:cNvPr>
          <p:cNvSpPr txBox="1"/>
          <p:nvPr/>
        </p:nvSpPr>
        <p:spPr>
          <a:xfrm>
            <a:off x="516220" y="1675731"/>
            <a:ext cx="11299545" cy="467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한계점</a:t>
            </a:r>
            <a:br>
              <a:rPr lang="en-US" altLang="ko-KR" sz="1400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ko-KR" altLang="en-US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열린데이터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광장의 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 평생학습 포털 사이버 강의 정보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주는 </a:t>
            </a:r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정보 자체가 부족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부족한 정보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 주소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추가 해결 방안으로 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직접 정보를 </a:t>
            </a:r>
            <a:r>
              <a:rPr lang="ko-KR" altLang="en-US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긁어오기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어려움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-&gt;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고정된 페이지가 없는 상태에서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백그라운드에서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동적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해야하므로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로딩 시간에 대한 비용이 큼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+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사이트에 따라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크롤링은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불법일 수 있음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발전방안</a:t>
            </a:r>
            <a:br>
              <a:rPr lang="en-US" altLang="ko-KR" sz="1400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1) ‘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서울시 </a:t>
            </a:r>
            <a:r>
              <a:rPr lang="ko-KR" altLang="en-US" sz="1600" dirty="0" err="1">
                <a:latin typeface="나눔고딕" pitchFamily="2" charset="-127"/>
                <a:ea typeface="나눔고딕" pitchFamily="2" charset="-127"/>
              </a:rPr>
              <a:t>평삭학습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 포털 사이버 강의 정보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’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를 제공하는 제공처에 해당 강의를 여는 사이트의 주소 등 추가 정보 요청</a:t>
            </a:r>
            <a:br>
              <a:rPr lang="en-US" altLang="ko-KR" sz="1600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2)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사이트에 대한 정보라도 따로 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 ‘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엑셀로 추출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’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해서 저장할 수 있도록 </a:t>
            </a:r>
            <a:r>
              <a:rPr lang="en-US" altLang="ko-KR" sz="1600" dirty="0" err="1">
                <a:latin typeface="나눔고딕" pitchFamily="2" charset="-127"/>
                <a:ea typeface="나눔고딕" pitchFamily="2" charset="-127"/>
              </a:rPr>
              <a:t>treeview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의 데이터들을 엑셀로 추출하기 버튼을 통해 데이터화</a:t>
            </a:r>
          </a:p>
        </p:txBody>
      </p:sp>
    </p:spTree>
    <p:extLst>
      <p:ext uri="{BB962C8B-B14F-4D97-AF65-F5344CB8AC3E}">
        <p14:creationId xmlns:p14="http://schemas.microsoft.com/office/powerpoint/2010/main" val="297518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72BC45D-6654-2921-41BE-258670BC2579}"/>
              </a:ext>
            </a:extLst>
          </p:cNvPr>
          <p:cNvSpPr/>
          <p:nvPr/>
        </p:nvSpPr>
        <p:spPr>
          <a:xfrm>
            <a:off x="5615273" y="2287554"/>
            <a:ext cx="961453" cy="466628"/>
          </a:xfrm>
          <a:custGeom>
            <a:avLst/>
            <a:gdLst>
              <a:gd name="connsiteX0" fmla="*/ 180594 w 961453"/>
              <a:gd name="connsiteY0" fmla="*/ 0 h 466628"/>
              <a:gd name="connsiteX1" fmla="*/ 780859 w 961453"/>
              <a:gd name="connsiteY1" fmla="*/ 0 h 466628"/>
              <a:gd name="connsiteX2" fmla="*/ 961453 w 961453"/>
              <a:gd name="connsiteY2" fmla="*/ 180594 h 466628"/>
              <a:gd name="connsiteX3" fmla="*/ 780859 w 961453"/>
              <a:gd name="connsiteY3" fmla="*/ 361188 h 466628"/>
              <a:gd name="connsiteX4" fmla="*/ 261844 w 961453"/>
              <a:gd name="connsiteY4" fmla="*/ 361188 h 466628"/>
              <a:gd name="connsiteX5" fmla="*/ 261844 w 961453"/>
              <a:gd name="connsiteY5" fmla="*/ 466628 h 466628"/>
              <a:gd name="connsiteX6" fmla="*/ 71916 w 961453"/>
              <a:gd name="connsiteY6" fmla="*/ 326135 h 466628"/>
              <a:gd name="connsiteX7" fmla="*/ 79358 w 961453"/>
              <a:gd name="connsiteY7" fmla="*/ 326135 h 466628"/>
              <a:gd name="connsiteX8" fmla="*/ 52895 w 961453"/>
              <a:gd name="connsiteY8" fmla="*/ 308293 h 466628"/>
              <a:gd name="connsiteX9" fmla="*/ 0 w 961453"/>
              <a:gd name="connsiteY9" fmla="*/ 180594 h 466628"/>
              <a:gd name="connsiteX10" fmla="*/ 180594 w 961453"/>
              <a:gd name="connsiteY10" fmla="*/ 0 h 4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453" h="466628">
                <a:moveTo>
                  <a:pt x="180594" y="0"/>
                </a:moveTo>
                <a:lnTo>
                  <a:pt x="780859" y="0"/>
                </a:lnTo>
                <a:cubicBezTo>
                  <a:pt x="880598" y="0"/>
                  <a:pt x="961453" y="80855"/>
                  <a:pt x="961453" y="180594"/>
                </a:cubicBezTo>
                <a:cubicBezTo>
                  <a:pt x="961453" y="280333"/>
                  <a:pt x="880598" y="361188"/>
                  <a:pt x="780859" y="361188"/>
                </a:cubicBezTo>
                <a:lnTo>
                  <a:pt x="261844" y="361188"/>
                </a:lnTo>
                <a:lnTo>
                  <a:pt x="261844" y="466628"/>
                </a:lnTo>
                <a:lnTo>
                  <a:pt x="71916" y="326135"/>
                </a:lnTo>
                <a:lnTo>
                  <a:pt x="79358" y="326135"/>
                </a:lnTo>
                <a:lnTo>
                  <a:pt x="52895" y="308293"/>
                </a:lnTo>
                <a:cubicBezTo>
                  <a:pt x="20214" y="275612"/>
                  <a:pt x="0" y="230464"/>
                  <a:pt x="0" y="180594"/>
                </a:cubicBezTo>
                <a:cubicBezTo>
                  <a:pt x="0" y="80855"/>
                  <a:pt x="80855" y="0"/>
                  <a:pt x="180594" y="0"/>
                </a:cubicBezTo>
                <a:close/>
              </a:path>
            </a:pathLst>
          </a:custGeom>
          <a:solidFill>
            <a:srgbClr val="F07F57"/>
          </a:solidFill>
          <a:ln>
            <a:noFill/>
          </a:ln>
          <a:effectLst>
            <a:outerShdw dist="88900" dir="27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6000000"/>
            </a:lightRig>
          </a:scene3d>
          <a:sp3d prstMaterial="matte">
            <a:bevelB w="0" h="241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17807E-828E-8D95-ADBD-4D21A9DD90FE}"/>
              </a:ext>
            </a:extLst>
          </p:cNvPr>
          <p:cNvSpPr/>
          <p:nvPr/>
        </p:nvSpPr>
        <p:spPr>
          <a:xfrm>
            <a:off x="5789874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7CC466-0C4D-42D7-3A89-DD71EF66E469}"/>
              </a:ext>
            </a:extLst>
          </p:cNvPr>
          <p:cNvSpPr/>
          <p:nvPr/>
        </p:nvSpPr>
        <p:spPr>
          <a:xfrm>
            <a:off x="6006468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B1C015-A9EE-A6F7-500C-D0E15ACD2C37}"/>
              </a:ext>
            </a:extLst>
          </p:cNvPr>
          <p:cNvSpPr/>
          <p:nvPr/>
        </p:nvSpPr>
        <p:spPr>
          <a:xfrm>
            <a:off x="6223062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8DEB5-DCD7-3657-8148-68C33A8BFDEB}"/>
              </a:ext>
            </a:extLst>
          </p:cNvPr>
          <p:cNvSpPr txBox="1"/>
          <p:nvPr/>
        </p:nvSpPr>
        <p:spPr>
          <a:xfrm>
            <a:off x="2636975" y="2990418"/>
            <a:ext cx="6882985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i="1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THANK</a:t>
            </a:r>
            <a:r>
              <a:rPr lang="ko-KR" altLang="en-US" sz="3600" i="1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i="1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YOU! </a:t>
            </a:r>
          </a:p>
          <a:p>
            <a:pPr algn="ctr" latinLnBrk="0">
              <a:defRPr/>
            </a:pPr>
            <a:endParaRPr lang="en-US" altLang="ko-KR" sz="1500" b="1" kern="0" dirty="0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52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0917443-05CA-FFB1-9C85-AB24B1F91C00}"/>
              </a:ext>
            </a:extLst>
          </p:cNvPr>
          <p:cNvGrpSpPr/>
          <p:nvPr/>
        </p:nvGrpSpPr>
        <p:grpSpPr>
          <a:xfrm>
            <a:off x="375867" y="1762888"/>
            <a:ext cx="2052000" cy="3600000"/>
            <a:chOff x="770514" y="1822509"/>
            <a:chExt cx="2119994" cy="2716241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C72706E0-2289-6B51-62F0-ADD810E2E5AE}"/>
                </a:ext>
              </a:extLst>
            </p:cNvPr>
            <p:cNvSpPr/>
            <p:nvPr/>
          </p:nvSpPr>
          <p:spPr>
            <a:xfrm>
              <a:off x="770514" y="2219630"/>
              <a:ext cx="2118385" cy="1422450"/>
            </a:xfrm>
            <a:prstGeom prst="round2SameRect">
              <a:avLst>
                <a:gd name="adj1" fmla="val 9037"/>
                <a:gd name="adj2" fmla="val 0"/>
              </a:avLst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양쪽 모서리가 둥근 사각형 48">
              <a:extLst>
                <a:ext uri="{FF2B5EF4-FFF2-40B4-BE49-F238E27FC236}">
                  <a16:creationId xmlns:a16="http://schemas.microsoft.com/office/drawing/2014/main" id="{0839CE76-2FAE-48F3-AFFE-E127A8396D03}"/>
                </a:ext>
              </a:extLst>
            </p:cNvPr>
            <p:cNvSpPr/>
            <p:nvPr/>
          </p:nvSpPr>
          <p:spPr>
            <a:xfrm>
              <a:off x="770515" y="3642079"/>
              <a:ext cx="2119993" cy="896671"/>
            </a:xfrm>
            <a:prstGeom prst="round2SameRect">
              <a:avLst>
                <a:gd name="adj1" fmla="val 0"/>
                <a:gd name="adj2" fmla="val 12817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기획하게 된 배경에 대해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2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문제점</a:t>
              </a:r>
              <a:r>
                <a:rPr lang="en-US" altLang="ko-KR" sz="12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en-US" altLang="ko-KR" sz="12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기준으로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탐구한다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27" name="모서리가 둥근 직사각형 53">
              <a:extLst>
                <a:ext uri="{FF2B5EF4-FFF2-40B4-BE49-F238E27FC236}">
                  <a16:creationId xmlns:a16="http://schemas.microsoft.com/office/drawing/2014/main" id="{7DDF29FB-472F-3E8B-E9C0-466FEFE7DD8D}"/>
                </a:ext>
              </a:extLst>
            </p:cNvPr>
            <p:cNvSpPr/>
            <p:nvPr/>
          </p:nvSpPr>
          <p:spPr>
            <a:xfrm>
              <a:off x="770515" y="1822509"/>
              <a:ext cx="2119993" cy="2718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배경 및 기획 의도</a:t>
              </a:r>
              <a:endParaRPr lang="en-US" altLang="ko-KR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7280DF1-C24D-C9FF-D279-2226D81A2742}"/>
                </a:ext>
              </a:extLst>
            </p:cNvPr>
            <p:cNvSpPr/>
            <p:nvPr/>
          </p:nvSpPr>
          <p:spPr>
            <a:xfrm>
              <a:off x="2777983" y="2321357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9FD0B56-3F03-B9A1-75A6-F4C8375954E9}"/>
                </a:ext>
              </a:extLst>
            </p:cNvPr>
            <p:cNvSpPr/>
            <p:nvPr/>
          </p:nvSpPr>
          <p:spPr>
            <a:xfrm>
              <a:off x="2777983" y="1915891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모서리가 둥근 직사각형 58">
              <a:extLst>
                <a:ext uri="{FF2B5EF4-FFF2-40B4-BE49-F238E27FC236}">
                  <a16:creationId xmlns:a16="http://schemas.microsoft.com/office/drawing/2014/main" id="{A1D0D774-4A4A-F148-81F5-E6B6F3351E9A}"/>
                </a:ext>
              </a:extLst>
            </p:cNvPr>
            <p:cNvSpPr/>
            <p:nvPr/>
          </p:nvSpPr>
          <p:spPr>
            <a:xfrm>
              <a:off x="2806187" y="1951475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1C61707-7847-2A38-4A05-98C82A4781FC}"/>
                </a:ext>
              </a:extLst>
            </p:cNvPr>
            <p:cNvSpPr/>
            <p:nvPr/>
          </p:nvSpPr>
          <p:spPr>
            <a:xfrm>
              <a:off x="883176" y="2321357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BE0BA40-5777-80DD-F211-FE8208B1CAA2}"/>
                </a:ext>
              </a:extLst>
            </p:cNvPr>
            <p:cNvSpPr/>
            <p:nvPr/>
          </p:nvSpPr>
          <p:spPr>
            <a:xfrm>
              <a:off x="883176" y="1915891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98">
              <a:extLst>
                <a:ext uri="{FF2B5EF4-FFF2-40B4-BE49-F238E27FC236}">
                  <a16:creationId xmlns:a16="http://schemas.microsoft.com/office/drawing/2014/main" id="{D906F141-8C21-995E-510F-47F134694423}"/>
                </a:ext>
              </a:extLst>
            </p:cNvPr>
            <p:cNvSpPr/>
            <p:nvPr/>
          </p:nvSpPr>
          <p:spPr>
            <a:xfrm>
              <a:off x="911380" y="1951475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5CEB7D-FA2E-47F8-8864-BE48299A6E9C}"/>
              </a:ext>
            </a:extLst>
          </p:cNvPr>
          <p:cNvGrpSpPr/>
          <p:nvPr/>
        </p:nvGrpSpPr>
        <p:grpSpPr>
          <a:xfrm>
            <a:off x="2727042" y="1762888"/>
            <a:ext cx="2052000" cy="3600000"/>
            <a:chOff x="4809134" y="1895641"/>
            <a:chExt cx="2920085" cy="2902512"/>
          </a:xfrm>
        </p:grpSpPr>
        <p:sp>
          <p:nvSpPr>
            <p:cNvPr id="34" name="사각형: 둥근 위쪽 모서리 33" descr="워크플로 윤곽선">
              <a:extLst>
                <a:ext uri="{FF2B5EF4-FFF2-40B4-BE49-F238E27FC236}">
                  <a16:creationId xmlns:a16="http://schemas.microsoft.com/office/drawing/2014/main" id="{80C88097-8887-A384-0DC1-6D7660E13B68}"/>
                </a:ext>
              </a:extLst>
            </p:cNvPr>
            <p:cNvSpPr/>
            <p:nvPr/>
          </p:nvSpPr>
          <p:spPr>
            <a:xfrm>
              <a:off x="4809134" y="2319996"/>
              <a:ext cx="2917870" cy="1519996"/>
            </a:xfrm>
            <a:prstGeom prst="round2SameRect">
              <a:avLst>
                <a:gd name="adj1" fmla="val 9934"/>
                <a:gd name="adj2" fmla="val 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양쪽 모서리가 둥근 사각형 100">
              <a:extLst>
                <a:ext uri="{FF2B5EF4-FFF2-40B4-BE49-F238E27FC236}">
                  <a16:creationId xmlns:a16="http://schemas.microsoft.com/office/drawing/2014/main" id="{8E02A5D6-B2C3-51B1-6855-0E31595F62B4}"/>
                </a:ext>
              </a:extLst>
            </p:cNvPr>
            <p:cNvSpPr/>
            <p:nvPr/>
          </p:nvSpPr>
          <p:spPr>
            <a:xfrm>
              <a:off x="4809136" y="3839992"/>
              <a:ext cx="2920083" cy="958161"/>
            </a:xfrm>
            <a:prstGeom prst="round2SameRect">
              <a:avLst>
                <a:gd name="adj1" fmla="val 0"/>
                <a:gd name="adj2" fmla="val 12105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목표를 확인하고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 과정을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개로 </a:t>
              </a: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나눠 본다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36" name="모서리가 둥근 직사각형 101">
              <a:extLst>
                <a:ext uri="{FF2B5EF4-FFF2-40B4-BE49-F238E27FC236}">
                  <a16:creationId xmlns:a16="http://schemas.microsoft.com/office/drawing/2014/main" id="{7E91B9DA-C3E5-DC8E-FECF-11077CBEA3B5}"/>
                </a:ext>
              </a:extLst>
            </p:cNvPr>
            <p:cNvSpPr/>
            <p:nvPr/>
          </p:nvSpPr>
          <p:spPr>
            <a:xfrm>
              <a:off x="4809134" y="1895641"/>
              <a:ext cx="2920084" cy="290460"/>
            </a:xfrm>
            <a:prstGeom prst="roundRect">
              <a:avLst>
                <a:gd name="adj" fmla="val 50000"/>
              </a:avLst>
            </a:prstGeom>
            <a:solidFill>
              <a:srgbClr val="F07F5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목표 및 과정</a:t>
              </a:r>
              <a:endParaRPr lang="en-US" altLang="ko-KR" sz="5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EFF2D98-C0BF-A984-F4E9-D67D9834ABF5}"/>
                </a:ext>
              </a:extLst>
            </p:cNvPr>
            <p:cNvSpPr/>
            <p:nvPr/>
          </p:nvSpPr>
          <p:spPr>
            <a:xfrm>
              <a:off x="7432255" y="2428699"/>
              <a:ext cx="118047" cy="9092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8324F46-BEF7-3DF3-B4DD-A6ECBFF43F02}"/>
                </a:ext>
              </a:extLst>
            </p:cNvPr>
            <p:cNvSpPr/>
            <p:nvPr/>
          </p:nvSpPr>
          <p:spPr>
            <a:xfrm>
              <a:off x="7432255" y="1995428"/>
              <a:ext cx="118047" cy="909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모서리가 둥근 직사각형 104">
              <a:extLst>
                <a:ext uri="{FF2B5EF4-FFF2-40B4-BE49-F238E27FC236}">
                  <a16:creationId xmlns:a16="http://schemas.microsoft.com/office/drawing/2014/main" id="{67EC5A49-47AF-7421-ABFE-DA62EBCE89DA}"/>
                </a:ext>
              </a:extLst>
            </p:cNvPr>
            <p:cNvSpPr/>
            <p:nvPr/>
          </p:nvSpPr>
          <p:spPr>
            <a:xfrm>
              <a:off x="7469109" y="2033452"/>
              <a:ext cx="44285" cy="4566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4A865B0-FB5F-827D-272C-1E9503D1E8FF}"/>
                </a:ext>
              </a:extLst>
            </p:cNvPr>
            <p:cNvSpPr/>
            <p:nvPr/>
          </p:nvSpPr>
          <p:spPr>
            <a:xfrm>
              <a:off x="4956347" y="2428699"/>
              <a:ext cx="118047" cy="9092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FA75C0D-D980-FBD2-A952-1BF5BC12DD62}"/>
                </a:ext>
              </a:extLst>
            </p:cNvPr>
            <p:cNvSpPr/>
            <p:nvPr/>
          </p:nvSpPr>
          <p:spPr>
            <a:xfrm>
              <a:off x="4956347" y="1995428"/>
              <a:ext cx="118047" cy="909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모서리가 둥근 직사각형 107">
              <a:extLst>
                <a:ext uri="{FF2B5EF4-FFF2-40B4-BE49-F238E27FC236}">
                  <a16:creationId xmlns:a16="http://schemas.microsoft.com/office/drawing/2014/main" id="{6A52107C-8F44-66D4-1087-FFEA2272405D}"/>
                </a:ext>
              </a:extLst>
            </p:cNvPr>
            <p:cNvSpPr/>
            <p:nvPr/>
          </p:nvSpPr>
          <p:spPr>
            <a:xfrm>
              <a:off x="4993201" y="2033452"/>
              <a:ext cx="44285" cy="4566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0A88A8B-ADE8-97B5-C27F-039A1CA1AF0E}"/>
              </a:ext>
            </a:extLst>
          </p:cNvPr>
          <p:cNvGrpSpPr/>
          <p:nvPr/>
        </p:nvGrpSpPr>
        <p:grpSpPr>
          <a:xfrm>
            <a:off x="5078217" y="1762888"/>
            <a:ext cx="2052000" cy="3600000"/>
            <a:chOff x="8909797" y="1829969"/>
            <a:chExt cx="2119994" cy="2723185"/>
          </a:xfrm>
        </p:grpSpPr>
        <p:sp>
          <p:nvSpPr>
            <p:cNvPr id="101" name="사각형: 둥근 위쪽 모서리 21" descr="통계 단색으로 채워진">
              <a:extLst>
                <a:ext uri="{FF2B5EF4-FFF2-40B4-BE49-F238E27FC236}">
                  <a16:creationId xmlns:a16="http://schemas.microsoft.com/office/drawing/2014/main" id="{FFB867F4-8598-5BD2-10BF-28C22285E338}"/>
                </a:ext>
              </a:extLst>
            </p:cNvPr>
            <p:cNvSpPr/>
            <p:nvPr/>
          </p:nvSpPr>
          <p:spPr>
            <a:xfrm>
              <a:off x="8909797" y="2234034"/>
              <a:ext cx="2118385" cy="1422450"/>
            </a:xfrm>
            <a:prstGeom prst="round2SameRect">
              <a:avLst>
                <a:gd name="adj1" fmla="val 9037"/>
                <a:gd name="adj2" fmla="val 0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양쪽 모서리가 둥근 사각형 58">
              <a:extLst>
                <a:ext uri="{FF2B5EF4-FFF2-40B4-BE49-F238E27FC236}">
                  <a16:creationId xmlns:a16="http://schemas.microsoft.com/office/drawing/2014/main" id="{6168406D-4518-A81D-CFD2-6E3D3A127AB3}"/>
                </a:ext>
              </a:extLst>
            </p:cNvPr>
            <p:cNvSpPr/>
            <p:nvPr/>
          </p:nvSpPr>
          <p:spPr>
            <a:xfrm>
              <a:off x="8909798" y="3656483"/>
              <a:ext cx="2119993" cy="896671"/>
            </a:xfrm>
            <a:prstGeom prst="round2SameRect">
              <a:avLst>
                <a:gd name="adj1" fmla="val 0"/>
                <a:gd name="adj2" fmla="val 12817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개를 가지고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결과를 예측하고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분석한다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03" name="모서리가 둥근 직사각형 53">
              <a:extLst>
                <a:ext uri="{FF2B5EF4-FFF2-40B4-BE49-F238E27FC236}">
                  <a16:creationId xmlns:a16="http://schemas.microsoft.com/office/drawing/2014/main" id="{1DF8ABE0-83E5-B7DE-6CE9-07FF05EB7C6C}"/>
                </a:ext>
              </a:extLst>
            </p:cNvPr>
            <p:cNvSpPr/>
            <p:nvPr/>
          </p:nvSpPr>
          <p:spPr>
            <a:xfrm>
              <a:off x="8909797" y="1829969"/>
              <a:ext cx="2119993" cy="271819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분석 결과</a:t>
              </a:r>
              <a:endParaRPr lang="en-US" altLang="ko-KR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ED1410-DEAD-4A75-5D7B-962A086E67F5}"/>
                </a:ext>
              </a:extLst>
            </p:cNvPr>
            <p:cNvSpPr/>
            <p:nvPr/>
          </p:nvSpPr>
          <p:spPr>
            <a:xfrm>
              <a:off x="10917266" y="2335761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5D4F8BE7-43E9-F838-CC14-4BAA76C960B4}"/>
                </a:ext>
              </a:extLst>
            </p:cNvPr>
            <p:cNvSpPr/>
            <p:nvPr/>
          </p:nvSpPr>
          <p:spPr>
            <a:xfrm>
              <a:off x="10917266" y="1930295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모서리가 둥근 직사각형 58">
              <a:extLst>
                <a:ext uri="{FF2B5EF4-FFF2-40B4-BE49-F238E27FC236}">
                  <a16:creationId xmlns:a16="http://schemas.microsoft.com/office/drawing/2014/main" id="{389E4A0B-B442-EE14-D7B4-249D0F53D7CD}"/>
                </a:ext>
              </a:extLst>
            </p:cNvPr>
            <p:cNvSpPr/>
            <p:nvPr/>
          </p:nvSpPr>
          <p:spPr>
            <a:xfrm>
              <a:off x="10945470" y="1965879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B42FD33-C88A-C511-D7CC-CA26ADEC2398}"/>
                </a:ext>
              </a:extLst>
            </p:cNvPr>
            <p:cNvSpPr/>
            <p:nvPr/>
          </p:nvSpPr>
          <p:spPr>
            <a:xfrm>
              <a:off x="9022459" y="2335761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28ED3706-4106-73EA-9C75-2A1779B85531}"/>
                </a:ext>
              </a:extLst>
            </p:cNvPr>
            <p:cNvSpPr/>
            <p:nvPr/>
          </p:nvSpPr>
          <p:spPr>
            <a:xfrm>
              <a:off x="9022459" y="1930295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모서리가 둥근 직사각형 98">
              <a:extLst>
                <a:ext uri="{FF2B5EF4-FFF2-40B4-BE49-F238E27FC236}">
                  <a16:creationId xmlns:a16="http://schemas.microsoft.com/office/drawing/2014/main" id="{817B6579-A12E-6945-FD85-2B27523C4D21}"/>
                </a:ext>
              </a:extLst>
            </p:cNvPr>
            <p:cNvSpPr/>
            <p:nvPr/>
          </p:nvSpPr>
          <p:spPr>
            <a:xfrm>
              <a:off x="9050663" y="1965879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C30D0A-AEFC-DA32-8FA9-ED3EB66F2246}"/>
              </a:ext>
            </a:extLst>
          </p:cNvPr>
          <p:cNvGrpSpPr/>
          <p:nvPr/>
        </p:nvGrpSpPr>
        <p:grpSpPr>
          <a:xfrm>
            <a:off x="7303663" y="1762888"/>
            <a:ext cx="2269557" cy="3600000"/>
            <a:chOff x="9129750" y="1859009"/>
            <a:chExt cx="2459603" cy="3402943"/>
          </a:xfrm>
        </p:grpSpPr>
        <p:sp>
          <p:nvSpPr>
            <p:cNvPr id="81" name="사각형: 둥근 위쪽 모서리 21" descr="청사진 단색으로 채워진">
              <a:extLst>
                <a:ext uri="{FF2B5EF4-FFF2-40B4-BE49-F238E27FC236}">
                  <a16:creationId xmlns:a16="http://schemas.microsoft.com/office/drawing/2014/main" id="{CAD38E26-AC32-C53B-02B8-8416B65B3773}"/>
                </a:ext>
              </a:extLst>
            </p:cNvPr>
            <p:cNvSpPr/>
            <p:nvPr/>
          </p:nvSpPr>
          <p:spPr>
            <a:xfrm>
              <a:off x="9129750" y="2356528"/>
              <a:ext cx="2457735" cy="1782063"/>
            </a:xfrm>
            <a:prstGeom prst="round2SameRect">
              <a:avLst>
                <a:gd name="adj1" fmla="val 9037"/>
                <a:gd name="adj2" fmla="val 0"/>
              </a:avLst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양쪽 모서리가 둥근 사각형 58">
              <a:extLst>
                <a:ext uri="{FF2B5EF4-FFF2-40B4-BE49-F238E27FC236}">
                  <a16:creationId xmlns:a16="http://schemas.microsoft.com/office/drawing/2014/main" id="{A02E23DF-0A39-8AFD-A553-CFEC88F751DD}"/>
                </a:ext>
              </a:extLst>
            </p:cNvPr>
            <p:cNvSpPr/>
            <p:nvPr/>
          </p:nvSpPr>
          <p:spPr>
            <a:xfrm>
              <a:off x="9129752" y="4138591"/>
              <a:ext cx="2459601" cy="1123361"/>
            </a:xfrm>
            <a:prstGeom prst="round2SameRect">
              <a:avLst>
                <a:gd name="adj1" fmla="val 0"/>
                <a:gd name="adj2" fmla="val 12817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 기획 단계에서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프로토타입을 미리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만들어본다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83" name="모서리가 둥근 직사각형 53">
              <a:extLst>
                <a:ext uri="{FF2B5EF4-FFF2-40B4-BE49-F238E27FC236}">
                  <a16:creationId xmlns:a16="http://schemas.microsoft.com/office/drawing/2014/main" id="{935F4E1D-362D-A625-A66E-E7C416FEC1B7}"/>
                </a:ext>
              </a:extLst>
            </p:cNvPr>
            <p:cNvSpPr/>
            <p:nvPr/>
          </p:nvSpPr>
          <p:spPr>
            <a:xfrm>
              <a:off x="9129752" y="1859009"/>
              <a:ext cx="2459601" cy="34053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프로토타입 </a:t>
              </a:r>
              <a:r>
                <a:rPr lang="en-US" altLang="ko-KR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</a:t>
              </a: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실행영상</a:t>
              </a:r>
              <a:endParaRPr lang="en-US" altLang="ko-KR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F7DED04-A2E3-D134-23EC-9EF2FACCB4CD}"/>
                </a:ext>
              </a:extLst>
            </p:cNvPr>
            <p:cNvSpPr/>
            <p:nvPr/>
          </p:nvSpPr>
          <p:spPr>
            <a:xfrm>
              <a:off x="11458802" y="2483973"/>
              <a:ext cx="99432" cy="1066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09D9C3-5063-AA44-0427-1B7F947D4BC8}"/>
                </a:ext>
              </a:extLst>
            </p:cNvPr>
            <p:cNvSpPr/>
            <p:nvPr/>
          </p:nvSpPr>
          <p:spPr>
            <a:xfrm>
              <a:off x="11458802" y="1976000"/>
              <a:ext cx="99432" cy="1066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모서리가 둥근 직사각형 58">
              <a:extLst>
                <a:ext uri="{FF2B5EF4-FFF2-40B4-BE49-F238E27FC236}">
                  <a16:creationId xmlns:a16="http://schemas.microsoft.com/office/drawing/2014/main" id="{19114AA4-FE04-38C6-4341-8F48AF9F0E4C}"/>
                </a:ext>
              </a:extLst>
            </p:cNvPr>
            <p:cNvSpPr/>
            <p:nvPr/>
          </p:nvSpPr>
          <p:spPr>
            <a:xfrm>
              <a:off x="11491524" y="2020581"/>
              <a:ext cx="39321" cy="53534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B5E81739-AA55-4BEF-89BF-671DD03269D7}"/>
                </a:ext>
              </a:extLst>
            </p:cNvPr>
            <p:cNvSpPr/>
            <p:nvPr/>
          </p:nvSpPr>
          <p:spPr>
            <a:xfrm>
              <a:off x="9260461" y="2483973"/>
              <a:ext cx="99432" cy="1066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1619E27-6C49-A8B2-14A7-58D56809B43C}"/>
                </a:ext>
              </a:extLst>
            </p:cNvPr>
            <p:cNvSpPr/>
            <p:nvPr/>
          </p:nvSpPr>
          <p:spPr>
            <a:xfrm>
              <a:off x="9260461" y="1976000"/>
              <a:ext cx="99432" cy="1066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모서리가 둥근 직사각형 98">
              <a:extLst>
                <a:ext uri="{FF2B5EF4-FFF2-40B4-BE49-F238E27FC236}">
                  <a16:creationId xmlns:a16="http://schemas.microsoft.com/office/drawing/2014/main" id="{925FF87C-B213-C5D0-1756-15E6A2FBCCD6}"/>
                </a:ext>
              </a:extLst>
            </p:cNvPr>
            <p:cNvSpPr/>
            <p:nvPr/>
          </p:nvSpPr>
          <p:spPr>
            <a:xfrm>
              <a:off x="9293183" y="2020581"/>
              <a:ext cx="39321" cy="53534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BBDC010-9A45-46E9-4EE0-99C526E382F8}"/>
              </a:ext>
            </a:extLst>
          </p:cNvPr>
          <p:cNvGrpSpPr/>
          <p:nvPr/>
        </p:nvGrpSpPr>
        <p:grpSpPr>
          <a:xfrm>
            <a:off x="9780566" y="1762888"/>
            <a:ext cx="2052000" cy="3600000"/>
            <a:chOff x="8909797" y="1829969"/>
            <a:chExt cx="2119994" cy="2723185"/>
          </a:xfrm>
        </p:grpSpPr>
        <p:sp>
          <p:nvSpPr>
            <p:cNvPr id="50" name="사각형: 둥근 위쪽 모서리 21" descr="비디오 카메라 윤곽선">
              <a:extLst>
                <a:ext uri="{FF2B5EF4-FFF2-40B4-BE49-F238E27FC236}">
                  <a16:creationId xmlns:a16="http://schemas.microsoft.com/office/drawing/2014/main" id="{B403B161-9EE3-6D77-5B43-62A64DBAFF2E}"/>
                </a:ext>
              </a:extLst>
            </p:cNvPr>
            <p:cNvSpPr/>
            <p:nvPr/>
          </p:nvSpPr>
          <p:spPr>
            <a:xfrm>
              <a:off x="8909797" y="2234034"/>
              <a:ext cx="2118385" cy="1422450"/>
            </a:xfrm>
            <a:prstGeom prst="round2SameRect">
              <a:avLst>
                <a:gd name="adj1" fmla="val 9037"/>
                <a:gd name="adj2" fmla="val 0"/>
              </a:avLst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양쪽 모서리가 둥근 사각형 58">
              <a:extLst>
                <a:ext uri="{FF2B5EF4-FFF2-40B4-BE49-F238E27FC236}">
                  <a16:creationId xmlns:a16="http://schemas.microsoft.com/office/drawing/2014/main" id="{8B034160-DEE3-B89C-37FA-62DE938CC377}"/>
                </a:ext>
              </a:extLst>
            </p:cNvPr>
            <p:cNvSpPr/>
            <p:nvPr/>
          </p:nvSpPr>
          <p:spPr>
            <a:xfrm>
              <a:off x="8909798" y="3656483"/>
              <a:ext cx="2119993" cy="896671"/>
            </a:xfrm>
            <a:prstGeom prst="round2SameRect">
              <a:avLst>
                <a:gd name="adj1" fmla="val 0"/>
                <a:gd name="adj2" fmla="val 12817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 실행 영상 본다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2" name="모서리가 둥근 직사각형 53">
              <a:extLst>
                <a:ext uri="{FF2B5EF4-FFF2-40B4-BE49-F238E27FC236}">
                  <a16:creationId xmlns:a16="http://schemas.microsoft.com/office/drawing/2014/main" id="{2460B821-1E03-8E7A-AE40-D800CE0DD08C}"/>
                </a:ext>
              </a:extLst>
            </p:cNvPr>
            <p:cNvSpPr/>
            <p:nvPr/>
          </p:nvSpPr>
          <p:spPr>
            <a:xfrm>
              <a:off x="8909797" y="1829969"/>
              <a:ext cx="2119993" cy="271819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한계점</a:t>
              </a:r>
              <a:r>
                <a:rPr lang="en-US" altLang="ko-KR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발전방안</a:t>
              </a:r>
              <a:endParaRPr lang="en-US" altLang="ko-KR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AD01DC3-EF52-5844-FBA1-7475D2B60284}"/>
                </a:ext>
              </a:extLst>
            </p:cNvPr>
            <p:cNvSpPr/>
            <p:nvPr/>
          </p:nvSpPr>
          <p:spPr>
            <a:xfrm>
              <a:off x="10917266" y="2335761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A533398-6FB3-8478-E634-9F0FB5B80582}"/>
                </a:ext>
              </a:extLst>
            </p:cNvPr>
            <p:cNvSpPr/>
            <p:nvPr/>
          </p:nvSpPr>
          <p:spPr>
            <a:xfrm>
              <a:off x="10917266" y="1930295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모서리가 둥근 직사각형 58">
              <a:extLst>
                <a:ext uri="{FF2B5EF4-FFF2-40B4-BE49-F238E27FC236}">
                  <a16:creationId xmlns:a16="http://schemas.microsoft.com/office/drawing/2014/main" id="{E51C002C-53B6-8E65-938B-8D8434496742}"/>
                </a:ext>
              </a:extLst>
            </p:cNvPr>
            <p:cNvSpPr/>
            <p:nvPr/>
          </p:nvSpPr>
          <p:spPr>
            <a:xfrm>
              <a:off x="10945470" y="1965879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F3DA829-72B8-E255-1F3A-F12976A6A5E1}"/>
                </a:ext>
              </a:extLst>
            </p:cNvPr>
            <p:cNvSpPr/>
            <p:nvPr/>
          </p:nvSpPr>
          <p:spPr>
            <a:xfrm>
              <a:off x="9022459" y="2335761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3E54CE1-139A-83AB-29A2-94780E21F1D2}"/>
                </a:ext>
              </a:extLst>
            </p:cNvPr>
            <p:cNvSpPr/>
            <p:nvPr/>
          </p:nvSpPr>
          <p:spPr>
            <a:xfrm>
              <a:off x="9022459" y="1930295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모서리가 둥근 직사각형 98">
              <a:extLst>
                <a:ext uri="{FF2B5EF4-FFF2-40B4-BE49-F238E27FC236}">
                  <a16:creationId xmlns:a16="http://schemas.microsoft.com/office/drawing/2014/main" id="{FE98D5A2-1311-B00B-73C8-18EC68E557A4}"/>
                </a:ext>
              </a:extLst>
            </p:cNvPr>
            <p:cNvSpPr/>
            <p:nvPr/>
          </p:nvSpPr>
          <p:spPr>
            <a:xfrm>
              <a:off x="9050663" y="1965879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072B14-92DF-4832-8EBC-1AD719490AB2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A46EA97-507C-4111-9707-0B0161EF71FE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D74458E8-DA31-49C1-BBF1-65734428042A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9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보고서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D175E2A-4839-4689-B9F8-2E42B38D09FB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66803FD-8B20-4117-969C-F02232AAFB34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A7973E9-6267-4753-85CA-61CAC2439FE7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43DE724-7F96-4D8A-B87E-844586B89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8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E912EF-258A-E82D-E490-9CF9A4DBAB7B}"/>
              </a:ext>
            </a:extLst>
          </p:cNvPr>
          <p:cNvSpPr/>
          <p:nvPr/>
        </p:nvSpPr>
        <p:spPr>
          <a:xfrm>
            <a:off x="439366" y="831510"/>
            <a:ext cx="10811582" cy="5731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초등학교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중학교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고등학교의 학습은 일관적으로 수업에 대한 방향성이 정해져 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그래서 학원이나 학교 선생님께서 제공해주는 수업을 기반으로 학습을 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대학교를 비롯하여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 이후의 학습은 자기 주도적으로 원하는 바를 선택해서 배울 수 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학습의 자유는 선택권과 해방감을 주었지만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배워야할지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어디서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배워야할지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정보를 얻는 것에 대한 막막함 또한 주었습니다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학원을 다니기에는 진로가 명확하지 않은 상태라 비용과 시간에 대한 부담도 느껴졌습니다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조원들과 이야기를 나누어 보니 모두 같은 고민을 하고 있었습니다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배워야 할지에 대한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정보 접근성의 문제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시간과 비용에 대한 부담감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무료 강좌에 대한 정보를 정리한 프로그램의 필요성을 느끼게 되어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저희와 비슷한 고민을 가진 사람들에 대한 분석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하고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무료 인터넷 강좌 정보 탐색 프로그램 제작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학습 정보 </a:t>
            </a:r>
            <a:r>
              <a:rPr lang="ko-KR" altLang="en-US" sz="1400" b="1" dirty="0" err="1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이썬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기획하게 되었습니다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이름은 파이썬 언어의 이름을 따서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학습 정보 </a:t>
            </a:r>
            <a:r>
              <a:rPr lang="ko-KR" altLang="en-US" sz="1400" b="1" dirty="0" err="1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이썬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16120-E515-438F-EF25-A721E195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27" y="1102408"/>
            <a:ext cx="1343962" cy="16799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A84D10-3C28-3353-1C5B-BA68BEDA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03" y="1102408"/>
            <a:ext cx="1343961" cy="1679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895363-AD13-6AA8-DDC5-C9440749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28" b="89297" l="4423" r="94349">
                        <a14:foregroundMark x1="35872" y1="9480" x2="58722" y2="6728"/>
                        <a14:foregroundMark x1="58722" y1="6728" x2="41769" y2="6728"/>
                        <a14:foregroundMark x1="83649" y1="33639" x2="83047" y2="45260"/>
                        <a14:foregroundMark x1="84029" y1="26300" x2="83649" y2="33639"/>
                        <a14:foregroundMark x1="4914" y1="31804" x2="13022" y2="35168"/>
                        <a14:foregroundMark x1="14742" y1="45872" x2="14742" y2="45872"/>
                        <a14:foregroundMark x1="86380" y1="33639" x2="85258" y2="22936"/>
                        <a14:foregroundMark x1="86732" y1="37003" x2="86380" y2="33639"/>
                        <a14:foregroundMark x1="90663" y1="24159" x2="90663" y2="24159"/>
                        <a14:foregroundMark x1="94349" y1="26911" x2="94349" y2="26911"/>
                        <a14:backgroundMark x1="83538" y1="33639" x2="83538" y2="33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5057" y="3065738"/>
            <a:ext cx="2090951" cy="167995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C767C1C-EEB3-4EB8-A3D8-8B48B63436D1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AAA90DB-DD5C-42F9-9565-9F1A15BE1306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D79E24A-20F7-41EF-8D69-23001F2E6D1B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9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보고서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4F4B8A6-AF09-452C-B9B5-414BBEF509F1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96B51D4-57F1-4B31-939F-DAB9AA83EDDE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8FC8390-EA15-4E09-ABBA-C4C1D6ECD330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F450AFC-767A-4FA6-BBAC-07BD0C15B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985CE8-86CF-4ABD-A2FD-62921F679E40}"/>
              </a:ext>
            </a:extLst>
          </p:cNvPr>
          <p:cNvSpPr txBox="1"/>
          <p:nvPr/>
        </p:nvSpPr>
        <p:spPr>
          <a:xfrm>
            <a:off x="439366" y="945653"/>
            <a:ext cx="30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 및 기획 의도</a:t>
            </a:r>
          </a:p>
        </p:txBody>
      </p:sp>
    </p:spTree>
    <p:extLst>
      <p:ext uri="{BB962C8B-B14F-4D97-AF65-F5344CB8AC3E}">
        <p14:creationId xmlns:p14="http://schemas.microsoft.com/office/powerpoint/2010/main" val="31690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E912EF-258A-E82D-E490-9CF9A4DBAB7B}"/>
              </a:ext>
            </a:extLst>
          </p:cNvPr>
          <p:cNvSpPr/>
          <p:nvPr/>
        </p:nvSpPr>
        <p:spPr>
          <a:xfrm>
            <a:off x="516220" y="1499745"/>
            <a:ext cx="11434060" cy="5193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 </a:t>
            </a:r>
            <a:r>
              <a:rPr lang="en-US" altLang="ko-KR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정보 찾기에 어려움을 해소하기 위해</a:t>
            </a:r>
            <a:r>
              <a:rPr lang="en-US" altLang="ko-KR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7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무료 온라인 학습 정보 제공 안내 앱을 제작</a:t>
            </a:r>
            <a:r>
              <a:rPr lang="ko-KR" altLang="en-US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것</a:t>
            </a:r>
            <a:r>
              <a:rPr lang="en-US" altLang="ko-KR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과정</a:t>
            </a:r>
            <a:endParaRPr lang="en-US" altLang="ko-KR" sz="17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평생 학습</a:t>
            </a:r>
            <a:r>
              <a:rPr lang="en-US" altLang="ko-KR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</a:t>
            </a:r>
            <a:r>
              <a:rPr lang="en-US" altLang="ko-KR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평생학습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형식이나 목적에 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무관히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개인의 생애에 걸친 다양한 학습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‘KOSIS(</a:t>
            </a:r>
            <a:r>
              <a:rPr lang="ko-KR" altLang="en-US" sz="13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국가통계포털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)’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제공해주는 학습 관련 데이터들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https://kosis.kr/index/index.do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평생학습 정보접근성 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평생학습 불참요인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중도 포기 요인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학습매체 및 학습방법 선호도</a:t>
            </a:r>
            <a:endParaRPr lang="en-US" altLang="ko-KR" sz="13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제작</a:t>
            </a:r>
            <a:br>
              <a:rPr lang="en-US" altLang="ko-KR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ko-KR" altLang="en-US" sz="13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열린데이터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광장의 서울시 평생학습 포털 사이버 강의 정보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https://data.seoul.go.kr/dataList/OA-2562/S/1/datasetView.do?tab=S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API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3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실시간으로 받아오는 것을 이용해 배우고 싶은 분야를 검색해 강의 종류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전담 기관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날짜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 시작 날짜를 한 눈에 파악하는 프로그램</a:t>
            </a:r>
            <a:r>
              <a:rPr lang="en-US" altLang="ko-KR" sz="13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정보 </a:t>
            </a:r>
            <a:r>
              <a:rPr lang="ko-KR" altLang="en-US" sz="135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이썬</a:t>
            </a:r>
            <a:r>
              <a:rPr lang="en-US" altLang="ko-KR" sz="13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만들기</a:t>
            </a:r>
            <a:endParaRPr lang="en-US" altLang="ko-KR" sz="13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FF7FE-94E9-2A82-2B10-033EEC0D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973" y="2088975"/>
            <a:ext cx="2553056" cy="93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0A9BD5-52DA-9A5B-4F02-F12A87D6E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262" y="4209937"/>
            <a:ext cx="2257740" cy="64779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56F0D5-2672-4A14-AD89-A5D088BE84C4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7F1F2D6-EEE2-4AAF-B80A-62AE84A4EE2D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1D2309E-49E7-4BF1-A14A-C5D4E5AC0C90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보고서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46168C5-CA7C-49BD-87B2-97EBABA5106C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F5478F-F208-48BF-ADD3-009B74AB7B0C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7423147-C75A-4605-9C66-D0F8A33717D3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C481C2E-50C0-4024-9ACD-47FA7AFFE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6CABA6C-6076-4F49-A448-8A1608599540}"/>
              </a:ext>
            </a:extLst>
          </p:cNvPr>
          <p:cNvSpPr txBox="1"/>
          <p:nvPr/>
        </p:nvSpPr>
        <p:spPr>
          <a:xfrm>
            <a:off x="439366" y="945653"/>
            <a:ext cx="30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 및 과정</a:t>
            </a:r>
          </a:p>
        </p:txBody>
      </p:sp>
    </p:spTree>
    <p:extLst>
      <p:ext uri="{BB962C8B-B14F-4D97-AF65-F5344CB8AC3E}">
        <p14:creationId xmlns:p14="http://schemas.microsoft.com/office/powerpoint/2010/main" val="243119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6ECDB8-5814-83E4-4124-0D77BCEB0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09" r="2172" b="1501"/>
          <a:stretch/>
        </p:blipFill>
        <p:spPr>
          <a:xfrm>
            <a:off x="588220" y="1909977"/>
            <a:ext cx="5434581" cy="405032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D423F-0021-5406-3B7A-E849B9D9052F}"/>
              </a:ext>
            </a:extLst>
          </p:cNvPr>
          <p:cNvSpPr/>
          <p:nvPr/>
        </p:nvSpPr>
        <p:spPr>
          <a:xfrm>
            <a:off x="6527560" y="1909977"/>
            <a:ext cx="4858667" cy="431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예상 결과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자체를 몰라서 접근하지 못하는 사람들이 많을 것이다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연령대가 증가할 수록 정보 접근성이 떨어질 것이다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실제 결과</a:t>
            </a:r>
            <a:endParaRPr lang="en-US" altLang="ko-KR" sz="1500" b="1" dirty="0">
              <a:solidFill>
                <a:schemeClr val="tx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전체적으로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50%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안되는 정보 접근성을 가지고 있다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예상한 바와 같이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어디서 어떤 학습을 배울 수 있는 지 </a:t>
            </a:r>
            <a:r>
              <a:rPr lang="ko-KR" altLang="en-US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자체를 몰라서</a:t>
            </a:r>
            <a:r>
              <a:rPr lang="en-US" altLang="ko-KR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접근하지 못하는 사람들이 많다</a:t>
            </a:r>
            <a:r>
              <a:rPr lang="en-US" altLang="ko-KR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- 40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~60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대에는 연령 증가에 따른 정보 접근성의 감소가 있지만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40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대는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대와 비슷한 정보력을 가지고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대가 오히려 떨어진다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F9D046-EF65-4ED0-B1AC-2DC47191E2CF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34C9013-E6DE-4129-8A4E-04997D9946CF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520D64E-566C-43C5-88DD-FD381C00E010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보고서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87A41B-1CB8-415A-A127-3DBAA6003BB5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44840E8-B686-45E5-9B58-3BC077061D8D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75C52B-478C-4723-B13B-E63677605A2C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77F4B67-BDF7-4974-B583-1C16346E4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36C8C9-2B0F-4CE1-A2F3-AD0E184684D3}"/>
              </a:ext>
            </a:extLst>
          </p:cNvPr>
          <p:cNvSpPr txBox="1"/>
          <p:nvPr/>
        </p:nvSpPr>
        <p:spPr>
          <a:xfrm>
            <a:off x="444220" y="1005994"/>
            <a:ext cx="656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 결과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평생학습 정보접근성</a:t>
            </a:r>
          </a:p>
        </p:txBody>
      </p:sp>
    </p:spTree>
    <p:extLst>
      <p:ext uri="{BB962C8B-B14F-4D97-AF65-F5344CB8AC3E}">
        <p14:creationId xmlns:p14="http://schemas.microsoft.com/office/powerpoint/2010/main" val="329845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D3B065-A231-C3B3-B523-1EF58C370C92}"/>
              </a:ext>
            </a:extLst>
          </p:cNvPr>
          <p:cNvSpPr/>
          <p:nvPr/>
        </p:nvSpPr>
        <p:spPr>
          <a:xfrm>
            <a:off x="6382966" y="1923765"/>
            <a:ext cx="4858667" cy="3879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예상 결과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‘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부족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금전적 문제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학습이 부담되어 포기하는 사람이 많을 것이다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3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실제 결과</a:t>
            </a:r>
            <a:endParaRPr lang="en-US" altLang="ko-KR" sz="1500" dirty="0">
              <a:solidFill>
                <a:schemeClr val="tx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종합 결과와 남성의 경우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부족</a:t>
            </a:r>
            <a:r>
              <a:rPr lang="en-US" altLang="ko-KR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학습 불참 및 포기에 가장 큰 요인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이었다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여성의 경우 </a:t>
            </a:r>
            <a:r>
              <a:rPr lang="en-US" altLang="ko-KR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 영향</a:t>
            </a:r>
            <a:r>
              <a:rPr lang="en-US" altLang="ko-KR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가장 큰 이유였다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금전적 부담은 상위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이유에 포함되지 않았다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5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근처에 적절한 교육기관이 없다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이유가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top3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10D40B-9518-5F6B-99D9-C09B5C9C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75"/>
          <a:stretch/>
        </p:blipFill>
        <p:spPr>
          <a:xfrm>
            <a:off x="516220" y="1704287"/>
            <a:ext cx="5447724" cy="402819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F751E1-33FC-48B4-AA0C-907B9BBD9853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BAF811C-5697-45CB-91A0-D0BF6C1906C7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698B09F-6299-43A4-8FB9-D34F6EC6421E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보고서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5373276-2EFD-44BF-8F9A-19650648C736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C4C827-A2C7-46E7-8E6D-0AC230C0EC26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BEBF6A-57F1-4EA8-B768-E8391B15F475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14FDC58-3062-490A-81D9-D2C49D0EB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4714CA8-80F4-4ABE-A662-ED9F72329CB3}"/>
              </a:ext>
            </a:extLst>
          </p:cNvPr>
          <p:cNvSpPr txBox="1"/>
          <p:nvPr/>
        </p:nvSpPr>
        <p:spPr>
          <a:xfrm>
            <a:off x="444220" y="968180"/>
            <a:ext cx="821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 결과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평생학습 불참요인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중도 포기 요인</a:t>
            </a:r>
          </a:p>
        </p:txBody>
      </p:sp>
    </p:spTree>
    <p:extLst>
      <p:ext uri="{BB962C8B-B14F-4D97-AF65-F5344CB8AC3E}">
        <p14:creationId xmlns:p14="http://schemas.microsoft.com/office/powerpoint/2010/main" val="277885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FB4037-BA42-CC64-EC43-911E725C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0" y="1872129"/>
            <a:ext cx="5460006" cy="414572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F03F6E-5615-2B1A-3BB1-DA13D9E41857}"/>
              </a:ext>
            </a:extLst>
          </p:cNvPr>
          <p:cNvSpPr/>
          <p:nvPr/>
        </p:nvSpPr>
        <p:spPr>
          <a:xfrm>
            <a:off x="6527560" y="2386164"/>
            <a:ext cx="4858667" cy="3117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예상 결과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시간을 아끼기 위해 인터넷 강의를 선호할 것이다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학습 보다는 개인학습을 선호할 것이다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3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실제 결과</a:t>
            </a:r>
            <a:endParaRPr lang="en-US" altLang="ko-KR" sz="1500" b="1" dirty="0">
              <a:solidFill>
                <a:schemeClr val="tx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책과 인터넷 </a:t>
            </a:r>
            <a:r>
              <a:rPr lang="ko-KR" altLang="en-US" sz="135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비슷한 선호도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보였다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3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학습과 개인학습의 </a:t>
            </a:r>
            <a:r>
              <a:rPr lang="ko-KR" altLang="en-US" sz="135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선호도가 비슷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했다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5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135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두 결과는 아마 </a:t>
            </a:r>
            <a:r>
              <a:rPr lang="en-US" altLang="ko-KR" sz="135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50-70</a:t>
            </a:r>
            <a:r>
              <a:rPr lang="ko-KR" altLang="en-US" sz="135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대가 포함되어 그런 것이라 예상된다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2CCB1E-1CD8-486E-B9B4-680706878495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ADAB640-DA52-4D1B-B047-C5D0332C85BB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A70AFA8-C736-4D70-BD4C-CA9D4A41144C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보고서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CE5C224-9E8B-48F5-830F-90EC49060B77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9EFF778-BD73-4B5F-BDB8-3E40671EE0DA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A857FD6-D602-47B4-B001-A4A22C0FA0AB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583F08D-D0D2-4BD1-864A-47EA97C8F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0D9423-E479-46D0-ABF9-E648076D5F59}"/>
              </a:ext>
            </a:extLst>
          </p:cNvPr>
          <p:cNvSpPr txBox="1"/>
          <p:nvPr/>
        </p:nvSpPr>
        <p:spPr>
          <a:xfrm>
            <a:off x="444220" y="1066645"/>
            <a:ext cx="745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 결과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학습매체 및 학습방법 선호도</a:t>
            </a:r>
          </a:p>
        </p:txBody>
      </p:sp>
    </p:spTree>
    <p:extLst>
      <p:ext uri="{BB962C8B-B14F-4D97-AF65-F5344CB8AC3E}">
        <p14:creationId xmlns:p14="http://schemas.microsoft.com/office/powerpoint/2010/main" val="400927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AD67D-7AEC-7AED-CCB5-98DF93D3F94A}"/>
              </a:ext>
            </a:extLst>
          </p:cNvPr>
          <p:cNvSpPr/>
          <p:nvPr/>
        </p:nvSpPr>
        <p:spPr>
          <a:xfrm>
            <a:off x="7424800" y="1008668"/>
            <a:ext cx="4508119" cy="5479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 중 학습한 </a:t>
            </a: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tkinter</a:t>
            </a: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만들 예정입니다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Label1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강의 카테고리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ComboBox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카테고리를 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나누어 </a:t>
            </a:r>
            <a:r>
              <a:rPr lang="en-US" altLang="ko-KR" sz="15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comboBox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 사용자가 선택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Button1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카테고리로 검색하기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Label2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강의명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Entry2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entry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사용자에게 강의 이름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명확하게 알지 않아도 됨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5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입력받음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Button2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강의명으로 검색하기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Button1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Button2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클릭의 검색 결과는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Treeview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검색된 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뜸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4C639-E35C-E739-E778-307F0C01F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7" y="1807558"/>
            <a:ext cx="6499595" cy="435703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2A113D-4A26-4ADE-8C1E-544684E97A28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9BCC31A-7987-4B68-B321-E203936E0CF8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0FE9D02-C2E1-48B7-93D5-D35F68EF18BF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보고서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5EEC85D-112C-42CC-8872-9F1146B7C37B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DF731B5-8115-42CA-8112-9741F9C750A4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DB5AD1E-DDB2-4D95-ADCF-BD3F3DD10021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2940E8B-DE9B-4362-88B3-B557C0F26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CEBC8A3-3D6A-4E69-A9BF-7A835399F259}"/>
              </a:ext>
            </a:extLst>
          </p:cNvPr>
          <p:cNvSpPr txBox="1"/>
          <p:nvPr/>
        </p:nvSpPr>
        <p:spPr>
          <a:xfrm>
            <a:off x="444220" y="1008668"/>
            <a:ext cx="656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프로토타입 및 실행영상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94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8559DC0-1B14-484B-A5EC-F83561B1F6FF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C838344-BA58-4388-A86B-7A5E295CE3BE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42F7E34-062A-43A5-BC89-F94D88745AE5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보고서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EEC5206-01E8-44A9-8F4D-8A81FEC7EF8E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6050228-F3C8-479A-BFE1-2637B236D672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241A9-54A2-4294-9A5E-7B8196B5D54B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52664C0-AA32-4D5A-981B-3B8A499AD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0A71381-A3CF-B637-8D74-82BF968B7152}"/>
              </a:ext>
            </a:extLst>
          </p:cNvPr>
          <p:cNvSpPr txBox="1"/>
          <p:nvPr/>
        </p:nvSpPr>
        <p:spPr>
          <a:xfrm>
            <a:off x="3806691" y="3087657"/>
            <a:ext cx="4578618" cy="6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고딕" pitchFamily="2" charset="-127"/>
                <a:ea typeface="나눔고딕" pitchFamily="2" charset="-127"/>
                <a:hlinkClick r:id="rId2"/>
              </a:rPr>
              <a:t>https://www.youtube.com/watch?v=ZtGwBCX0AiU</a:t>
            </a:r>
            <a:endParaRPr lang="en-US" altLang="ko-KR" sz="14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EFD60-DC71-6D89-85F3-036BC1C75D59}"/>
              </a:ext>
            </a:extLst>
          </p:cNvPr>
          <p:cNvSpPr txBox="1"/>
          <p:nvPr/>
        </p:nvSpPr>
        <p:spPr>
          <a:xfrm>
            <a:off x="516220" y="1068008"/>
            <a:ext cx="656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프로토타입 및 실행영상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100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856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Arial</vt:lpstr>
      <vt:lpstr>나눔고딕 ExtraBold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syeon112</cp:lastModifiedBy>
  <cp:revision>86</cp:revision>
  <dcterms:created xsi:type="dcterms:W3CDTF">2022-06-07T03:06:50Z</dcterms:created>
  <dcterms:modified xsi:type="dcterms:W3CDTF">2022-06-23T07:39:00Z</dcterms:modified>
</cp:coreProperties>
</file>