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4" autoAdjust="0"/>
    <p:restoredTop sz="74936" autoAdjust="0"/>
  </p:normalViewPr>
  <p:slideViewPr>
    <p:cSldViewPr snapToGrid="0">
      <p:cViewPr varScale="1">
        <p:scale>
          <a:sx n="77" d="100"/>
          <a:sy n="77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휘준" userId="a4668e24ab70ae73" providerId="LiveId" clId="{79AEE0D0-387F-41A2-8770-CB8385477CF4}"/>
    <pc:docChg chg="custSel modSld">
      <pc:chgData name="박휘준" userId="a4668e24ab70ae73" providerId="LiveId" clId="{79AEE0D0-387F-41A2-8770-CB8385477CF4}" dt="2017-11-27T12:47:35.217" v="16" actId="20577"/>
      <pc:docMkLst>
        <pc:docMk/>
      </pc:docMkLst>
      <pc:sldChg chg="modSp">
        <pc:chgData name="박휘준" userId="a4668e24ab70ae73" providerId="LiveId" clId="{79AEE0D0-387F-41A2-8770-CB8385477CF4}" dt="2017-11-27T12:47:35.217" v="16" actId="20577"/>
        <pc:sldMkLst>
          <pc:docMk/>
          <pc:sldMk cId="482028884" sldId="256"/>
        </pc:sldMkLst>
        <pc:spChg chg="mod">
          <ac:chgData name="박휘준" userId="a4668e24ab70ae73" providerId="LiveId" clId="{79AEE0D0-387F-41A2-8770-CB8385477CF4}" dt="2017-11-27T12:47:35.217" v="16" actId="20577"/>
          <ac:spMkLst>
            <pc:docMk/>
            <pc:sldMk cId="482028884" sldId="256"/>
            <ac:spMk id="3" creationId="{3E4B9724-713A-4598-ABB4-DC27045CC4EE}"/>
          </ac:spMkLst>
        </pc:spChg>
      </pc:sldChg>
      <pc:sldChg chg="addSp delSp modSp">
        <pc:chgData name="박휘준" userId="a4668e24ab70ae73" providerId="LiveId" clId="{79AEE0D0-387F-41A2-8770-CB8385477CF4}" dt="2017-11-27T09:05:51.457" v="3" actId="1076"/>
        <pc:sldMkLst>
          <pc:docMk/>
          <pc:sldMk cId="3506497019" sldId="270"/>
        </pc:sldMkLst>
        <pc:spChg chg="del">
          <ac:chgData name="박휘준" userId="a4668e24ab70ae73" providerId="LiveId" clId="{79AEE0D0-387F-41A2-8770-CB8385477CF4}" dt="2017-11-27T09:05:46.126" v="0" actId="1076"/>
          <ac:spMkLst>
            <pc:docMk/>
            <pc:sldMk cId="3506497019" sldId="270"/>
            <ac:spMk id="3" creationId="{BE7082B1-A9A1-4452-8240-1DE0FF98E456}"/>
          </ac:spMkLst>
        </pc:spChg>
        <pc:picChg chg="add mod">
          <ac:chgData name="박휘준" userId="a4668e24ab70ae73" providerId="LiveId" clId="{79AEE0D0-387F-41A2-8770-CB8385477CF4}" dt="2017-11-27T09:05:51.457" v="3" actId="1076"/>
          <ac:picMkLst>
            <pc:docMk/>
            <pc:sldMk cId="3506497019" sldId="270"/>
            <ac:picMk id="5" creationId="{AEE8B4CF-ABB1-42B0-B461-7107F999CBD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D7BDC-F1E9-46A8-97D7-6146DF67204F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0E7C7-482A-427B-AB35-4081DEB77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257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우리는 물체 감지를 공간적으로 분리된 경계 상자와 관련 클래스 확률로 회귀 문제로 간주한다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오류는 틀리지만 배경에서 거짓 긍정을 예측할 가능성이 적다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0E7C7-482A-427B-AB35-4081DEB7734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531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첫째로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yoLO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매우 빠르다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 감지 문제로 감지를 하기 때문에 복잡한 파이프 라인이 필요하지 않다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 및 테스트 시간 동안 전체 이미지를 볼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YOLO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-WW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비교하여 백그라운드 오류의 절반 미만을 만듭니다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0E7C7-482A-427B-AB35-4081DEB7734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305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우리의 네트워크는 모든 이미지를 사용하여 각각의 경계 상자를 예측합니다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경계 상자는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예측 값으로 구성됩니다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x, y, w, 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2: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우리의 시스템 모델은 회귀 문제로 인식된다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그것은 영상을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S×S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격자로 나누고 각 그리드 셀에 대해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경계 상자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상자에 대한 신뢰성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 확률을 예측한다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예측은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S×S×(B5x5+C)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텐서로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인코딩된다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0E7C7-482A-427B-AB35-4081DEB7734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076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훈련</a:t>
            </a:r>
          </a:p>
          <a:p>
            <a:endParaRPr lang="ko-KR" altLang="en-US" dirty="0"/>
          </a:p>
          <a:p>
            <a:r>
              <a:rPr lang="ko-KR" altLang="en-US" dirty="0"/>
              <a:t>우리의 최종 계층은 클래스의 확률과 경계 박스 좌표를 예측한다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영상 너비와 높이를 영상 폭과 높이를 기준으로 </a:t>
            </a:r>
            <a:r>
              <a:rPr lang="ko-KR" altLang="en-US" dirty="0" err="1"/>
              <a:t>표준화합니다</a:t>
            </a:r>
            <a:r>
              <a:rPr lang="en-US" altLang="ko-KR" dirty="0"/>
              <a:t>(0~1</a:t>
            </a:r>
            <a:r>
              <a:rPr lang="ko-KR" altLang="en-US" dirty="0"/>
              <a:t>사이의 폭</a:t>
            </a:r>
            <a:r>
              <a:rPr lang="en-US" altLang="ko-KR" dirty="0"/>
              <a:t>).</a:t>
            </a:r>
          </a:p>
          <a:p>
            <a:endParaRPr lang="en-US" altLang="ko-KR" dirty="0"/>
          </a:p>
          <a:p>
            <a:r>
              <a:rPr lang="en-US" altLang="ko-KR" dirty="0" err="1"/>
              <a:t>YoLO</a:t>
            </a:r>
            <a:r>
              <a:rPr lang="en-US" altLang="ko-KR" dirty="0"/>
              <a:t> </a:t>
            </a:r>
            <a:r>
              <a:rPr lang="ko-KR" altLang="en-US" dirty="0"/>
              <a:t>셀 이 </a:t>
            </a:r>
            <a:r>
              <a:rPr lang="ko-KR" altLang="en-US" dirty="0" err="1"/>
              <a:t>셀당</a:t>
            </a:r>
            <a:r>
              <a:rPr lang="ko-KR" altLang="en-US" dirty="0"/>
              <a:t> </a:t>
            </a:r>
            <a:r>
              <a:rPr lang="ko-KR" altLang="en-US" dirty="0" err="1"/>
              <a:t>여러개의</a:t>
            </a:r>
            <a:r>
              <a:rPr lang="ko-KR" altLang="en-US" dirty="0"/>
              <a:t> 경계 상자를 예측합니다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0E7C7-482A-427B-AB35-4081DEB7734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650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YoLO</a:t>
            </a:r>
            <a:r>
              <a:rPr lang="en-US" altLang="ko-KR" dirty="0"/>
              <a:t> </a:t>
            </a:r>
            <a:r>
              <a:rPr lang="ko-KR" altLang="en-US" dirty="0"/>
              <a:t>셀 이 </a:t>
            </a:r>
            <a:r>
              <a:rPr lang="ko-KR" altLang="en-US" dirty="0" err="1"/>
              <a:t>셀당</a:t>
            </a:r>
            <a:r>
              <a:rPr lang="ko-KR" altLang="en-US" dirty="0"/>
              <a:t> </a:t>
            </a:r>
            <a:r>
              <a:rPr lang="ko-KR" altLang="en-US" dirty="0" err="1"/>
              <a:t>여러개의</a:t>
            </a:r>
            <a:r>
              <a:rPr lang="ko-KR" altLang="en-US" dirty="0"/>
              <a:t> 경계 상자를 예측합니다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우리는 예측이 가능한 가장 높은 전류를 가진 예측을 근거로 한 물체를 예측할 수 있는 </a:t>
            </a:r>
            <a:r>
              <a:rPr lang="en-US" altLang="ko-KR" dirty="0"/>
              <a:t>"</a:t>
            </a:r>
            <a:r>
              <a:rPr lang="ko-KR" altLang="en-US" dirty="0"/>
              <a:t>책임</a:t>
            </a:r>
            <a:r>
              <a:rPr lang="en-US" altLang="ko-KR" dirty="0"/>
              <a:t>"</a:t>
            </a:r>
            <a:r>
              <a:rPr lang="ko-KR" altLang="en-US" dirty="0"/>
              <a:t>을 예측할 수 있는 인자 하나를 할당한다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0E7C7-482A-427B-AB35-4081DEB7734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071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YALO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제한 사항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연락처 박스 예측에 강력한 공간 제약 조건을 적용합니다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그리드 셀은 오직 두개의 상자만을 예측할 뿐만 아니라 오직 하나의 클래스만을 가질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우리의 모델은 작은 물체들과 같은 작은 물체들과 같은 작은 물체들과 싸웁니다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0E7C7-482A-427B-AB35-4081DEB7734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756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YOLO</a:t>
            </a:r>
            <a:r>
              <a:rPr lang="ko-KR" altLang="en-US" dirty="0"/>
              <a:t>를 사용하여 </a:t>
            </a:r>
            <a:r>
              <a:rPr lang="en-US" altLang="ko-KR" dirty="0"/>
              <a:t>Fast R-CNN </a:t>
            </a:r>
            <a:r>
              <a:rPr lang="ko-KR" altLang="en-US" dirty="0"/>
              <a:t>탐지를 재검색하고 백그라운드 오 탐지에서 오류를 줄일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상당한 성능 향상을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0E7C7-482A-427B-AB35-4081DEB7734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257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6 : </a:t>
            </a:r>
            <a:r>
              <a:rPr lang="ko-KR" altLang="en-US" dirty="0"/>
              <a:t>질적 인 결과</a:t>
            </a:r>
            <a:r>
              <a:rPr lang="en-US" altLang="ko-KR" dirty="0"/>
              <a:t>. YOLO </a:t>
            </a:r>
            <a:r>
              <a:rPr lang="ko-KR" altLang="en-US" dirty="0"/>
              <a:t>샘플 삽화 및 인터넷에서 자연 이미지를 실행합니다</a:t>
            </a:r>
            <a:r>
              <a:rPr lang="en-US" altLang="ko-KR" dirty="0"/>
              <a:t>. </a:t>
            </a:r>
            <a:r>
              <a:rPr lang="ko-KR" altLang="en-US" dirty="0"/>
              <a:t>한 사람이 비행기라고 생각 </a:t>
            </a:r>
            <a:r>
              <a:rPr lang="ko-KR" altLang="en-US" dirty="0" err="1"/>
              <a:t>하긴하지만</a:t>
            </a:r>
            <a:r>
              <a:rPr lang="ko-KR" altLang="en-US" dirty="0"/>
              <a:t> 대체로 정확합니다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0E7C7-482A-427B-AB35-4081DEB7734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01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497CF-CDB9-4A68-9B3A-3A4AC4D36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2C0D31-EADD-44C2-9F0C-2969445E3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A849F-7628-4B7D-809F-8D5AC47D4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BFC2-C9EB-444C-82AB-FEE8045A642C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AD7A88-67B2-41D8-85CD-8472F7AB9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CAA822-0978-4DB3-A114-A1155B03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5EF-BB0A-44A8-98D5-2D0E376CA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1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EAB4B-B91E-46CD-8337-66CA6657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518B63-FDF6-4295-9983-7AB14F61C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32F75-4AB8-4512-81AC-FB143ED4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BFC2-C9EB-444C-82AB-FEE8045A642C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97D2D7-0F1D-4D89-A4F6-1AA3A43C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989F33-5F73-443C-9224-5C71ACDA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5EF-BB0A-44A8-98D5-2D0E376CA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36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2EC619-527C-434E-A04D-2D6ECAAA6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DEC4BE-106E-44CA-8799-55A7EDD37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05B0C2-504D-4485-A50F-03261A72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BFC2-C9EB-444C-82AB-FEE8045A642C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C120BD-1BDA-4F0D-8758-F3EBE0536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7BCD1-21EB-4C17-91C8-4F126DB6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5EF-BB0A-44A8-98D5-2D0E376CA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63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7CC0A-B0CC-4691-BEFA-D41E4C59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995663-2FB0-43A1-87C3-395EF36AB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2E5B6A-AD3C-44A9-95C7-23B19B4D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BFC2-C9EB-444C-82AB-FEE8045A642C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071884-8E6C-43A0-B756-D89F596D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AEC76-819C-4F1F-B495-E1A7F6691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5EF-BB0A-44A8-98D5-2D0E376CA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63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C6B15-6673-490A-9A72-EF5A6CE6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0DBB6D-3BF6-4264-B7E2-BB2B9079D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DCF3C-DFB7-4055-9B42-7D1F4795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BFC2-C9EB-444C-82AB-FEE8045A642C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44E7E-2E06-4A8A-9169-168A3899D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09914A-3103-4E85-A27D-BBD0F3319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5EF-BB0A-44A8-98D5-2D0E376CA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362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47C5F-DC82-47A7-9EA2-5227A101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8F9F24-EDE7-4B9D-AA81-23C136B5A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64C8F3-9A24-48DB-A4F3-4B50EFB36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D9E12D-E0BE-4981-976D-49CD4C35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BFC2-C9EB-444C-82AB-FEE8045A642C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DF7380-93BF-4F40-ACC3-AF71631A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4E5454-784C-40E5-8EE1-001C19F4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5EF-BB0A-44A8-98D5-2D0E376CA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15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C8112-328B-4761-914D-9D0667E98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360B57-2206-457D-B286-BB9204098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2B771A-10DE-4BF4-A53E-4DBD48BD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E6C3F7-2024-4386-931C-D6D697D5C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C0984A-6E85-498E-B1E5-70872C426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F8D015-1690-40D9-8C84-D2F355CB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BFC2-C9EB-444C-82AB-FEE8045A642C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8C527F-7F33-4DE6-84A5-1FEE20C1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30AED2-2C4B-4FD8-81C9-FC424FE98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5EF-BB0A-44A8-98D5-2D0E376CA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04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99B17-AF16-41A0-B61C-F5553EE2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2277D5-9FB5-4857-837A-B67C3A8FC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BFC2-C9EB-444C-82AB-FEE8045A642C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DA9298-8390-4553-9435-03EA3859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06F163-BA48-4218-837B-82B3C27F1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5EF-BB0A-44A8-98D5-2D0E376CA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72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E20D47-D6FA-4ADF-A19A-2E573412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BFC2-C9EB-444C-82AB-FEE8045A642C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23410A-CA45-4B78-9013-C65D6C48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81B580-11B9-4FC4-90EA-74775C0F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5EF-BB0A-44A8-98D5-2D0E376CA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75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FD60D-AF50-4F67-9780-08FD5BCE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0502C-853D-46F7-9559-7DF0E938F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F64BFE-6324-4768-A1CD-C027C3937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E5EF6E-FA29-4707-BD11-7AE0459E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BFC2-C9EB-444C-82AB-FEE8045A642C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882C5F-D5AA-412D-AE77-200089F87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9E5D73-0BB8-4497-9263-60B0FC46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5EF-BB0A-44A8-98D5-2D0E376CA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2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9859A-56AF-42CE-A6CF-4D1B2A99E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37FAD8-C0C7-4D27-9CDE-C0E20527A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7147E8-7448-4B14-B237-4F23A7D95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E6EB94-790E-429C-910D-C291DF95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BFC2-C9EB-444C-82AB-FEE8045A642C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E3DD86-E506-4582-A45E-7FF14E6F0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59C8B5-4A7C-4D85-9B66-1FF0F942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5EF-BB0A-44A8-98D5-2D0E376CA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46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58D27F-80C1-46A8-B436-90DA8EDF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E7DBAB-0368-4638-80EB-7C6BAAC93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F6FE30-77C8-4F66-8974-CB036968D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FBFC2-C9EB-444C-82AB-FEE8045A642C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468485-A238-44DE-8A1D-AC06CF88B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CE9998-45AD-41E1-A837-CD1CD434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625EF-BB0A-44A8-98D5-2D0E376CA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68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FF3FD-FFB8-4C29-93C1-432E0D463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You Only Look Once: Uniﬁed, Real-Time Object Detection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4B9724-713A-4598-ABB4-DC27045CC4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Joseph Redmon∗, Santosh </a:t>
            </a:r>
            <a:r>
              <a:rPr lang="en-US" altLang="ko-KR" dirty="0" err="1"/>
              <a:t>Divvala</a:t>
            </a:r>
            <a:r>
              <a:rPr lang="en-US" altLang="ko-KR" dirty="0"/>
              <a:t>∗†, Ross </a:t>
            </a:r>
            <a:r>
              <a:rPr lang="en-US" altLang="ko-KR" dirty="0" err="1"/>
              <a:t>Girshick</a:t>
            </a:r>
            <a:r>
              <a:rPr lang="en-US" altLang="ko-KR" dirty="0"/>
              <a:t>¶, Ali </a:t>
            </a:r>
            <a:r>
              <a:rPr lang="en-US" altLang="ko-KR" dirty="0" err="1"/>
              <a:t>Farhadi</a:t>
            </a:r>
            <a:r>
              <a:rPr lang="en-US" altLang="ko-KR" dirty="0"/>
              <a:t>∗† University of Washington∗, Allen Institute for AI†, </a:t>
            </a:r>
          </a:p>
          <a:p>
            <a:endParaRPr lang="en-US" altLang="ko-KR" dirty="0"/>
          </a:p>
          <a:p>
            <a:r>
              <a:rPr lang="en-US" altLang="ko-KR" dirty="0"/>
              <a:t>IEEE Conference on Computer Vision and Pattern Recognition (CVPR)</a:t>
            </a:r>
          </a:p>
          <a:p>
            <a:r>
              <a:rPr lang="en-US" altLang="ko-KR" dirty="0"/>
              <a:t>2016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2028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2C738-4176-402C-B413-BB6C59B4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 Comparison to Other Detection Systems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B56E189-0E08-4B1E-B43C-0DE4448C5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705" y="1690688"/>
            <a:ext cx="8400589" cy="4351338"/>
          </a:xfrm>
        </p:spPr>
      </p:pic>
    </p:spTree>
    <p:extLst>
      <p:ext uri="{BB962C8B-B14F-4D97-AF65-F5344CB8AC3E}">
        <p14:creationId xmlns:p14="http://schemas.microsoft.com/office/powerpoint/2010/main" val="848510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7ACBA-E60D-4F11-A631-44A5A376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Yolo + fast R-CNN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670FF6-6C0C-4394-AD74-A408842C0AB9}"/>
              </a:ext>
            </a:extLst>
          </p:cNvPr>
          <p:cNvSpPr txBox="1"/>
          <p:nvPr/>
        </p:nvSpPr>
        <p:spPr>
          <a:xfrm>
            <a:off x="1019175" y="2343150"/>
            <a:ext cx="9886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YOLO can be used to rescore Fast R-CNN detections and </a:t>
            </a:r>
            <a:r>
              <a:rPr lang="en-US" altLang="ko-KR" dirty="0">
                <a:solidFill>
                  <a:srgbClr val="FF0000"/>
                </a:solidFill>
              </a:rPr>
              <a:t>reduce the errors</a:t>
            </a:r>
            <a:r>
              <a:rPr lang="en-US" altLang="ko-KR" dirty="0"/>
              <a:t> from background false positives</a:t>
            </a:r>
          </a:p>
          <a:p>
            <a:endParaRPr lang="en-US" altLang="ko-KR" dirty="0"/>
          </a:p>
          <a:p>
            <a:r>
              <a:rPr lang="en-US" altLang="ko-KR" dirty="0"/>
              <a:t>-&gt; giving a signiﬁcant performance boost.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229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892212B-6B5D-4540-AC78-176BA63CA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29902" cy="32008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569CE5-82F1-41C4-81FF-22038ADF8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0847"/>
            <a:ext cx="10107436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36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9F3D0-5B5D-4189-AF84-8152D0A2D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sz="3600" dirty="0"/>
              <a:t>Generalizability: Person Detection in Artwork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12EEE1-F539-4613-876B-A62FD56DF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50" y="1690688"/>
            <a:ext cx="10383699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45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50130-F9D2-4C5A-9F45-41B1B0B14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Real-Time Detection In The Wild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27211-6F41-4377-9975-0966CAF92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YOLO is a fast, accurate object detector, making it ideal for computer vision applications.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824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1C0A6-56A7-4FA6-A8D2-352E40A5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EE8B4CF-ABB1-42B0-B461-7107F999C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73" y="200722"/>
            <a:ext cx="11634653" cy="5932980"/>
          </a:xfrm>
        </p:spPr>
      </p:pic>
    </p:spTree>
    <p:extLst>
      <p:ext uri="{BB962C8B-B14F-4D97-AF65-F5344CB8AC3E}">
        <p14:creationId xmlns:p14="http://schemas.microsoft.com/office/powerpoint/2010/main" val="350649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1A0D0-6B12-4C11-91D5-D5068A7AD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2ACBFE-A6E6-494B-BDC4-0B924C1B8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we frame object detection as a regression problem to spatially separated bounding boxes and associated class probabilities.</a:t>
            </a:r>
          </a:p>
          <a:p>
            <a:endParaRPr lang="en-US" altLang="ko-KR" dirty="0"/>
          </a:p>
          <a:p>
            <a:r>
              <a:rPr lang="en-US" altLang="ko-KR" dirty="0"/>
              <a:t>errors but is less likely to predict false positives on background.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5113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3EE0FBB-A92C-42F2-AA3E-D00CC817A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66" y="525890"/>
            <a:ext cx="11059468" cy="29031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30CB12-F7B6-45E0-B7FD-DFA2BB0016C7}"/>
              </a:ext>
            </a:extLst>
          </p:cNvPr>
          <p:cNvSpPr txBox="1"/>
          <p:nvPr/>
        </p:nvSpPr>
        <p:spPr>
          <a:xfrm>
            <a:off x="1051302" y="3704096"/>
            <a:ext cx="10089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First, YOLO is extremely fast. Since we frame detection as a regression problem we don’t need a complex pipeline.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EC815-1825-46E7-A22B-1FD2B12950BC}"/>
              </a:ext>
            </a:extLst>
          </p:cNvPr>
          <p:cNvSpPr txBox="1"/>
          <p:nvPr/>
        </p:nvSpPr>
        <p:spPr>
          <a:xfrm>
            <a:off x="1051302" y="5098942"/>
            <a:ext cx="624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YOLO sees the entire image during training and test time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141A8E-AC01-41C2-8EE5-3EBF00216A6B}"/>
              </a:ext>
            </a:extLst>
          </p:cNvPr>
          <p:cNvSpPr txBox="1"/>
          <p:nvPr/>
        </p:nvSpPr>
        <p:spPr>
          <a:xfrm>
            <a:off x="1051302" y="5847457"/>
            <a:ext cx="953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YOLO makes less than half the number of background errors compared to Fast R-CNN.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708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2B14C-0531-4567-8EAA-6C83309E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R-CNN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9B9F43-7964-43FD-8625-9951D5E44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0187"/>
            <a:ext cx="8011332" cy="523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7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5725BB-A2FD-44AF-821F-7AD3FE2ED191}"/>
              </a:ext>
            </a:extLst>
          </p:cNvPr>
          <p:cNvSpPr txBox="1"/>
          <p:nvPr/>
        </p:nvSpPr>
        <p:spPr>
          <a:xfrm>
            <a:off x="962526" y="58232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86EF2B-21A0-4BBC-B788-3D3CDD5F48B1}"/>
              </a:ext>
            </a:extLst>
          </p:cNvPr>
          <p:cNvSpPr txBox="1"/>
          <p:nvPr/>
        </p:nvSpPr>
        <p:spPr>
          <a:xfrm>
            <a:off x="7376861" y="148818"/>
            <a:ext cx="4718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Our network uses features from the entire image to predict each bounding box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E25C72-E19E-4BB7-B72D-2AEFD5707968}"/>
              </a:ext>
            </a:extLst>
          </p:cNvPr>
          <p:cNvSpPr txBox="1"/>
          <p:nvPr/>
        </p:nvSpPr>
        <p:spPr>
          <a:xfrm>
            <a:off x="405837" y="3495675"/>
            <a:ext cx="5109138" cy="136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34C723D-39ED-4EC2-BAA5-6F7B7F5B6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55" y="105478"/>
            <a:ext cx="6931149" cy="64647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7691A7-62D2-4DE4-A7A8-141AC3050FCC}"/>
              </a:ext>
            </a:extLst>
          </p:cNvPr>
          <p:cNvSpPr txBox="1"/>
          <p:nvPr/>
        </p:nvSpPr>
        <p:spPr>
          <a:xfrm>
            <a:off x="7454096" y="3657600"/>
            <a:ext cx="433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Each bounding box consists of 5 predictions: x, y, w, h, and conﬁdence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555E8C-34FD-4BBB-A75A-1E2ABB335537}"/>
              </a:ext>
            </a:extLst>
          </p:cNvPr>
          <p:cNvSpPr txBox="1"/>
          <p:nvPr/>
        </p:nvSpPr>
        <p:spPr>
          <a:xfrm>
            <a:off x="7890558" y="1946484"/>
            <a:ext cx="149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Center point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407D718-23D9-4011-9B96-9330EE680AE7}"/>
              </a:ext>
            </a:extLst>
          </p:cNvPr>
          <p:cNvCxnSpPr>
            <a:stCxn id="12" idx="1"/>
          </p:cNvCxnSpPr>
          <p:nvPr/>
        </p:nvCxnSpPr>
        <p:spPr>
          <a:xfrm flipH="1">
            <a:off x="3029191" y="2131150"/>
            <a:ext cx="4861367" cy="15195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3D86761-3A9E-42E9-B0CB-93F162A39591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257552" y="2131150"/>
            <a:ext cx="4633006" cy="119982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000C37C-68DB-4A66-AAFB-3DA6A573D0BF}"/>
              </a:ext>
            </a:extLst>
          </p:cNvPr>
          <p:cNvSpPr/>
          <p:nvPr/>
        </p:nvSpPr>
        <p:spPr>
          <a:xfrm>
            <a:off x="7376861" y="816818"/>
            <a:ext cx="2013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Check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for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objects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99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4A530AB-4EBF-4B5E-91AD-2E1A8D1BB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47" y="476706"/>
            <a:ext cx="10424344" cy="42286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64FC9C-3E9C-4574-985D-22B1DAF0ADE8}"/>
              </a:ext>
            </a:extLst>
          </p:cNvPr>
          <p:cNvSpPr txBox="1"/>
          <p:nvPr/>
        </p:nvSpPr>
        <p:spPr>
          <a:xfrm>
            <a:off x="1143000" y="5191125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extracted object -&gt; </a:t>
            </a:r>
            <a:r>
              <a:rPr lang="en-US" altLang="ko-KR" dirty="0" err="1"/>
              <a:t>cnn</a:t>
            </a:r>
            <a:r>
              <a:rPr lang="en-US" altLang="ko-KR" dirty="0"/>
              <a:t>(convolutional neural network)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522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F4071-C4CC-42E3-8D6A-C0F5B1B41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7D72AE-97F6-4971-9247-C832664EF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Our ﬁnal layer predicts both class probabilities and bounding box coordinates.</a:t>
            </a:r>
          </a:p>
          <a:p>
            <a:endParaRPr lang="en-US" altLang="ko-KR" dirty="0"/>
          </a:p>
          <a:p>
            <a:r>
              <a:rPr lang="en-US" altLang="ko-KR" dirty="0"/>
              <a:t>normalize the bounding box width and height by the image width and height  -&gt; fall between 0 and 1.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E16D5D-5547-4AAE-B535-BC0B0A9ED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13" y="4338165"/>
            <a:ext cx="3870787" cy="11366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153658-450A-47E9-B1F9-747DEF709A97}"/>
              </a:ext>
            </a:extLst>
          </p:cNvPr>
          <p:cNvSpPr txBox="1"/>
          <p:nvPr/>
        </p:nvSpPr>
        <p:spPr>
          <a:xfrm>
            <a:off x="5810491" y="5474824"/>
            <a:ext cx="5776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YOLO predicts multiple bounding boxes per grid cell.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B322780-F65E-4953-AF29-EB115C672109}"/>
              </a:ext>
            </a:extLst>
          </p:cNvPr>
          <p:cNvCxnSpPr>
            <a:stCxn id="5" idx="3"/>
          </p:cNvCxnSpPr>
          <p:nvPr/>
        </p:nvCxnSpPr>
        <p:spPr>
          <a:xfrm>
            <a:off x="4912100" y="4906495"/>
            <a:ext cx="771070" cy="56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946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9F0123C-F606-402D-9FD6-63F457572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23" y="127321"/>
            <a:ext cx="6626615" cy="46917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E927EA-296D-4101-A5EB-1BCFE86947A1}"/>
              </a:ext>
            </a:extLst>
          </p:cNvPr>
          <p:cNvSpPr txBox="1"/>
          <p:nvPr/>
        </p:nvSpPr>
        <p:spPr>
          <a:xfrm>
            <a:off x="2155182" y="5562893"/>
            <a:ext cx="9595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 assign one predictor to be “responsible” for predicting an object based on which prediction has the highest current IOU with the ground truth.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0DF80-DFA7-4C9E-8FD5-9017BDC9B56F}"/>
              </a:ext>
            </a:extLst>
          </p:cNvPr>
          <p:cNvSpPr txBox="1"/>
          <p:nvPr/>
        </p:nvSpPr>
        <p:spPr>
          <a:xfrm>
            <a:off x="639296" y="4783400"/>
            <a:ext cx="5776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YOLO predicts multiple bounding boxes per grid cell.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D808FA4-88D3-44AB-AB0D-D80AE8488CB3}"/>
              </a:ext>
            </a:extLst>
          </p:cNvPr>
          <p:cNvCxnSpPr/>
          <p:nvPr/>
        </p:nvCxnSpPr>
        <p:spPr>
          <a:xfrm>
            <a:off x="2228850" y="5229225"/>
            <a:ext cx="666750" cy="25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877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B1CCC-AFEF-4942-B65C-3345EFC8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Limitations of YOLO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A8A821-DBB1-4552-90B9-3FC18A5F8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YOLO imposes strong spatial constraints on bounding box predictions </a:t>
            </a:r>
          </a:p>
          <a:p>
            <a:endParaRPr lang="en-US" altLang="ko-KR" dirty="0"/>
          </a:p>
          <a:p>
            <a:r>
              <a:rPr lang="en-US" altLang="ko-KR" dirty="0"/>
              <a:t>each grid cell only predicts two boxes and can only have one class.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2F1F92-4AD7-46BB-936E-742446FF83B8}"/>
              </a:ext>
            </a:extLst>
          </p:cNvPr>
          <p:cNvSpPr txBox="1"/>
          <p:nvPr/>
        </p:nvSpPr>
        <p:spPr>
          <a:xfrm>
            <a:off x="1408563" y="5457825"/>
            <a:ext cx="937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Our model struggles with small objects that appear in groups, such as ﬂocks of birds. </a:t>
            </a:r>
            <a:endParaRPr lang="ko-KR" altLang="en-US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337DCBC5-443D-4999-8DA3-D1247368B51C}"/>
              </a:ext>
            </a:extLst>
          </p:cNvPr>
          <p:cNvSpPr/>
          <p:nvPr/>
        </p:nvSpPr>
        <p:spPr>
          <a:xfrm>
            <a:off x="5534025" y="4029075"/>
            <a:ext cx="781050" cy="12122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323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534</Words>
  <Application>Microsoft Office PowerPoint</Application>
  <PresentationFormat>와이드스크린</PresentationFormat>
  <Paragraphs>66</Paragraphs>
  <Slides>15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You Only Look Once: Uniﬁed, Real-Time Object Detection</vt:lpstr>
      <vt:lpstr>Abstract</vt:lpstr>
      <vt:lpstr>PowerPoint 프레젠테이션</vt:lpstr>
      <vt:lpstr>R-CNN</vt:lpstr>
      <vt:lpstr>PowerPoint 프레젠테이션</vt:lpstr>
      <vt:lpstr>PowerPoint 프레젠테이션</vt:lpstr>
      <vt:lpstr>training</vt:lpstr>
      <vt:lpstr>PowerPoint 프레젠테이션</vt:lpstr>
      <vt:lpstr>Limitations of YOLO</vt:lpstr>
      <vt:lpstr> Comparison to Other Detection Systems</vt:lpstr>
      <vt:lpstr>Yolo + fast R-CNN</vt:lpstr>
      <vt:lpstr>PowerPoint 프레젠테이션</vt:lpstr>
      <vt:lpstr> Generalizability: Person Detection in Artwork</vt:lpstr>
      <vt:lpstr>Real-Time Detection In The Wild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Only Look Once: Uniﬁed, Real-Time Object Detection</dc:title>
  <dc:creator>박휘준</dc:creator>
  <cp:lastModifiedBy>박휘준</cp:lastModifiedBy>
  <cp:revision>18</cp:revision>
  <dcterms:created xsi:type="dcterms:W3CDTF">2017-11-24T16:34:35Z</dcterms:created>
  <dcterms:modified xsi:type="dcterms:W3CDTF">2017-11-27T12:47:41Z</dcterms:modified>
</cp:coreProperties>
</file>