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77968" autoAdjust="0"/>
  </p:normalViewPr>
  <p:slideViewPr>
    <p:cSldViewPr snapToGrid="0">
      <p:cViewPr varScale="1">
        <p:scale>
          <a:sx n="64" d="100"/>
          <a:sy n="64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휘준" userId="a4668e24ab70ae73" providerId="LiveId" clId="{D3E74354-9352-49A1-B5DB-A558CBA83D9F}"/>
    <pc:docChg chg="custSel modSld">
      <pc:chgData name="박휘준" userId="a4668e24ab70ae73" providerId="LiveId" clId="{D3E74354-9352-49A1-B5DB-A558CBA83D9F}" dt="2017-12-27T01:49:50.171" v="84" actId="20577"/>
      <pc:docMkLst>
        <pc:docMk/>
      </pc:docMkLst>
      <pc:sldChg chg="modSp">
        <pc:chgData name="박휘준" userId="a4668e24ab70ae73" providerId="LiveId" clId="{D3E74354-9352-49A1-B5DB-A558CBA83D9F}" dt="2017-12-27T01:49:50.171" v="84" actId="20577"/>
        <pc:sldMkLst>
          <pc:docMk/>
          <pc:sldMk cId="612743473" sldId="256"/>
        </pc:sldMkLst>
        <pc:spChg chg="mod">
          <ac:chgData name="박휘준" userId="a4668e24ab70ae73" providerId="LiveId" clId="{D3E74354-9352-49A1-B5DB-A558CBA83D9F}" dt="2017-12-27T01:49:50.171" v="84" actId="20577"/>
          <ac:spMkLst>
            <pc:docMk/>
            <pc:sldMk cId="612743473" sldId="256"/>
            <ac:spMk id="3" creationId="{DE6306C5-9AFF-46BE-BD80-3DD010D0A924}"/>
          </ac:spMkLst>
        </pc:spChg>
      </pc:sldChg>
      <pc:sldChg chg="modNotesTx">
        <pc:chgData name="박휘준" userId="a4668e24ab70ae73" providerId="LiveId" clId="{D3E74354-9352-49A1-B5DB-A558CBA83D9F}" dt="2017-12-26T15:03:50.548" v="77" actId="20577"/>
        <pc:sldMkLst>
          <pc:docMk/>
          <pc:sldMk cId="3263766643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39FF-EFFA-4B01-BA6C-D4D6463765E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D4B06-D846-4437-B4D4-79E792875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4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모든 것을 고려해야 합니다</a:t>
            </a:r>
            <a:r>
              <a:rPr lang="en-US" altLang="ko-KR" dirty="0"/>
              <a:t>. </a:t>
            </a:r>
            <a:r>
              <a:rPr lang="ko-KR" altLang="en-US" dirty="0"/>
              <a:t>개인 검출기와 결합된 입자 필터 사용</a:t>
            </a:r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모든 것을 고려해야 합니다</a:t>
            </a:r>
            <a:r>
              <a:rPr lang="en-US" altLang="ko-KR" dirty="0"/>
              <a:t>. </a:t>
            </a:r>
            <a:r>
              <a:rPr lang="ko-KR" altLang="en-US" dirty="0"/>
              <a:t>교육에 포함되지 않는 항목만 선택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모든 것을 고려해야 합니다</a:t>
            </a:r>
            <a:r>
              <a:rPr lang="en-US" altLang="ko-KR" dirty="0"/>
              <a:t>. </a:t>
            </a:r>
            <a:r>
              <a:rPr lang="ko-KR" altLang="en-US" dirty="0"/>
              <a:t>모니터링 대상 시스템의 정상적인 활동만 포함하는 며칠의 시간을 추가하여</a:t>
            </a:r>
            <a:r>
              <a:rPr lang="en-US" altLang="ko-KR" dirty="0"/>
              <a:t>, </a:t>
            </a:r>
            <a:r>
              <a:rPr lang="ko-KR" altLang="en-US" dirty="0"/>
              <a:t>추락 사고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19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비디오들은 일상 생활의 부정적인 예나 활동들만 담고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3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세트를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교육에 양호한 데이터만 사용</a:t>
            </a:r>
            <a:r>
              <a:rPr lang="en-US" altLang="ko-KR" dirty="0"/>
              <a:t>(</a:t>
            </a:r>
            <a:r>
              <a:rPr lang="ko-KR" altLang="en-US" dirty="0"/>
              <a:t>𝐷 𝑆 𝑟 𝑠 𝑡 𝑟 𝑖 𝑐 𝑒 𝑡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개인화 또는 온라인 교육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다른 </a:t>
            </a:r>
            <a:r>
              <a:rPr lang="en-US" altLang="ko-KR" dirty="0"/>
              <a:t>DS</a:t>
            </a:r>
            <a:r>
              <a:rPr lang="ko-KR" altLang="en-US" dirty="0"/>
              <a:t>결합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3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사전 보기</a:t>
            </a:r>
            <a:r>
              <a:rPr lang="en-US" altLang="ko-KR" dirty="0"/>
              <a:t>, </a:t>
            </a:r>
            <a:r>
              <a:rPr lang="ko-KR" altLang="en-US" dirty="0"/>
              <a:t>중요</a:t>
            </a:r>
            <a:r>
              <a:rPr lang="en-US" altLang="ko-KR" dirty="0"/>
              <a:t>, </a:t>
            </a:r>
            <a:r>
              <a:rPr lang="ko-KR" altLang="en-US" dirty="0"/>
              <a:t>사후 장애 및 복구 단계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시간 범위를 포함하는 </a:t>
            </a:r>
            <a:r>
              <a:rPr lang="en-US" altLang="ko-KR" dirty="0"/>
              <a:t>1</a:t>
            </a:r>
            <a:r>
              <a:rPr lang="ko-KR" altLang="en-US" dirty="0"/>
              <a:t>초의 각 시간 슬롯에 대한 특성 벡터입니다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35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/>
              <a:t>SVM</a:t>
            </a:r>
            <a:r>
              <a:rPr lang="ko-KR" altLang="en-US" dirty="0"/>
              <a:t>을 사용하여 과다하게 적합한 시스템의 문제를 줄이고 처리 속도를 높일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전체 데이터 세트에 대한 완전한 교차 검증은 낙하 감지 알고리즘의 평가에 사용되었다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그들의 움직임 패턴은 다른 사람들과 다를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모델을 조정하는 것이 더 쉽고 빠르게 구현할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-&gt;</a:t>
            </a:r>
            <a:r>
              <a:rPr lang="ko-KR" altLang="en-US" dirty="0"/>
              <a:t>활동이 </a:t>
            </a:r>
            <a:r>
              <a:rPr lang="ko-KR" altLang="en-US" dirty="0" err="1"/>
              <a:t>캡처될</a:t>
            </a:r>
            <a:r>
              <a:rPr lang="ko-KR" altLang="en-US" dirty="0"/>
              <a:t> 때마다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73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카메라 기반의 하강 감지 알고리즘에서는 강력한 전경 분할을 사용하는 것이 중요하다는 것을 보여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19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작업은 다음과 같은 경우에 부분적으로 수행할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헤드 </a:t>
            </a:r>
            <a:r>
              <a:rPr lang="ko-KR" altLang="en-US" dirty="0" err="1"/>
              <a:t>트래킹만</a:t>
            </a:r>
            <a:r>
              <a:rPr lang="ko-KR" altLang="en-US" dirty="0"/>
              <a:t> 사용하고 다음을 사용하여 </a:t>
            </a:r>
            <a:r>
              <a:rPr lang="en-US" altLang="ko-KR" dirty="0"/>
              <a:t>8</a:t>
            </a:r>
            <a:r>
              <a:rPr lang="ko-KR" altLang="en-US" dirty="0"/>
              <a:t>진수 감지</a:t>
            </a:r>
          </a:p>
          <a:p>
            <a:r>
              <a:rPr lang="ko-KR" altLang="en-US" dirty="0"/>
              <a:t>방에 카메라를 더 설치하는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15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는 자신의 걷기 속도가 다른 참가자들에 비해 훨씬 빠르다는 것을 보여 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01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 안에 카메라를 두는 것에 크게 의존한다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 카메라 및 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데이터 세트를 사용한 새로운 접근법의 결과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배경과 사람을 분류합니다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거짓 경보 감소</a:t>
            </a:r>
          </a:p>
          <a:p>
            <a:endParaRPr lang="ko-KR" altLang="en-US" dirty="0"/>
          </a:p>
          <a:p>
            <a:r>
              <a:rPr lang="ko-KR" altLang="en-US" dirty="0"/>
              <a:t>모델의 개인화</a:t>
            </a:r>
          </a:p>
          <a:p>
            <a:endParaRPr lang="ko-KR" altLang="en-US" dirty="0"/>
          </a:p>
          <a:p>
            <a:r>
              <a:rPr lang="ko-KR" altLang="en-US" dirty="0"/>
              <a:t>다른 카메라나 센서를 추가해야 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결정 인자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바닥 위에서 보낸 시간</a:t>
            </a:r>
          </a:p>
          <a:p>
            <a:endParaRPr lang="ko-KR" altLang="en-US" dirty="0"/>
          </a:p>
          <a:p>
            <a:r>
              <a:rPr lang="en-US" altLang="ko-KR" dirty="0"/>
              <a:t>a</a:t>
            </a:r>
            <a:r>
              <a:rPr lang="ko-KR" altLang="en-US" dirty="0"/>
              <a:t>착용 가능한 시스템은 항상 착용해야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카메라 기반의 많은 하강 감지 알고리즘은 배경 감산을 사용하여 영상에서 사람을 찾습니다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-&gt;</a:t>
            </a:r>
            <a:r>
              <a:rPr lang="ko-KR" altLang="en-US" dirty="0"/>
              <a:t>항상 그렇지는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4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실제 생활에서 그 사람이 떨어지는 동안 테이블</a:t>
            </a:r>
            <a:r>
              <a:rPr lang="en-US" altLang="ko-KR" dirty="0"/>
              <a:t>, </a:t>
            </a:r>
            <a:r>
              <a:rPr lang="ko-KR" altLang="en-US" dirty="0"/>
              <a:t>문 등 뒤에서 가려지는 경우가 많다는 것을 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사람은 제각기 자기 생활 방식이 있다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-&gt; </a:t>
            </a:r>
            <a:r>
              <a:rPr lang="ko-KR" altLang="en-US" dirty="0"/>
              <a:t>이러한 차이를 고려한 온라인 교육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-&gt;</a:t>
            </a:r>
            <a:r>
              <a:rPr lang="ko-KR" altLang="en-US" dirty="0"/>
              <a:t>개인의 필요에 따라 지속적으로 재교육을 받는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7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카메라 기반의 낙하 감지 시스템이 유리하다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비접촉식</a:t>
            </a:r>
          </a:p>
          <a:p>
            <a:endParaRPr lang="ko-KR" altLang="en-US" dirty="0"/>
          </a:p>
          <a:p>
            <a:r>
              <a:rPr lang="en-US" altLang="ko-KR" dirty="0"/>
              <a:t>RGD-camera, </a:t>
            </a:r>
            <a:r>
              <a:rPr lang="ko-KR" altLang="en-US" dirty="0"/>
              <a:t>마이크로 소프트</a:t>
            </a:r>
            <a:r>
              <a:rPr lang="en-US" altLang="ko-KR" dirty="0"/>
              <a:t>(Micro-</a:t>
            </a:r>
            <a:r>
              <a:rPr lang="en-US" altLang="ko-KR" dirty="0" err="1"/>
              <a:t>kinect</a:t>
            </a:r>
            <a:r>
              <a:rPr lang="en-US" altLang="ko-KR" dirty="0"/>
              <a:t>), </a:t>
            </a:r>
            <a:r>
              <a:rPr lang="ko-KR" altLang="en-US" dirty="0"/>
              <a:t>열에 의한 영상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1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두가지 다른 접근 방식</a:t>
            </a:r>
            <a:r>
              <a:rPr lang="en-US" altLang="ko-KR" dirty="0"/>
              <a:t>-</a:t>
            </a:r>
            <a:r>
              <a:rPr lang="ko-KR" altLang="en-US" dirty="0"/>
              <a:t>알고리즘 레벨</a:t>
            </a:r>
          </a:p>
          <a:p>
            <a:endParaRPr lang="ko-KR" altLang="en-US" dirty="0"/>
          </a:p>
          <a:p>
            <a:r>
              <a:rPr lang="ko-KR" altLang="en-US" dirty="0"/>
              <a:t>그 사람의 운동의 특색을 살리다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추락을 감지하기 위해 자세를 바꿀 수도 있습니다 </a:t>
            </a:r>
          </a:p>
          <a:p>
            <a:endParaRPr lang="ko-KR" altLang="en-US" dirty="0"/>
          </a:p>
          <a:p>
            <a:r>
              <a:rPr lang="ko-KR" altLang="en-US" dirty="0"/>
              <a:t>이례적인 사건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이상한 곳에서 장시간 활동하는 것과 같은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7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떨어지는 것을 감지하기 위해서는</a:t>
            </a:r>
            <a:r>
              <a:rPr lang="en-US" altLang="ko-KR" dirty="0"/>
              <a:t>, </a:t>
            </a:r>
            <a:r>
              <a:rPr lang="ko-KR" altLang="en-US" dirty="0"/>
              <a:t>사람이 이미지에 존재하는 영역이 감지되어야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4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몇년</a:t>
            </a:r>
            <a:r>
              <a:rPr lang="ko-KR" altLang="en-US" dirty="0"/>
              <a:t> 동안</a:t>
            </a:r>
            <a:r>
              <a:rPr lang="en-US" altLang="ko-KR" dirty="0"/>
              <a:t>, </a:t>
            </a:r>
            <a:r>
              <a:rPr lang="ko-KR" altLang="en-US" dirty="0"/>
              <a:t>높은 추락 위험이 있는 </a:t>
            </a:r>
            <a:r>
              <a:rPr lang="en-US" altLang="ko-KR" dirty="0"/>
              <a:t>7</a:t>
            </a:r>
            <a:r>
              <a:rPr lang="ko-KR" altLang="en-US" dirty="0"/>
              <a:t>명의 노인들이 </a:t>
            </a:r>
            <a:r>
              <a:rPr lang="en-US" altLang="ko-KR" dirty="0"/>
              <a:t>3</a:t>
            </a:r>
            <a:r>
              <a:rPr lang="ko-KR" altLang="en-US" dirty="0"/>
              <a:t>개월에서 </a:t>
            </a:r>
            <a:r>
              <a:rPr lang="en-US" altLang="ko-KR" dirty="0"/>
              <a:t>2</a:t>
            </a:r>
            <a:r>
              <a:rPr lang="ko-KR" altLang="en-US" dirty="0"/>
              <a:t>년까지의 기간 동안에 주거지에서 지속적으로 감시되었다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비디오는 그레이 스케일 값을 사용하여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1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포함된 두가지 기준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떨어지는 사람만 볼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(</a:t>
            </a:r>
            <a:r>
              <a:rPr lang="ko-KR" altLang="en-US" dirty="0"/>
              <a:t>가을에 다른 사람이 있는 경우 실패함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-&gt;</a:t>
            </a:r>
            <a:r>
              <a:rPr lang="ko-KR" altLang="en-US" dirty="0"/>
              <a:t>카메라의 시야 내에서 낙하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2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그 가을을 가리지 말아야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그 사람은 넘어진 후 </a:t>
            </a:r>
            <a:r>
              <a:rPr lang="en-US" altLang="ko-KR" dirty="0"/>
              <a:t>30</a:t>
            </a:r>
            <a:r>
              <a:rPr lang="ko-KR" altLang="en-US" dirty="0"/>
              <a:t>초 이상 바닥에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왜냐하면 도움 없이 일어날 수 있는 사람은 도움을 필요로 하지 않을 가능성이 매우 크기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D4B06-D846-4437-B4D4-79E7928757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0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5960-5730-44AD-9AAF-22A8E0B3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9197D-AA34-471A-B2A2-ECA48E244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1BB50-F24E-4F6F-A7F0-616C047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DEF0-495E-4E0B-999E-9B0D15FA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E56BD-63BF-4EC1-9A32-7076904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66052-10DD-4DBE-A5F5-093FD53A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52C30-9620-4B21-92AF-F7BE39DF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E18C-A3BF-4246-BCE6-3D71ED1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58907-7272-4604-A9C1-3D8DD78C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DAF1-8B14-4667-93D3-23441FCB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7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507A59-E27A-45C1-B323-AC58C64C6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4DE4D-AFD8-42BA-8795-9C1787A8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E1DAD-D85F-4320-99C3-2888785F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056D2-6BED-4BFD-9707-89FEBC5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CF3DA-16F8-49D8-AF6D-CB5B270D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A65D-6B5C-4810-843A-22461290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077F-55E7-452F-9EFF-B3B06E23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6B5C0-DE1C-4662-AE83-32DC371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6A0AE-1D56-4495-8718-08BBE417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7A1D-BD52-41D4-ABD9-520C2D19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1C726-2E28-4F8B-BF66-CE46A506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ABE11-46BA-41E7-842D-C8481C5B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53471-7D75-460B-B28A-09EDA658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3CE08-4BBD-419B-AA1A-F0907303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C3AE8-5D84-44BA-8778-7E0BB791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2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45AB2-56E2-472F-A01D-9E92EF6C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706F2-277D-47F9-9619-FC2114696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1E827-023E-40FE-BA68-FFEF9EC6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1ACCF-89B4-4485-AEAB-D4777D93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ED62F-DCFB-43B5-9896-81493446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3D34A-ED0B-45C2-B93F-A60EF594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27668-C387-4F93-9C78-1F3E822A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83326-59BA-4490-AB19-4FDD6825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F0D1-7354-4FE1-9ADD-2AC10954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D2634-C8B4-4124-AF78-714B0A4F1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002DE-C47A-499F-841A-C2325C3A7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A2E04E-92B1-43B3-A2D7-D5FA8DF6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C733F3-AE61-4622-B02A-2A9FB53D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2FB35-DA90-43C9-96F3-1BE6FF41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4F2E2-B106-4F4E-96D5-04A0DF8E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3808CB-BE6E-45FE-921A-1105C81C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8E21F-CEF8-4FD9-8EC3-E6674EEF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10911A-7127-40F4-9547-7DBA71F2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2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30EE3B-B44B-4707-9116-2F783EAD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B478B-DDF1-4FE0-A9FE-2BBAFC7C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D4CF6-EC15-471C-B242-4656AB62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4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5D43-F7E4-4332-801C-94A7BF1C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06EBB-DE61-4D7F-9BF7-F6359E4C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A831F-F494-4B80-9641-686547FD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BE3BE-533F-4603-A783-2FF395A1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391184-FA44-4838-B290-2D5E35E3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F653C-88EC-4FAA-9448-D025F7E4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7DC2-F2B0-4B68-BDE5-65EA9FDD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67096-3CA9-44C2-A920-0208E71C9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1399B-E0AB-4317-BC28-61B5C65D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AE6D9-4455-41D6-998C-76839DA0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94D8C-2F23-4492-B8E9-B0CBEBC0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6FDB2-30D7-46A3-9A71-6E246FCF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7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DD4ACD-DFB6-4757-B2AE-CCD056D1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4389D-B8FA-46BD-91E6-B4064820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5603C-2BB0-4A3F-B6D8-F2C8DB8B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C19C-2FE2-4FFD-81C4-D02D1AC14E49}" type="datetimeFigureOut">
              <a:rPr lang="ko-KR" altLang="en-US" smtClean="0"/>
              <a:t>2018-02-16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4EB1B-56C6-4FB2-95EB-9D1523883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7CE2F-4458-4938-AC9E-2D755381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CA22-02EF-47FB-A987-B7144CD5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3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59DB7-18E3-4D4B-AF43-279F18B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034" y="575953"/>
            <a:ext cx="10195932" cy="2387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Three Ways to Improve the Performance of Real-Life Camera-Based Fall Detection Systems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6306C5-9AFF-46BE-BD80-3DD010D0A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Glen </a:t>
            </a:r>
            <a:r>
              <a:rPr lang="en-US" altLang="ko-KR" dirty="0" err="1"/>
              <a:t>Debard</a:t>
            </a:r>
            <a:r>
              <a:rPr lang="en-US" altLang="ko-KR" dirty="0"/>
              <a:t>, Marc Mertens, Toon </a:t>
            </a:r>
            <a:r>
              <a:rPr lang="en-US" altLang="ko-KR" dirty="0" err="1"/>
              <a:t>Goedemé</a:t>
            </a:r>
            <a:r>
              <a:rPr lang="en-US" altLang="ko-KR" dirty="0"/>
              <a:t>, </a:t>
            </a:r>
            <a:r>
              <a:rPr lang="en-US" altLang="ko-KR" dirty="0" err="1"/>
              <a:t>Tinne</a:t>
            </a:r>
            <a:r>
              <a:rPr lang="en-US" altLang="ko-KR" dirty="0"/>
              <a:t> </a:t>
            </a:r>
            <a:r>
              <a:rPr lang="en-US" altLang="ko-KR" dirty="0" err="1"/>
              <a:t>Tuytelaars</a:t>
            </a:r>
            <a:r>
              <a:rPr lang="en-US" altLang="ko-KR" dirty="0"/>
              <a:t> and Bart </a:t>
            </a:r>
            <a:r>
              <a:rPr lang="en-US" altLang="ko-KR" dirty="0" err="1"/>
              <a:t>Vanrumst</a:t>
            </a:r>
            <a:endParaRPr lang="en-US" altLang="ko-KR" dirty="0"/>
          </a:p>
          <a:p>
            <a:r>
              <a:rPr lang="en-US" altLang="ko-KR" dirty="0"/>
              <a:t>Journal of Sensors 2017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74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C2DC1-9E02-4B6C-8984-A02A90B3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Data Set (DS).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02AA-A2AB-4E5B-B7A1-72B27D6F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During the last years, seven older persons with a </a:t>
            </a:r>
            <a:r>
              <a:rPr lang="en-US" altLang="ko-KR" dirty="0">
                <a:solidFill>
                  <a:srgbClr val="FF0000"/>
                </a:solidFill>
              </a:rPr>
              <a:t>high risk of falling</a:t>
            </a:r>
            <a:r>
              <a:rPr lang="en-US" altLang="ko-KR" dirty="0"/>
              <a:t> were monitored at their place of residence continuously during a period of </a:t>
            </a:r>
            <a:r>
              <a:rPr lang="en-US" altLang="ko-KR" dirty="0">
                <a:solidFill>
                  <a:srgbClr val="FF0000"/>
                </a:solidFill>
              </a:rPr>
              <a:t>three months</a:t>
            </a:r>
            <a:r>
              <a:rPr lang="en-US" altLang="ko-KR" dirty="0"/>
              <a:t> up to </a:t>
            </a:r>
            <a:r>
              <a:rPr lang="en-US" altLang="ko-KR" dirty="0">
                <a:solidFill>
                  <a:srgbClr val="FF0000"/>
                </a:solidFill>
              </a:rPr>
              <a:t>two years.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All videos are processed using greyscale values.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4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0A98157-84F2-4022-A6B0-F161521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193"/>
            <a:ext cx="11987246" cy="36992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5CC77C-C647-4082-AD42-55F42D4C0817}"/>
              </a:ext>
            </a:extLst>
          </p:cNvPr>
          <p:cNvCxnSpPr/>
          <p:nvPr/>
        </p:nvCxnSpPr>
        <p:spPr>
          <a:xfrm>
            <a:off x="4175843" y="1881811"/>
            <a:ext cx="1186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DD2E8B-2BE3-44ED-B7A2-171E76037FEF}"/>
              </a:ext>
            </a:extLst>
          </p:cNvPr>
          <p:cNvCxnSpPr/>
          <p:nvPr/>
        </p:nvCxnSpPr>
        <p:spPr>
          <a:xfrm>
            <a:off x="9974034" y="1639928"/>
            <a:ext cx="1186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B06A9C-7621-48CB-B8FD-8416E054FA32}"/>
              </a:ext>
            </a:extLst>
          </p:cNvPr>
          <p:cNvCxnSpPr>
            <a:cxnSpLocks/>
          </p:cNvCxnSpPr>
          <p:nvPr/>
        </p:nvCxnSpPr>
        <p:spPr>
          <a:xfrm>
            <a:off x="5185319" y="2186611"/>
            <a:ext cx="2389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9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33DE-8DEE-49AB-A7EA-40868C60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DS complete.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2E84-2A72-4093-9B0D-9E1686AC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inclusion criteria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only the person falling should be visible.</a:t>
            </a:r>
          </a:p>
          <a:p>
            <a:pPr marL="0" indent="0">
              <a:buNone/>
            </a:pPr>
            <a:r>
              <a:rPr lang="en-US" altLang="ko-KR" dirty="0"/>
              <a:t>     (fail if another person is present during the fall.)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fall should happen within the camera’s field of view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02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C7424-D59F-4070-B840-F0642E68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3.1.2. DS restricted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88A64-0754-46F6-A975-06608FBA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first, the fall should not be occluded</a:t>
            </a:r>
          </a:p>
          <a:p>
            <a:r>
              <a:rPr lang="en-US" altLang="ko-KR" dirty="0"/>
              <a:t>second, the person should remain on the floor for longer than 30 seconds after falling.</a:t>
            </a:r>
          </a:p>
          <a:p>
            <a:endParaRPr lang="en-US" altLang="ko-KR" dirty="0"/>
          </a:p>
          <a:p>
            <a:r>
              <a:rPr lang="en-US" altLang="ko-KR" dirty="0"/>
              <a:t>Because, If the person is able </a:t>
            </a:r>
            <a:r>
              <a:rPr lang="en-US" altLang="ko-KR" dirty="0">
                <a:solidFill>
                  <a:srgbClr val="FF0000"/>
                </a:solidFill>
              </a:rPr>
              <a:t>to get up unaided</a:t>
            </a:r>
            <a:r>
              <a:rPr lang="en-US" altLang="ko-KR" dirty="0"/>
              <a:t>, it is very probable that he or she </a:t>
            </a:r>
            <a:r>
              <a:rPr lang="en-US" altLang="ko-KR" dirty="0">
                <a:solidFill>
                  <a:srgbClr val="FF0000"/>
                </a:solidFill>
              </a:rPr>
              <a:t>does not require help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75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6C2FB-3A7B-40E4-9B27-8157C850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3.1.3. DS personalized.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B504D-257F-49BC-B905-779EFBE3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videos only contained negative examples or activities of daily life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18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BEB1-211C-4F0B-B9C3-8474B04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3.1.4. Experiments.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9F6D1-4A7B-4C24-83FF-F8E2CF2F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the data set </a:t>
            </a:r>
            <a:r>
              <a:rPr lang="ko-KR" altLang="en-US" dirty="0"/>
              <a:t>𝐷𝑆 𝑐𝑜𝑚𝑝𝑙𝑒𝑡</a:t>
            </a:r>
            <a:r>
              <a:rPr lang="en-US" altLang="ko-KR" dirty="0"/>
              <a:t>e</a:t>
            </a:r>
          </a:p>
          <a:p>
            <a:r>
              <a:rPr lang="en-US" altLang="ko-KR" dirty="0"/>
              <a:t>using only good data for the training(</a:t>
            </a:r>
            <a:r>
              <a:rPr lang="ko-KR" altLang="en-US" dirty="0"/>
              <a:t>𝐷𝑆 𝑟𝑒𝑠𝑡𝑟𝑖𝑐𝑡𝑒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personalization or online training</a:t>
            </a:r>
          </a:p>
          <a:p>
            <a:pPr marL="0" indent="0">
              <a:buNone/>
            </a:pPr>
            <a:r>
              <a:rPr lang="en-US" altLang="ko-KR" dirty="0"/>
              <a:t> (combine other DS)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71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05CD-4DDD-4B83-81E6-910C50A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218"/>
            <a:ext cx="5893535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3.2. Foreground Detection</a:t>
            </a:r>
            <a:endParaRPr lang="ko-KR" altLang="en-US" sz="2000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B71626B-6F61-49D6-830E-B1E55D87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0"/>
            <a:ext cx="8143876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84110A-34BD-4A2E-A579-9C1649C52A5E}"/>
              </a:ext>
            </a:extLst>
          </p:cNvPr>
          <p:cNvCxnSpPr>
            <a:cxnSpLocks/>
          </p:cNvCxnSpPr>
          <p:nvPr/>
        </p:nvCxnSpPr>
        <p:spPr>
          <a:xfrm>
            <a:off x="5265283" y="6230104"/>
            <a:ext cx="37109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549A4-ABB3-4ED0-8A20-7712854FFF02}"/>
              </a:ext>
            </a:extLst>
          </p:cNvPr>
          <p:cNvSpPr txBox="1"/>
          <p:nvPr/>
        </p:nvSpPr>
        <p:spPr>
          <a:xfrm>
            <a:off x="390670" y="1853967"/>
            <a:ext cx="2084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OpenCV use</a:t>
            </a:r>
          </a:p>
          <a:p>
            <a:r>
              <a:rPr lang="en-US" altLang="ko-KR" dirty="0"/>
              <a:t>Gaussian,</a:t>
            </a:r>
            <a:r>
              <a:rPr lang="ko-KR" altLang="en-US" dirty="0"/>
              <a:t> </a:t>
            </a:r>
            <a:r>
              <a:rPr lang="en-US" altLang="ko-KR" dirty="0"/>
              <a:t>Bayesian</a:t>
            </a:r>
          </a:p>
          <a:p>
            <a:endParaRPr lang="en-US" altLang="ko-KR" dirty="0"/>
          </a:p>
          <a:p>
            <a:r>
              <a:rPr lang="en-US" altLang="ko-KR" dirty="0"/>
              <a:t>-&gt; gray scales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5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실내, 벽이(가) 표시된 사진&#10;&#10;매우 높은 신뢰도로 생성된 설명">
            <a:extLst>
              <a:ext uri="{FF2B5EF4-FFF2-40B4-BE49-F238E27FC236}">
                <a16:creationId xmlns:a16="http://schemas.microsoft.com/office/drawing/2014/main" id="{81A6EC29-8423-4BA3-B087-2B5DAB54E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32"/>
            <a:ext cx="12192000" cy="50835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278D0-9F68-4BD8-82BB-4CB6D134F0BB}"/>
              </a:ext>
            </a:extLst>
          </p:cNvPr>
          <p:cNvSpPr txBox="1"/>
          <p:nvPr/>
        </p:nvSpPr>
        <p:spPr>
          <a:xfrm>
            <a:off x="341227" y="5682833"/>
            <a:ext cx="597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only one person to detect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ABD8-64C8-4352-BB9C-137B2706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Fall Detection Features.</a:t>
            </a:r>
            <a:endParaRPr lang="ko-KR" altLang="en-US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1EBF11B-122A-4C59-833F-D9EAE46D4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786"/>
            <a:ext cx="8125959" cy="4134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41BB3-6F43-43BF-B2AA-CDA326CBF0FB}"/>
              </a:ext>
            </a:extLst>
          </p:cNvPr>
          <p:cNvSpPr txBox="1"/>
          <p:nvPr/>
        </p:nvSpPr>
        <p:spPr>
          <a:xfrm>
            <a:off x="838200" y="5610225"/>
            <a:ext cx="8420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phases : the </a:t>
            </a:r>
            <a:r>
              <a:rPr lang="en-US" altLang="ko-KR" dirty="0" err="1"/>
              <a:t>prefall</a:t>
            </a:r>
            <a:r>
              <a:rPr lang="en-US" altLang="ko-KR" dirty="0"/>
              <a:t>, critical, </a:t>
            </a:r>
            <a:r>
              <a:rPr lang="en-US" altLang="ko-KR" dirty="0" err="1"/>
              <a:t>postfall</a:t>
            </a:r>
            <a:r>
              <a:rPr lang="en-US" altLang="ko-KR" dirty="0"/>
              <a:t>, and recovery phase.</a:t>
            </a:r>
          </a:p>
          <a:p>
            <a:endParaRPr lang="en-US" altLang="ko-KR" dirty="0"/>
          </a:p>
          <a:p>
            <a:r>
              <a:rPr lang="en-US" altLang="ko-KR" dirty="0"/>
              <a:t>feature vector for each time slot of </a:t>
            </a:r>
            <a:r>
              <a:rPr lang="en-US" altLang="ko-KR" dirty="0">
                <a:solidFill>
                  <a:srgbClr val="FF0000"/>
                </a:solidFill>
              </a:rPr>
              <a:t>one second </a:t>
            </a:r>
            <a:r>
              <a:rPr lang="en-US" altLang="ko-KR" dirty="0"/>
              <a:t>covering a certain time frame.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896D3-81B0-4CCF-9852-4BD53528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 Classifier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EE4F56-03E1-44DB-95A0-02C2C469B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3" y="1952419"/>
            <a:ext cx="4739018" cy="18317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6EA9D-32B6-4714-8FDA-88A3487E3430}"/>
              </a:ext>
            </a:extLst>
          </p:cNvPr>
          <p:cNvSpPr txBox="1"/>
          <p:nvPr/>
        </p:nvSpPr>
        <p:spPr>
          <a:xfrm>
            <a:off x="534572" y="4572000"/>
            <a:ext cx="10819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Tenfold cross-validation </a:t>
            </a:r>
            <a:r>
              <a:rPr lang="en-US" altLang="ko-KR" dirty="0"/>
              <a:t>over the complete data set was used for the evaluation of the fall detection algorithm.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36E81-64CC-4174-B26D-6AB6BE143A25}"/>
              </a:ext>
            </a:extLst>
          </p:cNvPr>
          <p:cNvSpPr/>
          <p:nvPr/>
        </p:nvSpPr>
        <p:spPr>
          <a:xfrm>
            <a:off x="5552050" y="11010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 linear SVM </a:t>
            </a:r>
            <a:r>
              <a:rPr lang="en-US" altLang="ko-KR" dirty="0"/>
              <a:t>was used to reduce the problem of overfitting and increase the processing speed.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2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19D62-A054-4792-B896-2D81BD5F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A05F7-82C2-42CD-A6B7-1A9E4B6C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than thirty percent of persons over 65 years </a:t>
            </a:r>
          </a:p>
          <a:p>
            <a:pPr marL="0" indent="0">
              <a:buNone/>
            </a:pPr>
            <a:r>
              <a:rPr lang="en-US" altLang="ko-KR" dirty="0"/>
              <a:t> -&gt; fall at least once a year</a:t>
            </a:r>
          </a:p>
          <a:p>
            <a:pPr marL="0" indent="0">
              <a:buNone/>
            </a:pPr>
            <a:r>
              <a:rPr lang="en-US" altLang="ko-KR" dirty="0"/>
              <a:t> -&gt; often not able to get up again.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camera-base 3way 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C2D9AE8-5CA2-4521-A8DF-FB9A4F71F4E9}"/>
              </a:ext>
            </a:extLst>
          </p:cNvPr>
          <p:cNvSpPr/>
          <p:nvPr/>
        </p:nvSpPr>
        <p:spPr>
          <a:xfrm>
            <a:off x="2196790" y="3429000"/>
            <a:ext cx="579863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6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3385-7A3C-4605-B69E-284D148D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 Personalized Detector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B51DF-470F-4D68-B348-B4C52E31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their movement pattern can differ from other persons</a:t>
            </a:r>
          </a:p>
          <a:p>
            <a:endParaRPr lang="en-US" altLang="ko-KR" dirty="0"/>
          </a:p>
          <a:p>
            <a:r>
              <a:rPr lang="en-US" altLang="ko-KR" dirty="0"/>
              <a:t>easier and faster to implement then adapting the model </a:t>
            </a:r>
          </a:p>
          <a:p>
            <a:pPr marL="0" indent="0">
              <a:buNone/>
            </a:pPr>
            <a:r>
              <a:rPr lang="en-US" altLang="ko-KR" dirty="0"/>
              <a:t>  -&gt; every time an activity is captured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C8762-676F-4B58-83D0-587F74800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9866"/>
            <a:ext cx="5001578" cy="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E61-72D8-4D50-8FEC-BE7ACDF6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Results</a:t>
            </a:r>
            <a:br>
              <a:rPr lang="en-US" altLang="ko-KR" dirty="0"/>
            </a:br>
            <a:r>
              <a:rPr lang="en-US" altLang="ko-KR" sz="2200" dirty="0"/>
              <a:t>4.1. Robust Foreground Detection Validated Using </a:t>
            </a:r>
            <a:r>
              <a:rPr lang="ko-KR" altLang="en-US" sz="2200" dirty="0"/>
              <a:t>𝐷𝑆 𝑐𝑜𝑚𝑝𝑙𝑒𝑡𝑒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5" name="내용 개체 틀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9A48DEE-B366-46B7-AC32-E8ECD8BC3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0466" cy="4904893"/>
          </a:xfrm>
        </p:spPr>
      </p:pic>
    </p:spTree>
    <p:extLst>
      <p:ext uri="{BB962C8B-B14F-4D97-AF65-F5344CB8AC3E}">
        <p14:creationId xmlns:p14="http://schemas.microsoft.com/office/powerpoint/2010/main" val="272702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FDF68-F35E-4A53-ACF3-2C30B613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 Training Using Visible Falls.</a:t>
            </a:r>
            <a:endParaRPr lang="ko-KR" altLang="en-US" dirty="0"/>
          </a:p>
        </p:txBody>
      </p: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00E0F129-9D1D-47F3-AD06-C288760E4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4" y="1618985"/>
            <a:ext cx="9588530" cy="45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3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8F22630-64C7-4DBB-8317-FF899581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8" y="292099"/>
            <a:ext cx="8963612" cy="6241019"/>
          </a:xfrm>
        </p:spPr>
      </p:pic>
    </p:spTree>
    <p:extLst>
      <p:ext uri="{BB962C8B-B14F-4D97-AF65-F5344CB8AC3E}">
        <p14:creationId xmlns:p14="http://schemas.microsoft.com/office/powerpoint/2010/main" val="1844059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진, 다른, 표시중이(가) 표시된 사진&#10;&#10;매우 높은 신뢰도로 생성된 설명">
            <a:extLst>
              <a:ext uri="{FF2B5EF4-FFF2-40B4-BE49-F238E27FC236}">
                <a16:creationId xmlns:a16="http://schemas.microsoft.com/office/drawing/2014/main" id="{AE7B410F-397A-47DD-A22A-0575E37F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5" y="237749"/>
            <a:ext cx="9623310" cy="63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9A62F-3DA3-4741-A84D-1AE999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 Personalized Fall Detector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418DCCF-8ED2-45DC-9451-2419530F6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586"/>
            <a:ext cx="6791325" cy="3839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1F000-E75E-451B-8315-9717F706C32C}"/>
              </a:ext>
            </a:extLst>
          </p:cNvPr>
          <p:cNvSpPr txBox="1"/>
          <p:nvPr/>
        </p:nvSpPr>
        <p:spPr>
          <a:xfrm>
            <a:off x="1314450" y="5725862"/>
            <a:ext cx="4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 containing a fall of person C</a:t>
            </a:r>
          </a:p>
          <a:p>
            <a:r>
              <a:rPr lang="en-US" altLang="ko-KR" dirty="0"/>
              <a:t>Not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65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5BEA-D995-4996-B876-34C3D528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Discussion</a:t>
            </a:r>
            <a:br>
              <a:rPr lang="en-US" altLang="ko-KR" dirty="0"/>
            </a:br>
            <a:r>
              <a:rPr lang="en-US" altLang="ko-KR" sz="2700" dirty="0"/>
              <a:t>5.1. Robust Foreground Detection Validated Using </a:t>
            </a:r>
            <a:r>
              <a:rPr lang="ko-KR" altLang="en-US" sz="2700" dirty="0"/>
              <a:t>𝐷𝑆 𝑐𝑜𝑚𝑝𝑙𝑒𝑡𝑒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8A74A-9FBA-4E52-AECF-934EA899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shows that using a robust foreground segmentation is </a:t>
            </a:r>
            <a:r>
              <a:rPr lang="en-US" altLang="ko-KR" dirty="0">
                <a:solidFill>
                  <a:srgbClr val="FF0000"/>
                </a:solidFill>
              </a:rPr>
              <a:t>important for camera-based</a:t>
            </a:r>
            <a:r>
              <a:rPr lang="en-US" altLang="ko-KR" dirty="0"/>
              <a:t> fall detection algorithms.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7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E6E87-74D0-4114-94EA-9800BF75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 Training Using Visible Falls.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843A4-95E9-454A-B7AC-E8FF1B88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could partially be done by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using only </a:t>
            </a:r>
            <a:r>
              <a:rPr lang="en-US" altLang="ko-KR" dirty="0">
                <a:solidFill>
                  <a:srgbClr val="FF0000"/>
                </a:solidFill>
              </a:rPr>
              <a:t>head tracking</a:t>
            </a:r>
            <a:r>
              <a:rPr lang="en-US" altLang="ko-KR" dirty="0"/>
              <a:t> and detecting occlusions using this</a:t>
            </a:r>
          </a:p>
          <a:p>
            <a:pPr marL="0" indent="0">
              <a:buNone/>
            </a:pPr>
            <a:r>
              <a:rPr lang="en-US" altLang="ko-KR" dirty="0"/>
              <a:t>placing </a:t>
            </a:r>
            <a:r>
              <a:rPr lang="en-US" altLang="ko-KR" dirty="0">
                <a:solidFill>
                  <a:srgbClr val="FF0000"/>
                </a:solidFill>
              </a:rPr>
              <a:t>more cameras in the room.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3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1A6B-E678-45DE-9397-A013F80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 Personalized Fall Detector.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30F5A-2E34-4EC0-830A-E6FB8299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 showed that her walking speed was much </a:t>
            </a:r>
            <a:r>
              <a:rPr lang="en-US" altLang="ko-KR" dirty="0">
                <a:solidFill>
                  <a:srgbClr val="FF0000"/>
                </a:solidFill>
              </a:rPr>
              <a:t>higher</a:t>
            </a:r>
            <a:r>
              <a:rPr lang="en-US" altLang="ko-KR" dirty="0"/>
              <a:t> than the other participants.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33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0516-B35C-4B14-A908-982E7907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 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5FABA-C240-470A-A95E-97AC46BB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depends heavily on the placement of the camera in the room.</a:t>
            </a:r>
          </a:p>
          <a:p>
            <a:endParaRPr lang="en-US" altLang="ko-KR" dirty="0"/>
          </a:p>
          <a:p>
            <a:r>
              <a:rPr lang="en-US" altLang="ko-KR" dirty="0"/>
              <a:t>More camera and sensor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49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38DA-DBC3-4F96-BEAD-E9405E0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camera-base 3way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C5EF9-5760-4246-8109-35748242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using a particle filter combined with a person detector</a:t>
            </a:r>
          </a:p>
          <a:p>
            <a:endParaRPr lang="en-US" altLang="ko-KR" dirty="0"/>
          </a:p>
          <a:p>
            <a:r>
              <a:rPr lang="en-US" altLang="ko-KR" dirty="0"/>
              <a:t>2. selecting only non occluded falls for training</a:t>
            </a:r>
          </a:p>
          <a:p>
            <a:endParaRPr lang="en-US" altLang="ko-KR" dirty="0"/>
          </a:p>
          <a:p>
            <a:r>
              <a:rPr lang="en-US" altLang="ko-KR" dirty="0"/>
              <a:t>3. by adding several days containing only normal activities, no fall incidents, of the monitored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18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7F58-F6D7-4ACF-A456-C0D4E661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9E8C6-C37E-49DA-94C7-40A48661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results of our new approach using our </a:t>
            </a:r>
            <a:r>
              <a:rPr lang="en-US" altLang="ko-KR" dirty="0" err="1"/>
              <a:t>reallife</a:t>
            </a:r>
            <a:r>
              <a:rPr lang="en-US" altLang="ko-KR" dirty="0"/>
              <a:t> data set.</a:t>
            </a:r>
          </a:p>
          <a:p>
            <a:pPr marL="0" indent="0">
              <a:buNone/>
            </a:pPr>
            <a:r>
              <a:rPr lang="en-US" altLang="ko-KR" dirty="0"/>
              <a:t> -&gt; Classify the background and people.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reduced the false alarms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personalization of the model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adding other cameras or sensors may be needed</a:t>
            </a:r>
          </a:p>
        </p:txBody>
      </p:sp>
    </p:spTree>
    <p:extLst>
      <p:ext uri="{BB962C8B-B14F-4D97-AF65-F5344CB8AC3E}">
        <p14:creationId xmlns:p14="http://schemas.microsoft.com/office/powerpoint/2010/main" val="31499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559A5-DE1F-4673-BFFA-4FD7DFCC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Foreground Segmentation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DD632-8802-4389-88B4-250A11D9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A.1. Particle Filter</a:t>
            </a:r>
          </a:p>
          <a:p>
            <a:r>
              <a:rPr lang="en-US" altLang="ko-KR" dirty="0"/>
              <a:t>A.2. Foreground Coefficient</a:t>
            </a:r>
          </a:p>
          <a:p>
            <a:r>
              <a:rPr lang="en-US" altLang="ko-KR" dirty="0"/>
              <a:t>A.3. Weighted Structural Histogram Coefficient</a:t>
            </a:r>
          </a:p>
          <a:p>
            <a:r>
              <a:rPr lang="fr-FR" altLang="ko-KR" dirty="0"/>
              <a:t>A.4. Person Detection Coefficient</a:t>
            </a:r>
          </a:p>
          <a:p>
            <a:r>
              <a:rPr lang="en-US" altLang="ko-KR" dirty="0"/>
              <a:t>A.5. Final Coefficient.</a:t>
            </a:r>
          </a:p>
          <a:p>
            <a:r>
              <a:rPr lang="en-US" altLang="ko-KR" dirty="0"/>
              <a:t>A.6. Predicted State of Particle Filter.</a:t>
            </a:r>
          </a:p>
          <a:p>
            <a:r>
              <a:rPr lang="en-US" altLang="ko-KR" dirty="0"/>
              <a:t>A.7. Clean-Up.</a:t>
            </a:r>
          </a:p>
          <a:p>
            <a:r>
              <a:rPr lang="en-US" altLang="ko-KR" dirty="0"/>
              <a:t>A.8. Processing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99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FE431-3F54-420B-8315-3410B722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CBEA-936F-478D-8698-C2A9CB65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determining factor </a:t>
            </a:r>
          </a:p>
          <a:p>
            <a:pPr marL="0" indent="0">
              <a:buNone/>
            </a:pPr>
            <a:r>
              <a:rPr lang="en-US" altLang="ko-KR" dirty="0"/>
              <a:t> -&gt; the amount of time spent on the floor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wearable system has to be worn at all times.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many camera-based fall detection algorithms use background subtraction to find the person in the image.</a:t>
            </a:r>
          </a:p>
          <a:p>
            <a:pPr marL="0" indent="0">
              <a:buNone/>
            </a:pPr>
            <a:r>
              <a:rPr lang="en-US" altLang="ko-KR" dirty="0"/>
              <a:t> -&gt; this is not always the case.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사진, 다른, 표시중이(가) 표시된 사진&#10;&#10;매우 높은 신뢰도로 생성된 설명">
            <a:extLst>
              <a:ext uri="{FF2B5EF4-FFF2-40B4-BE49-F238E27FC236}">
                <a16:creationId xmlns:a16="http://schemas.microsoft.com/office/drawing/2014/main" id="{B0E7B4FB-859B-400F-A561-2C28A49FA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04" y="245665"/>
            <a:ext cx="9224991" cy="6366669"/>
          </a:xfr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C75A04-ACDB-4833-8BF6-39BBC2FB7930}"/>
              </a:ext>
            </a:extLst>
          </p:cNvPr>
          <p:cNvCxnSpPr/>
          <p:nvPr/>
        </p:nvCxnSpPr>
        <p:spPr>
          <a:xfrm>
            <a:off x="3246120" y="6385560"/>
            <a:ext cx="12725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083AF-7721-43D3-A388-8372BC710438}"/>
              </a:ext>
            </a:extLst>
          </p:cNvPr>
          <p:cNvCxnSpPr>
            <a:cxnSpLocks/>
          </p:cNvCxnSpPr>
          <p:nvPr/>
        </p:nvCxnSpPr>
        <p:spPr>
          <a:xfrm>
            <a:off x="9212580" y="6385560"/>
            <a:ext cx="1386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8C522-36B3-4B6C-9055-C4B8FB2F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US" altLang="ko-KR" dirty="0"/>
              <a:t>we saw that in real-life often the person is occluded, e.g., </a:t>
            </a:r>
            <a:r>
              <a:rPr lang="en-US" altLang="ko-KR" dirty="0">
                <a:solidFill>
                  <a:srgbClr val="FF0000"/>
                </a:solidFill>
              </a:rPr>
              <a:t>behind</a:t>
            </a:r>
            <a:r>
              <a:rPr lang="en-US" altLang="ko-KR" dirty="0"/>
              <a:t> a table, door, and so forth, while falling.</a:t>
            </a:r>
          </a:p>
          <a:p>
            <a:endParaRPr lang="en-US" altLang="ko-KR" dirty="0"/>
          </a:p>
          <a:p>
            <a:r>
              <a:rPr lang="en-US" altLang="ko-KR" dirty="0"/>
              <a:t>every person has his own way of living.</a:t>
            </a:r>
          </a:p>
          <a:p>
            <a:pPr marL="0" indent="0">
              <a:buNone/>
            </a:pPr>
            <a:r>
              <a:rPr lang="en-US" altLang="ko-KR" dirty="0"/>
              <a:t>  -&gt; online training to take these differences into account.</a:t>
            </a:r>
          </a:p>
          <a:p>
            <a:pPr marL="0" indent="0">
              <a:buNone/>
            </a:pPr>
            <a:r>
              <a:rPr lang="en-US" altLang="ko-KR" dirty="0"/>
              <a:t>  -&gt; constantly retrain to personalize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52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8CA6-4ED2-4810-B162-BA3EFAF3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9603C-CB6A-479C-A0B9-5A857EB2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camera-based fall detection systems have the advantage</a:t>
            </a:r>
          </a:p>
          <a:p>
            <a:pPr marL="0" indent="0">
              <a:buNone/>
            </a:pPr>
            <a:r>
              <a:rPr lang="en-US" altLang="ko-KR" dirty="0"/>
              <a:t> =&gt; contactless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Using RGB-camera, Microsoft-Kinect, thermal imagers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320D7-A27F-410A-B694-4D21FCC0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en-US" altLang="ko-KR" dirty="0"/>
              <a:t>two different approaches - algorithmic level</a:t>
            </a:r>
          </a:p>
          <a:p>
            <a:endParaRPr lang="en-US" altLang="ko-KR" dirty="0"/>
          </a:p>
          <a:p>
            <a:r>
              <a:rPr lang="en-US" altLang="ko-KR" dirty="0"/>
              <a:t>extract features of the movement of the person</a:t>
            </a:r>
          </a:p>
          <a:p>
            <a:pPr marL="0" indent="0">
              <a:buNone/>
            </a:pPr>
            <a:r>
              <a:rPr lang="en-US" altLang="ko-KR" dirty="0"/>
              <a:t> or changes in their posture to try to detect the fall. </a:t>
            </a:r>
          </a:p>
          <a:p>
            <a:endParaRPr lang="en-US" altLang="ko-KR" dirty="0"/>
          </a:p>
          <a:p>
            <a:r>
              <a:rPr lang="en-US" altLang="ko-KR" dirty="0"/>
              <a:t>unusual events</a:t>
            </a:r>
          </a:p>
          <a:p>
            <a:pPr marL="0" indent="0">
              <a:buNone/>
            </a:pPr>
            <a:r>
              <a:rPr lang="en-US" altLang="ko-KR" dirty="0"/>
              <a:t>  - such as prolonged inactivity at unusual locations.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1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9BABC-679E-47AF-B8C2-3D96CC6E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68CA2-71E2-4578-A0FE-25A84C52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detect falls, the region where the person is present in the image has to be detected.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83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1318</Words>
  <Application>Microsoft Office PowerPoint</Application>
  <PresentationFormat>와이드스크린</PresentationFormat>
  <Paragraphs>215</Paragraphs>
  <Slides>31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Three Ways to Improve the Performance of Real-Life Camera-Based Fall Detection Systems</vt:lpstr>
      <vt:lpstr>abstract</vt:lpstr>
      <vt:lpstr>camera-base 3way</vt:lpstr>
      <vt:lpstr>1. Introduction</vt:lpstr>
      <vt:lpstr>PowerPoint 프레젠테이션</vt:lpstr>
      <vt:lpstr>PowerPoint 프레젠테이션</vt:lpstr>
      <vt:lpstr>2. Related Work</vt:lpstr>
      <vt:lpstr>PowerPoint 프레젠테이션</vt:lpstr>
      <vt:lpstr>3. Methods</vt:lpstr>
      <vt:lpstr>3.1 Data Set (DS).</vt:lpstr>
      <vt:lpstr>PowerPoint 프레젠테이션</vt:lpstr>
      <vt:lpstr>3.1.1 DS complete.</vt:lpstr>
      <vt:lpstr>3.1.2. DS restricted</vt:lpstr>
      <vt:lpstr>3.1.3. DS personalized.</vt:lpstr>
      <vt:lpstr>3.1.4. Experiments.</vt:lpstr>
      <vt:lpstr>3.2. Foreground Detection</vt:lpstr>
      <vt:lpstr>PowerPoint 프레젠테이션</vt:lpstr>
      <vt:lpstr>3.3. Fall Detection Features.</vt:lpstr>
      <vt:lpstr>3.4. Classifier</vt:lpstr>
      <vt:lpstr>3.5. Personalized Detector</vt:lpstr>
      <vt:lpstr>4. Results 4.1. Robust Foreground Detection Validated Using 𝐷𝑆 𝑐𝑜𝑚𝑝𝑙𝑒𝑡𝑒.</vt:lpstr>
      <vt:lpstr>4.2. Training Using Visible Falls.</vt:lpstr>
      <vt:lpstr>PowerPoint 프레젠테이션</vt:lpstr>
      <vt:lpstr>PowerPoint 프레젠테이션</vt:lpstr>
      <vt:lpstr>4.3. Personalized Fall Detector</vt:lpstr>
      <vt:lpstr>5. Discussion 5.1. Robust Foreground Detection Validated Using 𝐷𝑆 𝑐𝑜𝑚𝑝𝑙𝑒𝑡𝑒.</vt:lpstr>
      <vt:lpstr>5.2. Training Using Visible Falls.</vt:lpstr>
      <vt:lpstr>5.3. Personalized Fall Detector.</vt:lpstr>
      <vt:lpstr>5.4. Future Work</vt:lpstr>
      <vt:lpstr>6. Conclusion</vt:lpstr>
      <vt:lpstr>A. Foreground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Ways to Improve the Performance of Real-Life Camera-Based Fall Detection Systems</dc:title>
  <dc:creator>박휘준</dc:creator>
  <cp:lastModifiedBy>박휘준</cp:lastModifiedBy>
  <cp:revision>135</cp:revision>
  <dcterms:created xsi:type="dcterms:W3CDTF">2017-12-02T16:43:25Z</dcterms:created>
  <dcterms:modified xsi:type="dcterms:W3CDTF">2018-02-16T08:20:56Z</dcterms:modified>
</cp:coreProperties>
</file>