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3261" autoAdjust="0"/>
  </p:normalViewPr>
  <p:slideViewPr>
    <p:cSldViewPr snapToGrid="0">
      <p:cViewPr varScale="1">
        <p:scale>
          <a:sx n="61" d="100"/>
          <a:sy n="61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DB361-C59B-4558-AE6A-DCA604C31173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2AD45-F7B1-4DD9-8BEA-F2FC2817B1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5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FAR</a:t>
            </a:r>
            <a:r>
              <a:rPr lang="ko-KR" altLang="en-US" dirty="0"/>
              <a:t>은 전체 비정상 데이터의 수에 대해 비정상 </a:t>
            </a:r>
            <a:r>
              <a:rPr lang="en-US" altLang="ko-KR" dirty="0"/>
              <a:t>(</a:t>
            </a:r>
            <a:r>
              <a:rPr lang="ko-KR" altLang="en-US" dirty="0" err="1"/>
              <a:t>오경보</a:t>
            </a:r>
            <a:r>
              <a:rPr lang="en-US" altLang="ko-KR" dirty="0"/>
              <a:t>)</a:t>
            </a:r>
            <a:r>
              <a:rPr lang="ko-KR" altLang="en-US" dirty="0"/>
              <a:t>으로 잘못 판단 된 정상 관측 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MDR</a:t>
            </a:r>
            <a:r>
              <a:rPr lang="ko-KR" altLang="en-US" dirty="0"/>
              <a:t>은 총 이상에 대해 정상으로 잘못 분류 된 이상 </a:t>
            </a:r>
            <a:r>
              <a:rPr lang="en-US" altLang="ko-KR" dirty="0"/>
              <a:t>(</a:t>
            </a:r>
            <a:r>
              <a:rPr lang="ko-KR" altLang="en-US" dirty="0"/>
              <a:t>누락 된 탐지</a:t>
            </a:r>
            <a:r>
              <a:rPr lang="en-US" altLang="ko-KR" dirty="0"/>
              <a:t>)</a:t>
            </a:r>
            <a:r>
              <a:rPr lang="ko-KR" altLang="en-US" dirty="0"/>
              <a:t>의 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2AD45-F7B1-4DD9-8BEA-F2FC2817B1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2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55E5F-E272-4E90-A26C-4FF9DF25D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6650CA-6557-4732-BEBD-28C73B8B0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B1AB2-5EBD-458C-AD56-6C4F4EAA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7ADAB-5347-44BF-B3C5-7B5D7DA1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864D1-E684-404B-BB31-B95CCEBE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7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B3D2-7EC7-4DC7-9B55-B4AA3EDB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6EF61C-844C-47AE-B9CC-5B634979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2F23C-764B-4A53-9455-4B8913B9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BDEC8-D8B3-4068-93ED-75A08840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30734-D75E-471F-B942-86479CF8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1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D7C945-D9F7-4876-AA6D-451C5F99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CC1B8-DCE9-4B84-B027-AB210E8ED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CBA1E-3DFF-47F4-85DB-1B31CB84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B78AF-A515-415B-9E38-7D9B7CE8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DBE1-3402-4A91-9DFA-08FB8221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4BF0F-6BD1-4F09-A17B-6743D850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12E4F-2196-4907-83D5-8B2D6FAA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F0987-2244-4EB0-98F9-44504B0E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F4471-E0CB-4AA8-80FC-AD587BA5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A0CA8-60A1-47D3-8BAC-8905C274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7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C13C1-5792-425D-A7DB-B7C6CB80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8AAA1-8C08-42B6-8210-F38833D7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0CA72-70DA-4E70-AB04-B38A21E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2342D-E47D-49AD-BE7E-F020D177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F1231-C477-4F25-90AD-CC5AAB58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2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8A999-72EE-4EE7-9EC7-145D370B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289FA-6429-4DEE-9150-E3870BCEA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3155F-C55F-45C1-9712-1354D64B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1DF9B-AD5C-41AF-87C3-E2BC2D5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6C8B3-CA14-4FD0-B3DE-1533EDFD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DEBAD-D7E7-4A97-B4CF-70CF2B4C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DD85-0AC2-42BA-9D2A-52AD57A3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C7D59-D09C-4ACC-B658-8AF1A607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E19D7-88FF-474A-8D29-2EF135F7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ECBBA6-FC19-47A8-AF1D-6874CB5F2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10B62E-87A3-495D-BDA0-E80E660A8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B983B5-AB39-4B49-88AA-8EB8E18A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2071CA-1BAD-4ED8-AACA-E6611BF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D55034-7DE7-4864-AA5A-ACDBF853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45EA-450B-4B99-8FC5-9FE13C26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4F9AEB-3A1E-400B-8C2F-BF2BB9D0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8FB61-45B9-4390-8BE2-090EB62B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0C576D-25A4-4912-9BE9-6BC9E455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A476A8-005C-40A9-8105-35F69455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F687D-DF5C-41E2-91FA-87989BAB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3B5570-CF1E-4464-987E-3209423A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D27B9-631B-43F1-9D66-9729EF19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D912F-3A91-4FA8-8291-5D208D89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91269-C0E7-475F-AE04-F6727FDA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CFA5C-30BA-4FAD-84A2-EBEE6464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55CEE-235D-409A-82B0-8B72D740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C15AB-081B-4EC7-A19A-A98A16E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4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60C9D-4A89-4A7E-AEC0-85041B5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02993-3AAC-4AB1-88A8-AF23AAED9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22D297-C55D-44C6-A547-74CD7867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56283B-6597-4E84-A7F1-4E1E58A8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E0CC1-5EC9-4B04-AA95-CFB68D12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3DEF5-E4FD-4CAF-8622-D7DAE14D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923C2C-E275-41DF-A315-95D32982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89675-3AED-4414-9C37-E737EA778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C8438-CF3F-4E44-BF90-33DDCC49A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8EF0-5B2E-48B8-AD7B-FE9D9413AEA0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F0B96-C27B-44B0-BF38-9D010D29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F6AD2-6DFA-4C3A-ABEE-4B2B980CD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6B0B-C56D-4699-9DBF-C13345E939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9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eee-ims.org/ma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AE952-15C8-4F53-8066-EFE18900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011" y="1122363"/>
            <a:ext cx="11625943" cy="1503271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Vision-based fall detection system for improving safety of elderly people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B97174-59F6-452E-ABBC-4EFBB9F3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754" y="3602038"/>
            <a:ext cx="10354491" cy="1655762"/>
          </a:xfrm>
        </p:spPr>
        <p:txBody>
          <a:bodyPr/>
          <a:lstStyle/>
          <a:p>
            <a:r>
              <a:rPr lang="en-US" altLang="ko-KR" dirty="0" err="1"/>
              <a:t>Fouzi</a:t>
            </a:r>
            <a:r>
              <a:rPr lang="en-US" altLang="ko-KR" dirty="0"/>
              <a:t> </a:t>
            </a:r>
            <a:r>
              <a:rPr lang="en-US" altLang="ko-KR" dirty="0" err="1"/>
              <a:t>Harroua</a:t>
            </a:r>
            <a:r>
              <a:rPr lang="en-US" altLang="ko-KR" dirty="0"/>
              <a:t> , Nabil </a:t>
            </a:r>
            <a:r>
              <a:rPr lang="en-US" altLang="ko-KR" dirty="0" err="1"/>
              <a:t>Zerroukib</a:t>
            </a:r>
            <a:r>
              <a:rPr lang="en-US" altLang="ko-KR" dirty="0"/>
              <a:t> , Ying </a:t>
            </a:r>
            <a:r>
              <a:rPr lang="en-US" altLang="ko-KR" dirty="0" err="1"/>
              <a:t>Suna</a:t>
            </a:r>
            <a:r>
              <a:rPr lang="en-US" altLang="ko-KR" dirty="0"/>
              <a:t> , </a:t>
            </a:r>
            <a:r>
              <a:rPr lang="en-US" altLang="ko-KR" dirty="0" err="1"/>
              <a:t>Amrane</a:t>
            </a:r>
            <a:r>
              <a:rPr lang="en-US" altLang="ko-KR" dirty="0"/>
              <a:t> </a:t>
            </a:r>
            <a:r>
              <a:rPr lang="en-US" altLang="ko-KR" dirty="0" err="1"/>
              <a:t>Houacineb</a:t>
            </a:r>
            <a:r>
              <a:rPr lang="en-US" altLang="ko-KR" dirty="0"/>
              <a:t> </a:t>
            </a:r>
          </a:p>
          <a:p>
            <a:r>
              <a:rPr lang="en-US" altLang="ko-KR" u="sng" dirty="0">
                <a:hlinkClick r:id="rId2"/>
              </a:rPr>
              <a:t>IEEE Instrumentation and Measurement Society</a:t>
            </a:r>
            <a:r>
              <a:rPr lang="en-US" altLang="ko-KR" dirty="0"/>
              <a:t>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14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A261-A81D-43CA-AEDA-D6AD4135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and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069AC-D898-49AD-8C3D-410764EC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description</a:t>
            </a:r>
          </a:p>
          <a:p>
            <a:endParaRPr lang="en-US" altLang="ko-KR" dirty="0"/>
          </a:p>
          <a:p>
            <a:r>
              <a:rPr lang="en-US" altLang="ko-KR" dirty="0"/>
              <a:t>UR fall detection Database (URFD)</a:t>
            </a:r>
          </a:p>
          <a:p>
            <a:r>
              <a:rPr lang="en-US" altLang="ko-KR" dirty="0"/>
              <a:t>Fall Detection Database (FDD)</a:t>
            </a:r>
          </a:p>
          <a:p>
            <a:endParaRPr lang="en-US" altLang="ko-KR" dirty="0"/>
          </a:p>
          <a:p>
            <a:r>
              <a:rPr lang="en-US" altLang="ko-KR" dirty="0"/>
              <a:t>compared with some powerful algorithms namely: </a:t>
            </a:r>
          </a:p>
          <a:p>
            <a:r>
              <a:rPr lang="en-US" altLang="ko-KR" dirty="0"/>
              <a:t>KNN, neural network, and finally naïve Bayes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98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CD00E-697F-465B-BD70-370C1289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9517"/>
            <a:ext cx="10515600" cy="4127446"/>
          </a:xfrm>
        </p:spPr>
        <p:txBody>
          <a:bodyPr>
            <a:normAutofit/>
          </a:bodyPr>
          <a:lstStyle/>
          <a:p>
            <a:r>
              <a:rPr lang="en-US" altLang="ko-KR" dirty="0"/>
              <a:t>the false detection rate (FAR)</a:t>
            </a:r>
          </a:p>
          <a:p>
            <a:r>
              <a:rPr lang="en-US" altLang="ko-KR" dirty="0"/>
              <a:t>the miss detection rate (MDR)</a:t>
            </a:r>
          </a:p>
          <a:p>
            <a:endParaRPr lang="en-US" altLang="ko-KR" dirty="0"/>
          </a:p>
          <a:p>
            <a:r>
              <a:rPr lang="en-US" altLang="ko-KR" dirty="0"/>
              <a:t>smaller the FAR and MDR are better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MEWMA threshold value is found to be h = 13.82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61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79304-1109-4BA7-9CA6-34565E7C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Detection results 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1078A7A-9332-43FF-9143-D88523E0B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3" y="1881016"/>
            <a:ext cx="10699297" cy="3095967"/>
          </a:xfrm>
        </p:spPr>
      </p:pic>
    </p:spTree>
    <p:extLst>
      <p:ext uri="{BB962C8B-B14F-4D97-AF65-F5344CB8AC3E}">
        <p14:creationId xmlns:p14="http://schemas.microsoft.com/office/powerpoint/2010/main" val="9945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6E53FBC9-B275-4A2A-A629-283240282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02512"/>
            <a:ext cx="10905066" cy="4252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C362-C72F-49C7-B1F7-ABC89F3C3E7E}"/>
              </a:ext>
            </a:extLst>
          </p:cNvPr>
          <p:cNvSpPr txBox="1"/>
          <p:nvPr/>
        </p:nvSpPr>
        <p:spPr>
          <a:xfrm>
            <a:off x="1213338" y="5802923"/>
            <a:ext cx="874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MEWMA chart cannot discriminate real falls from fall-like actions like lying down.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3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8683E-B6A5-444A-8483-72A1069F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results </a:t>
            </a:r>
            <a:endParaRPr lang="ko-KR" altLang="en-US" dirty="0"/>
          </a:p>
        </p:txBody>
      </p:sp>
      <p:pic>
        <p:nvPicPr>
          <p:cNvPr id="5" name="내용 개체 틀 4" descr="하늘, 벽이(가) 표시된 사진&#10;&#10;매우 높은 신뢰도로 생성된 설명">
            <a:extLst>
              <a:ext uri="{FF2B5EF4-FFF2-40B4-BE49-F238E27FC236}">
                <a16:creationId xmlns:a16="http://schemas.microsoft.com/office/drawing/2014/main" id="{25E17E8A-650F-42D8-B97A-268C8980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12" y="2059964"/>
            <a:ext cx="10434388" cy="3549527"/>
          </a:xfrm>
        </p:spPr>
      </p:pic>
    </p:spTree>
    <p:extLst>
      <p:ext uri="{BB962C8B-B14F-4D97-AF65-F5344CB8AC3E}">
        <p14:creationId xmlns:p14="http://schemas.microsoft.com/office/powerpoint/2010/main" val="36557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2AB1354-8886-464F-9E4F-C84E5026A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98" y="881796"/>
            <a:ext cx="9756004" cy="4798035"/>
          </a:xfrm>
        </p:spPr>
      </p:pic>
    </p:spTree>
    <p:extLst>
      <p:ext uri="{BB962C8B-B14F-4D97-AF65-F5344CB8AC3E}">
        <p14:creationId xmlns:p14="http://schemas.microsoft.com/office/powerpoint/2010/main" val="16380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CEC6-CD4E-41BA-B14F-0D3EA18A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CF499-3A27-45B1-B6C4-4A314694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</a:p>
          <a:p>
            <a:endParaRPr lang="en-US" altLang="ko-KR" dirty="0"/>
          </a:p>
          <a:p>
            <a:r>
              <a:rPr lang="en-US" altLang="ko-KR" dirty="0"/>
              <a:t>heart rate and blood pressure</a:t>
            </a:r>
          </a:p>
          <a:p>
            <a:endParaRPr lang="en-US" altLang="ko-KR" dirty="0"/>
          </a:p>
          <a:p>
            <a:r>
              <a:rPr lang="en-US" altLang="ko-KR" dirty="0"/>
              <a:t>accelerometers or gyroscope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56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C30DF-ABE0-480A-82E7-AD82EF6D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D9A5D-1965-4675-9340-88984976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multivariate exponentially weighted moving average (MEWMA)</a:t>
            </a:r>
          </a:p>
          <a:p>
            <a:endParaRPr lang="en-US" altLang="ko-KR" dirty="0"/>
          </a:p>
          <a:p>
            <a:r>
              <a:rPr lang="en-US" altLang="ko-KR" dirty="0"/>
              <a:t>MEWMA statistic fails to differentiate real falls from some like-fall gestures</a:t>
            </a:r>
          </a:p>
          <a:p>
            <a:endParaRPr lang="en-US" altLang="ko-KR" dirty="0"/>
          </a:p>
          <a:p>
            <a:r>
              <a:rPr lang="en-US" altLang="ko-KR" dirty="0"/>
              <a:t>SVM fall detection dataset(URFD,FDD)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02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7BF9F-6554-4C2F-B5FF-08AC1546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advantage of using the MEWMA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7C97F-2931-4020-80B9-A60BE87B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offers a better sensitivity in detecting falls</a:t>
            </a:r>
          </a:p>
          <a:p>
            <a:r>
              <a:rPr lang="en-US" altLang="ko-KR" dirty="0"/>
              <a:t>low-computational cost</a:t>
            </a:r>
          </a:p>
          <a:p>
            <a:pPr marL="0" indent="0">
              <a:buNone/>
            </a:pPr>
            <a:r>
              <a:rPr lang="en-US" altLang="ko-KR" dirty="0"/>
              <a:t>               +</a:t>
            </a:r>
          </a:p>
          <a:p>
            <a:r>
              <a:rPr lang="en-US" altLang="ko-KR" dirty="0"/>
              <a:t>SVM adjust to perform as linear or nonlinear algorithm by using nonlinear kernels.</a:t>
            </a:r>
          </a:p>
          <a:p>
            <a:endParaRPr lang="en-US" altLang="ko-KR" dirty="0"/>
          </a:p>
          <a:p>
            <a:r>
              <a:rPr lang="en-US" altLang="ko-KR" dirty="0"/>
              <a:t>MEWMA-SVM presents a high 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23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1998C-FE86-4E6A-A7C2-90D05451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4" y="119941"/>
            <a:ext cx="10515600" cy="443767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A vision-based fall detection and classification strategy</a:t>
            </a:r>
            <a:endParaRPr lang="ko-KR" altLang="en-US" sz="3200" dirty="0"/>
          </a:p>
        </p:txBody>
      </p:sp>
      <p:pic>
        <p:nvPicPr>
          <p:cNvPr id="5" name="내용 개체 틀 4" descr="지도이(가) 표시된 사진&#10;&#10;높은 신뢰도로 생성된 설명">
            <a:extLst>
              <a:ext uri="{FF2B5EF4-FFF2-40B4-BE49-F238E27FC236}">
                <a16:creationId xmlns:a16="http://schemas.microsoft.com/office/drawing/2014/main" id="{2583808A-264C-40BC-A5DD-9A986972D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83" y="563708"/>
            <a:ext cx="8309709" cy="6320584"/>
          </a:xfrm>
        </p:spPr>
      </p:pic>
    </p:spTree>
    <p:extLst>
      <p:ext uri="{BB962C8B-B14F-4D97-AF65-F5344CB8AC3E}">
        <p14:creationId xmlns:p14="http://schemas.microsoft.com/office/powerpoint/2010/main" val="197801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8BD46-A36D-4E47-9C15-F8E5D344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subtraction procedure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C505AC-A812-440F-9860-F8EBF616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5586"/>
            <a:ext cx="10705352" cy="2937337"/>
          </a:xfrm>
        </p:spPr>
      </p:pic>
    </p:spTree>
    <p:extLst>
      <p:ext uri="{BB962C8B-B14F-4D97-AF65-F5344CB8AC3E}">
        <p14:creationId xmlns:p14="http://schemas.microsoft.com/office/powerpoint/2010/main" val="234264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A07CFE02-D5C2-4E1F-B91D-D776F5683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63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44C7F-B332-49F0-BCFF-C2694B5D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five lines from the silhouette’s center of gravity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95249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4916-0809-4CDA-87A3-5C3F3F3B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 MEWMA-based Fall Detection Strategy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48021-8541-46D1-B52A-483DC212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time-weighted average of all previous observations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widely used to monitor industrial processes for many years</a:t>
            </a:r>
          </a:p>
          <a:p>
            <a:endParaRPr lang="en-US" altLang="ko-KR" dirty="0"/>
          </a:p>
          <a:p>
            <a:r>
              <a:rPr lang="en-US" altLang="ko-KR" dirty="0"/>
              <a:t>able to detect small shifts</a:t>
            </a:r>
          </a:p>
          <a:p>
            <a:endParaRPr lang="en-US" altLang="ko-KR" dirty="0"/>
          </a:p>
        </p:txBody>
      </p:sp>
      <p:pic>
        <p:nvPicPr>
          <p:cNvPr id="5" name="그림 4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id="{A4DE8271-60A2-4440-81CE-F430F09B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74" y="4472802"/>
            <a:ext cx="9015652" cy="1199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8F8181-D51B-4ACB-A593-D04C7CB28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94" y="5743633"/>
            <a:ext cx="8202212" cy="7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5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4EA16-B27C-42E3-98F6-5F290E5D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disadvantage of the MEWMA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E7AF5-D2CD-4E74-B578-B38FD03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anomaly detector is the lack of ability to discriminate the detected fall from false falls (i.e., fall-like).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&gt;&gt;&gt;falls classification based on the SVM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7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38A07-8EC7-4D62-BCBB-BB234783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SVM-based fall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B6FE-28F0-44F2-807C-A0D9E079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three kernels were tested namely: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linear, polynomial, and radial basis function.</a:t>
            </a:r>
            <a:endParaRPr lang="ko-KR" altLang="en-US" dirty="0"/>
          </a:p>
        </p:txBody>
      </p: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CBEF6B81-80EA-4596-AE4F-D4B1EC21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0" y="4001293"/>
            <a:ext cx="10186021" cy="17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320</Words>
  <Application>Microsoft Office PowerPoint</Application>
  <PresentationFormat>와이드스크린</PresentationFormat>
  <Paragraphs>60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Vision-based fall detection system for improving safety of elderly people</vt:lpstr>
      <vt:lpstr>Introduction</vt:lpstr>
      <vt:lpstr>advantage of using the MEWMA chart</vt:lpstr>
      <vt:lpstr>A vision-based fall detection and classification strategy</vt:lpstr>
      <vt:lpstr>background subtraction procedure</vt:lpstr>
      <vt:lpstr>PowerPoint 프레젠테이션</vt:lpstr>
      <vt:lpstr>A MEWMA-based Fall Detection Strategy</vt:lpstr>
      <vt:lpstr>one disadvantage of the MEWMA</vt:lpstr>
      <vt:lpstr>SVM-based fall classification</vt:lpstr>
      <vt:lpstr>Experiments and Results</vt:lpstr>
      <vt:lpstr>PowerPoint 프레젠테이션</vt:lpstr>
      <vt:lpstr>Detection results </vt:lpstr>
      <vt:lpstr>PowerPoint 프레젠테이션</vt:lpstr>
      <vt:lpstr>Classification results </vt:lpstr>
      <vt:lpstr>PowerPoint 프레젠테이션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detection via human posture representation and support vector machine</dc:title>
  <dc:creator>박휘준</dc:creator>
  <cp:lastModifiedBy>박휘준</cp:lastModifiedBy>
  <cp:revision>39</cp:revision>
  <dcterms:created xsi:type="dcterms:W3CDTF">2018-01-29T02:26:21Z</dcterms:created>
  <dcterms:modified xsi:type="dcterms:W3CDTF">2018-01-29T04:33:15Z</dcterms:modified>
</cp:coreProperties>
</file>