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4" autoAdjust="0"/>
    <p:restoredTop sz="88000" autoAdjust="0"/>
  </p:normalViewPr>
  <p:slideViewPr>
    <p:cSldViewPr snapToGrid="0">
      <p:cViewPr varScale="1">
        <p:scale>
          <a:sx n="90" d="100"/>
          <a:sy n="9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휘준" userId="a4668e24ab70ae73" providerId="LiveId" clId="{2291754E-73DA-45F9-83FA-40B684E358C5}"/>
    <pc:docChg chg="custSel modSld">
      <pc:chgData name="박휘준" userId="a4668e24ab70ae73" providerId="LiveId" clId="{2291754E-73DA-45F9-83FA-40B684E358C5}" dt="2018-02-05T08:19:33.156" v="5" actId="14100"/>
      <pc:docMkLst>
        <pc:docMk/>
      </pc:docMkLst>
      <pc:sldChg chg="delSp modSp">
        <pc:chgData name="박휘준" userId="a4668e24ab70ae73" providerId="LiveId" clId="{2291754E-73DA-45F9-83FA-40B684E358C5}" dt="2018-02-05T08:04:49.361" v="2" actId="1076"/>
        <pc:sldMkLst>
          <pc:docMk/>
          <pc:sldMk cId="144836887" sldId="262"/>
        </pc:sldMkLst>
        <pc:spChg chg="del">
          <ac:chgData name="박휘준" userId="a4668e24ab70ae73" providerId="LiveId" clId="{2291754E-73DA-45F9-83FA-40B684E358C5}" dt="2018-02-05T08:04:45.987" v="0" actId="478"/>
          <ac:spMkLst>
            <pc:docMk/>
            <pc:sldMk cId="144836887" sldId="262"/>
            <ac:spMk id="2" creationId="{F081F97F-4CD9-4E40-A96D-20EEC09ACDB8}"/>
          </ac:spMkLst>
        </pc:spChg>
        <pc:picChg chg="mod">
          <ac:chgData name="박휘준" userId="a4668e24ab70ae73" providerId="LiveId" clId="{2291754E-73DA-45F9-83FA-40B684E358C5}" dt="2018-02-05T08:04:49.361" v="2" actId="1076"/>
          <ac:picMkLst>
            <pc:docMk/>
            <pc:sldMk cId="144836887" sldId="262"/>
            <ac:picMk id="5" creationId="{85E71FE7-43AF-480D-9B75-84DEF0EA0C15}"/>
          </ac:picMkLst>
        </pc:picChg>
      </pc:sldChg>
      <pc:sldChg chg="modSp">
        <pc:chgData name="박휘준" userId="a4668e24ab70ae73" providerId="LiveId" clId="{2291754E-73DA-45F9-83FA-40B684E358C5}" dt="2018-02-05T08:19:33.156" v="5" actId="14100"/>
        <pc:sldMkLst>
          <pc:docMk/>
          <pc:sldMk cId="1102521586" sldId="265"/>
        </pc:sldMkLst>
        <pc:picChg chg="mod">
          <ac:chgData name="박휘준" userId="a4668e24ab70ae73" providerId="LiveId" clId="{2291754E-73DA-45F9-83FA-40B684E358C5}" dt="2018-02-05T08:19:33.156" v="5" actId="14100"/>
          <ac:picMkLst>
            <pc:docMk/>
            <pc:sldMk cId="1102521586" sldId="265"/>
            <ac:picMk id="5" creationId="{1397157D-93C7-43C8-9F6D-4026D551A4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8600-9DE9-4AD4-BE09-57FE6C641F4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DEEB-6976-4743-9A7E-8F565815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1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smallest distance between its position (center of gravity) and the last recorded position of the person.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DEEB-6976-4743-9A7E-8F565815DF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8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68B2-7263-4C17-AC54-90D5F3DE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F45AD9-2E1D-40C9-B22E-72A18766D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D4E2A-5273-4287-B4B8-4F5FC7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5ECA8-DCF6-43C2-8A91-64BE2AEF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3E8C5-7960-480C-8967-5ABCD1B6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B50F9-F541-4906-A0B7-D412F339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BE243-5976-492C-910D-E967F143A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A1C80-2861-482D-8483-000C027D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4CDE9-BC26-4F36-B989-892D571E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E605B-BC86-483A-8221-0F8D5D8F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024AD-3D06-481D-A7CF-6F237C16E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A84D6-FE59-4FF0-AF30-9505EF07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D24AA-48D7-4C2C-8C4B-1A829CDE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377B-8C3B-4EAB-AA02-5055722A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51E09-FA02-4608-9CFB-CD63084C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8E202-9089-4D4B-8C5B-EC47A45C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2479A-1A6A-4CAD-8B3A-8443E663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23876-E43E-4D87-A167-4E61F261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7EC89-4D0A-45B9-A1FB-25258C45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D9F69-AF51-4CFA-B234-BA23527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D672-6635-49EC-91F9-81791DDD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1B34B-89D8-4A03-858C-54708724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FC47F-1188-43B4-8B65-EB5337B7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60AD4-958B-4483-87A2-606A2E5F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64D0-8932-4233-A128-0943DA17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5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1E0EC-E2E7-44DC-ABCB-788427F6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5F37D-559E-4B03-BDE6-F10B00D02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80B02-6E73-4EFA-A2AA-77E63C26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EA675-89C3-43D9-B886-CF1EC7CD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9F3DC-8999-4FB6-B678-72F15866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B4E4E-312E-4E4E-82B1-C401AECD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6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7454-7DFF-4A1C-89AB-3D9572F7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6D6AD-82C8-4E74-8788-320D6DCB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9A124-173E-4A24-BDAD-755137046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9D9FF-C629-4F15-92E2-8D917E69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AF80A-5066-46FF-864B-886BF15F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C3CAFF-9596-4884-8FDA-175EC721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084B4B-2DE1-4CEE-9A7B-47630CCE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8338E-1010-4753-A5BA-FD3EDE5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00F0-B372-4D99-9002-24FF63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CABD3-9EC9-4724-9074-99C266B4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EB7C-5738-4D5D-AF66-6F090021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5A14A-2EA8-4C5F-8B05-BBF3E2C9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523801-0EBC-43F3-BA49-F44926E8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837F20-B7CF-4AAD-B951-011D6955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156E9-BA4B-42D6-AF84-F67EDE2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7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DD45-C816-4898-863C-8B125DED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16C2E-AE81-409B-A700-9989D50F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A807A-4220-4CA8-8E88-3F793AAC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71BC2-93F8-46A2-8ED3-DB4A2616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190B0-319F-4310-BB8A-CAA08B92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5A27A-1F76-49B6-ACFF-BE85246C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CBEAC-AD39-4665-BFB4-17152CB9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C23B05-0F30-4EF7-B18B-C5F44DE0E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0653B-536C-407F-AB2B-5508503E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6235F-27DD-434E-88B0-2838B4F5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A279C-5AA5-4A66-AFC5-7421F713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ADEB5-637C-4529-81F4-9DD55F3D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57109-5E91-4A7A-B525-BEC3A34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B5C8B-8C46-4CD4-9CAC-B1AB8AA9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22CF-499E-47CE-92CD-FC1FC3713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E18C-3644-41D3-9CE2-98AD2D7D4B14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7D680-4A1D-4145-B207-6EC52D85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8B571-47F0-41F1-88D4-E3DAA0879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FD55-E22E-46DC-96A8-F6A4778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98E25-7B96-44A0-98C7-6A14DB9C6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23" y="1122363"/>
            <a:ext cx="11556694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 New Method for Fall Detection of Elderly Based on Human Shape and Motion Variation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0865A-B296-4098-B9CD-90CD7CB12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Abderrazak</a:t>
            </a:r>
            <a:r>
              <a:rPr lang="en-US" altLang="ko-KR" dirty="0"/>
              <a:t> </a:t>
            </a:r>
            <a:r>
              <a:rPr lang="en-US" altLang="ko-KR" dirty="0" err="1"/>
              <a:t>Iazzi</a:t>
            </a:r>
            <a:r>
              <a:rPr lang="en-US" altLang="ko-KR" dirty="0"/>
              <a:t>, Mohammed </a:t>
            </a:r>
            <a:r>
              <a:rPr lang="en-US" altLang="ko-KR" dirty="0" err="1"/>
              <a:t>Rziza</a:t>
            </a:r>
            <a:r>
              <a:rPr lang="en-US" altLang="ko-KR" dirty="0"/>
              <a:t>, Rachid </a:t>
            </a:r>
            <a:r>
              <a:rPr lang="en-US" altLang="ko-KR" dirty="0" err="1"/>
              <a:t>Oulad</a:t>
            </a:r>
            <a:r>
              <a:rPr lang="en-US" altLang="ko-KR" dirty="0"/>
              <a:t> Haj Thami, and </a:t>
            </a:r>
            <a:r>
              <a:rPr lang="en-US" altLang="ko-KR" dirty="0" err="1"/>
              <a:t>Driss</a:t>
            </a:r>
            <a:r>
              <a:rPr lang="en-US" altLang="ko-KR" dirty="0"/>
              <a:t> </a:t>
            </a:r>
            <a:r>
              <a:rPr lang="en-US" altLang="ko-KR" dirty="0" err="1"/>
              <a:t>Aboutajdine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/>
              <a:t>International Symposium on Visual Computing </a:t>
            </a:r>
            <a:r>
              <a:rPr lang="en-US" altLang="ko-KR" dirty="0"/>
              <a:t>ISVC 2016</a:t>
            </a:r>
          </a:p>
        </p:txBody>
      </p:sp>
    </p:spTree>
    <p:extLst>
      <p:ext uri="{BB962C8B-B14F-4D97-AF65-F5344CB8AC3E}">
        <p14:creationId xmlns:p14="http://schemas.microsoft.com/office/powerpoint/2010/main" val="414635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397157D-93C7-43C8-9F6D-4026D551A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8" y="0"/>
            <a:ext cx="11274377" cy="6762307"/>
          </a:xfrm>
        </p:spPr>
      </p:pic>
    </p:spTree>
    <p:extLst>
      <p:ext uri="{BB962C8B-B14F-4D97-AF65-F5344CB8AC3E}">
        <p14:creationId xmlns:p14="http://schemas.microsoft.com/office/powerpoint/2010/main" val="11025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BB68-EF84-440E-B43A-1C47277D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73" y="6121436"/>
            <a:ext cx="4661053" cy="6221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compute the person’s velocity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51091-D433-423D-8E63-58F7B5EE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8" y="335945"/>
            <a:ext cx="10515600" cy="4351338"/>
          </a:xfrm>
        </p:spPr>
        <p:txBody>
          <a:bodyPr/>
          <a:lstStyle/>
          <a:p>
            <a:r>
              <a:rPr lang="en-US" altLang="ko-KR" dirty="0"/>
              <a:t>three blocks based on the width and height</a:t>
            </a:r>
            <a:endParaRPr lang="ko-KR" altLang="en-US" dirty="0"/>
          </a:p>
        </p:txBody>
      </p:sp>
      <p:pic>
        <p:nvPicPr>
          <p:cNvPr id="5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ABE15438-CC99-44A0-BCF6-706EF099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" y="1081567"/>
            <a:ext cx="5391902" cy="581106"/>
          </a:xfrm>
          <a:prstGeom prst="rect">
            <a:avLst/>
          </a:prstGeom>
        </p:spPr>
      </p:pic>
      <p:pic>
        <p:nvPicPr>
          <p:cNvPr id="7" name="그림 6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471D240F-A586-4EA0-B808-BE4E60922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2102510"/>
            <a:ext cx="5229955" cy="743054"/>
          </a:xfrm>
          <a:prstGeom prst="rect">
            <a:avLst/>
          </a:prstGeom>
        </p:spPr>
      </p:pic>
      <p:pic>
        <p:nvPicPr>
          <p:cNvPr id="9" name="그림 8" descr="실내, 벽이(가) 표시된 사진&#10;&#10;매우 높은 신뢰도로 생성된 설명">
            <a:extLst>
              <a:ext uri="{FF2B5EF4-FFF2-40B4-BE49-F238E27FC236}">
                <a16:creationId xmlns:a16="http://schemas.microsoft.com/office/drawing/2014/main" id="{CC092666-B04B-408A-A3AC-C129F37AD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7" y="2806273"/>
            <a:ext cx="1065996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F40F-9177-4013-8AA7-5DFF3A6A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Fall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6D8A5-569A-4D03-BD67-09943A32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abnormal event is characterized by a </a:t>
            </a:r>
            <a:r>
              <a:rPr lang="en-US" altLang="ko-KR" dirty="0">
                <a:solidFill>
                  <a:srgbClr val="FF0000"/>
                </a:solidFill>
              </a:rPr>
              <a:t>sudden change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rgbClr val="FF0000"/>
                </a:solidFill>
              </a:rPr>
              <a:t>velocity and shape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the normal activities take more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10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C2B68-4662-466B-9B10-AD375D51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8D325-62E5-49F2-90A9-E553691C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 is composed of 219 videos, including diﬀerent activities, 95 videos of normal activities and </a:t>
            </a:r>
            <a:r>
              <a:rPr lang="en-US" altLang="ko-KR" dirty="0">
                <a:solidFill>
                  <a:srgbClr val="FF0000"/>
                </a:solidFill>
              </a:rPr>
              <a:t>124 videos of fall activities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E742A-1FFF-482B-A9C3-68420250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Subtraction Results</a:t>
            </a:r>
            <a:endParaRPr lang="ko-KR" altLang="en-US" dirty="0"/>
          </a:p>
        </p:txBody>
      </p:sp>
      <p:pic>
        <p:nvPicPr>
          <p:cNvPr id="5" name="내용 개체 틀 4" descr="벽, 사진, 실내, 표시중이(가) 표시된 사진&#10;&#10;높은 신뢰도로 생성된 설명">
            <a:extLst>
              <a:ext uri="{FF2B5EF4-FFF2-40B4-BE49-F238E27FC236}">
                <a16:creationId xmlns:a16="http://schemas.microsoft.com/office/drawing/2014/main" id="{DAF89443-C649-4D62-B1EA-CE90F97BE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3" y="1511300"/>
            <a:ext cx="8451569" cy="4972050"/>
          </a:xfrm>
        </p:spPr>
      </p:pic>
    </p:spTree>
    <p:extLst>
      <p:ext uri="{BB962C8B-B14F-4D97-AF65-F5344CB8AC3E}">
        <p14:creationId xmlns:p14="http://schemas.microsoft.com/office/powerpoint/2010/main" val="326282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5652B-25F4-4EF2-8D38-0FFD3180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03220"/>
            <a:ext cx="9144000" cy="6350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Feature Analysis and Fall Detection</a:t>
            </a:r>
            <a:endParaRPr lang="ko-KR" altLang="en-US" sz="3200" dirty="0"/>
          </a:p>
        </p:txBody>
      </p:sp>
      <p:pic>
        <p:nvPicPr>
          <p:cNvPr id="9" name="내용 개체 틀 8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D33ED1E0-CE1C-45A6-9D44-8E4073E6F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939799"/>
            <a:ext cx="11677650" cy="5742316"/>
          </a:xfr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6D59B9-7A3C-4658-B7E2-28C94837FA3E}"/>
              </a:ext>
            </a:extLst>
          </p:cNvPr>
          <p:cNvCxnSpPr>
            <a:cxnSpLocks/>
          </p:cNvCxnSpPr>
          <p:nvPr/>
        </p:nvCxnSpPr>
        <p:spPr>
          <a:xfrm>
            <a:off x="8048625" y="5905500"/>
            <a:ext cx="1438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577F9F-5CDA-417F-BF75-BCA49C26FC52}"/>
              </a:ext>
            </a:extLst>
          </p:cNvPr>
          <p:cNvCxnSpPr>
            <a:cxnSpLocks/>
          </p:cNvCxnSpPr>
          <p:nvPr/>
        </p:nvCxnSpPr>
        <p:spPr>
          <a:xfrm>
            <a:off x="1600200" y="6257925"/>
            <a:ext cx="3857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4D431F-D8D5-4EF2-8B11-74797F1B3B7D}"/>
              </a:ext>
            </a:extLst>
          </p:cNvPr>
          <p:cNvCxnSpPr>
            <a:cxnSpLocks/>
          </p:cNvCxnSpPr>
          <p:nvPr/>
        </p:nvCxnSpPr>
        <p:spPr>
          <a:xfrm>
            <a:off x="1685925" y="6682115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F58393-1594-41D5-ACD8-B8D21581BAA2}"/>
              </a:ext>
            </a:extLst>
          </p:cNvPr>
          <p:cNvCxnSpPr>
            <a:cxnSpLocks/>
          </p:cNvCxnSpPr>
          <p:nvPr/>
        </p:nvCxnSpPr>
        <p:spPr>
          <a:xfrm>
            <a:off x="9486900" y="6682115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160A32-F7D7-41F5-B48F-CA729B011F04}"/>
              </a:ext>
            </a:extLst>
          </p:cNvPr>
          <p:cNvSpPr txBox="1"/>
          <p:nvPr/>
        </p:nvSpPr>
        <p:spPr>
          <a:xfrm>
            <a:off x="10086472" y="6336923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Between 3 boxes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65A6D4-041B-4865-8739-B7D991D3F626}"/>
              </a:ext>
            </a:extLst>
          </p:cNvPr>
          <p:cNvSpPr txBox="1"/>
          <p:nvPr/>
        </p:nvSpPr>
        <p:spPr>
          <a:xfrm>
            <a:off x="2290511" y="64886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Width / 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8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12E1CB78-043D-447B-BD3E-31F4FD823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" y="558799"/>
            <a:ext cx="11760394" cy="5239591"/>
          </a:xfrm>
        </p:spPr>
      </p:pic>
    </p:spTree>
    <p:extLst>
      <p:ext uri="{BB962C8B-B14F-4D97-AF65-F5344CB8AC3E}">
        <p14:creationId xmlns:p14="http://schemas.microsoft.com/office/powerpoint/2010/main" val="37722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F151A-EA9B-42CA-AC73-EF2F6880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63275" cy="5683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Performance of Our Fall Detection System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07C737-35A0-49F7-A981-D03EB553C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6088"/>
            <a:ext cx="6351409" cy="7660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549F4E-F9FA-42AA-8B45-469F20D6D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9559"/>
            <a:ext cx="6039391" cy="4748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90E1F-E8FB-47E7-8DA9-04BD5B0B98B6}"/>
              </a:ext>
            </a:extLst>
          </p:cNvPr>
          <p:cNvSpPr txBox="1"/>
          <p:nvPr/>
        </p:nvSpPr>
        <p:spPr>
          <a:xfrm>
            <a:off x="7429500" y="1909559"/>
            <a:ext cx="405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TP</a:t>
            </a:r>
            <a:r>
              <a:rPr lang="ko-KR" altLang="en-US" dirty="0"/>
              <a:t> </a:t>
            </a:r>
            <a:r>
              <a:rPr lang="en-US" altLang="ko-KR" dirty="0"/>
              <a:t>FALL &gt; DETECT</a:t>
            </a:r>
          </a:p>
          <a:p>
            <a:r>
              <a:rPr lang="en-US" altLang="ko-KR" dirty="0"/>
              <a:t>FP FALL &gt; NOT DETECT</a:t>
            </a:r>
          </a:p>
          <a:p>
            <a:r>
              <a:rPr lang="en-US" altLang="ko-KR" dirty="0"/>
              <a:t>TN NOT FALL &gt; NOT DETECT</a:t>
            </a:r>
          </a:p>
          <a:p>
            <a:r>
              <a:rPr lang="en-US" altLang="ko-KR" dirty="0"/>
              <a:t>FN NOT FALL &gt; DETECT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2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5B923-AD56-4D6F-B324-61E94F0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F4B0DD3-E869-4323-8170-684AD621D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7" y="1690688"/>
            <a:ext cx="8253272" cy="3414712"/>
          </a:xfrm>
        </p:spPr>
      </p:pic>
    </p:spTree>
    <p:extLst>
      <p:ext uri="{BB962C8B-B14F-4D97-AF65-F5344CB8AC3E}">
        <p14:creationId xmlns:p14="http://schemas.microsoft.com/office/powerpoint/2010/main" val="3873095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8FA13-AA65-47AC-8994-F43FD358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need to improve the background subtraction</a:t>
            </a:r>
          </a:p>
          <a:p>
            <a:pPr marL="0" indent="0">
              <a:buNone/>
            </a:pPr>
            <a:r>
              <a:rPr lang="en-US" altLang="ko-KR" dirty="0"/>
              <a:t> -&gt; only rely on the motion and the distance between objects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only made under good lighting conditions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depends on the best thresholds used to detect a fall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61FD9-9CB8-4080-A60C-8E47573283FB}"/>
              </a:ext>
            </a:extLst>
          </p:cNvPr>
          <p:cNvSpPr txBox="1"/>
          <p:nvPr/>
        </p:nvSpPr>
        <p:spPr>
          <a:xfrm>
            <a:off x="485775" y="438150"/>
            <a:ext cx="70182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Conclusion and Discussion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35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DBCB6-DE58-4401-99BA-7FCFC612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A1435-C707-4967-9D17-8682D7EC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the person shape -&gt; three blocks extracted from rectangle</a:t>
            </a:r>
          </a:p>
          <a:p>
            <a:endParaRPr lang="en-US" altLang="ko-KR" dirty="0"/>
          </a:p>
          <a:p>
            <a:r>
              <a:rPr lang="en-US" altLang="ko-KR" dirty="0"/>
              <a:t>using thresholding-based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7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5CB59-52FA-458D-8A34-6B5D0CB5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4E73F-A6FC-4B5A-982C-D7308ECE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computer-vision-based fall detection system</a:t>
            </a:r>
          </a:p>
          <a:p>
            <a:endParaRPr lang="en-US" altLang="ko-KR" dirty="0"/>
          </a:p>
          <a:p>
            <a:r>
              <a:rPr lang="en-US" altLang="ko-KR" dirty="0"/>
              <a:t> use scene analysis to identify a laying posture </a:t>
            </a:r>
          </a:p>
          <a:p>
            <a:r>
              <a:rPr lang="en-US" altLang="ko-KR" dirty="0"/>
              <a:t> vector analysis to identify abnormal motion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0B18-1107-4BB6-99CF-13EDA47F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55EAE-1249-49BB-B65E-20EFDD44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extracted from the three points (centroid of upper, middle and lower human part)</a:t>
            </a:r>
          </a:p>
          <a:p>
            <a:endParaRPr lang="en-US" altLang="ko-KR" dirty="0"/>
          </a:p>
          <a:p>
            <a:r>
              <a:rPr lang="en-US" altLang="ko-KR" dirty="0"/>
              <a:t>fall detection through SVM and </a:t>
            </a:r>
            <a:r>
              <a:rPr lang="en-US" altLang="ko-KR" dirty="0" err="1"/>
              <a:t>AdaBoost</a:t>
            </a:r>
            <a:r>
              <a:rPr lang="en-US" altLang="ko-KR" dirty="0"/>
              <a:t> classiﬁcation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32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75D8C-F320-4D6B-A0E9-BA7832BD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Online one class Support Vector Machine (OCSVM) Model </a:t>
            </a:r>
          </a:p>
          <a:p>
            <a:pPr marL="0" indent="0">
              <a:buNone/>
            </a:pPr>
            <a:r>
              <a:rPr lang="en-US" altLang="ko-KR" dirty="0"/>
              <a:t>  -distinguish a normal posture from an abnormal posture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62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DF81C-FDEF-4686-9574-8BFD59A1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The Principal Module of Fall Detection System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8BC0A-51D2-43B4-A4FB-84603A7F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video capture</a:t>
            </a:r>
          </a:p>
          <a:p>
            <a:r>
              <a:rPr lang="en-US" altLang="ko-KR" dirty="0"/>
              <a:t>(ii) Detection Moving Object </a:t>
            </a:r>
          </a:p>
          <a:p>
            <a:r>
              <a:rPr lang="en-US" altLang="ko-KR" dirty="0"/>
              <a:t>(iii) Features Extraction and </a:t>
            </a:r>
          </a:p>
          <a:p>
            <a:r>
              <a:rPr lang="en-US" altLang="ko-KR" dirty="0"/>
              <a:t>(iv) Recognition Behavior and fall detection.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E71FE7-43AF-480D-9B75-84DEF0EA0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5" y="862480"/>
            <a:ext cx="10921622" cy="5133039"/>
          </a:xfrm>
        </p:spPr>
      </p:pic>
    </p:spTree>
    <p:extLst>
      <p:ext uri="{BB962C8B-B14F-4D97-AF65-F5344CB8AC3E}">
        <p14:creationId xmlns:p14="http://schemas.microsoft.com/office/powerpoint/2010/main" val="1448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445F0-11BD-4080-AADA-421E85B4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Subtraction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999A3-AA34-4FA3-B8FD-D1DC559F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the CB(codebook) method</a:t>
            </a:r>
          </a:p>
          <a:p>
            <a:endParaRPr lang="en-US" altLang="ko-KR" dirty="0"/>
          </a:p>
          <a:p>
            <a:r>
              <a:rPr lang="en-US" altLang="ko-KR" dirty="0"/>
              <a:t> capability of removing shadows</a:t>
            </a:r>
          </a:p>
          <a:p>
            <a:pPr marL="0" indent="0">
              <a:buNone/>
            </a:pPr>
            <a:r>
              <a:rPr lang="en-US" altLang="ko-KR" dirty="0"/>
              <a:t>  -&gt;&gt;Distinguish person from background</a:t>
            </a:r>
          </a:p>
          <a:p>
            <a:endParaRPr lang="en-US" altLang="ko-KR" dirty="0"/>
          </a:p>
          <a:p>
            <a:r>
              <a:rPr lang="en-US" altLang="ko-KR" dirty="0"/>
              <a:t>BS results obtained contain diﬀerent noisy artifacts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82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DD75-3610-4180-9040-BC8DA2B9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Post-Processing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098D7-95FF-4FF5-A6D1-4A64D92C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 obtained is not always satisfying in general</a:t>
            </a:r>
          </a:p>
          <a:p>
            <a:endParaRPr lang="en-US" altLang="ko-KR" dirty="0"/>
          </a:p>
          <a:p>
            <a:r>
              <a:rPr lang="en-US" altLang="ko-KR" dirty="0"/>
              <a:t>BLOB-merging : a number of pixels of their area less than a </a:t>
            </a:r>
            <a:r>
              <a:rPr lang="en-US" altLang="ko-KR" dirty="0">
                <a:solidFill>
                  <a:srgbClr val="FF0000"/>
                </a:solidFill>
              </a:rPr>
              <a:t>threshold</a:t>
            </a:r>
            <a:r>
              <a:rPr lang="en-US" altLang="ko-KR" dirty="0"/>
              <a:t> should be </a:t>
            </a:r>
            <a:r>
              <a:rPr lang="en-US" altLang="ko-KR" dirty="0">
                <a:solidFill>
                  <a:srgbClr val="FF0000"/>
                </a:solidFill>
              </a:rPr>
              <a:t>removed</a:t>
            </a:r>
            <a:r>
              <a:rPr lang="en-US" altLang="ko-KR" dirty="0"/>
              <a:t>. Ex) 50px</a:t>
            </a:r>
          </a:p>
          <a:p>
            <a:endParaRPr lang="en-US" altLang="ko-KR" dirty="0"/>
          </a:p>
          <a:p>
            <a:r>
              <a:rPr lang="en-US" altLang="ko-KR" dirty="0"/>
              <a:t>Determining the Human Silhouette : two objects have nearly the </a:t>
            </a:r>
            <a:r>
              <a:rPr lang="en-US" altLang="ko-KR" dirty="0">
                <a:solidFill>
                  <a:srgbClr val="FF0000"/>
                </a:solidFill>
              </a:rPr>
              <a:t>same number of moving pixels</a:t>
            </a:r>
          </a:p>
        </p:txBody>
      </p:sp>
    </p:spTree>
    <p:extLst>
      <p:ext uri="{BB962C8B-B14F-4D97-AF65-F5344CB8AC3E}">
        <p14:creationId xmlns:p14="http://schemas.microsoft.com/office/powerpoint/2010/main" val="398467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375</Words>
  <Application>Microsoft Office PowerPoint</Application>
  <PresentationFormat>와이드스크린</PresentationFormat>
  <Paragraphs>63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 New Method for Fall Detection of Elderly Based on Human Shape and Motion Variation</vt:lpstr>
      <vt:lpstr>abstract</vt:lpstr>
      <vt:lpstr>introduction</vt:lpstr>
      <vt:lpstr>Related Work</vt:lpstr>
      <vt:lpstr>PowerPoint 프레젠테이션</vt:lpstr>
      <vt:lpstr>The Principal Module of Fall Detection System</vt:lpstr>
      <vt:lpstr>PowerPoint 프레젠테이션</vt:lpstr>
      <vt:lpstr>Background Subtraction</vt:lpstr>
      <vt:lpstr>Post-Processing</vt:lpstr>
      <vt:lpstr>PowerPoint 프레젠테이션</vt:lpstr>
      <vt:lpstr>compute the person’s velocity</vt:lpstr>
      <vt:lpstr>Fall Detection</vt:lpstr>
      <vt:lpstr>Experimental Results</vt:lpstr>
      <vt:lpstr>Background Subtraction Results</vt:lpstr>
      <vt:lpstr>Feature Analysis and Fall Detection</vt:lpstr>
      <vt:lpstr>PowerPoint 프레젠테이션</vt:lpstr>
      <vt:lpstr>Performance of Our Fall Detection System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Method for Fall Detection of Elderly Based on Human Shape and Motion Variation</dc:title>
  <dc:creator>박휘준</dc:creator>
  <cp:lastModifiedBy>박휘준</cp:lastModifiedBy>
  <cp:revision>48</cp:revision>
  <dcterms:created xsi:type="dcterms:W3CDTF">2018-02-04T10:41:35Z</dcterms:created>
  <dcterms:modified xsi:type="dcterms:W3CDTF">2018-02-05T08:19:39Z</dcterms:modified>
</cp:coreProperties>
</file>