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531" r:id="rId5"/>
    <p:sldId id="2439" r:id="rId6"/>
    <p:sldId id="2440" r:id="rId7"/>
    <p:sldId id="2442" r:id="rId8"/>
    <p:sldId id="2444" r:id="rId9"/>
    <p:sldId id="2443" r:id="rId10"/>
    <p:sldId id="2446" r:id="rId11"/>
    <p:sldId id="2447" r:id="rId12"/>
    <p:sldId id="2448" r:id="rId13"/>
    <p:sldId id="2450" r:id="rId14"/>
    <p:sldId id="2449" r:id="rId15"/>
    <p:sldId id="2452" r:id="rId16"/>
    <p:sldId id="2453" r:id="rId17"/>
    <p:sldId id="2454" r:id="rId18"/>
    <p:sldId id="2455" r:id="rId19"/>
    <p:sldId id="2456" r:id="rId20"/>
    <p:sldId id="2457" r:id="rId21"/>
    <p:sldId id="24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 showGuides="1">
      <p:cViewPr>
        <p:scale>
          <a:sx n="60" d="100"/>
          <a:sy n="60" d="100"/>
        </p:scale>
        <p:origin x="908" y="19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kern="1200" spc="6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7" r:id="rId3"/>
    <p:sldLayoutId id="2147483673" r:id="rId4"/>
    <p:sldLayoutId id="2147483674" r:id="rId5"/>
    <p:sldLayoutId id="2147483680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BKK coffee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39567-F31D-4ADC-813A-92FE199C12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2184" y="1352550"/>
            <a:ext cx="8074331" cy="482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895C0D44-50A4-4926-A1EF-507A57C7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Location of districts which have above average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9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10F4-FB7A-4CE4-903F-89C2E8E8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</p:spPr>
        <p:txBody>
          <a:bodyPr anchor="ctr">
            <a:normAutofit/>
          </a:bodyPr>
          <a:lstStyle/>
          <a:p>
            <a:r>
              <a:rPr lang="en-US" sz="4100" b="1"/>
              <a:t>Results (2)</a:t>
            </a:r>
            <a:endParaRPr lang="th-TH" sz="410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6148247-C98B-42AF-A6A6-8D316D7F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48501"/>
            <a:ext cx="5181598" cy="4328462"/>
          </a:xfrm>
        </p:spPr>
        <p:txBody>
          <a:bodyPr/>
          <a:lstStyle/>
          <a:p>
            <a:r>
              <a:rPr lang="en-US" dirty="0"/>
              <a:t>Table : Top 10 Population age 18-40 per coffee shop including her one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D2F89C-7077-486D-A8DC-7B2A28D6BAE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1144772"/>
              </p:ext>
            </p:extLst>
          </p:nvPr>
        </p:nvGraphicFramePr>
        <p:xfrm>
          <a:off x="1104900" y="1848501"/>
          <a:ext cx="4914904" cy="3818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850">
                  <a:extLst>
                    <a:ext uri="{9D8B030D-6E8A-4147-A177-3AD203B41FA5}">
                      <a16:colId xmlns:a16="http://schemas.microsoft.com/office/drawing/2014/main" val="370027873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3959729913"/>
                    </a:ext>
                  </a:extLst>
                </a:gridCol>
                <a:gridCol w="1320194">
                  <a:extLst>
                    <a:ext uri="{9D8B030D-6E8A-4147-A177-3AD203B41FA5}">
                      <a16:colId xmlns:a16="http://schemas.microsoft.com/office/drawing/2014/main" val="2088466307"/>
                    </a:ext>
                  </a:extLst>
                </a:gridCol>
                <a:gridCol w="685519">
                  <a:extLst>
                    <a:ext uri="{9D8B030D-6E8A-4147-A177-3AD203B41FA5}">
                      <a16:colId xmlns:a16="http://schemas.microsoft.com/office/drawing/2014/main" val="3442923233"/>
                    </a:ext>
                  </a:extLst>
                </a:gridCol>
                <a:gridCol w="834854">
                  <a:extLst>
                    <a:ext uri="{9D8B030D-6E8A-4147-A177-3AD203B41FA5}">
                      <a16:colId xmlns:a16="http://schemas.microsoft.com/office/drawing/2014/main" val="3830594694"/>
                    </a:ext>
                  </a:extLst>
                </a:gridCol>
                <a:gridCol w="849077">
                  <a:extLst>
                    <a:ext uri="{9D8B030D-6E8A-4147-A177-3AD203B41FA5}">
                      <a16:colId xmlns:a16="http://schemas.microsoft.com/office/drawing/2014/main" val="4246730805"/>
                    </a:ext>
                  </a:extLst>
                </a:gridCol>
              </a:tblGrid>
              <a:tr h="396947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District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Population18_40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Coffee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Including her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 Person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3341379931"/>
                  </a:ext>
                </a:extLst>
              </a:tr>
              <a:tr h="396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 Krabang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60729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60729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3137778722"/>
                  </a:ext>
                </a:extLst>
              </a:tr>
              <a:tr h="21433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Prawet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59059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59059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1755025808"/>
                  </a:ext>
                </a:extLst>
              </a:tr>
              <a:tr h="21433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Sai Mai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66690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33345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3336019403"/>
                  </a:ext>
                </a:extLst>
              </a:tr>
              <a:tr h="396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Nong Khaem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50783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25391.5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3282378516"/>
                  </a:ext>
                </a:extLst>
              </a:tr>
              <a:tr h="396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Bang Khae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62257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20752.33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2693641705"/>
                  </a:ext>
                </a:extLst>
              </a:tr>
              <a:tr h="396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Khlong Sam Wa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67490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16872.5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2789709670"/>
                  </a:ext>
                </a:extLst>
              </a:tr>
              <a:tr h="396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Bang Khen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61167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12233.4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536113557"/>
                  </a:ext>
                </a:extLst>
              </a:tr>
              <a:tr h="396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Chom Thong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47742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11935.5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1675077254"/>
                  </a:ext>
                </a:extLst>
              </a:tr>
              <a:tr h="396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Nong Chok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59228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11845.6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1729552699"/>
                  </a:ext>
                </a:extLst>
              </a:tr>
              <a:tr h="21433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 Buri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45691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11422.75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01" marR="76801" marT="0" marB="0"/>
                </a:tc>
                <a:extLst>
                  <a:ext uri="{0D108BD9-81ED-4DB2-BD59-A6C34878D82A}">
                    <a16:rowId xmlns:a16="http://schemas.microsoft.com/office/drawing/2014/main" val="3777365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37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F66336-E566-41F8-940E-F39E254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Location of district with top 10 Population age 18-40 per coffee shop including her one</a:t>
            </a:r>
            <a:endParaRPr lang="th-TH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C7DE0-B8AE-46BA-A4E8-B73A937EC9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23" y="1430354"/>
            <a:ext cx="7928595" cy="4746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00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97B06-F4EC-450E-AF71-180D25670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005" y="1352550"/>
            <a:ext cx="8040688" cy="48244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B0D260FA-894D-4BFD-A38E-582DD71A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</p:spPr>
        <p:txBody>
          <a:bodyPr>
            <a:normAutofit fontScale="90000"/>
          </a:bodyPr>
          <a:lstStyle/>
          <a:p>
            <a:r>
              <a:rPr lang="en-US" dirty="0"/>
              <a:t>3) The map shows result after clustering Bangkok districts into 6 clusters</a:t>
            </a:r>
          </a:p>
        </p:txBody>
      </p:sp>
    </p:spTree>
    <p:extLst>
      <p:ext uri="{BB962C8B-B14F-4D97-AF65-F5344CB8AC3E}">
        <p14:creationId xmlns:p14="http://schemas.microsoft.com/office/powerpoint/2010/main" val="3418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70C1C4-1E89-48B5-8F57-6C620B7A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Phaya</a:t>
            </a:r>
            <a:r>
              <a:rPr lang="en-US" dirty="0"/>
              <a:t> Thai is in cluster label 1.</a:t>
            </a:r>
          </a:p>
          <a:p>
            <a:r>
              <a:rPr lang="en-US" dirty="0"/>
              <a:t>The districts in cluster label 1 are Bang Kapi, Bangkok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Chatuchak</a:t>
            </a:r>
            <a:r>
              <a:rPr lang="en-US" dirty="0"/>
              <a:t>, Khan Na Yao, Khlong Sam </a:t>
            </a:r>
            <a:r>
              <a:rPr lang="en-US" dirty="0" err="1"/>
              <a:t>Wa</a:t>
            </a:r>
            <a:r>
              <a:rPr lang="en-US" dirty="0"/>
              <a:t>, Khlong Toei, Lat </a:t>
            </a:r>
            <a:r>
              <a:rPr lang="en-US" dirty="0" err="1"/>
              <a:t>Phrao</a:t>
            </a:r>
            <a:r>
              <a:rPr lang="en-US" dirty="0"/>
              <a:t>, </a:t>
            </a:r>
            <a:r>
              <a:rPr lang="en-US" dirty="0" err="1"/>
              <a:t>Phasi</a:t>
            </a:r>
            <a:r>
              <a:rPr lang="en-US" dirty="0"/>
              <a:t> Charoen, </a:t>
            </a:r>
            <a:r>
              <a:rPr lang="en-US" dirty="0" err="1"/>
              <a:t>Phaya</a:t>
            </a:r>
            <a:r>
              <a:rPr lang="en-US" dirty="0"/>
              <a:t> Thai, and </a:t>
            </a:r>
            <a:r>
              <a:rPr lang="en-US" dirty="0" err="1"/>
              <a:t>Watthana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C9454A-49BA-491E-BB8A-355E01E5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(3)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566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7A568-E021-450E-986E-8A1EF86B08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2184" y="1352550"/>
            <a:ext cx="8074331" cy="48244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292BD48A-14C1-4536-AEA1-5CF53A9E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The district that met all criteria is ‘Khlong Sam </a:t>
            </a:r>
            <a:r>
              <a:rPr lang="en-US" sz="4000" dirty="0" err="1"/>
              <a:t>Wa</a:t>
            </a:r>
            <a:r>
              <a:rPr lang="en-US" sz="4000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0A4DCF-582D-4613-8482-785ABCF6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results, the following recommendations can be made:</a:t>
            </a:r>
          </a:p>
          <a:p>
            <a:pPr lvl="0" fontAlgn="base"/>
            <a:r>
              <a:rPr lang="en-US" dirty="0"/>
              <a:t>There is only 1 district that fits all criteria, that is ‘Khlong Sam </a:t>
            </a:r>
            <a:r>
              <a:rPr lang="en-US" dirty="0" err="1"/>
              <a:t>Wa</a:t>
            </a:r>
            <a:r>
              <a:rPr lang="en-US" dirty="0"/>
              <a:t>’, Hence, it is the recommended location for this client</a:t>
            </a:r>
          </a:p>
          <a:p>
            <a:pPr lvl="0" fontAlgn="base"/>
            <a:r>
              <a:rPr lang="en-US" dirty="0"/>
              <a:t>Other choices to consider are Lat </a:t>
            </a:r>
            <a:r>
              <a:rPr lang="en-US" dirty="0" err="1"/>
              <a:t>Krabang</a:t>
            </a:r>
            <a:r>
              <a:rPr lang="en-US" dirty="0"/>
              <a:t> and </a:t>
            </a:r>
            <a:r>
              <a:rPr lang="en-US" dirty="0" err="1"/>
              <a:t>Prawet</a:t>
            </a:r>
            <a:r>
              <a:rPr lang="en-US" dirty="0"/>
              <a:t> since these 2 have no already existing coffee shop in this data frame</a:t>
            </a:r>
          </a:p>
          <a:p>
            <a:pPr lvl="0" fontAlgn="base"/>
            <a:r>
              <a:rPr lang="en-US" dirty="0"/>
              <a:t>From the observation, the districts with more population and less already existed coffee shops are mostly situated at outskirts of Bangkok</a:t>
            </a:r>
          </a:p>
          <a:p>
            <a:endParaRPr lang="th-T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3F44A-BDC1-46F3-85FF-B4C4590D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3533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F92716-A5E6-40BD-9FEB-CF69467D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points to concern of when using this data and study</a:t>
            </a:r>
          </a:p>
          <a:p>
            <a:pPr lvl="0" fontAlgn="base"/>
            <a:r>
              <a:rPr lang="en-US" dirty="0"/>
              <a:t>The data from </a:t>
            </a:r>
            <a:r>
              <a:rPr lang="en-US" dirty="0" err="1"/>
              <a:t>foursquareAPI</a:t>
            </a:r>
            <a:r>
              <a:rPr lang="en-US" dirty="0"/>
              <a:t> is limited to only 200 venues per district and only within a radius of 1500 </a:t>
            </a:r>
            <a:r>
              <a:rPr lang="en-US" dirty="0" err="1"/>
              <a:t>metres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There is no data on coffee carts which are common in </a:t>
            </a:r>
            <a:r>
              <a:rPr lang="en-US" dirty="0" err="1"/>
              <a:t>bangkok</a:t>
            </a:r>
            <a:r>
              <a:rPr lang="en-US" dirty="0"/>
              <a:t>. </a:t>
            </a:r>
          </a:p>
          <a:p>
            <a:pPr lvl="0" fontAlgn="base"/>
            <a:r>
              <a:rPr lang="en-US" dirty="0"/>
              <a:t>Seeing that there are many types of coffee shops and a wide range of prices per 1 cup, the next evaluation should include the price of location, GDP, and more information of each district.</a:t>
            </a:r>
          </a:p>
          <a:p>
            <a:pPr lvl="0" fontAlgn="base"/>
            <a:r>
              <a:rPr lang="en-US" dirty="0"/>
              <a:t>This study was created during the COVID-19 crisis and it affects economics around the world including Bangkok, leading to a change in the number of shops and venues in Bangkok. Thus, the study should be performed again after this situation subsides.</a:t>
            </a:r>
          </a:p>
          <a:p>
            <a:endParaRPr lang="th-T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6625A5-7DF5-4F37-B8EB-A562FF05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4511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79E668-8DB5-4B71-AC0A-79B0E611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location for this client’s next coffee shop branch is ‘Khlong Sam </a:t>
            </a:r>
            <a:r>
              <a:rPr lang="en-US" dirty="0" err="1"/>
              <a:t>Wa</a:t>
            </a:r>
            <a:r>
              <a:rPr lang="en-US" dirty="0"/>
              <a:t>’ based on population, coffee shops and other venues of each district. Next appropriate choices are Lat </a:t>
            </a:r>
            <a:r>
              <a:rPr lang="en-US" dirty="0" err="1"/>
              <a:t>Krabang</a:t>
            </a:r>
            <a:r>
              <a:rPr lang="en-US" dirty="0"/>
              <a:t> and </a:t>
            </a:r>
            <a:r>
              <a:rPr lang="en-US" dirty="0" err="1"/>
              <a:t>Prawet</a:t>
            </a:r>
            <a:r>
              <a:rPr lang="en-US" dirty="0"/>
              <a:t>.</a:t>
            </a:r>
          </a:p>
          <a:p>
            <a:r>
              <a:rPr lang="en-US" dirty="0"/>
              <a:t>This study is limited due to some reasons and it should be performed again to follow the trend of economics around the world.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22CB74-FC5C-479F-A154-DC229722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2885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CE760-F8FE-4777-A5BA-C0D27E16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Coffee shop owner in </a:t>
            </a:r>
            <a:r>
              <a:rPr lang="en-US" dirty="0" err="1"/>
              <a:t>Phaya</a:t>
            </a:r>
            <a:r>
              <a:rPr lang="en-US" dirty="0"/>
              <a:t> Thai wants to find location for her new branches</a:t>
            </a:r>
          </a:p>
          <a:p>
            <a:r>
              <a:rPr lang="en-US" dirty="0"/>
              <a:t>Criteria of a district</a:t>
            </a:r>
          </a:p>
          <a:p>
            <a:pPr lvl="1" fontAlgn="base"/>
            <a:r>
              <a:rPr lang="en-US" dirty="0"/>
              <a:t>Population age 18-40 above average</a:t>
            </a:r>
          </a:p>
          <a:p>
            <a:pPr lvl="1" fontAlgn="base"/>
            <a:r>
              <a:rPr lang="en-US" dirty="0"/>
              <a:t>Top 10 Population age 18-40 per 1 coffee shop (including her one)</a:t>
            </a:r>
          </a:p>
          <a:p>
            <a:pPr lvl="1" fontAlgn="base"/>
            <a:r>
              <a:rPr lang="en-US" dirty="0"/>
              <a:t>Similar venue characteristics to </a:t>
            </a:r>
            <a:r>
              <a:rPr lang="en-US" dirty="0" err="1"/>
              <a:t>Phaya</a:t>
            </a:r>
            <a:r>
              <a:rPr lang="en-US" dirty="0"/>
              <a:t> Thai</a:t>
            </a:r>
          </a:p>
          <a:p>
            <a:pPr lvl="1" fontAlgn="base"/>
            <a:r>
              <a:rPr lang="en-US" dirty="0"/>
              <a:t>If more than 1 district that fit all criteria, pick the one with most population age 18-40 per 1 coffee shop (including her one)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2EA2A0-6AA2-40EC-8413-7F107524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Introduction/Business Problem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2335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32440F-1210-4CB8-9171-2276C8F4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- List of districts of Bangkok </a:t>
            </a:r>
          </a:p>
          <a:p>
            <a:pPr lvl="1"/>
            <a:r>
              <a:rPr lang="en-US" dirty="0"/>
              <a:t>Name, latitude and longitude</a:t>
            </a:r>
          </a:p>
          <a:p>
            <a:r>
              <a:rPr lang="en-US" dirty="0"/>
              <a:t>Official Statistics Registration of Thailand</a:t>
            </a:r>
          </a:p>
          <a:p>
            <a:pPr lvl="1"/>
            <a:r>
              <a:rPr lang="en-US" dirty="0"/>
              <a:t>number of population in each district group by age.</a:t>
            </a:r>
          </a:p>
          <a:p>
            <a:r>
              <a:rPr lang="en-US" dirty="0" err="1"/>
              <a:t>FoursquareAPI</a:t>
            </a:r>
            <a:endParaRPr lang="en-US" dirty="0"/>
          </a:p>
          <a:p>
            <a:pPr lvl="1"/>
            <a:r>
              <a:rPr lang="en-US" dirty="0"/>
              <a:t>Name, category, latitude longitude of venues</a:t>
            </a:r>
          </a:p>
          <a:p>
            <a:pPr marL="0" indent="0">
              <a:buNone/>
            </a:pPr>
            <a:endParaRPr lang="en-US" dirty="0"/>
          </a:p>
          <a:p>
            <a:endParaRPr lang="th-T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E4BF1-AF10-43F7-BD48-66005856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65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D10805-A7CC-4A00-86C4-DA329D60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4509091" cy="4824413"/>
          </a:xfrm>
        </p:spPr>
        <p:txBody>
          <a:bodyPr/>
          <a:lstStyle/>
          <a:p>
            <a:r>
              <a:rPr lang="en-US" dirty="0"/>
              <a:t>Stage 1</a:t>
            </a:r>
          </a:p>
          <a:p>
            <a:r>
              <a:rPr lang="en-US" dirty="0"/>
              <a:t>The data of number of population in each district of Bangkok group by age was pooled and clean and merge with the data from Wikipedia.</a:t>
            </a:r>
          </a:p>
          <a:p>
            <a:r>
              <a:rPr lang="en-US" dirty="0"/>
              <a:t>There are 50 districts in Bangkok</a:t>
            </a:r>
          </a:p>
          <a:p>
            <a:endParaRPr lang="th-T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1C861D-F2A1-498B-9E6E-DE1C2DE9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Methodology</a:t>
            </a:r>
            <a:endParaRPr lang="th-TH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566890-E662-4FCE-8451-4EF7C03A71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356246"/>
              </p:ext>
            </p:extLst>
          </p:nvPr>
        </p:nvGraphicFramePr>
        <p:xfrm>
          <a:off x="7836196" y="129809"/>
          <a:ext cx="3327361" cy="636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72">
                  <a:extLst>
                    <a:ext uri="{9D8B030D-6E8A-4147-A177-3AD203B41FA5}">
                      <a16:colId xmlns:a16="http://schemas.microsoft.com/office/drawing/2014/main" val="1583364336"/>
                    </a:ext>
                  </a:extLst>
                </a:gridCol>
                <a:gridCol w="1016384">
                  <a:extLst>
                    <a:ext uri="{9D8B030D-6E8A-4147-A177-3AD203B41FA5}">
                      <a16:colId xmlns:a16="http://schemas.microsoft.com/office/drawing/2014/main" val="1966827892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35920862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921281562"/>
                    </a:ext>
                  </a:extLst>
                </a:gridCol>
                <a:gridCol w="798761">
                  <a:extLst>
                    <a:ext uri="{9D8B030D-6E8A-4147-A177-3AD203B41FA5}">
                      <a16:colId xmlns:a16="http://schemas.microsoft.com/office/drawing/2014/main" val="2173767591"/>
                    </a:ext>
                  </a:extLst>
                </a:gridCol>
              </a:tblGrid>
              <a:tr h="124766">
                <a:tc>
                  <a:txBody>
                    <a:bodyPr/>
                    <a:lstStyle/>
                    <a:p>
                      <a:endParaRPr lang="en-US" sz="600" dirty="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District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Latitude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Longitude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Population18_40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049356936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Bon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13.6592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100.3991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33565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4230614364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Kapi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13.76583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100.6478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46041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3766908267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Khae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13.69611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100.4094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62257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296771754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Khen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13.87389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100.5964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61167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37971848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Kho Laem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13.69333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100.5025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25477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4204788608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Khun Thian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13.66083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100.4358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61456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407982981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Na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13.68008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100.5918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29449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854613814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Phlat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13.79389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100.505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27858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931606811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Rak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13.73083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100.5242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10924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951240003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Sue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13.80972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100.5372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38954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414104356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Bangkok Noi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13.77087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100.4679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31408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528852230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Bangkok Yai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13.72278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100.4764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20839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3613196580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Bueng Kum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13.78528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100.6692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44623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725167773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Chatuchak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13.82861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100.5597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50305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3562934769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Chom Thong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13.67722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100.4847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47742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444895960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Din Daeng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13.76972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100.5528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36669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4144918722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Don Mueang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13.91361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100.5897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60739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3715728292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Dusit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13.77694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100.5206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28227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061221228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Huai Khwang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13.77667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100.5794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29568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822240120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Khan Na Yao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13.8271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100.6743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28308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3593976662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Khlong Sam Wa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13.85972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100.7042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67490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886025326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Khlong San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13.73028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100.5097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20415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4232694874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Khlong Toei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13.70806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100.5839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31062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523216268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Lak Si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13.8875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100.5789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33504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052455448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Lat Krabang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13.72232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100.7597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60729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568698791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Lat Phrao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13.80361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100.6075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36377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417978939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Min Buri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13.81389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100.7481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45691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724808503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Nong Chok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13.85556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100.8625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59228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33293633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Nong Khaem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13.70472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100.3489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50783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237787675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Pathum Wan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13.74494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100.5222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13543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494647245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Phasi Charoen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13.71472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100.4372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40079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4286770249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Phaya Thai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100.5428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22875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240543769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Phra Khanong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13.70222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29393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882057011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Phra Nakhon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13.76444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100.4992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13291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561317393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Pom Prap Sattru Phai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13.75806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100.5131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11602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085099577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Prawet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13.71694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100.6944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59059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925670794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Rat Burana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13.68222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100.5056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25149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139403792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Ratchathewi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13.75889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100.5344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21085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4101761643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Sai Mai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13.91917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100.6458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66690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645246285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Samphanthawong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13.73139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100.5142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6068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643285951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Saphan Sung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100.6847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30840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88883335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Sathon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13.70806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100.5264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22426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000855736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Suan Luang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13.73028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100.6514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41484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778591058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Taling Chan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13.77694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100.4567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31932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555865706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Thawi Watthana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13.7878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100.3638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24147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3875877165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Thon Buri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100.4858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33565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3455033380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Thung Khru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13.6472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100.4958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39991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3818049921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Wang Thonglang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13.7864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100.6087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33944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1804358451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Watthana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13.74222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100.5858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20433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251653360"/>
                  </a:ext>
                </a:extLst>
              </a:tr>
              <a:tr h="1247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Yan Nawa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13.69694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100.5431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24005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6487" marR="36487" marT="0" marB="0"/>
                </a:tc>
                <a:extLst>
                  <a:ext uri="{0D108BD9-81ED-4DB2-BD59-A6C34878D82A}">
                    <a16:rowId xmlns:a16="http://schemas.microsoft.com/office/drawing/2014/main" val="311759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27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45FBC0-82CC-4680-BB5C-3471EE5036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005" y="1352550"/>
            <a:ext cx="8040688" cy="48244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0D0E18CD-17F8-4B07-9893-E61C8507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</p:spPr>
        <p:txBody>
          <a:bodyPr/>
          <a:lstStyle/>
          <a:p>
            <a:r>
              <a:rPr lang="en-US" dirty="0"/>
              <a:t>The map of Bangkok districts</a:t>
            </a:r>
          </a:p>
        </p:txBody>
      </p:sp>
    </p:spTree>
    <p:extLst>
      <p:ext uri="{BB962C8B-B14F-4D97-AF65-F5344CB8AC3E}">
        <p14:creationId xmlns:p14="http://schemas.microsoft.com/office/powerpoint/2010/main" val="85822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9C1174-46BE-4F26-B7A8-C239BA7F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>
            <a:normAutofit/>
          </a:bodyPr>
          <a:lstStyle/>
          <a:p>
            <a:r>
              <a:rPr lang="en-US" b="1" dirty="0"/>
              <a:t>Methodology (Continue)</a:t>
            </a:r>
            <a:endParaRPr lang="th-TH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2296D0-48D9-47D1-89A2-31611D88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>
            <a:normAutofit/>
          </a:bodyPr>
          <a:lstStyle/>
          <a:p>
            <a:r>
              <a:rPr lang="en-US" sz="2000" u="sng" dirty="0"/>
              <a:t>Stage 2</a:t>
            </a:r>
            <a:endParaRPr lang="en-US" sz="2000" dirty="0"/>
          </a:p>
          <a:p>
            <a:r>
              <a:rPr lang="en-US" sz="2000" dirty="0"/>
              <a:t>Use data from Foursquare API, limited only 200 venues, within radius 1500 m from center of each district</a:t>
            </a:r>
          </a:p>
          <a:p>
            <a:r>
              <a:rPr lang="en-US" sz="2000" dirty="0"/>
              <a:t>Selected only venues with ‘Coffee shop’ category and show number of coffee shops in each district</a:t>
            </a:r>
          </a:p>
          <a:p>
            <a:r>
              <a:rPr lang="en-US" sz="2000" dirty="0"/>
              <a:t>There are total 288 coffee shops acquired</a:t>
            </a:r>
          </a:p>
          <a:p>
            <a:endParaRPr lang="th-T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AD3D29-CF1E-4F1A-B706-4B1EBD1F6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03620"/>
              </p:ext>
            </p:extLst>
          </p:nvPr>
        </p:nvGraphicFramePr>
        <p:xfrm>
          <a:off x="8428406" y="340252"/>
          <a:ext cx="2884635" cy="6177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756">
                  <a:extLst>
                    <a:ext uri="{9D8B030D-6E8A-4147-A177-3AD203B41FA5}">
                      <a16:colId xmlns:a16="http://schemas.microsoft.com/office/drawing/2014/main" val="1436939213"/>
                    </a:ext>
                  </a:extLst>
                </a:gridCol>
                <a:gridCol w="1514700">
                  <a:extLst>
                    <a:ext uri="{9D8B030D-6E8A-4147-A177-3AD203B41FA5}">
                      <a16:colId xmlns:a16="http://schemas.microsoft.com/office/drawing/2014/main" val="2065945124"/>
                    </a:ext>
                  </a:extLst>
                </a:gridCol>
                <a:gridCol w="966179">
                  <a:extLst>
                    <a:ext uri="{9D8B030D-6E8A-4147-A177-3AD203B41FA5}">
                      <a16:colId xmlns:a16="http://schemas.microsoft.com/office/drawing/2014/main" val="438596779"/>
                    </a:ext>
                  </a:extLst>
                </a:gridCol>
              </a:tblGrid>
              <a:tr h="118798">
                <a:tc>
                  <a:txBody>
                    <a:bodyPr/>
                    <a:lstStyle/>
                    <a:p>
                      <a:endParaRPr lang="en-US" sz="5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District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Coffee shop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800040366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Bon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014725692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Kapi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54699417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Khae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17969782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Khen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861067432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Kho Laem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7078149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Khun Thian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589173854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Na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246607247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Phlat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456231590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Rak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91771462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 Sue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257992405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Bangkok Noi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484759763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Bangkok Yai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928296907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Bueng Kum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70584420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Chatuchak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664150916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Chom Thong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902027025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Din Daeng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649015405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Don Mueang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343854832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Dusit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744065692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Huai Khwang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4290183920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Khan Na Yao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858322297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Khlong Sam Wa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31214417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Khlong San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944684227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Khlong Toei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921852095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Lak Si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675023183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Lat Krabang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65039019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Lat Phrao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242086012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Min Buri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281041159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Nong Chok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87710360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Nong Khaem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784522659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Pathum Wan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70805671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Phasi Charoen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698215093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Phaya Thai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026236816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Phra Khanong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557913179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Phra Nakhon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2269335137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Pom Prap Sattru Phai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403309881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Prawet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665290092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Rat Burana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368490463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Ratchathewi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238595520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Sai Mai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95082999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Samphanthawong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4027711504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Saphan Sung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4239827679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Sathon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4170529913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Suan Luang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2081357314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Taling Chan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709420098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Thawi Watthana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480265082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Thon Buri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414948895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Thung Khru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899044520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Wang Thonglang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201001396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Watthana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471232167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Yan Nawa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1098741685"/>
                  </a:ext>
                </a:extLst>
              </a:tr>
              <a:tr h="1187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Sum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288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7370" marR="17370" marT="0" marB="0"/>
                </a:tc>
                <a:extLst>
                  <a:ext uri="{0D108BD9-81ED-4DB2-BD59-A6C34878D82A}">
                    <a16:rowId xmlns:a16="http://schemas.microsoft.com/office/drawing/2014/main" val="3787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1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6CB26-D5A7-42CE-959E-3DA6DA70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3</a:t>
            </a:r>
          </a:p>
          <a:p>
            <a:r>
              <a:rPr lang="en-US" dirty="0"/>
              <a:t>Use data from Foursquare API again, but this time use number of distinct categories in each district, to find the frequency and characteristics of venues in each one.</a:t>
            </a:r>
          </a:p>
          <a:p>
            <a:r>
              <a:rPr lang="en-US" dirty="0"/>
              <a:t>Number of all venues collected: 3927</a:t>
            </a:r>
          </a:p>
          <a:p>
            <a:r>
              <a:rPr lang="en-US" dirty="0"/>
              <a:t>Then, in each district, the data will be grouped by venue category. Frequency of venue category in one hot encoding form is used to analyze the characteristics of venues in each district.</a:t>
            </a:r>
          </a:p>
          <a:p>
            <a:r>
              <a:rPr lang="en-US" dirty="0"/>
              <a:t>Afterwards, Bangkok districts will be clustered by K-mean clustering. Using 6 as number of clusters. Districts that are in a same cluster as </a:t>
            </a:r>
            <a:r>
              <a:rPr lang="en-US" dirty="0" err="1"/>
              <a:t>Phaya</a:t>
            </a:r>
            <a:r>
              <a:rPr lang="en-US" dirty="0"/>
              <a:t> Thai will be assumed to have similar characteristics to </a:t>
            </a:r>
            <a:r>
              <a:rPr lang="en-US" dirty="0" err="1"/>
              <a:t>Phaya</a:t>
            </a:r>
            <a:r>
              <a:rPr lang="en-US" dirty="0"/>
              <a:t> Thai</a:t>
            </a:r>
          </a:p>
          <a:p>
            <a:endParaRPr lang="th-T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0DAA0-C87F-48E2-B418-86A92792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Methodology (Continue)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0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EFCB-0D89-4D86-9E92-D2B9CAF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district(s) that met all criteria will be selected as a result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25045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149680-8752-486A-A288-C9DFC86C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</p:spPr>
        <p:txBody>
          <a:bodyPr anchor="ctr">
            <a:normAutofit/>
          </a:bodyPr>
          <a:lstStyle/>
          <a:p>
            <a:r>
              <a:rPr lang="en-US" sz="4100" b="1" dirty="0"/>
              <a:t>Results (1)</a:t>
            </a:r>
            <a:endParaRPr lang="th-TH" sz="41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E1CA2-C888-4616-8528-7C96C503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>
            <a:normAutofit/>
          </a:bodyPr>
          <a:lstStyle/>
          <a:p>
            <a:r>
              <a:rPr lang="en-US" dirty="0"/>
              <a:t>Table : Population age 18-40 above average</a:t>
            </a:r>
          </a:p>
          <a:p>
            <a:endParaRPr lang="th-T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514FD-17BF-4493-93A9-097EFF0E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59332"/>
              </p:ext>
            </p:extLst>
          </p:nvPr>
        </p:nvGraphicFramePr>
        <p:xfrm>
          <a:off x="1104900" y="1343590"/>
          <a:ext cx="4914901" cy="4828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441">
                  <a:extLst>
                    <a:ext uri="{9D8B030D-6E8A-4147-A177-3AD203B41FA5}">
                      <a16:colId xmlns:a16="http://schemas.microsoft.com/office/drawing/2014/main" val="3321274698"/>
                    </a:ext>
                  </a:extLst>
                </a:gridCol>
                <a:gridCol w="1869064">
                  <a:extLst>
                    <a:ext uri="{9D8B030D-6E8A-4147-A177-3AD203B41FA5}">
                      <a16:colId xmlns:a16="http://schemas.microsoft.com/office/drawing/2014/main" val="491684644"/>
                    </a:ext>
                  </a:extLst>
                </a:gridCol>
                <a:gridCol w="1970396">
                  <a:extLst>
                    <a:ext uri="{9D8B030D-6E8A-4147-A177-3AD203B41FA5}">
                      <a16:colId xmlns:a16="http://schemas.microsoft.com/office/drawing/2014/main" val="2200840196"/>
                    </a:ext>
                  </a:extLst>
                </a:gridCol>
              </a:tblGrid>
              <a:tr h="219473">
                <a:tc>
                  <a:txBody>
                    <a:bodyPr/>
                    <a:lstStyle/>
                    <a:p>
                      <a:endParaRPr lang="en-US" sz="13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District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Population18_40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2393309306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Bang Kapi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46041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2346067446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Bang Khae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62257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4045191246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Bang Khen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61167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3895836808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Bang Khun Thian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61456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1740742248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Bang Sue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38954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27117935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Bueng Kum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44623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2213738167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Chatuchak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50305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4312109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Chom Thong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47742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2326830463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Din Daeng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36669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2420874469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Don Mueang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60739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413052706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Khlong Sam Wa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67490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565343447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 Krabang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60729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2476214905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 Phrao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36377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4178861887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 Buri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45691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132657013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Nong Chok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59228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3000489279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Nong Khaem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50783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124623100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Phasi Charoen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40079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3775157657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Prawet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59059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738498737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Sai Mai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66690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1777495371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Suan Luang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41484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2936952136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Thung Khru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39991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8643" marR="78643" marT="0" marB="0"/>
                </a:tc>
                <a:extLst>
                  <a:ext uri="{0D108BD9-81ED-4DB2-BD59-A6C34878D82A}">
                    <a16:rowId xmlns:a16="http://schemas.microsoft.com/office/drawing/2014/main" val="13404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12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Microsoft Office PowerPoint</Application>
  <PresentationFormat>Widescreen</PresentationFormat>
  <Paragraphs>596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BKK coffee</vt:lpstr>
      <vt:lpstr>Introduction/Business Problem</vt:lpstr>
      <vt:lpstr>Data</vt:lpstr>
      <vt:lpstr>Methodology</vt:lpstr>
      <vt:lpstr>The map of Bangkok districts</vt:lpstr>
      <vt:lpstr>Methodology (Continue)</vt:lpstr>
      <vt:lpstr>Methodology (Continue)</vt:lpstr>
      <vt:lpstr>The district(s) that met all criteria will be selected as a result</vt:lpstr>
      <vt:lpstr>Results (1)</vt:lpstr>
      <vt:lpstr>Location of districts which have above average population</vt:lpstr>
      <vt:lpstr>Results (2)</vt:lpstr>
      <vt:lpstr>Location of district with top 10 Population age 18-40 per coffee shop including her one</vt:lpstr>
      <vt:lpstr>3) The map shows result after clustering Bangkok districts into 6 clusters</vt:lpstr>
      <vt:lpstr>Result (3)</vt:lpstr>
      <vt:lpstr>The district that met all criteria is ‘Khlong Sam Wa’</vt:lpstr>
      <vt:lpstr>Discussion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2020-05-12T08:30:01Z</dcterms:created>
  <dcterms:modified xsi:type="dcterms:W3CDTF">2020-05-12T08:36:32Z</dcterms:modified>
</cp:coreProperties>
</file>