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6986-E5FB-2EB7-9105-4281508A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F6CF6-72C3-BAA1-B89C-BF2B0BF8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7483-CA26-4530-ADAD-3401243F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3091-336F-83A8-2DF5-3289117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13786-0C7E-ED6E-C6D0-6761CD6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8023-F761-EEB3-0F42-AA34867C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9233B-DC98-9D7D-B11D-92ACCB0E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B29E6-4BB2-FDDA-E69D-EB58C1F1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D718E-1499-A180-4C0B-555587A5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ACD4E-DF2E-CC48-83EE-0CF25288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E13C6-F693-462F-E568-F07D4BBC7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814D-971D-BFC4-0BB2-9F40BA86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AA7A3-124F-79DC-5AEF-983B035E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D8E9D-B750-C7C9-FC08-7F50FC9C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530BD-5B2A-89AB-175A-2C0649FB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9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9C419-1338-5E24-0EF9-D6AD56F0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E2B10-96C7-2D0B-1849-F06379C1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5B089-B37A-EBC8-275D-4246F096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71336-F33B-0761-C57D-C3F3A9B7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81BC0-8E0D-8A9C-5A7A-2FF8076B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8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22E5-049C-8174-99D1-4AB9393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EEFD0-F5F2-F247-801A-AFD3BA54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F7087-7C8F-9540-4EA7-C91475FB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2B4BC-BB37-455F-4F4B-8943595E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7E5BE-EEEE-B8AD-715F-B52FC359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1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5E12C-BB45-6972-0917-57C4EB26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88BE2-4742-FF9A-3ADB-35F17E8D3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C6828-E4CD-D53E-EF12-FD0B3BCE8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F5DAF-8955-885E-BDA7-6498AA6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3B2E1-A356-6575-8CEC-690F44D0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D194F-5ED0-0421-8EAB-8EBEF94F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5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36EFD-897B-B0CF-0BD3-A38608F9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85CC6-DC5B-BC57-1FD6-D043D3BB2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7C780-4AF3-78BA-0013-C384680C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55305-3EF2-394A-A903-B9F4702D2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244477-A952-4A97-FC2F-56431161E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83D3B8-E44A-D2D6-D614-FBB2B0BC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3673B9-1B3F-764A-8DC9-BCC739AA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13D9F0-8AD5-661C-B1B3-AE9E20BF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33303-9998-532B-52CE-8FC58EB8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BEEBF0-6A7B-1352-4CB7-B230339C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E192D9-EC06-847F-3074-3C2CF6D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BC33D-4866-EDEE-421E-DE1E1E0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F012CE-672E-FD08-1E37-AE44280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C4CC03-0737-3A50-AC9A-2F9016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4FBDA-44A7-512E-6421-769651DE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A2B1E-8376-0C85-0FEF-5972E3BD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A9304-ECFC-53C9-0B52-E74A8F4E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48BCF-0AD0-F51E-E225-B02A974E9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B7D10-E586-A52B-440E-44837295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1931E-A7B1-6355-2C42-F7B1199E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814F2-740D-CA83-E182-4073A743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0E59-1B64-4CF5-1CD3-B48F852A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1D9638-E426-933B-9D54-C63C5BBBA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3B503E-A008-16A2-1EA5-F966C2AE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4C160-BC85-7F6F-9AB6-B1560161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EEBF7-F4D1-9133-FE2E-A77C5F8C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83C1D-E489-47D6-E773-B3BB0E85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498E24-B067-529E-F4CB-E0BA0E01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E3DCE-A823-C9BC-E10D-3180510B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B90BE-8786-B88F-243D-14DEE8AC1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5C355-BEA6-FE98-7F92-188EC6130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B155D-3A68-C784-3590-C6D83D2F1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lter.kr/api-%EC%9D%B8%EC%A6%9D%ED%94%84%EB%A1%9C%EC%84%B8%EC%8A%A4-istio-ingress-gateway-oauth2-proxy-and-keycloak-e15e70e52977" TargetMode="External"/><Relationship Id="rId2" Type="http://schemas.openxmlformats.org/officeDocument/2006/relationships/hyperlink" Target="https://medium.com/@senthilrch/api-authentication-using-istio-ingress-gateway-oauth2-proxy-and-keycloak-a980c996c25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9FA547E-EB4E-30AC-2DD4-15B5BA7968FA}"/>
              </a:ext>
            </a:extLst>
          </p:cNvPr>
          <p:cNvSpPr/>
          <p:nvPr/>
        </p:nvSpPr>
        <p:spPr>
          <a:xfrm>
            <a:off x="1575320" y="914401"/>
            <a:ext cx="1895668" cy="1520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C9478DE-8529-C405-DB13-71CBBCC03C8A}"/>
              </a:ext>
            </a:extLst>
          </p:cNvPr>
          <p:cNvSpPr txBox="1"/>
          <p:nvPr/>
        </p:nvSpPr>
        <p:spPr>
          <a:xfrm>
            <a:off x="1575319" y="914401"/>
            <a:ext cx="1044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댁내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EA3AFDB-79B3-9072-6692-D031838FF599}"/>
              </a:ext>
            </a:extLst>
          </p:cNvPr>
          <p:cNvSpPr/>
          <p:nvPr/>
        </p:nvSpPr>
        <p:spPr>
          <a:xfrm>
            <a:off x="4803712" y="914401"/>
            <a:ext cx="2576804" cy="175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593455A-4BED-E253-99F6-8C6BD3CC209F}"/>
              </a:ext>
            </a:extLst>
          </p:cNvPr>
          <p:cNvSpPr/>
          <p:nvPr/>
        </p:nvSpPr>
        <p:spPr>
          <a:xfrm>
            <a:off x="8032104" y="914401"/>
            <a:ext cx="2576804" cy="175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A649B-72E9-2572-AD7F-97F6A6418ADC}"/>
              </a:ext>
            </a:extLst>
          </p:cNvPr>
          <p:cNvSpPr/>
          <p:nvPr/>
        </p:nvSpPr>
        <p:spPr>
          <a:xfrm>
            <a:off x="1575320" y="3531638"/>
            <a:ext cx="1895668" cy="210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152C28D-3754-11BD-9B28-86ACC92F7A3B}"/>
              </a:ext>
            </a:extLst>
          </p:cNvPr>
          <p:cNvSpPr txBox="1"/>
          <p:nvPr/>
        </p:nvSpPr>
        <p:spPr>
          <a:xfrm>
            <a:off x="1575319" y="3531639"/>
            <a:ext cx="1044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편의점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9A5961-8072-6EA6-8EED-BC23C986CAC8}"/>
              </a:ext>
            </a:extLst>
          </p:cNvPr>
          <p:cNvSpPr txBox="1"/>
          <p:nvPr/>
        </p:nvSpPr>
        <p:spPr>
          <a:xfrm>
            <a:off x="226093" y="278659"/>
            <a:ext cx="1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개념도 한 장 그려야 함</a:t>
            </a:r>
          </a:p>
        </p:txBody>
      </p:sp>
    </p:spTree>
    <p:extLst>
      <p:ext uri="{BB962C8B-B14F-4D97-AF65-F5344CB8AC3E}">
        <p14:creationId xmlns:p14="http://schemas.microsoft.com/office/powerpoint/2010/main" val="18181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5ED94B0-E063-5759-106E-033CCBD2E72D}"/>
              </a:ext>
            </a:extLst>
          </p:cNvPr>
          <p:cNvGrpSpPr/>
          <p:nvPr/>
        </p:nvGrpSpPr>
        <p:grpSpPr>
          <a:xfrm>
            <a:off x="6357245" y="4947559"/>
            <a:ext cx="1004595" cy="942389"/>
            <a:chOff x="6232849" y="872414"/>
            <a:chExt cx="1004595" cy="9423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8052D4-D060-9983-9F8F-320A4756377F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35AE9B-2630-A487-7167-1640E086A213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C403A8-004D-B95A-46CB-68A474F7F8A8}"/>
              </a:ext>
            </a:extLst>
          </p:cNvPr>
          <p:cNvGrpSpPr/>
          <p:nvPr/>
        </p:nvGrpSpPr>
        <p:grpSpPr>
          <a:xfrm>
            <a:off x="6366576" y="3755569"/>
            <a:ext cx="1004595" cy="942389"/>
            <a:chOff x="6232849" y="872414"/>
            <a:chExt cx="1004595" cy="94238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9E54D6-DCF4-2F76-C8F4-60CB36D018FB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84A894-3D4C-04E3-A198-16612E96AC2F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926995-4353-643C-379C-C2C9F87A8B62}"/>
              </a:ext>
            </a:extLst>
          </p:cNvPr>
          <p:cNvGrpSpPr/>
          <p:nvPr/>
        </p:nvGrpSpPr>
        <p:grpSpPr>
          <a:xfrm>
            <a:off x="6375909" y="2579911"/>
            <a:ext cx="1004595" cy="942389"/>
            <a:chOff x="6232849" y="872414"/>
            <a:chExt cx="1004595" cy="94238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5EBDB-04B7-27F1-A68F-9F8376B8F61F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49B733-96A5-F8A3-1A19-2801C14C1DA4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748854-E8A7-8302-3657-2F12F641EB2F}"/>
              </a:ext>
            </a:extLst>
          </p:cNvPr>
          <p:cNvSpPr/>
          <p:nvPr/>
        </p:nvSpPr>
        <p:spPr>
          <a:xfrm>
            <a:off x="1962537" y="3352022"/>
            <a:ext cx="1110342" cy="70912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Istio</a:t>
            </a:r>
            <a:r>
              <a:rPr lang="ko-KR" altLang="en-US" sz="1300" dirty="0"/>
              <a:t> </a:t>
            </a:r>
            <a:r>
              <a:rPr lang="en-US" altLang="ko-KR" sz="1300" dirty="0"/>
              <a:t>Ingress</a:t>
            </a:r>
            <a:r>
              <a:rPr lang="ko-KR" altLang="en-US" sz="1300" dirty="0"/>
              <a:t> </a:t>
            </a:r>
            <a:r>
              <a:rPr lang="en-US" altLang="ko-KR" sz="1300" dirty="0"/>
              <a:t>Gateway</a:t>
            </a:r>
            <a:endParaRPr lang="ko-KR" altLang="en-US" sz="13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F893C7-EA89-923A-352B-9CB48A31B9F5}"/>
              </a:ext>
            </a:extLst>
          </p:cNvPr>
          <p:cNvGrpSpPr/>
          <p:nvPr/>
        </p:nvGrpSpPr>
        <p:grpSpPr>
          <a:xfrm>
            <a:off x="6288828" y="2659221"/>
            <a:ext cx="1004595" cy="930731"/>
            <a:chOff x="6232849" y="2160035"/>
            <a:chExt cx="1004595" cy="9307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75FC14-28A6-6F86-2872-7DAD1383CFC7}"/>
                </a:ext>
              </a:extLst>
            </p:cNvPr>
            <p:cNvSpPr/>
            <p:nvPr/>
          </p:nvSpPr>
          <p:spPr>
            <a:xfrm>
              <a:off x="6232849" y="2160035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Delivery</a:t>
              </a:r>
              <a:br>
                <a:rPr lang="en-US" altLang="ko-KR" sz="1200" dirty="0"/>
              </a:br>
              <a:r>
                <a:rPr lang="en-US" altLang="ko-KR" sz="1200" dirty="0"/>
                <a:t>V1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65C5DF-3869-A230-5C9E-52CD0403F7EC}"/>
                </a:ext>
              </a:extLst>
            </p:cNvPr>
            <p:cNvSpPr/>
            <p:nvPr/>
          </p:nvSpPr>
          <p:spPr>
            <a:xfrm>
              <a:off x="6232849" y="2771196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sidecar</a:t>
              </a:r>
              <a:endParaRPr lang="ko-KR" altLang="en-US" sz="12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3D7CCB-FDAF-4FB1-8F95-836B737199B5}"/>
              </a:ext>
            </a:extLst>
          </p:cNvPr>
          <p:cNvGrpSpPr/>
          <p:nvPr/>
        </p:nvGrpSpPr>
        <p:grpSpPr>
          <a:xfrm>
            <a:off x="6288828" y="3851207"/>
            <a:ext cx="1004595" cy="926062"/>
            <a:chOff x="6232849" y="3149078"/>
            <a:chExt cx="1004595" cy="9260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D77AE7-F141-9060-471D-6749F6FBF99D}"/>
                </a:ext>
              </a:extLst>
            </p:cNvPr>
            <p:cNvSpPr/>
            <p:nvPr/>
          </p:nvSpPr>
          <p:spPr>
            <a:xfrm>
              <a:off x="6232849" y="3149078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Warehouse</a:t>
              </a:r>
              <a:br>
                <a:rPr lang="en-US" altLang="ko-KR" sz="1200" dirty="0"/>
              </a:br>
              <a:r>
                <a:rPr lang="en-US" altLang="ko-KR" sz="1200" dirty="0"/>
                <a:t>V1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1A1551-ADA1-C776-D888-72F7C4D85CD0}"/>
                </a:ext>
              </a:extLst>
            </p:cNvPr>
            <p:cNvSpPr/>
            <p:nvPr/>
          </p:nvSpPr>
          <p:spPr>
            <a:xfrm>
              <a:off x="6232849" y="3755570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sidecar</a:t>
              </a:r>
              <a:endParaRPr lang="ko-KR" altLang="en-US" sz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31B8BA-BC07-499C-8926-16BA6B07905C}"/>
              </a:ext>
            </a:extLst>
          </p:cNvPr>
          <p:cNvGrpSpPr/>
          <p:nvPr/>
        </p:nvGrpSpPr>
        <p:grpSpPr>
          <a:xfrm>
            <a:off x="6288828" y="5038524"/>
            <a:ext cx="1004595" cy="930731"/>
            <a:chOff x="6232849" y="4474023"/>
            <a:chExt cx="1004595" cy="930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2CFA4F-E5F8-50AD-B306-8B867887DF97}"/>
                </a:ext>
              </a:extLst>
            </p:cNvPr>
            <p:cNvSpPr/>
            <p:nvPr/>
          </p:nvSpPr>
          <p:spPr>
            <a:xfrm>
              <a:off x="6232849" y="4474023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 Parcel</a:t>
              </a:r>
              <a:br>
                <a:rPr lang="en-US" altLang="ko-KR" sz="1200" dirty="0"/>
              </a:br>
              <a:r>
                <a:rPr lang="en-US" altLang="ko-KR" sz="1200" dirty="0"/>
                <a:t>V1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9E4E15-1001-E1EF-4C77-E64A0680C54E}"/>
                </a:ext>
              </a:extLst>
            </p:cNvPr>
            <p:cNvSpPr/>
            <p:nvPr/>
          </p:nvSpPr>
          <p:spPr>
            <a:xfrm>
              <a:off x="6232849" y="5085184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sidecar</a:t>
              </a:r>
              <a:endParaRPr lang="ko-KR" altLang="en-US" sz="12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1633A5-47D5-8CFB-BBDF-9B37B8E6A49A}"/>
              </a:ext>
            </a:extLst>
          </p:cNvPr>
          <p:cNvSpPr/>
          <p:nvPr/>
        </p:nvSpPr>
        <p:spPr>
          <a:xfrm>
            <a:off x="5218919" y="1455577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Reservation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Service</a:t>
            </a:r>
            <a:br>
              <a:rPr lang="en-US" altLang="ko-KR" sz="1000" b="1" dirty="0"/>
            </a:br>
            <a:r>
              <a:rPr lang="en-US" altLang="ko-KR" sz="1000" b="1" dirty="0"/>
              <a:t>V1</a:t>
            </a:r>
            <a:endParaRPr lang="ko-KR" altLang="en-US" sz="1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2AE7B5-58E0-6D56-3BC2-D4067F1E2172}"/>
              </a:ext>
            </a:extLst>
          </p:cNvPr>
          <p:cNvSpPr/>
          <p:nvPr/>
        </p:nvSpPr>
        <p:spPr>
          <a:xfrm>
            <a:off x="5218919" y="272453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Delivery Service</a:t>
            </a:r>
            <a:br>
              <a:rPr lang="en-US" altLang="ko-KR" sz="1000" b="1" dirty="0"/>
            </a:br>
            <a:r>
              <a:rPr lang="en-US" altLang="ko-KR" sz="1000" b="1" dirty="0"/>
              <a:t>V1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8B9A63-BD9B-B803-A119-C7D91099D8B5}"/>
              </a:ext>
            </a:extLst>
          </p:cNvPr>
          <p:cNvSpPr/>
          <p:nvPr/>
        </p:nvSpPr>
        <p:spPr>
          <a:xfrm>
            <a:off x="5218919" y="3834880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Warehouse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Service</a:t>
            </a:r>
            <a:br>
              <a:rPr lang="en-US" altLang="ko-KR" sz="800" b="1" dirty="0"/>
            </a:br>
            <a:r>
              <a:rPr lang="en-US" altLang="ko-KR" sz="900" b="1" dirty="0"/>
              <a:t>V1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7FE1E9-EB94-3076-A526-8BF7F2613731}"/>
              </a:ext>
            </a:extLst>
          </p:cNvPr>
          <p:cNvSpPr/>
          <p:nvPr/>
        </p:nvSpPr>
        <p:spPr>
          <a:xfrm>
            <a:off x="5218919" y="5057185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MyParcel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Service</a:t>
            </a:r>
            <a:endParaRPr lang="ko-KR" altLang="en-US" sz="8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A90B7F-E4A1-92F2-5332-7B94702955E9}"/>
              </a:ext>
            </a:extLst>
          </p:cNvPr>
          <p:cNvGrpSpPr/>
          <p:nvPr/>
        </p:nvGrpSpPr>
        <p:grpSpPr>
          <a:xfrm>
            <a:off x="6366580" y="1384037"/>
            <a:ext cx="1004595" cy="942389"/>
            <a:chOff x="6232849" y="872414"/>
            <a:chExt cx="1004595" cy="94238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D305E6-C758-E341-FF00-BDBFCF959197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994F7AE-0C83-97F2-014A-76415F85C5AF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5CF3D2-C5FB-7D20-E4C2-615CCBADFC45}"/>
              </a:ext>
            </a:extLst>
          </p:cNvPr>
          <p:cNvGrpSpPr/>
          <p:nvPr/>
        </p:nvGrpSpPr>
        <p:grpSpPr>
          <a:xfrm>
            <a:off x="6288828" y="1455577"/>
            <a:ext cx="1004595" cy="942389"/>
            <a:chOff x="6232849" y="872414"/>
            <a:chExt cx="1004595" cy="9423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B05896-2AC8-A75B-3306-4FC25646918A}"/>
                </a:ext>
              </a:extLst>
            </p:cNvPr>
            <p:cNvSpPr/>
            <p:nvPr/>
          </p:nvSpPr>
          <p:spPr>
            <a:xfrm>
              <a:off x="6232849" y="872414"/>
              <a:ext cx="1004595" cy="611161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Reservation V1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CF5B51-5BE1-BC9F-C2BD-65218419A4D0}"/>
                </a:ext>
              </a:extLst>
            </p:cNvPr>
            <p:cNvSpPr/>
            <p:nvPr/>
          </p:nvSpPr>
          <p:spPr>
            <a:xfrm>
              <a:off x="6232849" y="1495233"/>
              <a:ext cx="1004595" cy="31957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sidecar</a:t>
              </a:r>
              <a:endParaRPr lang="ko-KR" altLang="en-US" sz="1200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7FD16B-C516-C302-8746-2F98BA8B1521}"/>
              </a:ext>
            </a:extLst>
          </p:cNvPr>
          <p:cNvSpPr/>
          <p:nvPr/>
        </p:nvSpPr>
        <p:spPr>
          <a:xfrm>
            <a:off x="7896801" y="1455577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485E940-9399-9550-57DC-6C60F9E408C8}"/>
              </a:ext>
            </a:extLst>
          </p:cNvPr>
          <p:cNvSpPr/>
          <p:nvPr/>
        </p:nvSpPr>
        <p:spPr>
          <a:xfrm>
            <a:off x="7896801" y="2625004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C57F98-1B9C-EC57-F663-656FF8170933}"/>
              </a:ext>
            </a:extLst>
          </p:cNvPr>
          <p:cNvSpPr/>
          <p:nvPr/>
        </p:nvSpPr>
        <p:spPr>
          <a:xfrm>
            <a:off x="7896801" y="385353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64E893-6A48-AE1C-6C23-E5BEDC61CB12}"/>
              </a:ext>
            </a:extLst>
          </p:cNvPr>
          <p:cNvSpPr/>
          <p:nvPr/>
        </p:nvSpPr>
        <p:spPr>
          <a:xfrm>
            <a:off x="7896801" y="502686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8426A6E-1F86-E8F5-D7E8-CDBDD9A61AF4}"/>
              </a:ext>
            </a:extLst>
          </p:cNvPr>
          <p:cNvCxnSpPr/>
          <p:nvPr/>
        </p:nvCxnSpPr>
        <p:spPr>
          <a:xfrm>
            <a:off x="5817159" y="2216026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C5585F9-5123-564D-97A7-22C47E15763C}"/>
              </a:ext>
            </a:extLst>
          </p:cNvPr>
          <p:cNvCxnSpPr/>
          <p:nvPr/>
        </p:nvCxnSpPr>
        <p:spPr>
          <a:xfrm>
            <a:off x="5817159" y="3430167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34008C2-F71A-5813-E571-5975743D890B}"/>
              </a:ext>
            </a:extLst>
          </p:cNvPr>
          <p:cNvCxnSpPr/>
          <p:nvPr/>
        </p:nvCxnSpPr>
        <p:spPr>
          <a:xfrm>
            <a:off x="5817159" y="4617484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F9F4633-BCD8-8B04-939A-1AEE0907F2A0}"/>
              </a:ext>
            </a:extLst>
          </p:cNvPr>
          <p:cNvCxnSpPr/>
          <p:nvPr/>
        </p:nvCxnSpPr>
        <p:spPr>
          <a:xfrm>
            <a:off x="5817159" y="5809470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54B5D0-D4D0-A082-C87E-7D51695B1993}"/>
              </a:ext>
            </a:extLst>
          </p:cNvPr>
          <p:cNvSpPr/>
          <p:nvPr/>
        </p:nvSpPr>
        <p:spPr>
          <a:xfrm>
            <a:off x="3987559" y="1455577"/>
            <a:ext cx="609600" cy="94238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Virtual</a:t>
            </a:r>
            <a:br>
              <a:rPr lang="en-US" altLang="ko-KR" sz="1000" dirty="0"/>
            </a:br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873F92E-9147-38FC-F931-23B07D1855F7}"/>
              </a:ext>
            </a:extLst>
          </p:cNvPr>
          <p:cNvSpPr/>
          <p:nvPr/>
        </p:nvSpPr>
        <p:spPr>
          <a:xfrm>
            <a:off x="3987559" y="2724536"/>
            <a:ext cx="609600" cy="94238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Virtual</a:t>
            </a:r>
            <a:br>
              <a:rPr lang="en-US" altLang="ko-KR" sz="1000" dirty="0"/>
            </a:br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483C51-92C0-F943-41AE-E42EF9E3C7A5}"/>
              </a:ext>
            </a:extLst>
          </p:cNvPr>
          <p:cNvSpPr/>
          <p:nvPr/>
        </p:nvSpPr>
        <p:spPr>
          <a:xfrm>
            <a:off x="3987559" y="3834880"/>
            <a:ext cx="609600" cy="94238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Virtual</a:t>
            </a:r>
            <a:br>
              <a:rPr lang="en-US" altLang="ko-KR" sz="1000" dirty="0"/>
            </a:br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C4A505-2AA4-CAAC-1FF3-9E8DAD2C8B1A}"/>
              </a:ext>
            </a:extLst>
          </p:cNvPr>
          <p:cNvSpPr/>
          <p:nvPr/>
        </p:nvSpPr>
        <p:spPr>
          <a:xfrm>
            <a:off x="3987559" y="5104261"/>
            <a:ext cx="609600" cy="84823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Virtual</a:t>
            </a:r>
            <a:br>
              <a:rPr lang="en-US" altLang="ko-KR" sz="1000" dirty="0"/>
            </a:br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1EB42FF-9C27-64F9-1E87-10D82BA4DCDC}"/>
              </a:ext>
            </a:extLst>
          </p:cNvPr>
          <p:cNvCxnSpPr>
            <a:cxnSpLocks/>
            <a:stCxn id="75" idx="3"/>
            <a:endCxn id="2" idx="1"/>
          </p:cNvCxnSpPr>
          <p:nvPr/>
        </p:nvCxnSpPr>
        <p:spPr>
          <a:xfrm>
            <a:off x="4597159" y="1926772"/>
            <a:ext cx="62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7C33D22-B52F-E9A0-BD75-E8317E3572C4}"/>
              </a:ext>
            </a:extLst>
          </p:cNvPr>
          <p:cNvCxnSpPr>
            <a:cxnSpLocks/>
            <a:stCxn id="76" idx="3"/>
            <a:endCxn id="3" idx="1"/>
          </p:cNvCxnSpPr>
          <p:nvPr/>
        </p:nvCxnSpPr>
        <p:spPr>
          <a:xfrm>
            <a:off x="4597159" y="3195731"/>
            <a:ext cx="62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2D02206-10B3-690C-8DDC-D63B9BE1465A}"/>
              </a:ext>
            </a:extLst>
          </p:cNvPr>
          <p:cNvCxnSpPr>
            <a:cxnSpLocks/>
            <a:stCxn id="77" idx="3"/>
            <a:endCxn id="16" idx="1"/>
          </p:cNvCxnSpPr>
          <p:nvPr/>
        </p:nvCxnSpPr>
        <p:spPr>
          <a:xfrm>
            <a:off x="4597159" y="4306075"/>
            <a:ext cx="62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3A9F0A6-8AA2-0304-BA35-1C10842C5ADB}"/>
              </a:ext>
            </a:extLst>
          </p:cNvPr>
          <p:cNvCxnSpPr>
            <a:cxnSpLocks/>
            <a:stCxn id="78" idx="3"/>
            <a:endCxn id="17" idx="1"/>
          </p:cNvCxnSpPr>
          <p:nvPr/>
        </p:nvCxnSpPr>
        <p:spPr>
          <a:xfrm>
            <a:off x="4597159" y="5528380"/>
            <a:ext cx="62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88174E5-B6D5-E530-2527-8DF34CF5BDD3}"/>
              </a:ext>
            </a:extLst>
          </p:cNvPr>
          <p:cNvSpPr/>
          <p:nvPr/>
        </p:nvSpPr>
        <p:spPr>
          <a:xfrm>
            <a:off x="5218919" y="951723"/>
            <a:ext cx="609600" cy="38565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V2</a:t>
            </a:r>
            <a:endParaRPr lang="ko-KR" altLang="en-US" sz="10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F1A6CA-2DEF-D47E-5FB7-2F468AD3FF16}"/>
              </a:ext>
            </a:extLst>
          </p:cNvPr>
          <p:cNvSpPr/>
          <p:nvPr/>
        </p:nvSpPr>
        <p:spPr>
          <a:xfrm>
            <a:off x="6259273" y="951723"/>
            <a:ext cx="1034150" cy="38565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Reservation V2</a:t>
            </a:r>
            <a:endParaRPr lang="ko-KR" altLang="en-US" sz="1000" b="1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2BC2FA-0B7E-9E74-56AC-FE78D03B7E51}"/>
              </a:ext>
            </a:extLst>
          </p:cNvPr>
          <p:cNvCxnSpPr>
            <a:cxnSpLocks/>
            <a:stCxn id="75" idx="3"/>
            <a:endCxn id="95" idx="1"/>
          </p:cNvCxnSpPr>
          <p:nvPr/>
        </p:nvCxnSpPr>
        <p:spPr>
          <a:xfrm flipV="1">
            <a:off x="4597159" y="1144553"/>
            <a:ext cx="621760" cy="78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B73CADD-9592-C10A-0B35-9E6C2036ADF8}"/>
              </a:ext>
            </a:extLst>
          </p:cNvPr>
          <p:cNvSpPr/>
          <p:nvPr/>
        </p:nvSpPr>
        <p:spPr>
          <a:xfrm>
            <a:off x="7896801" y="951724"/>
            <a:ext cx="609600" cy="38565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Replica</a:t>
            </a:r>
            <a:br>
              <a:rPr lang="en-US" altLang="ko-KR" sz="1000" b="1" dirty="0"/>
            </a:br>
            <a:r>
              <a:rPr lang="en-US" altLang="ko-KR" sz="1000" b="1" dirty="0"/>
              <a:t>Set</a:t>
            </a:r>
            <a:endParaRPr lang="ko-KR" altLang="en-US" sz="10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6E8D03E-E978-6948-AD29-0C2C88D79FB7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 flipV="1">
            <a:off x="3072879" y="1926772"/>
            <a:ext cx="914680" cy="17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08B1115-46FD-C491-5A6F-705C5BEE5161}"/>
              </a:ext>
            </a:extLst>
          </p:cNvPr>
          <p:cNvCxnSpPr>
            <a:cxnSpLocks/>
            <a:stCxn id="5" idx="3"/>
            <a:endCxn id="76" idx="1"/>
          </p:cNvCxnSpPr>
          <p:nvPr/>
        </p:nvCxnSpPr>
        <p:spPr>
          <a:xfrm flipV="1">
            <a:off x="3072879" y="3195731"/>
            <a:ext cx="914680" cy="51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A3F8FC8-6E01-9650-F0E6-54825C8BD41C}"/>
              </a:ext>
            </a:extLst>
          </p:cNvPr>
          <p:cNvCxnSpPr>
            <a:cxnSpLocks/>
            <a:stCxn id="5" idx="3"/>
            <a:endCxn id="77" idx="1"/>
          </p:cNvCxnSpPr>
          <p:nvPr/>
        </p:nvCxnSpPr>
        <p:spPr>
          <a:xfrm>
            <a:off x="3072879" y="3706586"/>
            <a:ext cx="914680" cy="59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74F1C35-ED7D-10CB-1B42-F63D33B34EA3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>
            <a:off x="3072879" y="3706586"/>
            <a:ext cx="914680" cy="182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0D10AF9-7508-179C-3833-D2037A3A64C2}"/>
              </a:ext>
            </a:extLst>
          </p:cNvPr>
          <p:cNvSpPr txBox="1"/>
          <p:nvPr/>
        </p:nvSpPr>
        <p:spPr>
          <a:xfrm>
            <a:off x="2426468" y="2457742"/>
            <a:ext cx="123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/reservation/v1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7950C-F030-51C9-5CA2-998B8903D8FE}"/>
              </a:ext>
            </a:extLst>
          </p:cNvPr>
          <p:cNvSpPr txBox="1"/>
          <p:nvPr/>
        </p:nvSpPr>
        <p:spPr>
          <a:xfrm>
            <a:off x="2571764" y="4837045"/>
            <a:ext cx="1092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/</a:t>
            </a:r>
            <a:r>
              <a:rPr lang="en-US" altLang="ko-KR" sz="1200" dirty="0" err="1"/>
              <a:t>myparcel</a:t>
            </a:r>
            <a:r>
              <a:rPr lang="en-US" altLang="ko-KR" sz="1200" dirty="0"/>
              <a:t>/v1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186273-DA93-C7EB-6185-63EF9C15993A}"/>
              </a:ext>
            </a:extLst>
          </p:cNvPr>
          <p:cNvSpPr txBox="1"/>
          <p:nvPr/>
        </p:nvSpPr>
        <p:spPr>
          <a:xfrm>
            <a:off x="2948450" y="3867831"/>
            <a:ext cx="125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/warehouse/v1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3EE3D44-290D-BCA7-F9D0-4A93E548303C}"/>
              </a:ext>
            </a:extLst>
          </p:cNvPr>
          <p:cNvSpPr txBox="1"/>
          <p:nvPr/>
        </p:nvSpPr>
        <p:spPr>
          <a:xfrm>
            <a:off x="3070341" y="3005469"/>
            <a:ext cx="101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/delivery/v1</a:t>
            </a:r>
            <a:endParaRPr lang="ko-KR" altLang="en-US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48BA2BF-40C2-8E18-AAF6-5FACAA2B62B7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7293423" y="1144552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DAF6CB8-19F0-8F70-E1B4-19E68D30FE97}"/>
              </a:ext>
            </a:extLst>
          </p:cNvPr>
          <p:cNvCxnSpPr>
            <a:cxnSpLocks/>
          </p:cNvCxnSpPr>
          <p:nvPr/>
        </p:nvCxnSpPr>
        <p:spPr>
          <a:xfrm flipH="1">
            <a:off x="7293423" y="1817140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4CB6758-BCB6-E88F-A396-A15608A27A0E}"/>
              </a:ext>
            </a:extLst>
          </p:cNvPr>
          <p:cNvCxnSpPr>
            <a:cxnSpLocks/>
          </p:cNvCxnSpPr>
          <p:nvPr/>
        </p:nvCxnSpPr>
        <p:spPr>
          <a:xfrm flipH="1">
            <a:off x="7293423" y="3084935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CF175C6-9638-54B1-7BD9-2BB03B5ED851}"/>
              </a:ext>
            </a:extLst>
          </p:cNvPr>
          <p:cNvCxnSpPr>
            <a:cxnSpLocks/>
          </p:cNvCxnSpPr>
          <p:nvPr/>
        </p:nvCxnSpPr>
        <p:spPr>
          <a:xfrm flipH="1">
            <a:off x="7293423" y="4304904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8D6A6-8405-3B9A-DE69-8F24ABCF6A61}"/>
              </a:ext>
            </a:extLst>
          </p:cNvPr>
          <p:cNvCxnSpPr>
            <a:cxnSpLocks/>
          </p:cNvCxnSpPr>
          <p:nvPr/>
        </p:nvCxnSpPr>
        <p:spPr>
          <a:xfrm flipH="1">
            <a:off x="7293423" y="5370141"/>
            <a:ext cx="6033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87DBCD4-4DA5-5922-4D7B-9F19D587F08C}"/>
              </a:ext>
            </a:extLst>
          </p:cNvPr>
          <p:cNvSpPr txBox="1"/>
          <p:nvPr/>
        </p:nvSpPr>
        <p:spPr>
          <a:xfrm>
            <a:off x="7223054" y="686085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361F63-D84A-E00B-7C63-35F49A6AD760}"/>
              </a:ext>
            </a:extLst>
          </p:cNvPr>
          <p:cNvSpPr txBox="1"/>
          <p:nvPr/>
        </p:nvSpPr>
        <p:spPr>
          <a:xfrm>
            <a:off x="7223054" y="1460327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49F024-37CF-9B99-99D8-09A7C9D9C2C6}"/>
              </a:ext>
            </a:extLst>
          </p:cNvPr>
          <p:cNvSpPr txBox="1"/>
          <p:nvPr/>
        </p:nvSpPr>
        <p:spPr>
          <a:xfrm>
            <a:off x="7223054" y="271083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36545F-6A4B-57C6-401B-C7109692F358}"/>
              </a:ext>
            </a:extLst>
          </p:cNvPr>
          <p:cNvSpPr txBox="1"/>
          <p:nvPr/>
        </p:nvSpPr>
        <p:spPr>
          <a:xfrm>
            <a:off x="7223054" y="3967549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DE7C79B-AA87-DA51-408F-10B5E2147563}"/>
              </a:ext>
            </a:extLst>
          </p:cNvPr>
          <p:cNvSpPr txBox="1"/>
          <p:nvPr/>
        </p:nvSpPr>
        <p:spPr>
          <a:xfrm>
            <a:off x="7223054" y="5039409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manage</a:t>
            </a:r>
            <a:endParaRPr lang="ko-KR" altLang="en-US" sz="12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D63F78D-9922-5A73-E9FB-F369653C60C7}"/>
              </a:ext>
            </a:extLst>
          </p:cNvPr>
          <p:cNvSpPr/>
          <p:nvPr/>
        </p:nvSpPr>
        <p:spPr>
          <a:xfrm>
            <a:off x="9038245" y="951723"/>
            <a:ext cx="609600" cy="144624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Deployment</a:t>
            </a:r>
            <a:endParaRPr lang="ko-KR" altLang="en-US" sz="10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243A07-5864-6C9C-65C9-3EB24641259F}"/>
              </a:ext>
            </a:extLst>
          </p:cNvPr>
          <p:cNvSpPr/>
          <p:nvPr/>
        </p:nvSpPr>
        <p:spPr>
          <a:xfrm>
            <a:off x="9041362" y="2625004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Deployment</a:t>
            </a:r>
            <a:endParaRPr lang="ko-KR" altLang="en-US" sz="1000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3BB875E-759D-F6E1-57C8-DB77D856C55B}"/>
              </a:ext>
            </a:extLst>
          </p:cNvPr>
          <p:cNvSpPr/>
          <p:nvPr/>
        </p:nvSpPr>
        <p:spPr>
          <a:xfrm>
            <a:off x="9041362" y="385353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Deployment</a:t>
            </a:r>
            <a:endParaRPr lang="ko-KR" altLang="en-US" sz="1000" b="1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9BFC4C0-4D2D-0555-9E09-6B9757D16C30}"/>
              </a:ext>
            </a:extLst>
          </p:cNvPr>
          <p:cNvSpPr/>
          <p:nvPr/>
        </p:nvSpPr>
        <p:spPr>
          <a:xfrm>
            <a:off x="9041362" y="5026866"/>
            <a:ext cx="609600" cy="94238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Deployment</a:t>
            </a:r>
            <a:endParaRPr lang="ko-KR" altLang="en-US" sz="1000" b="1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CE8EECF-3984-B9DD-967E-931C40DD36E4}"/>
              </a:ext>
            </a:extLst>
          </p:cNvPr>
          <p:cNvCxnSpPr>
            <a:cxnSpLocks/>
            <a:stCxn id="130" idx="1"/>
            <a:endCxn id="100" idx="3"/>
          </p:cNvCxnSpPr>
          <p:nvPr/>
        </p:nvCxnSpPr>
        <p:spPr>
          <a:xfrm flipH="1" flipV="1">
            <a:off x="8506401" y="1144553"/>
            <a:ext cx="531844" cy="530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C335432-6CE6-80B0-9E11-71950B8477EA}"/>
              </a:ext>
            </a:extLst>
          </p:cNvPr>
          <p:cNvCxnSpPr>
            <a:cxnSpLocks/>
            <a:stCxn id="130" idx="1"/>
            <a:endCxn id="66" idx="3"/>
          </p:cNvCxnSpPr>
          <p:nvPr/>
        </p:nvCxnSpPr>
        <p:spPr>
          <a:xfrm flipH="1">
            <a:off x="8506401" y="1674845"/>
            <a:ext cx="531844" cy="251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BDA95EF-1CCA-DB80-E537-D9AF91240146}"/>
              </a:ext>
            </a:extLst>
          </p:cNvPr>
          <p:cNvCxnSpPr>
            <a:cxnSpLocks/>
            <a:stCxn id="132" idx="1"/>
            <a:endCxn id="67" idx="3"/>
          </p:cNvCxnSpPr>
          <p:nvPr/>
        </p:nvCxnSpPr>
        <p:spPr>
          <a:xfrm flipH="1">
            <a:off x="8506401" y="3096199"/>
            <a:ext cx="534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4E4709A-5EDC-160F-2C3B-388C24116173}"/>
              </a:ext>
            </a:extLst>
          </p:cNvPr>
          <p:cNvCxnSpPr>
            <a:cxnSpLocks/>
            <a:stCxn id="133" idx="1"/>
            <a:endCxn id="68" idx="3"/>
          </p:cNvCxnSpPr>
          <p:nvPr/>
        </p:nvCxnSpPr>
        <p:spPr>
          <a:xfrm flipH="1">
            <a:off x="8506401" y="4324731"/>
            <a:ext cx="534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D60852C-6192-E9A6-0981-1899A28B7786}"/>
              </a:ext>
            </a:extLst>
          </p:cNvPr>
          <p:cNvCxnSpPr>
            <a:cxnSpLocks/>
            <a:stCxn id="134" idx="1"/>
            <a:endCxn id="69" idx="3"/>
          </p:cNvCxnSpPr>
          <p:nvPr/>
        </p:nvCxnSpPr>
        <p:spPr>
          <a:xfrm flipH="1">
            <a:off x="8506401" y="5498061"/>
            <a:ext cx="534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949E62A-3DE5-5ABE-31DC-9D7B2FA587B9}"/>
              </a:ext>
            </a:extLst>
          </p:cNvPr>
          <p:cNvSpPr txBox="1"/>
          <p:nvPr/>
        </p:nvSpPr>
        <p:spPr>
          <a:xfrm>
            <a:off x="3045323" y="920673"/>
            <a:ext cx="183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For Canary deployment</a:t>
            </a:r>
            <a:endParaRPr lang="ko-KR" altLang="en-US" sz="12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EEEB4133-CE44-8E36-6B47-1F31AED4CD1A}"/>
              </a:ext>
            </a:extLst>
          </p:cNvPr>
          <p:cNvCxnSpPr/>
          <p:nvPr/>
        </p:nvCxnSpPr>
        <p:spPr>
          <a:xfrm>
            <a:off x="4687075" y="1161566"/>
            <a:ext cx="220964" cy="3180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86315BB-5391-6E43-3A92-FE53558E107D}"/>
              </a:ext>
            </a:extLst>
          </p:cNvPr>
          <p:cNvCxnSpPr>
            <a:cxnSpLocks/>
          </p:cNvCxnSpPr>
          <p:nvPr/>
        </p:nvCxnSpPr>
        <p:spPr>
          <a:xfrm>
            <a:off x="4674911" y="1175663"/>
            <a:ext cx="159964" cy="75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3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E1EA13-7ED3-EDDD-9CD1-386A304EB19A}"/>
              </a:ext>
            </a:extLst>
          </p:cNvPr>
          <p:cNvSpPr/>
          <p:nvPr/>
        </p:nvSpPr>
        <p:spPr>
          <a:xfrm>
            <a:off x="3620273" y="2202032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Reservation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0E8DB2-F447-2A01-CFA7-3BAC72DDDBCB}"/>
              </a:ext>
            </a:extLst>
          </p:cNvPr>
          <p:cNvSpPr/>
          <p:nvPr/>
        </p:nvSpPr>
        <p:spPr>
          <a:xfrm>
            <a:off x="5309114" y="2202032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Warehouse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852B0-6EA8-2DAE-E430-F4FDABD2379B}"/>
              </a:ext>
            </a:extLst>
          </p:cNvPr>
          <p:cNvSpPr/>
          <p:nvPr/>
        </p:nvSpPr>
        <p:spPr>
          <a:xfrm>
            <a:off x="6997955" y="2202032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Delivery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97245-025F-C8DF-549F-C6B1D9469553}"/>
              </a:ext>
            </a:extLst>
          </p:cNvPr>
          <p:cNvSpPr/>
          <p:nvPr/>
        </p:nvSpPr>
        <p:spPr>
          <a:xfrm>
            <a:off x="5309114" y="4301424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MyParcel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2A692C-4A91-DF40-8877-B211492A1FA4}"/>
              </a:ext>
            </a:extLst>
          </p:cNvPr>
          <p:cNvCxnSpPr/>
          <p:nvPr/>
        </p:nvCxnSpPr>
        <p:spPr>
          <a:xfrm>
            <a:off x="4122570" y="2813192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7C42F1-F672-AC0A-F1D8-889AE0FF2A0D}"/>
              </a:ext>
            </a:extLst>
          </p:cNvPr>
          <p:cNvCxnSpPr/>
          <p:nvPr/>
        </p:nvCxnSpPr>
        <p:spPr>
          <a:xfrm>
            <a:off x="5811411" y="2813192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099533F-9AD3-78EA-20EA-B1C87AC17EF8}"/>
              </a:ext>
            </a:extLst>
          </p:cNvPr>
          <p:cNvCxnSpPr/>
          <p:nvPr/>
        </p:nvCxnSpPr>
        <p:spPr>
          <a:xfrm>
            <a:off x="7500252" y="2813192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A098BF-2305-E796-9438-AD9E78C89BF3}"/>
              </a:ext>
            </a:extLst>
          </p:cNvPr>
          <p:cNvCxnSpPr/>
          <p:nvPr/>
        </p:nvCxnSpPr>
        <p:spPr>
          <a:xfrm>
            <a:off x="5811411" y="3886220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B28DAD-9654-8EF5-4091-CF502146A243}"/>
              </a:ext>
            </a:extLst>
          </p:cNvPr>
          <p:cNvSpPr txBox="1"/>
          <p:nvPr/>
        </p:nvSpPr>
        <p:spPr>
          <a:xfrm>
            <a:off x="3872204" y="2896791"/>
            <a:ext cx="3816217" cy="292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Publish and Subscribe</a:t>
            </a:r>
            <a:endParaRPr lang="ko-KR" altLang="en-US" sz="13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566632-D14B-39FD-FE03-07F05346903C}"/>
              </a:ext>
            </a:extLst>
          </p:cNvPr>
          <p:cNvSpPr/>
          <p:nvPr/>
        </p:nvSpPr>
        <p:spPr>
          <a:xfrm>
            <a:off x="3620273" y="3275060"/>
            <a:ext cx="4382277" cy="61116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Event Bus (Kafka)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C4012E-854E-A939-B64B-CA829E17FA70}"/>
              </a:ext>
            </a:extLst>
          </p:cNvPr>
          <p:cNvSpPr txBox="1"/>
          <p:nvPr/>
        </p:nvSpPr>
        <p:spPr>
          <a:xfrm>
            <a:off x="3881535" y="3957356"/>
            <a:ext cx="3816217" cy="292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Data synchronization using CDC (Kafka connect)</a:t>
            </a:r>
            <a:endParaRPr lang="ko-KR" altLang="en-US" sz="1300" dirty="0"/>
          </a:p>
        </p:txBody>
      </p:sp>
      <p:sp>
        <p:nvSpPr>
          <p:cNvPr id="45" name="원통형 44">
            <a:extLst>
              <a:ext uri="{FF2B5EF4-FFF2-40B4-BE49-F238E27FC236}">
                <a16:creationId xmlns:a16="http://schemas.microsoft.com/office/drawing/2014/main" id="{9734C761-5810-5828-9F64-A84E7ED12468}"/>
              </a:ext>
            </a:extLst>
          </p:cNvPr>
          <p:cNvSpPr/>
          <p:nvPr/>
        </p:nvSpPr>
        <p:spPr>
          <a:xfrm>
            <a:off x="3620272" y="1521442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46" name="원통형 45">
            <a:extLst>
              <a:ext uri="{FF2B5EF4-FFF2-40B4-BE49-F238E27FC236}">
                <a16:creationId xmlns:a16="http://schemas.microsoft.com/office/drawing/2014/main" id="{872254BA-27C2-7CDB-0A4F-76E575E7F51F}"/>
              </a:ext>
            </a:extLst>
          </p:cNvPr>
          <p:cNvSpPr/>
          <p:nvPr/>
        </p:nvSpPr>
        <p:spPr>
          <a:xfrm>
            <a:off x="5309113" y="1521442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47" name="원통형 46">
            <a:extLst>
              <a:ext uri="{FF2B5EF4-FFF2-40B4-BE49-F238E27FC236}">
                <a16:creationId xmlns:a16="http://schemas.microsoft.com/office/drawing/2014/main" id="{D1FDB392-5B7E-DA3E-6716-C0E06481238C}"/>
              </a:ext>
            </a:extLst>
          </p:cNvPr>
          <p:cNvSpPr/>
          <p:nvPr/>
        </p:nvSpPr>
        <p:spPr>
          <a:xfrm>
            <a:off x="6997954" y="1521442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48" name="원통형 47">
            <a:extLst>
              <a:ext uri="{FF2B5EF4-FFF2-40B4-BE49-F238E27FC236}">
                <a16:creationId xmlns:a16="http://schemas.microsoft.com/office/drawing/2014/main" id="{404E4405-D88C-3F2E-1B71-3F489BA35B3E}"/>
              </a:ext>
            </a:extLst>
          </p:cNvPr>
          <p:cNvSpPr/>
          <p:nvPr/>
        </p:nvSpPr>
        <p:spPr>
          <a:xfrm>
            <a:off x="5309113" y="5160381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1AC34D-E913-9F83-96C0-C142EA81BD0D}"/>
              </a:ext>
            </a:extLst>
          </p:cNvPr>
          <p:cNvCxnSpPr>
            <a:stCxn id="35" idx="0"/>
            <a:endCxn id="47" idx="3"/>
          </p:cNvCxnSpPr>
          <p:nvPr/>
        </p:nvCxnSpPr>
        <p:spPr>
          <a:xfrm flipH="1" flipV="1">
            <a:off x="7500252" y="1958887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77D6CF-9732-D687-D02D-F1B25EA291FB}"/>
              </a:ext>
            </a:extLst>
          </p:cNvPr>
          <p:cNvCxnSpPr>
            <a:cxnSpLocks/>
            <a:stCxn id="34" idx="0"/>
            <a:endCxn id="46" idx="3"/>
          </p:cNvCxnSpPr>
          <p:nvPr/>
        </p:nvCxnSpPr>
        <p:spPr>
          <a:xfrm flipH="1" flipV="1">
            <a:off x="5811411" y="1958887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D1CB030-3109-E3BD-BE70-FF29213C8240}"/>
              </a:ext>
            </a:extLst>
          </p:cNvPr>
          <p:cNvCxnSpPr>
            <a:cxnSpLocks/>
            <a:stCxn id="11" idx="0"/>
            <a:endCxn id="45" idx="3"/>
          </p:cNvCxnSpPr>
          <p:nvPr/>
        </p:nvCxnSpPr>
        <p:spPr>
          <a:xfrm flipH="1" flipV="1">
            <a:off x="4122570" y="1958887"/>
            <a:ext cx="1" cy="24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7A4BA62-2006-8154-457A-59E972EDAB20}"/>
              </a:ext>
            </a:extLst>
          </p:cNvPr>
          <p:cNvCxnSpPr>
            <a:cxnSpLocks/>
            <a:stCxn id="37" idx="2"/>
            <a:endCxn id="48" idx="1"/>
          </p:cNvCxnSpPr>
          <p:nvPr/>
        </p:nvCxnSpPr>
        <p:spPr>
          <a:xfrm flipH="1">
            <a:off x="5811411" y="4912585"/>
            <a:ext cx="1" cy="247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734A1E-FDFC-437D-61EC-A06BBBAFE9FC}"/>
              </a:ext>
            </a:extLst>
          </p:cNvPr>
          <p:cNvSpPr txBox="1"/>
          <p:nvPr/>
        </p:nvSpPr>
        <p:spPr>
          <a:xfrm>
            <a:off x="3610941" y="832504"/>
            <a:ext cx="6813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</a:t>
            </a:r>
            <a:r>
              <a:rPr lang="ko-KR" altLang="en-US" sz="1300" dirty="0"/>
              <a:t> </a:t>
            </a:r>
            <a:r>
              <a:rPr lang="en-US" altLang="ko-KR" sz="1300" dirty="0"/>
              <a:t>MySQL</a:t>
            </a:r>
            <a:r>
              <a:rPr lang="ko-KR" altLang="en-US" sz="1300" dirty="0"/>
              <a:t>은 마이크로 서비스별로 별도 인스턴스를 구성하는 것으로 표현</a:t>
            </a:r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실제 구현은 하나의</a:t>
            </a:r>
            <a:r>
              <a:rPr lang="en-US" altLang="ko-KR" sz="1300" dirty="0"/>
              <a:t> POD (No</a:t>
            </a:r>
            <a:r>
              <a:rPr lang="ko-KR" altLang="en-US" sz="1300" dirty="0"/>
              <a:t> 이중화</a:t>
            </a:r>
            <a:r>
              <a:rPr lang="en-US" altLang="ko-KR" sz="1300" dirty="0"/>
              <a:t>)</a:t>
            </a:r>
            <a:r>
              <a:rPr lang="ko-KR" altLang="en-US" sz="1300" dirty="0"/>
              <a:t>에</a:t>
            </a:r>
            <a:r>
              <a:rPr lang="en-US" altLang="ko-KR" sz="1300" dirty="0"/>
              <a:t> MySQL </a:t>
            </a:r>
            <a:r>
              <a:rPr lang="ko-KR" altLang="en-US" sz="1300" dirty="0"/>
              <a:t>설치하고 </a:t>
            </a:r>
            <a:r>
              <a:rPr lang="en-US" altLang="ko-KR" sz="1300" dirty="0"/>
              <a:t>App</a:t>
            </a:r>
            <a:r>
              <a:rPr lang="ko-KR" altLang="en-US" sz="1300" dirty="0"/>
              <a:t>에서 사용하는 것으로 함</a:t>
            </a:r>
          </a:p>
        </p:txBody>
      </p:sp>
    </p:spTree>
    <p:extLst>
      <p:ext uri="{BB962C8B-B14F-4D97-AF65-F5344CB8AC3E}">
        <p14:creationId xmlns:p14="http://schemas.microsoft.com/office/powerpoint/2010/main" val="313094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원통형 44">
            <a:extLst>
              <a:ext uri="{FF2B5EF4-FFF2-40B4-BE49-F238E27FC236}">
                <a16:creationId xmlns:a16="http://schemas.microsoft.com/office/drawing/2014/main" id="{9734C761-5810-5828-9F64-A84E7ED12468}"/>
              </a:ext>
            </a:extLst>
          </p:cNvPr>
          <p:cNvSpPr/>
          <p:nvPr/>
        </p:nvSpPr>
        <p:spPr>
          <a:xfrm>
            <a:off x="7341631" y="3989112"/>
            <a:ext cx="1157002" cy="689913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EFS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DA25A1-726B-A5ED-C9FE-EE0696E83AAA}"/>
              </a:ext>
            </a:extLst>
          </p:cNvPr>
          <p:cNvSpPr/>
          <p:nvPr/>
        </p:nvSpPr>
        <p:spPr>
          <a:xfrm>
            <a:off x="3732241" y="3886203"/>
            <a:ext cx="1464911" cy="89573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MySQL</a:t>
            </a:r>
            <a:br>
              <a:rPr lang="en-US" altLang="ko-KR" sz="1600" dirty="0"/>
            </a:br>
            <a:r>
              <a:rPr lang="en-US" altLang="ko-KR" sz="1600" dirty="0"/>
              <a:t>POD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B4F3B38-E3D2-665B-EC5C-8C22A3D45100}"/>
              </a:ext>
            </a:extLst>
          </p:cNvPr>
          <p:cNvCxnSpPr>
            <a:stCxn id="2" idx="3"/>
            <a:endCxn id="45" idx="2"/>
          </p:cNvCxnSpPr>
          <p:nvPr/>
        </p:nvCxnSpPr>
        <p:spPr>
          <a:xfrm>
            <a:off x="5197152" y="4334069"/>
            <a:ext cx="2144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1BF163-69C9-4BB6-7675-35D2A15E8BAE}"/>
              </a:ext>
            </a:extLst>
          </p:cNvPr>
          <p:cNvSpPr/>
          <p:nvPr/>
        </p:nvSpPr>
        <p:spPr>
          <a:xfrm>
            <a:off x="3732241" y="2472619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Reservation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4E633E-6D48-6B92-8DCF-D4BFBDCC3379}"/>
              </a:ext>
            </a:extLst>
          </p:cNvPr>
          <p:cNvSpPr/>
          <p:nvPr/>
        </p:nvSpPr>
        <p:spPr>
          <a:xfrm>
            <a:off x="4963882" y="2472619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Warehouse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FA1971-5606-41DE-F3D5-8B658E5016DA}"/>
              </a:ext>
            </a:extLst>
          </p:cNvPr>
          <p:cNvSpPr/>
          <p:nvPr/>
        </p:nvSpPr>
        <p:spPr>
          <a:xfrm>
            <a:off x="6195523" y="2472619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Delivery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AC5D99-B513-A270-1464-71253DD9775D}"/>
              </a:ext>
            </a:extLst>
          </p:cNvPr>
          <p:cNvSpPr/>
          <p:nvPr/>
        </p:nvSpPr>
        <p:spPr>
          <a:xfrm>
            <a:off x="7417835" y="2472619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MyParcel</a:t>
            </a:r>
            <a:br>
              <a:rPr lang="en-US" altLang="ko-KR" sz="1200" dirty="0"/>
            </a:br>
            <a:r>
              <a:rPr lang="en-US" altLang="ko-KR" sz="1200" dirty="0"/>
              <a:t>App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AA93D9-C50C-E234-6DD6-0F2087905677}"/>
              </a:ext>
            </a:extLst>
          </p:cNvPr>
          <p:cNvCxnSpPr>
            <a:stCxn id="5" idx="2"/>
            <a:endCxn id="45" idx="1"/>
          </p:cNvCxnSpPr>
          <p:nvPr/>
        </p:nvCxnSpPr>
        <p:spPr>
          <a:xfrm>
            <a:off x="4234539" y="3083780"/>
            <a:ext cx="3685593" cy="90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EE0E9ED-429C-5938-9A8D-78BCB513A87E}"/>
              </a:ext>
            </a:extLst>
          </p:cNvPr>
          <p:cNvCxnSpPr>
            <a:cxnSpLocks/>
            <a:stCxn id="6" idx="2"/>
            <a:endCxn id="45" idx="1"/>
          </p:cNvCxnSpPr>
          <p:nvPr/>
        </p:nvCxnSpPr>
        <p:spPr>
          <a:xfrm>
            <a:off x="5466180" y="3083780"/>
            <a:ext cx="2453952" cy="90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F7332A-823C-6285-B266-8062FDB8FDE9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>
            <a:off x="6697821" y="3083780"/>
            <a:ext cx="1222311" cy="90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4DB776-381D-E4DD-D8A8-CC1352922A37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 flipH="1">
            <a:off x="7920132" y="3083780"/>
            <a:ext cx="1" cy="90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594596-C3B8-AE4A-68B3-722EE8EB5FCC}"/>
              </a:ext>
            </a:extLst>
          </p:cNvPr>
          <p:cNvSpPr/>
          <p:nvPr/>
        </p:nvSpPr>
        <p:spPr>
          <a:xfrm>
            <a:off x="4935888" y="1154666"/>
            <a:ext cx="1004595" cy="6111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PVC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A70847-8794-90D4-4CB5-645EE5A1B7BD}"/>
              </a:ext>
            </a:extLst>
          </p:cNvPr>
          <p:cNvSpPr/>
          <p:nvPr/>
        </p:nvSpPr>
        <p:spPr>
          <a:xfrm>
            <a:off x="6176861" y="1160985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PV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F58121-2E2D-0AA0-E479-01695DC290E5}"/>
              </a:ext>
            </a:extLst>
          </p:cNvPr>
          <p:cNvSpPr/>
          <p:nvPr/>
        </p:nvSpPr>
        <p:spPr>
          <a:xfrm>
            <a:off x="7417835" y="1160985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Storage</a:t>
            </a:r>
            <a:br>
              <a:rPr lang="en-US" altLang="ko-KR" sz="1200" dirty="0"/>
            </a:br>
            <a:r>
              <a:rPr lang="en-US" altLang="ko-KR" sz="1200" dirty="0"/>
              <a:t>(EFS)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30E3A1-AD40-F16A-1D0F-FBD6B4133E5A}"/>
              </a:ext>
            </a:extLst>
          </p:cNvPr>
          <p:cNvSpPr/>
          <p:nvPr/>
        </p:nvSpPr>
        <p:spPr>
          <a:xfrm>
            <a:off x="3694915" y="1154666"/>
            <a:ext cx="1004595" cy="6111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POD</a:t>
            </a:r>
            <a:br>
              <a:rPr lang="en-US" altLang="ko-KR" sz="1200" dirty="0"/>
            </a:br>
            <a:r>
              <a:rPr lang="en-US" altLang="ko-KR" sz="1200" dirty="0"/>
              <a:t>(Volume)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E2FB9F-5398-161B-19B5-D538D6992A02}"/>
              </a:ext>
            </a:extLst>
          </p:cNvPr>
          <p:cNvCxnSpPr>
            <a:cxnSpLocks/>
            <a:stCxn id="22" idx="1"/>
            <a:endCxn id="25" idx="3"/>
          </p:cNvCxnSpPr>
          <p:nvPr/>
        </p:nvCxnSpPr>
        <p:spPr>
          <a:xfrm flipH="1">
            <a:off x="4699510" y="1460247"/>
            <a:ext cx="236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A6E090-39EA-DD09-B332-EDDBC4925A2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5940483" y="1460247"/>
            <a:ext cx="236378" cy="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A56B8EC-263A-DDA7-D69C-86EB3088286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7181456" y="1466566"/>
            <a:ext cx="23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4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B1AEE-F16B-52C7-17F8-4E0B5E87C7D3}"/>
              </a:ext>
            </a:extLst>
          </p:cNvPr>
          <p:cNvSpPr txBox="1"/>
          <p:nvPr/>
        </p:nvSpPr>
        <p:spPr>
          <a:xfrm>
            <a:off x="2054893" y="3105834"/>
            <a:ext cx="808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Readiness Probe</a:t>
            </a:r>
            <a:r>
              <a:rPr lang="ko-KR" altLang="en-US" dirty="0"/>
              <a:t>와 </a:t>
            </a:r>
            <a:r>
              <a:rPr lang="en-US" altLang="ko-KR" dirty="0"/>
              <a:t>Liveness Prove</a:t>
            </a:r>
            <a:r>
              <a:rPr lang="ko-KR" altLang="en-US" dirty="0"/>
              <a:t>는 </a:t>
            </a:r>
            <a:r>
              <a:rPr lang="en-US" altLang="ko-KR" dirty="0"/>
              <a:t>Springboot</a:t>
            </a:r>
            <a:r>
              <a:rPr lang="ko-KR" altLang="en-US" dirty="0"/>
              <a:t>에서 제공하는 것을 사용함</a:t>
            </a:r>
            <a:br>
              <a:rPr lang="en-US" altLang="ko-KR" dirty="0"/>
            </a:br>
            <a:r>
              <a:rPr lang="en-US" altLang="ko-KR" dirty="0"/>
              <a:t>(Springboot Actuator) </a:t>
            </a:r>
            <a:r>
              <a:rPr lang="en-US" altLang="ko-KR" dirty="0">
                <a:sym typeface="Wingdings" panose="05000000000000000000" pitchFamily="2" charset="2"/>
              </a:rPr>
              <a:t> T2</a:t>
            </a:r>
            <a:r>
              <a:rPr lang="ko-KR" altLang="en-US" dirty="0">
                <a:sym typeface="Wingdings" panose="05000000000000000000" pitchFamily="2" charset="2"/>
              </a:rPr>
              <a:t> 교육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구축영역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일차 실습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66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1D633-9899-3C31-F9BE-15C6A2A1390B}"/>
              </a:ext>
            </a:extLst>
          </p:cNvPr>
          <p:cNvSpPr txBox="1"/>
          <p:nvPr/>
        </p:nvSpPr>
        <p:spPr>
          <a:xfrm>
            <a:off x="1168485" y="1028343"/>
            <a:ext cx="96830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식별한 마이크로 서비스에 해당하는 모든 </a:t>
            </a:r>
            <a:r>
              <a:rPr lang="en-US" altLang="ko-KR" dirty="0"/>
              <a:t>API</a:t>
            </a:r>
            <a:r>
              <a:rPr lang="ko-KR" altLang="en-US" dirty="0"/>
              <a:t>를 개발할 필요는 없을 것으로 판단됨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아래의 몇 개 대표적인 것만 코드를 완성하자 </a:t>
            </a:r>
            <a:r>
              <a:rPr lang="en-US" altLang="ko-KR" dirty="0"/>
              <a:t>(</a:t>
            </a:r>
            <a:r>
              <a:rPr lang="ko-KR" altLang="en-US" dirty="0"/>
              <a:t>나머지는 문서로만 설명하자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예약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송장발행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입고예정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수거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출고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편의점 배송완료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수취인 배송완료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보상 트랜잭션 시나리오 </a:t>
            </a:r>
            <a:r>
              <a:rPr lang="en-US" altLang="ko-KR" dirty="0"/>
              <a:t>(</a:t>
            </a:r>
            <a:r>
              <a:rPr lang="ko-KR" altLang="en-US" dirty="0"/>
              <a:t>이거는 문서화만 하고 문서로 설명만 하자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송장을 발행하였으나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창고에서 이벤트를 수신 받은 후에 입고예정 처리에 실패하였다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입고예정 처리에 실패하였으므로 창고 시스템에서 해당 송장에 대한 입고예정처리 실패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</a:t>
            </a:r>
            <a:r>
              <a:rPr lang="ko-KR" altLang="en-US" dirty="0">
                <a:sym typeface="Wingdings" panose="05000000000000000000" pitchFamily="2" charset="2"/>
              </a:rPr>
              <a:t>이벤트를 발행하고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예약 시스템에서는 </a:t>
            </a:r>
            <a:r>
              <a:rPr lang="en-US" altLang="ko-KR" dirty="0">
                <a:sym typeface="Wingdings" panose="05000000000000000000" pitchFamily="2" charset="2"/>
              </a:rPr>
              <a:t>Rollback </a:t>
            </a:r>
            <a:r>
              <a:rPr lang="ko-KR" altLang="en-US" dirty="0">
                <a:sym typeface="Wingdings" panose="05000000000000000000" pitchFamily="2" charset="2"/>
              </a:rPr>
              <a:t>또는 송장 이벤트를 재전송한다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(</a:t>
            </a:r>
            <a:r>
              <a:rPr lang="ko-KR" altLang="en-US" dirty="0">
                <a:sym typeface="Wingdings" panose="05000000000000000000" pitchFamily="2" charset="2"/>
              </a:rPr>
              <a:t>송장 재전송으로 하는 것이 자연스러워 보임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발표시에는 </a:t>
            </a:r>
            <a:r>
              <a:rPr lang="en-US" altLang="ko-KR" dirty="0">
                <a:sym typeface="Wingdings" panose="05000000000000000000" pitchFamily="2" charset="2"/>
              </a:rPr>
              <a:t>Key Cloak</a:t>
            </a:r>
            <a:r>
              <a:rPr lang="ko-KR" altLang="en-US" dirty="0">
                <a:sym typeface="Wingdings" panose="05000000000000000000" pitchFamily="2" charset="2"/>
              </a:rPr>
              <a:t>을 통해서 사용자 인증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인가 구현함을 표현 </a:t>
            </a:r>
            <a:r>
              <a:rPr lang="en-US" altLang="ko-KR" dirty="0">
                <a:sym typeface="Wingdings" panose="05000000000000000000" pitchFamily="2" charset="2"/>
              </a:rPr>
              <a:t>(Istio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Key cloak </a:t>
            </a:r>
            <a:r>
              <a:rPr lang="ko-KR" altLang="en-US" dirty="0">
                <a:sym typeface="Wingdings" panose="05000000000000000000" pitchFamily="2" charset="2"/>
              </a:rPr>
              <a:t>연계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61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1D633-9899-3C31-F9BE-15C6A2A1390B}"/>
              </a:ext>
            </a:extLst>
          </p:cNvPr>
          <p:cNvSpPr txBox="1"/>
          <p:nvPr/>
        </p:nvSpPr>
        <p:spPr>
          <a:xfrm>
            <a:off x="226093" y="278659"/>
            <a:ext cx="1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CICD </a:t>
            </a:r>
            <a:r>
              <a:rPr lang="ko-KR" altLang="en-US" dirty="0"/>
              <a:t>환경 구성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53AA37-EE87-365A-6544-82DA18FD5A7E}"/>
              </a:ext>
            </a:extLst>
          </p:cNvPr>
          <p:cNvSpPr/>
          <p:nvPr/>
        </p:nvSpPr>
        <p:spPr>
          <a:xfrm>
            <a:off x="912845" y="2062066"/>
            <a:ext cx="8193833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B7049-2FA6-5A8D-7DAE-BD87C5B4C25A}"/>
              </a:ext>
            </a:extLst>
          </p:cNvPr>
          <p:cNvSpPr txBox="1"/>
          <p:nvPr/>
        </p:nvSpPr>
        <p:spPr>
          <a:xfrm>
            <a:off x="912845" y="2062066"/>
            <a:ext cx="10440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K8S</a:t>
            </a:r>
            <a:r>
              <a:rPr lang="ko-KR" altLang="en-US" sz="1300" dirty="0"/>
              <a:t> </a:t>
            </a:r>
            <a:r>
              <a:rPr lang="en-US" altLang="ko-KR" sz="1300" dirty="0"/>
              <a:t>Cluster</a:t>
            </a:r>
            <a:endParaRPr lang="ko-KR" altLang="en-US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958850-31E1-9A56-206A-F684DBCAC7C0}"/>
              </a:ext>
            </a:extLst>
          </p:cNvPr>
          <p:cNvSpPr/>
          <p:nvPr/>
        </p:nvSpPr>
        <p:spPr>
          <a:xfrm>
            <a:off x="7886697" y="2901692"/>
            <a:ext cx="1004595" cy="61116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Zenkins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E122DA-802A-07FC-ECE2-8F607D2CE519}"/>
              </a:ext>
            </a:extLst>
          </p:cNvPr>
          <p:cNvSpPr/>
          <p:nvPr/>
        </p:nvSpPr>
        <p:spPr>
          <a:xfrm>
            <a:off x="7886697" y="4415708"/>
            <a:ext cx="1004595" cy="61116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ArgoCD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713BB5-39E4-79B6-29D4-CCECA82361DD}"/>
              </a:ext>
            </a:extLst>
          </p:cNvPr>
          <p:cNvSpPr/>
          <p:nvPr/>
        </p:nvSpPr>
        <p:spPr>
          <a:xfrm>
            <a:off x="9573208" y="2062066"/>
            <a:ext cx="181947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A05BC-8CDC-92B3-01DB-F32CFFD6EDF0}"/>
              </a:ext>
            </a:extLst>
          </p:cNvPr>
          <p:cNvSpPr txBox="1"/>
          <p:nvPr/>
        </p:nvSpPr>
        <p:spPr>
          <a:xfrm>
            <a:off x="10693852" y="2062066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Github</a:t>
            </a:r>
            <a:endParaRPr lang="ko-KR" altLang="en-US" sz="1300" dirty="0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EED851D6-00AD-18EB-4319-06162ECEDC69}"/>
              </a:ext>
            </a:extLst>
          </p:cNvPr>
          <p:cNvSpPr/>
          <p:nvPr/>
        </p:nvSpPr>
        <p:spPr>
          <a:xfrm>
            <a:off x="9769152" y="2907529"/>
            <a:ext cx="1427584" cy="599488"/>
          </a:xfrm>
          <a:prstGeom prst="can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Source</a:t>
            </a:r>
            <a:br>
              <a:rPr lang="en-US" altLang="ko-KR" sz="1300" b="1" dirty="0">
                <a:solidFill>
                  <a:schemeClr val="tx1"/>
                </a:solidFill>
              </a:rPr>
            </a:br>
            <a:r>
              <a:rPr lang="en-US" altLang="ko-KR" sz="1300" b="1" dirty="0">
                <a:solidFill>
                  <a:schemeClr val="tx1"/>
                </a:solidFill>
              </a:rPr>
              <a:t>Repository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FC4395B9-E615-138C-FB21-4D7DC794A473}"/>
              </a:ext>
            </a:extLst>
          </p:cNvPr>
          <p:cNvSpPr/>
          <p:nvPr/>
        </p:nvSpPr>
        <p:spPr>
          <a:xfrm>
            <a:off x="9769152" y="4421545"/>
            <a:ext cx="1427584" cy="599488"/>
          </a:xfrm>
          <a:prstGeom prst="can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schemeClr val="tx1"/>
                </a:solidFill>
              </a:rPr>
              <a:t>IaaC</a:t>
            </a:r>
            <a:br>
              <a:rPr lang="en-US" altLang="ko-KR" sz="1300" b="1" dirty="0">
                <a:solidFill>
                  <a:schemeClr val="tx1"/>
                </a:solidFill>
              </a:rPr>
            </a:br>
            <a:r>
              <a:rPr lang="en-US" altLang="ko-KR" sz="1300" b="1" dirty="0">
                <a:solidFill>
                  <a:schemeClr val="tx1"/>
                </a:solidFill>
              </a:rPr>
              <a:t>Repository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AAB2EE3-0BEB-76E9-6370-C8446634F10E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388995" y="3512854"/>
            <a:ext cx="0" cy="90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F0BF0E-DE7A-07B8-A463-B257AE6B949D}"/>
              </a:ext>
            </a:extLst>
          </p:cNvPr>
          <p:cNvSpPr txBox="1"/>
          <p:nvPr/>
        </p:nvSpPr>
        <p:spPr>
          <a:xfrm>
            <a:off x="6247830" y="3831672"/>
            <a:ext cx="21411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Zenkins </a:t>
            </a:r>
            <a:r>
              <a:rPr lang="ko-KR" altLang="en-US" sz="1300" dirty="0"/>
              <a:t>설치는 </a:t>
            </a:r>
            <a:r>
              <a:rPr lang="en-US" altLang="ko-KR" sz="1300" dirty="0"/>
              <a:t>ArgoCD</a:t>
            </a:r>
            <a:r>
              <a:rPr lang="ko-KR" altLang="en-US" sz="1300" dirty="0"/>
              <a:t>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A7C090-B3E5-FF21-29E4-A1CACE9BA43C}"/>
              </a:ext>
            </a:extLst>
          </p:cNvPr>
          <p:cNvSpPr/>
          <p:nvPr/>
        </p:nvSpPr>
        <p:spPr>
          <a:xfrm>
            <a:off x="1218813" y="2891718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Reservation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69E5D9-1741-3BCB-56C7-0BC1F894EF79}"/>
              </a:ext>
            </a:extLst>
          </p:cNvPr>
          <p:cNvSpPr/>
          <p:nvPr/>
        </p:nvSpPr>
        <p:spPr>
          <a:xfrm>
            <a:off x="2435909" y="2891718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Warehouse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FC22E-84A6-CC78-AC04-98AAD7BD254A}"/>
              </a:ext>
            </a:extLst>
          </p:cNvPr>
          <p:cNvSpPr/>
          <p:nvPr/>
        </p:nvSpPr>
        <p:spPr>
          <a:xfrm>
            <a:off x="3653005" y="2891717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Delivery</a:t>
            </a:r>
            <a:endParaRPr lang="ko-KR" altLang="en-US" sz="1200" dirty="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0044C48A-3716-A45F-9CC5-F184CA1557D6}"/>
              </a:ext>
            </a:extLst>
          </p:cNvPr>
          <p:cNvSpPr/>
          <p:nvPr/>
        </p:nvSpPr>
        <p:spPr>
          <a:xfrm>
            <a:off x="1218812" y="3766954"/>
            <a:ext cx="1004595" cy="437445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BA6DBC-F7A3-9E0E-9C4F-34031E954A64}"/>
              </a:ext>
            </a:extLst>
          </p:cNvPr>
          <p:cNvSpPr/>
          <p:nvPr/>
        </p:nvSpPr>
        <p:spPr>
          <a:xfrm>
            <a:off x="1215310" y="4435170"/>
            <a:ext cx="4659387" cy="61116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Event Bus (Kafka) + Kafka Connect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5707B0-B78A-C822-E0AA-D901FC4F2835}"/>
              </a:ext>
            </a:extLst>
          </p:cNvPr>
          <p:cNvSpPr/>
          <p:nvPr/>
        </p:nvSpPr>
        <p:spPr>
          <a:xfrm>
            <a:off x="4870102" y="2891717"/>
            <a:ext cx="1004595" cy="61116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MyParcel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F52F14-AD64-DD1B-1A53-F25420C0244A}"/>
              </a:ext>
            </a:extLst>
          </p:cNvPr>
          <p:cNvSpPr/>
          <p:nvPr/>
        </p:nvSpPr>
        <p:spPr>
          <a:xfrm>
            <a:off x="6346070" y="2891717"/>
            <a:ext cx="1004595" cy="611161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Istio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1E2FC0-06D5-23C7-C04B-9209082BE17D}"/>
              </a:ext>
            </a:extLst>
          </p:cNvPr>
          <p:cNvSpPr/>
          <p:nvPr/>
        </p:nvSpPr>
        <p:spPr>
          <a:xfrm>
            <a:off x="7287208" y="849431"/>
            <a:ext cx="1819470" cy="1048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각자의 </a:t>
            </a:r>
            <a:r>
              <a:rPr lang="en-US" altLang="ko-KR" sz="1600" dirty="0">
                <a:solidFill>
                  <a:schemeClr val="tx1"/>
                </a:solidFill>
              </a:rPr>
              <a:t>GITPOD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C7862B-F286-930D-0166-3904B74A6D16}"/>
              </a:ext>
            </a:extLst>
          </p:cNvPr>
          <p:cNvCxnSpPr>
            <a:stCxn id="22" idx="1"/>
            <a:endCxn id="3" idx="0"/>
          </p:cNvCxnSpPr>
          <p:nvPr/>
        </p:nvCxnSpPr>
        <p:spPr>
          <a:xfrm rot="10800000" flipV="1">
            <a:off x="5009762" y="1373550"/>
            <a:ext cx="2277446" cy="68851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">
            <a:extLst>
              <a:ext uri="{FF2B5EF4-FFF2-40B4-BE49-F238E27FC236}">
                <a16:creationId xmlns:a16="http://schemas.microsoft.com/office/drawing/2014/main" id="{3016E4F0-D478-A357-AC49-73D168B6C75B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9106678" y="1373550"/>
            <a:ext cx="1376266" cy="153397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3">
            <a:extLst>
              <a:ext uri="{FF2B5EF4-FFF2-40B4-BE49-F238E27FC236}">
                <a16:creationId xmlns:a16="http://schemas.microsoft.com/office/drawing/2014/main" id="{3BE39B3D-FB42-EBB5-5AA0-48A4BE7B8B84}"/>
              </a:ext>
            </a:extLst>
          </p:cNvPr>
          <p:cNvCxnSpPr>
            <a:cxnSpLocks/>
            <a:stCxn id="22" idx="3"/>
            <a:endCxn id="10" idx="2"/>
          </p:cNvCxnSpPr>
          <p:nvPr/>
        </p:nvCxnSpPr>
        <p:spPr>
          <a:xfrm>
            <a:off x="9106678" y="1373550"/>
            <a:ext cx="662474" cy="334773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8EF57A-B050-9C37-EF7B-F2081E0AF879}"/>
              </a:ext>
            </a:extLst>
          </p:cNvPr>
          <p:cNvSpPr txBox="1"/>
          <p:nvPr/>
        </p:nvSpPr>
        <p:spPr>
          <a:xfrm>
            <a:off x="9182689" y="1031737"/>
            <a:ext cx="13035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작업 후 동기화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65E2E-C0A5-D2B3-F750-887406B70251}"/>
              </a:ext>
            </a:extLst>
          </p:cNvPr>
          <p:cNvSpPr txBox="1"/>
          <p:nvPr/>
        </p:nvSpPr>
        <p:spPr>
          <a:xfrm>
            <a:off x="5009542" y="863789"/>
            <a:ext cx="2255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최초클러스터 생성 및 관리 </a:t>
            </a:r>
            <a:br>
              <a:rPr lang="en-US" altLang="ko-KR" sz="1300" dirty="0"/>
            </a:br>
            <a:r>
              <a:rPr lang="en-US" altLang="ko-KR" sz="1300" dirty="0"/>
              <a:t>(</a:t>
            </a:r>
            <a:r>
              <a:rPr lang="ko-KR" altLang="en-US" sz="1300" dirty="0"/>
              <a:t>필요시 수동으로 관리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0DCA5E-F0EC-73A5-234B-4AE7ABDEE959}"/>
              </a:ext>
            </a:extLst>
          </p:cNvPr>
          <p:cNvCxnSpPr>
            <a:cxnSpLocks/>
          </p:cNvCxnSpPr>
          <p:nvPr/>
        </p:nvCxnSpPr>
        <p:spPr>
          <a:xfrm flipV="1">
            <a:off x="9490781" y="8862886"/>
            <a:ext cx="0" cy="4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538E38-E92A-A479-F23F-22FE8FCE05B7}"/>
              </a:ext>
            </a:extLst>
          </p:cNvPr>
          <p:cNvSpPr/>
          <p:nvPr/>
        </p:nvSpPr>
        <p:spPr>
          <a:xfrm>
            <a:off x="9567200" y="5389767"/>
            <a:ext cx="1819470" cy="745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Docker hub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9BC16CF-B2A4-3A3E-DC3F-D48A0FE455EE}"/>
              </a:ext>
            </a:extLst>
          </p:cNvPr>
          <p:cNvCxnSpPr>
            <a:cxnSpLocks/>
            <a:stCxn id="6" idx="2"/>
            <a:endCxn id="37" idx="1"/>
          </p:cNvCxnSpPr>
          <p:nvPr/>
        </p:nvCxnSpPr>
        <p:spPr>
          <a:xfrm rot="16200000" flipH="1">
            <a:off x="8610249" y="4805615"/>
            <a:ext cx="735696" cy="117820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38">
            <a:extLst>
              <a:ext uri="{FF2B5EF4-FFF2-40B4-BE49-F238E27FC236}">
                <a16:creationId xmlns:a16="http://schemas.microsoft.com/office/drawing/2014/main" id="{B4053FD5-80A8-FD5C-13BC-0B5E2618C3E1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8891292" y="3207273"/>
            <a:ext cx="675908" cy="255529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7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1D633-9899-3C31-F9BE-15C6A2A1390B}"/>
              </a:ext>
            </a:extLst>
          </p:cNvPr>
          <p:cNvSpPr txBox="1"/>
          <p:nvPr/>
        </p:nvSpPr>
        <p:spPr>
          <a:xfrm>
            <a:off x="226093" y="278659"/>
            <a:ext cx="11689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Istio</a:t>
            </a:r>
            <a:r>
              <a:rPr lang="ko-KR" altLang="en-US" dirty="0"/>
              <a:t> </a:t>
            </a:r>
            <a:r>
              <a:rPr lang="en-US" altLang="ko-KR" dirty="0"/>
              <a:t>Ingress gateway &amp;&amp; Key cloak</a:t>
            </a:r>
            <a:br>
              <a:rPr lang="en-US" altLang="ko-KR" dirty="0"/>
            </a:b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https://medium.com/@senthilrch/api-authentication-using-istio-ingress-gateway-oauth2-proxy-and-keycloak-a980c996c259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>
                <a:hlinkClick r:id="rId3"/>
              </a:rPr>
              <a:t>https://walter.kr/api-%EC%9D%B8%EC%A6%9D%ED%94%84%EB%A1%9C%EC%84%B8%EC%8A%A4-istio-ingress-gateway-oauth2-proxy-and-keycloak-e15e70e52977</a:t>
            </a:r>
            <a:r>
              <a:rPr lang="en-US" altLang="ko-KR" sz="1400" dirty="0"/>
              <a:t> -&gt; </a:t>
            </a:r>
            <a:r>
              <a:rPr lang="ko-KR" altLang="en-US" sz="1400" dirty="0"/>
              <a:t>누군가가 번역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0DCA5E-F0EC-73A5-234B-4AE7ABDEE959}"/>
              </a:ext>
            </a:extLst>
          </p:cNvPr>
          <p:cNvCxnSpPr>
            <a:cxnSpLocks/>
          </p:cNvCxnSpPr>
          <p:nvPr/>
        </p:nvCxnSpPr>
        <p:spPr>
          <a:xfrm flipV="1">
            <a:off x="9490781" y="8862886"/>
            <a:ext cx="0" cy="4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C40BB-2289-1A9F-260D-77FB12E0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667" y="1230620"/>
            <a:ext cx="8415602" cy="47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53F092-D1A8-0D9C-A18B-51454C050FBA}"/>
              </a:ext>
            </a:extLst>
          </p:cNvPr>
          <p:cNvSpPr txBox="1"/>
          <p:nvPr/>
        </p:nvSpPr>
        <p:spPr>
          <a:xfrm>
            <a:off x="1318232" y="5964396"/>
            <a:ext cx="87799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이 환경으로 구성을 시도해 보고 실패할 경우 발표 문서에만 표현하고</a:t>
            </a:r>
            <a:r>
              <a:rPr lang="en-US" altLang="ko-KR" sz="1300" dirty="0"/>
              <a:t>, </a:t>
            </a:r>
            <a:r>
              <a:rPr lang="ko-KR" altLang="en-US" sz="1300" dirty="0"/>
              <a:t>시간이 없어서 실제 구현은 못했다고 어필함</a:t>
            </a:r>
          </a:p>
        </p:txBody>
      </p:sp>
    </p:spTree>
    <p:extLst>
      <p:ext uri="{BB962C8B-B14F-4D97-AF65-F5344CB8AC3E}">
        <p14:creationId xmlns:p14="http://schemas.microsoft.com/office/powerpoint/2010/main" val="107770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1D633-9899-3C31-F9BE-15C6A2A1390B}"/>
              </a:ext>
            </a:extLst>
          </p:cNvPr>
          <p:cNvSpPr txBox="1"/>
          <p:nvPr/>
        </p:nvSpPr>
        <p:spPr>
          <a:xfrm>
            <a:off x="226093" y="278659"/>
            <a:ext cx="1168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Istio</a:t>
            </a:r>
            <a:r>
              <a:rPr lang="ko-KR" altLang="en-US" dirty="0"/>
              <a:t> </a:t>
            </a:r>
            <a:r>
              <a:rPr lang="en-US" altLang="ko-KR" dirty="0"/>
              <a:t>Ingress gateway &amp;&amp; Key cloak</a:t>
            </a:r>
            <a:br>
              <a:rPr lang="en-US" altLang="ko-KR" dirty="0"/>
            </a:br>
            <a:r>
              <a:rPr lang="en-US" altLang="ko-KR" sz="1400" dirty="0"/>
              <a:t>(https://medium.com/@senthilrch/api-authentication-using-istio-ingress-gateway-oauth2-proxy-and-keycloak-a980c996c259)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0DCA5E-F0EC-73A5-234B-4AE7ABDEE959}"/>
              </a:ext>
            </a:extLst>
          </p:cNvPr>
          <p:cNvCxnSpPr>
            <a:cxnSpLocks/>
          </p:cNvCxnSpPr>
          <p:nvPr/>
        </p:nvCxnSpPr>
        <p:spPr>
          <a:xfrm flipV="1">
            <a:off x="9490781" y="8862886"/>
            <a:ext cx="0" cy="4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D21041-E8AF-3AF1-698F-12F26EC3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54" y="847725"/>
            <a:ext cx="833437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8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473</Words>
  <Application>Microsoft Office PowerPoint</Application>
  <PresentationFormat>와이드스크린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박인수/개발역량혁신그룹(Technical Hub)</dc:creator>
  <cp:lastModifiedBy>박인수/개발역량혁신그룹(Technical Hub)</cp:lastModifiedBy>
  <cp:revision>23</cp:revision>
  <dcterms:created xsi:type="dcterms:W3CDTF">2022-11-04T13:15:28Z</dcterms:created>
  <dcterms:modified xsi:type="dcterms:W3CDTF">2022-11-06T23:41:55Z</dcterms:modified>
</cp:coreProperties>
</file>