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302" r:id="rId2"/>
    <p:sldId id="311" r:id="rId3"/>
    <p:sldId id="305" r:id="rId4"/>
    <p:sldId id="346" r:id="rId5"/>
    <p:sldId id="306" r:id="rId6"/>
    <p:sldId id="363" r:id="rId7"/>
    <p:sldId id="360" r:id="rId8"/>
  </p:sldIdLst>
  <p:sldSz cx="9144000" cy="6858000" type="screen4x3"/>
  <p:notesSz cx="6858000" cy="9144000"/>
  <p:embeddedFontLst>
    <p:embeddedFont>
      <p:font typeface="맑은 고딕" pitchFamily="50" charset="-127"/>
      <p:regular r:id="rId10"/>
      <p:bold r:id="rId1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160"/>
    <a:srgbClr val="2D1152"/>
    <a:srgbClr val="4B2F7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34961" autoAdjust="0"/>
  </p:normalViewPr>
  <p:slideViewPr>
    <p:cSldViewPr>
      <p:cViewPr>
        <p:scale>
          <a:sx n="44" d="100"/>
          <a:sy n="44" d="100"/>
        </p:scale>
        <p:origin x="-2334" y="-7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2019-05-30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0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6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2019-05-30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2019-05-30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2019-05-30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2019-05-30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2019-05-30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073623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8307" y="1991742"/>
            <a:ext cx="5427387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ko-KR" altLang="en-US" sz="32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영화의 흥행 요인 분석 및 </a:t>
            </a:r>
            <a:endParaRPr lang="en-US" altLang="ko-KR" sz="3200" b="1" dirty="0" smtClean="0">
              <a:ln w="18000">
                <a:solidFill>
                  <a:srgbClr val="2D1152"/>
                </a:solidFill>
                <a:prstDash val="solid"/>
                <a:miter lim="800000"/>
              </a:ln>
              <a:solidFill>
                <a:srgbClr val="2D1152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맑은 고딕" panose="020B0503020000020004" pitchFamily="50" charset="-127"/>
            </a:endParaRPr>
          </a:p>
          <a:p>
            <a:r>
              <a:rPr lang="ko-KR" altLang="en-US" sz="3200" b="1" dirty="0" smtClean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개봉 </a:t>
            </a:r>
            <a:r>
              <a:rPr lang="ko-KR" altLang="en-US" sz="3200" b="1" dirty="0">
                <a:ln w="18000">
                  <a:solidFill>
                    <a:srgbClr val="2D1152"/>
                  </a:solidFill>
                  <a:prstDash val="solid"/>
                  <a:miter lim="800000"/>
                </a:ln>
                <a:solidFill>
                  <a:srgbClr val="2D115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맑은 고딕" panose="020B0503020000020004" pitchFamily="50" charset="-127"/>
              </a:rPr>
              <a:t>예정 영화의 흥행 예측</a:t>
            </a: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3931" y="44624"/>
            <a:ext cx="20697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</a:t>
            </a:r>
            <a:r>
              <a:rPr kumimoji="0" lang="ko-KR" altLang="en-US" sz="20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827584" y="3284984"/>
            <a:ext cx="748883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훈 </a:t>
            </a:r>
            <a:r>
              <a:rPr kumimoji="0" lang="ko-KR" altLang="en-US" sz="1300" b="1" dirty="0" err="1" smtClean="0"/>
              <a:t>련</a:t>
            </a:r>
            <a:r>
              <a:rPr kumimoji="0" lang="ko-KR" altLang="en-US" sz="1300" b="1" dirty="0" smtClean="0"/>
              <a:t> 과 정 명 </a:t>
            </a:r>
            <a:r>
              <a:rPr kumimoji="0" lang="en-US" altLang="ko-KR" sz="1300" b="1" dirty="0" smtClean="0"/>
              <a:t>:  </a:t>
            </a:r>
            <a:r>
              <a:rPr kumimoji="0" lang="ko-KR" altLang="en-US" sz="1300" b="1" dirty="0" err="1" smtClean="0"/>
              <a:t>빅데이터</a:t>
            </a:r>
            <a:r>
              <a:rPr kumimoji="0" lang="ko-KR" altLang="en-US" sz="1300" b="1" dirty="0" smtClean="0"/>
              <a:t> 분석</a:t>
            </a:r>
            <a:r>
              <a:rPr kumimoji="0" lang="en-US" altLang="ko-KR" sz="1300" b="1" dirty="0" smtClean="0"/>
              <a:t>(R)</a:t>
            </a:r>
            <a:r>
              <a:rPr kumimoji="0" lang="ko-KR" altLang="en-US" sz="1300" b="1" dirty="0" smtClean="0"/>
              <a:t>을</a:t>
            </a:r>
            <a:r>
              <a:rPr kumimoji="0" lang="en-US" altLang="ko-KR" sz="1300" b="1" dirty="0" smtClean="0"/>
              <a:t> </a:t>
            </a:r>
            <a:r>
              <a:rPr kumimoji="0" lang="ko-KR" altLang="en-US" sz="1300" b="1" dirty="0" smtClean="0"/>
              <a:t>위한 자바</a:t>
            </a:r>
            <a:r>
              <a:rPr kumimoji="0" lang="en-US" altLang="ko-KR" sz="1300" b="1" dirty="0" smtClean="0"/>
              <a:t>, </a:t>
            </a:r>
            <a:r>
              <a:rPr kumimoji="0" lang="ko-KR" altLang="en-US" sz="1300" b="1" dirty="0" err="1" smtClean="0"/>
              <a:t>파이썬</a:t>
            </a:r>
            <a:r>
              <a:rPr kumimoji="0" lang="ko-KR" altLang="en-US" sz="1300" b="1" dirty="0" smtClean="0"/>
              <a:t> 개발자</a:t>
            </a:r>
            <a:endParaRPr kumimoji="0" lang="en-US" altLang="ko-KR" sz="1300" b="1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훈련 기간 </a:t>
            </a:r>
            <a:r>
              <a:rPr kumimoji="0" lang="en-US" altLang="ko-KR" sz="1300" b="1" dirty="0" smtClean="0"/>
              <a:t>:  2019-01-11 </a:t>
            </a:r>
            <a:r>
              <a:rPr kumimoji="0" lang="en-US" altLang="ko-KR" sz="1300" b="1" dirty="0"/>
              <a:t>~ </a:t>
            </a:r>
            <a:r>
              <a:rPr kumimoji="0" lang="en-US" altLang="ko-KR" sz="1300" b="1" dirty="0" smtClean="0"/>
              <a:t>2019-07-12 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팀 명 </a:t>
            </a:r>
            <a:r>
              <a:rPr kumimoji="0" lang="en-US" altLang="ko-KR" sz="1300" b="1" dirty="0" smtClean="0"/>
              <a:t>: </a:t>
            </a:r>
            <a:r>
              <a:rPr kumimoji="0" lang="en-US" altLang="ko-KR" sz="1300" b="1" dirty="0" smtClean="0"/>
              <a:t>NA</a:t>
            </a:r>
            <a:endParaRPr kumimoji="0" lang="en-US" altLang="ko-KR" sz="1300" b="1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팀 장 </a:t>
            </a:r>
            <a:r>
              <a:rPr kumimoji="0" lang="en-US" altLang="ko-KR" sz="1300" b="1" dirty="0" smtClean="0"/>
              <a:t>: </a:t>
            </a:r>
            <a:r>
              <a:rPr kumimoji="0" lang="ko-KR" altLang="en-US" sz="1300" b="1" dirty="0" smtClean="0"/>
              <a:t>정호진</a:t>
            </a:r>
            <a:r>
              <a:rPr kumimoji="0" lang="en-US" altLang="ko-KR" sz="1300" b="1" dirty="0" smtClean="0"/>
              <a:t>               </a:t>
            </a:r>
            <a:r>
              <a:rPr kumimoji="0" lang="en-US" altLang="ko-KR" sz="1300" b="1" dirty="0" smtClean="0"/>
              <a:t>|   </a:t>
            </a:r>
            <a:r>
              <a:rPr kumimoji="0" lang="ko-KR" altLang="en-US" sz="1300" b="1" dirty="0" smtClean="0"/>
              <a:t>팀 원 </a:t>
            </a:r>
            <a:r>
              <a:rPr kumimoji="0" lang="en-US" altLang="ko-KR" sz="1300" b="1" dirty="0" smtClean="0"/>
              <a:t>:  </a:t>
            </a:r>
            <a:r>
              <a:rPr kumimoji="0" lang="ko-KR" altLang="en-US" sz="1300" b="1" dirty="0"/>
              <a:t>김지수 박건우 </a:t>
            </a:r>
            <a:r>
              <a:rPr kumimoji="0" lang="ko-KR" altLang="en-US" sz="1300" b="1" dirty="0" smtClean="0"/>
              <a:t>이형욱</a:t>
            </a:r>
            <a:endParaRPr kumimoji="0" lang="ko-KR" altLang="en-US" sz="1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332656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 smtClean="0">
                <a:solidFill>
                  <a:srgbClr val="2D1152"/>
                </a:solidFill>
              </a:rPr>
              <a:t>INDEX</a:t>
            </a:r>
            <a:endParaRPr lang="ko-KR" altLang="en-US" sz="3200" b="1" dirty="0" smtClean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268760"/>
            <a:ext cx="7920880" cy="5040560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121" y="1628800"/>
            <a:ext cx="4528573" cy="432048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주제 및 목적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개발 환경 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개발 리소스</a:t>
            </a:r>
            <a:r>
              <a:rPr lang="en-US" altLang="ko-KR" sz="2400" b="1" dirty="0" smtClean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요구 사항 분석</a:t>
            </a:r>
            <a:endParaRPr lang="en-US" altLang="ko-KR" sz="2400" b="1" dirty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err="1" smtClean="0">
                <a:solidFill>
                  <a:srgbClr val="2D1152"/>
                </a:solidFill>
                <a:latin typeface="+mn-ea"/>
              </a:rPr>
              <a:t>팀원별</a:t>
            </a: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 업무 분담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0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 smtClean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400" b="1" dirty="0" smtClean="0">
              <a:solidFill>
                <a:srgbClr val="2D1152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74724" y="548680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주제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1318" y="2636912"/>
            <a:ext cx="6976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124744"/>
            <a:ext cx="7632848" cy="12961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영화의 흥행 요인 분석 및 개봉 예정 영화의 흥행 예측</a:t>
            </a:r>
            <a:endParaRPr kumimoji="0" lang="en-US" altLang="ko-KR" sz="20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3212976"/>
            <a:ext cx="7632848" cy="309634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최근 봉준호 감독이 영화 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&lt;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기생충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&gt;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으로 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2019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년 칸 영화제 </a:t>
            </a:r>
            <a:r>
              <a:rPr kumimoji="0" lang="ko-KR" altLang="en-US" sz="2000" dirty="0" err="1" smtClean="0">
                <a:solidFill>
                  <a:srgbClr val="3F3F48"/>
                </a:solidFill>
                <a:latin typeface="+mn-ea"/>
              </a:rPr>
              <a:t>황금종려상을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 수상함에 따라 한국 영화계에 한 획을 그었다는 평을 받고 있다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. 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한국 영화 투자에 대한 긍정적 기류가 흐르는 가운데 영화 흥행에 어떤 요인이 영향을 미치는지 분석하고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, 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이를 기반으로 개봉 </a:t>
            </a:r>
            <a:r>
              <a:rPr kumimoji="0" lang="ko-KR" altLang="en-US" sz="2000" dirty="0" err="1" smtClean="0">
                <a:solidFill>
                  <a:srgbClr val="3F3F48"/>
                </a:solidFill>
                <a:latin typeface="+mn-ea"/>
              </a:rPr>
              <a:t>예정작의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 관객수를 예측하여 투자 위험을 줄이고자 한다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.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 또한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, </a:t>
            </a:r>
            <a:r>
              <a:rPr kumimoji="0" lang="ko-KR" altLang="en-US" sz="2000" dirty="0" smtClean="0">
                <a:solidFill>
                  <a:srgbClr val="3F3F48"/>
                </a:solidFill>
                <a:latin typeface="+mn-ea"/>
              </a:rPr>
              <a:t>더욱 다양한 영화가 투자 받을 기회를 늘려 영화 산업의 성장과 발전의 기반을 마련한다</a:t>
            </a:r>
            <a:r>
              <a:rPr kumimoji="0" lang="en-US" altLang="ko-KR" sz="2000" dirty="0" smtClean="0">
                <a:solidFill>
                  <a:srgbClr val="3F3F48"/>
                </a:solidFill>
                <a:latin typeface="+mn-ea"/>
              </a:rPr>
              <a:t>.</a:t>
            </a:r>
            <a:endParaRPr kumimoji="0" lang="en-US" altLang="ko-KR" sz="2000" dirty="0">
              <a:solidFill>
                <a:srgbClr val="3F3F48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9"/>
          <p:cNvGrpSpPr>
            <a:grpSpLocks/>
          </p:cNvGrpSpPr>
          <p:nvPr/>
        </p:nvGrpSpPr>
        <p:grpSpPr bwMode="auto">
          <a:xfrm>
            <a:off x="899045" y="1556792"/>
            <a:ext cx="7345363" cy="468001"/>
            <a:chOff x="841375" y="1056480"/>
            <a:chExt cx="7344730" cy="468217"/>
          </a:xfrm>
        </p:grpSpPr>
        <p:sp>
          <p:nvSpPr>
            <p:cNvPr id="17" name="직사각형 16"/>
            <p:cNvSpPr/>
            <p:nvPr/>
          </p:nvSpPr>
          <p:spPr>
            <a:xfrm>
              <a:off x="841375" y="1056480"/>
              <a:ext cx="1079407" cy="46821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OS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066819" y="1056481"/>
              <a:ext cx="6119286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1" name="그룹 20"/>
          <p:cNvGrpSpPr>
            <a:grpSpLocks/>
          </p:cNvGrpSpPr>
          <p:nvPr/>
        </p:nvGrpSpPr>
        <p:grpSpPr bwMode="auto">
          <a:xfrm>
            <a:off x="899045" y="2456334"/>
            <a:ext cx="7345363" cy="468610"/>
            <a:chOff x="841375" y="1704181"/>
            <a:chExt cx="7344730" cy="468827"/>
          </a:xfrm>
        </p:grpSpPr>
        <p:sp>
          <p:nvSpPr>
            <p:cNvPr id="22" name="직사각형 21"/>
            <p:cNvSpPr/>
            <p:nvPr/>
          </p:nvSpPr>
          <p:spPr>
            <a:xfrm>
              <a:off x="841375" y="1704181"/>
              <a:ext cx="1079407" cy="4682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R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066819" y="1704181"/>
              <a:ext cx="6119286" cy="468827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R 3.6.0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30" name="그룹 24"/>
          <p:cNvGrpSpPr>
            <a:grpSpLocks/>
          </p:cNvGrpSpPr>
          <p:nvPr/>
        </p:nvGrpSpPr>
        <p:grpSpPr bwMode="auto">
          <a:xfrm>
            <a:off x="899046" y="3356993"/>
            <a:ext cx="7345362" cy="468000"/>
            <a:chOff x="827088" y="4174331"/>
            <a:chExt cx="7344730" cy="468216"/>
          </a:xfrm>
        </p:grpSpPr>
        <p:sp>
          <p:nvSpPr>
            <p:cNvPr id="31" name="직사각형 30"/>
            <p:cNvSpPr/>
            <p:nvPr/>
          </p:nvSpPr>
          <p:spPr>
            <a:xfrm>
              <a:off x="827088" y="4174331"/>
              <a:ext cx="1080994" cy="43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Python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052533" y="4174331"/>
              <a:ext cx="6119285" cy="468216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Python 3.5.2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39" name="그룹 25"/>
          <p:cNvGrpSpPr>
            <a:grpSpLocks/>
          </p:cNvGrpSpPr>
          <p:nvPr/>
        </p:nvGrpSpPr>
        <p:grpSpPr bwMode="auto">
          <a:xfrm>
            <a:off x="898550" y="4222429"/>
            <a:ext cx="7345362" cy="468001"/>
            <a:chOff x="827088" y="4800599"/>
            <a:chExt cx="7344730" cy="466502"/>
          </a:xfrm>
        </p:grpSpPr>
        <p:sp>
          <p:nvSpPr>
            <p:cNvPr id="40" name="직사각형 39"/>
            <p:cNvSpPr/>
            <p:nvPr/>
          </p:nvSpPr>
          <p:spPr>
            <a:xfrm>
              <a:off x="827088" y="4800600"/>
              <a:ext cx="1080994" cy="4665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Ms office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052533" y="4800599"/>
              <a:ext cx="6119285" cy="466501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8" name="그룹 25"/>
          <p:cNvGrpSpPr>
            <a:grpSpLocks/>
          </p:cNvGrpSpPr>
          <p:nvPr/>
        </p:nvGrpSpPr>
        <p:grpSpPr bwMode="auto">
          <a:xfrm>
            <a:off x="899046" y="5157190"/>
            <a:ext cx="7345362" cy="468003"/>
            <a:chOff x="827088" y="4800597"/>
            <a:chExt cx="7344730" cy="466504"/>
          </a:xfrm>
        </p:grpSpPr>
        <p:sp>
          <p:nvSpPr>
            <p:cNvPr id="19" name="직사각형 18"/>
            <p:cNvSpPr/>
            <p:nvPr/>
          </p:nvSpPr>
          <p:spPr>
            <a:xfrm>
              <a:off x="827088" y="4800597"/>
              <a:ext cx="1080994" cy="46650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b="1" spc="-100" dirty="0" smtClean="0">
                  <a:solidFill>
                    <a:schemeClr val="bg1"/>
                  </a:solidFill>
                  <a:latin typeface="+mn-ea"/>
                </a:rPr>
                <a:t>기타 </a:t>
              </a: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Tool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052533" y="4800600"/>
              <a:ext cx="6119285" cy="466501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2195737" y="5240233"/>
            <a:ext cx="7920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Edit Plus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2171146" y="4304129"/>
            <a:ext cx="2282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MicroSoft</a:t>
            </a:r>
            <a:r>
              <a:rPr lang="en-US" altLang="ko-KR" sz="1200" dirty="0" smtClean="0"/>
              <a:t> Office 2010 Version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2156199" y="1639833"/>
            <a:ext cx="17806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err="1" smtClean="0"/>
              <a:t>MicroSoft</a:t>
            </a:r>
            <a:r>
              <a:rPr lang="en-US" altLang="ko-KR" sz="1200" dirty="0" smtClean="0"/>
              <a:t> </a:t>
            </a:r>
            <a:r>
              <a:rPr lang="en-US" altLang="ko-KR" sz="1200" smtClean="0"/>
              <a:t>Windows 10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74724" y="548680"/>
            <a:ext cx="4409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</a:rPr>
              <a:t>개발 환경 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</a:rPr>
              <a:t>개발 리소스</a:t>
            </a:r>
            <a:r>
              <a:rPr lang="en-US" altLang="ko-KR" sz="2000" b="1" u="sng" dirty="0">
                <a:solidFill>
                  <a:srgbClr val="2D1152"/>
                </a:solidFill>
                <a:latin typeface="+mn-ea"/>
              </a:rPr>
              <a:t>)</a:t>
            </a:r>
            <a:endParaRPr lang="ko-KR" altLang="en-US" sz="2000" b="1" u="sng" dirty="0">
              <a:solidFill>
                <a:srgbClr val="2D1152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899045" y="1308910"/>
            <a:ext cx="7345363" cy="720000"/>
            <a:chOff x="899045" y="1412776"/>
            <a:chExt cx="7345363" cy="611976"/>
          </a:xfrm>
        </p:grpSpPr>
        <p:sp>
          <p:nvSpPr>
            <p:cNvPr id="15" name="직사각형 14"/>
            <p:cNvSpPr/>
            <p:nvPr/>
          </p:nvSpPr>
          <p:spPr bwMode="auto">
            <a:xfrm>
              <a:off x="899045" y="1412776"/>
              <a:ext cx="1079500" cy="61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1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2124595" y="1412777"/>
              <a:ext cx="6119813" cy="611975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영화의 흥행과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관련된 변수를 파악하기 위해 흥행에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성공한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영화와 </a:t>
              </a:r>
              <a:endParaRPr kumimoji="0" lang="en-US" altLang="ko-KR" sz="1400" dirty="0" smtClean="0">
                <a:solidFill>
                  <a:srgbClr val="3F3F48"/>
                </a:solidFill>
                <a:latin typeface="+mn-ea"/>
              </a:endParaRPr>
            </a:p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실패한 영화를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분석한다</a:t>
              </a: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.</a:t>
              </a:r>
              <a:endParaRPr kumimoji="0" lang="en-US" altLang="ko-KR" sz="14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899318" y="3485120"/>
            <a:ext cx="7345363" cy="720000"/>
            <a:chOff x="899318" y="4545216"/>
            <a:chExt cx="7345363" cy="611976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899318" y="4545216"/>
              <a:ext cx="1079500" cy="61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3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2124868" y="4545217"/>
              <a:ext cx="6119813" cy="611975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 err="1">
                  <a:solidFill>
                    <a:srgbClr val="3F3F48"/>
                  </a:solidFill>
                  <a:latin typeface="+mn-ea"/>
                </a:rPr>
                <a:t>OracleDB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에 수집한 데이터를 저장한다</a:t>
              </a: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.</a:t>
              </a:r>
              <a:endParaRPr kumimoji="0" lang="en-US" altLang="ko-KR" sz="14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99318" y="4573225"/>
            <a:ext cx="7345363" cy="720000"/>
            <a:chOff x="899318" y="5841360"/>
            <a:chExt cx="7345363" cy="611976"/>
          </a:xfrm>
        </p:grpSpPr>
        <p:sp>
          <p:nvSpPr>
            <p:cNvPr id="30" name="직사각형 29"/>
            <p:cNvSpPr/>
            <p:nvPr/>
          </p:nvSpPr>
          <p:spPr bwMode="auto">
            <a:xfrm>
              <a:off x="899318" y="5841360"/>
              <a:ext cx="1079500" cy="61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4</a:t>
              </a:r>
            </a:p>
          </p:txBody>
        </p:sp>
        <p:sp>
          <p:nvSpPr>
            <p:cNvPr id="31" name="직사각형 30"/>
            <p:cNvSpPr/>
            <p:nvPr/>
          </p:nvSpPr>
          <p:spPr bwMode="auto">
            <a:xfrm>
              <a:off x="2124868" y="5841361"/>
              <a:ext cx="6119813" cy="611975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R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을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이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용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하여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영화의 흥행과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변수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(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감독</a:t>
              </a: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장르</a:t>
              </a: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배우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시기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등</a:t>
              </a:r>
              <a:r>
                <a:rPr kumimoji="0" lang="en-US" altLang="ko-KR" sz="1400" dirty="0" smtClean="0">
                  <a:solidFill>
                    <a:srgbClr val="3F3F48"/>
                  </a:solidFill>
                  <a:latin typeface="+mn-ea"/>
                </a:rPr>
                <a:t>)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의 상관관계</a:t>
              </a:r>
              <a:endParaRPr kumimoji="0" lang="en-US" altLang="ko-KR" sz="1400" dirty="0" smtClean="0">
                <a:solidFill>
                  <a:srgbClr val="3F3F48"/>
                </a:solidFill>
                <a:latin typeface="+mn-ea"/>
              </a:endParaRPr>
            </a:p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dirty="0" err="1" smtClean="0">
                  <a:solidFill>
                    <a:srgbClr val="3F3F48"/>
                  </a:solidFill>
                  <a:latin typeface="+mn-ea"/>
                </a:rPr>
                <a:t>를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 파악하고 그래프를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통해서 시각화한다</a:t>
              </a: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.</a:t>
              </a:r>
              <a:endParaRPr kumimoji="0" lang="en-US" altLang="ko-KR" sz="14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99592" y="2397015"/>
            <a:ext cx="7345363" cy="720000"/>
            <a:chOff x="899318" y="5841360"/>
            <a:chExt cx="7345363" cy="611976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899318" y="5841360"/>
              <a:ext cx="1079500" cy="61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2</a:t>
              </a: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2124868" y="5841361"/>
              <a:ext cx="6119813" cy="611975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 err="1">
                  <a:solidFill>
                    <a:srgbClr val="3F3F48"/>
                  </a:solidFill>
                  <a:latin typeface="+mn-ea"/>
                </a:rPr>
                <a:t>BeautifulSoup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과 오픈</a:t>
              </a: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API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를 이용하여 영화 흥행과 관련된 데이터를 </a:t>
              </a:r>
              <a:endParaRPr kumimoji="0" lang="en-US" altLang="ko-KR" sz="1400" dirty="0" smtClean="0">
                <a:solidFill>
                  <a:srgbClr val="3F3F48"/>
                </a:solidFill>
                <a:latin typeface="+mn-ea"/>
              </a:endParaRPr>
            </a:p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수집한다</a:t>
              </a: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.</a:t>
              </a:r>
              <a:endParaRPr kumimoji="0" lang="en-US" altLang="ko-KR" sz="14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899592" y="5661328"/>
            <a:ext cx="7345363" cy="720000"/>
            <a:chOff x="899318" y="5841360"/>
            <a:chExt cx="7345363" cy="611976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899318" y="5841360"/>
              <a:ext cx="1079500" cy="61197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 smtClean="0">
                  <a:solidFill>
                    <a:schemeClr val="bg1"/>
                  </a:solidFill>
                  <a:latin typeface="+mn-ea"/>
                </a:rPr>
                <a:t>5</a:t>
              </a:r>
              <a:endParaRPr kumimoji="0" lang="en-US" altLang="ko-KR" sz="1400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" name="직사각형 20"/>
            <p:cNvSpPr/>
            <p:nvPr/>
          </p:nvSpPr>
          <p:spPr bwMode="auto">
            <a:xfrm>
              <a:off x="2124868" y="5841361"/>
              <a:ext cx="6119813" cy="611975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dirty="0" err="1">
                  <a:solidFill>
                    <a:srgbClr val="3F3F48"/>
                  </a:solidFill>
                  <a:latin typeface="+mn-ea"/>
                </a:rPr>
                <a:t>Tensorflow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를 이용하여 </a:t>
              </a: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개봉예정 영화의 관객수 </a:t>
              </a:r>
              <a:r>
                <a:rPr kumimoji="0" lang="ko-KR" altLang="en-US" sz="1400" dirty="0">
                  <a:solidFill>
                    <a:srgbClr val="3F3F48"/>
                  </a:solidFill>
                  <a:latin typeface="+mn-ea"/>
                </a:rPr>
                <a:t>예측을 위한 기계학습을 </a:t>
              </a:r>
              <a:endParaRPr kumimoji="0" lang="en-US" altLang="ko-KR" sz="1400" dirty="0" smtClean="0">
                <a:solidFill>
                  <a:srgbClr val="3F3F48"/>
                </a:solidFill>
                <a:latin typeface="+mn-ea"/>
              </a:endParaRPr>
            </a:p>
            <a:p>
              <a:pPr marL="108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ko-KR" altLang="en-US" sz="1400" dirty="0" smtClean="0">
                  <a:solidFill>
                    <a:srgbClr val="3F3F48"/>
                  </a:solidFill>
                  <a:latin typeface="+mn-ea"/>
                </a:rPr>
                <a:t>수행한다</a:t>
              </a:r>
              <a:r>
                <a:rPr kumimoji="0" lang="en-US" altLang="ko-KR" sz="1400" dirty="0">
                  <a:solidFill>
                    <a:srgbClr val="3F3F48"/>
                  </a:solidFill>
                  <a:latin typeface="+mn-ea"/>
                </a:rPr>
                <a:t>.</a:t>
              </a:r>
              <a:endParaRPr kumimoji="0" lang="en-US" altLang="ko-KR" sz="14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74724" y="548680"/>
            <a:ext cx="4409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</a:rPr>
              <a:t>요구 사항 분석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9" name="그룹 4"/>
          <p:cNvGrpSpPr>
            <a:grpSpLocks/>
          </p:cNvGrpSpPr>
          <p:nvPr/>
        </p:nvGrpSpPr>
        <p:grpSpPr bwMode="auto">
          <a:xfrm>
            <a:off x="899616" y="1088008"/>
            <a:ext cx="3419475" cy="2413000"/>
            <a:chOff x="683568" y="908720"/>
            <a:chExt cx="3420000" cy="2412048"/>
          </a:xfrm>
        </p:grpSpPr>
        <p:sp>
          <p:nvSpPr>
            <p:cNvPr id="2" name="직사각형 1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팀장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정 호 진</a:t>
              </a:r>
              <a:endParaRPr lang="ko-KR" altLang="en-US" sz="14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9460" name="그룹 8"/>
          <p:cNvGrpSpPr>
            <a:grpSpLocks/>
          </p:cNvGrpSpPr>
          <p:nvPr/>
        </p:nvGrpSpPr>
        <p:grpSpPr bwMode="auto">
          <a:xfrm>
            <a:off x="4858841" y="1088008"/>
            <a:ext cx="3421062" cy="2413000"/>
            <a:chOff x="683568" y="908720"/>
            <a:chExt cx="3420000" cy="2412048"/>
          </a:xfrm>
        </p:grpSpPr>
        <p:sp>
          <p:nvSpPr>
            <p:cNvPr id="10" name="직사각형 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김 지 수</a:t>
              </a:r>
              <a:endParaRPr lang="ko-KR" altLang="en-US" sz="1400" b="1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71600" y="1592287"/>
            <a:ext cx="3276000" cy="1715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수집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분석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시각화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15" name="그룹 4"/>
          <p:cNvGrpSpPr>
            <a:grpSpLocks/>
          </p:cNvGrpSpPr>
          <p:nvPr/>
        </p:nvGrpSpPr>
        <p:grpSpPr bwMode="auto">
          <a:xfrm>
            <a:off x="899592" y="4005064"/>
            <a:ext cx="3419475" cy="2413000"/>
            <a:chOff x="683568" y="908720"/>
            <a:chExt cx="3420000" cy="2412048"/>
          </a:xfrm>
        </p:grpSpPr>
        <p:sp>
          <p:nvSpPr>
            <p:cNvPr id="16" name="직사각형 1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박건</a:t>
              </a:r>
              <a:r>
                <a:rPr lang="ko-KR" altLang="en-US" sz="1400" b="1" dirty="0"/>
                <a:t>우</a:t>
              </a:r>
              <a:endParaRPr lang="ko-KR" altLang="en-US" sz="1400" b="1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971600" y="4509120"/>
            <a:ext cx="3276000" cy="1715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분석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시각화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32040" y="1598747"/>
            <a:ext cx="3276000" cy="1715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수집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분석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시각화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25" name="그룹 4"/>
          <p:cNvGrpSpPr>
            <a:grpSpLocks/>
          </p:cNvGrpSpPr>
          <p:nvPr/>
        </p:nvGrpSpPr>
        <p:grpSpPr bwMode="auto">
          <a:xfrm>
            <a:off x="4860032" y="4005064"/>
            <a:ext cx="3419475" cy="2413000"/>
            <a:chOff x="683568" y="908720"/>
            <a:chExt cx="3420000" cy="2412048"/>
          </a:xfrm>
        </p:grpSpPr>
        <p:sp>
          <p:nvSpPr>
            <p:cNvPr id="26" name="직사각형 25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 smtClean="0"/>
                <a:t>팀원 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:  </a:t>
              </a:r>
              <a:r>
                <a:rPr lang="ko-KR" altLang="en-US" sz="1400" b="1" dirty="0" smtClean="0"/>
                <a:t>이 형 </a:t>
              </a:r>
              <a:r>
                <a:rPr lang="ko-KR" altLang="en-US" sz="1400" b="1" dirty="0" err="1" smtClean="0"/>
                <a:t>욱</a:t>
              </a:r>
              <a:endParaRPr lang="ko-KR" altLang="en-US" sz="1400" b="1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4932040" y="4509120"/>
            <a:ext cx="3276000" cy="1715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</a:t>
            </a: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수집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분석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시각화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4724" y="548680"/>
            <a:ext cx="4409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</a:rPr>
              <a:t>팀원 별 역할 분담</a:t>
            </a:r>
          </a:p>
        </p:txBody>
      </p:sp>
    </p:spTree>
    <p:extLst>
      <p:ext uri="{BB962C8B-B14F-4D97-AF65-F5344CB8AC3E}">
        <p14:creationId xmlns:p14="http://schemas.microsoft.com/office/powerpoint/2010/main" val="24221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726358"/>
              </p:ext>
            </p:extLst>
          </p:nvPr>
        </p:nvGraphicFramePr>
        <p:xfrm>
          <a:off x="306771" y="980728"/>
          <a:ext cx="8530537" cy="5120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9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80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184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631848"/>
                <a:gridCol w="1631848"/>
              </a:tblGrid>
              <a:tr h="34424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내용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</a:t>
                      </a:r>
                    </a:p>
                    <a:p>
                      <a:pPr algn="l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dirty="0" smtClean="0">
                          <a:solidFill>
                            <a:schemeClr val="tx1"/>
                          </a:solidFill>
                        </a:rPr>
                        <a:t>기획 및 설계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6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주제 선정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요구 사항 분석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Dataset 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수집 계획 수립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업무 분할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Data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 전처리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데이터 전처리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주요 변수 기술 통계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파생 변수 생성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변수 선택과 모델링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dirty="0" smtClean="0">
                          <a:solidFill>
                            <a:schemeClr val="tx1"/>
                          </a:solidFill>
                        </a:rPr>
                        <a:t>모델링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모델 생성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평가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결과물 구현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작성</a:t>
                      </a:r>
                      <a:r>
                        <a:rPr lang="en-US" altLang="ko-KR" sz="11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 smtClean="0">
                        <a:latin typeface="+mn-ea"/>
                        <a:ea typeface="+mn-ea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100" b="1" dirty="0" smtClean="0">
                          <a:solidFill>
                            <a:schemeClr val="tx1"/>
                          </a:solidFill>
                        </a:rPr>
                        <a:t>문서화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26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+mn-ea"/>
                          <a:ea typeface="+mn-ea"/>
                        </a:rPr>
                        <a:t>문서 작업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7" name="직사각형 106"/>
          <p:cNvSpPr/>
          <p:nvPr/>
        </p:nvSpPr>
        <p:spPr>
          <a:xfrm>
            <a:off x="4067944" y="6525344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904248" y="6525344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632440" y="6525344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419872" y="645333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계획기간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256176" y="645333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완료기간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984368" y="6453336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latin typeface="+mn-ea"/>
                <a:ea typeface="+mn-ea"/>
              </a:rPr>
              <a:t>중요기간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2144592" y="1958360"/>
            <a:ext cx="432000" cy="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2144592" y="2284492"/>
            <a:ext cx="864000" cy="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2576592" y="2610624"/>
            <a:ext cx="432000" cy="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3023832" y="3254504"/>
            <a:ext cx="900000" cy="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491880" y="3590184"/>
            <a:ext cx="900000" cy="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3959832" y="4261544"/>
            <a:ext cx="86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3491880" y="3925864"/>
            <a:ext cx="900000" cy="144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28" name="직사각형 127"/>
          <p:cNvSpPr/>
          <p:nvPr/>
        </p:nvSpPr>
        <p:spPr>
          <a:xfrm>
            <a:off x="4823832" y="4941184"/>
            <a:ext cx="1224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047832" y="5240264"/>
            <a:ext cx="1152000" cy="144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7236384" y="5831568"/>
            <a:ext cx="792000" cy="144000"/>
          </a:xfrm>
          <a:prstGeom prst="rect">
            <a:avLst/>
          </a:prstGeom>
          <a:solidFill>
            <a:srgbClr val="A47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774724" y="548680"/>
            <a:ext cx="44097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</a:rPr>
              <a:t>프로젝트 일정 계획</a:t>
            </a:r>
          </a:p>
        </p:txBody>
      </p:sp>
    </p:spTree>
    <p:extLst>
      <p:ext uri="{BB962C8B-B14F-4D97-AF65-F5344CB8AC3E}">
        <p14:creationId xmlns:p14="http://schemas.microsoft.com/office/powerpoint/2010/main" val="28429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2448</TotalTime>
  <Words>424</Words>
  <Application>Microsoft Office PowerPoint</Application>
  <PresentationFormat>화면 슬라이드 쇼(4:3)</PresentationFormat>
  <Paragraphs>100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굴림</vt:lpstr>
      <vt:lpstr>Arial</vt:lpstr>
      <vt:lpstr>맑은 고딕</vt:lpstr>
      <vt:lpstr>Wingdings</vt:lpstr>
      <vt:lpstr>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TJ</cp:lastModifiedBy>
  <cp:revision>288</cp:revision>
  <dcterms:created xsi:type="dcterms:W3CDTF">2016-06-03T02:04:30Z</dcterms:created>
  <dcterms:modified xsi:type="dcterms:W3CDTF">2019-05-30T08:20:46Z</dcterms:modified>
</cp:coreProperties>
</file>